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62" r:id="rId6"/>
    <p:sldId id="269" r:id="rId7"/>
    <p:sldId id="263" r:id="rId8"/>
    <p:sldId id="282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7" r:id="rId17"/>
    <p:sldId id="286" r:id="rId18"/>
    <p:sldId id="285" r:id="rId19"/>
    <p:sldId id="284" r:id="rId20"/>
    <p:sldId id="283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33F"/>
    <a:srgbClr val="055BE7"/>
    <a:srgbClr val="032B6D"/>
    <a:srgbClr val="ADA6B4"/>
    <a:srgbClr val="A4A3B7"/>
    <a:srgbClr val="021F4E"/>
    <a:srgbClr val="243962"/>
    <a:srgbClr val="28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5" autoAdjust="0"/>
  </p:normalViewPr>
  <p:slideViewPr>
    <p:cSldViewPr>
      <p:cViewPr varScale="1">
        <p:scale>
          <a:sx n="108" d="100"/>
          <a:sy n="108" d="100"/>
        </p:scale>
        <p:origin x="10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logo for the main page of your presentation.  Delet</a:t>
            </a:r>
            <a:r>
              <a:rPr lang="en-US" baseline="0" dirty="0" smtClean="0"/>
              <a:t>e the other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458200" cy="1546225"/>
          </a:xfrm>
        </p:spPr>
        <p:txBody>
          <a:bodyPr/>
          <a:lstStyle/>
          <a:p>
            <a:r>
              <a:rPr lang="en-US" dirty="0" smtClean="0"/>
              <a:t>Application for DB and GC/CM Recertification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543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55BE7"/>
                </a:solidFill>
              </a:rPr>
              <a:t>Capital Projects Advisory Review Board</a:t>
            </a:r>
          </a:p>
          <a:p>
            <a:r>
              <a:rPr lang="en-US" dirty="0" smtClean="0">
                <a:solidFill>
                  <a:srgbClr val="055BE7"/>
                </a:solidFill>
              </a:rPr>
              <a:t>Projects Review Committee</a:t>
            </a:r>
          </a:p>
          <a:p>
            <a:endParaRPr lang="en-US" dirty="0" smtClean="0">
              <a:solidFill>
                <a:srgbClr val="055BE7"/>
              </a:solidFill>
            </a:endParaRPr>
          </a:p>
          <a:p>
            <a:r>
              <a:rPr lang="en-US" dirty="0" smtClean="0">
                <a:solidFill>
                  <a:srgbClr val="055BE7"/>
                </a:solidFill>
              </a:rPr>
              <a:t>Submitted July 2019</a:t>
            </a:r>
          </a:p>
          <a:p>
            <a:r>
              <a:rPr lang="en-US" dirty="0" smtClean="0">
                <a:solidFill>
                  <a:srgbClr val="055BE7"/>
                </a:solidFill>
              </a:rPr>
              <a:t>Presentation September 26, 2019</a:t>
            </a:r>
            <a:endParaRPr lang="en-US" dirty="0">
              <a:solidFill>
                <a:srgbClr val="055BE7"/>
              </a:solidFill>
            </a:endParaRPr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494" y="381000"/>
            <a:ext cx="5049012" cy="8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849" y="1295400"/>
            <a:ext cx="8991600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>
              <a:lnSpc>
                <a:spcPct val="90000"/>
              </a:lnSpc>
            </a:pPr>
            <a:r>
              <a:rPr lang="en-US" sz="2000" b="1" u="sng" dirty="0" smtClean="0">
                <a:latin typeface="Arial Narrow" panose="020B0606020202030204" pitchFamily="34" charset="0"/>
              </a:rPr>
              <a:t>Client/College</a:t>
            </a:r>
            <a:r>
              <a:rPr lang="en-US" sz="2000" b="1" dirty="0">
                <a:latin typeface="Arial Narrow" panose="020B0606020202030204" pitchFamily="34" charset="0"/>
              </a:rPr>
              <a:t>			  </a:t>
            </a:r>
            <a:r>
              <a:rPr lang="en-US" sz="2000" b="1" dirty="0" smtClean="0">
                <a:latin typeface="Arial Narrow" panose="020B0606020202030204" pitchFamily="34" charset="0"/>
              </a:rPr>
              <a:t>                 </a:t>
            </a:r>
            <a:r>
              <a:rPr lang="en-US" sz="2000" b="1" u="sng" dirty="0" smtClean="0">
                <a:latin typeface="Arial Narrow" panose="020B0606020202030204" pitchFamily="34" charset="0"/>
              </a:rPr>
              <a:t>MADAC</a:t>
            </a:r>
            <a:r>
              <a:rPr lang="en-US" sz="2000" b="1" dirty="0">
                <a:latin typeface="Arial Narrow" panose="020B0606020202030204" pitchFamily="34" charset="0"/>
              </a:rPr>
              <a:t>	</a:t>
            </a:r>
            <a:r>
              <a:rPr lang="en-US" b="1" u="sng" dirty="0">
                <a:latin typeface="Arial Narrow" panose="020B0606020202030204" pitchFamily="34" charset="0"/>
              </a:rPr>
              <a:t>RFQ </a:t>
            </a:r>
            <a:r>
              <a:rPr lang="en-US" b="1" u="sng" dirty="0" smtClean="0">
                <a:latin typeface="Arial Narrow" panose="020B0606020202030204" pitchFamily="34" charset="0"/>
              </a:rPr>
              <a:t>Release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marL="225425">
              <a:lnSpc>
                <a:spcPct val="90000"/>
              </a:lnSpc>
            </a:pPr>
            <a:endParaRPr lang="en-US" sz="2000" b="1" dirty="0" smtClean="0">
              <a:latin typeface="Arial Narrow" panose="020B0606020202030204" pitchFamily="34" charset="0"/>
            </a:endParaRPr>
          </a:p>
          <a:p>
            <a:pPr marL="225425">
              <a:lnSpc>
                <a:spcPct val="150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Clark College North Satellite Campus               $11.8M	       waiting for leg. funding 2020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225425">
              <a:lnSpc>
                <a:spcPct val="150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Spokane CC </a:t>
            </a:r>
            <a:r>
              <a:rPr lang="en-US" sz="2000" b="1" dirty="0">
                <a:latin typeface="Arial Narrow" panose="020B0606020202030204" pitchFamily="34" charset="0"/>
              </a:rPr>
              <a:t>- </a:t>
            </a:r>
            <a:r>
              <a:rPr lang="en-US" sz="2000" b="1" dirty="0" smtClean="0">
                <a:latin typeface="Arial Narrow" panose="020B0606020202030204" pitchFamily="34" charset="0"/>
              </a:rPr>
              <a:t>Maintenance Building	    $2M 		2019</a:t>
            </a:r>
          </a:p>
          <a:p>
            <a:pPr marL="225425">
              <a:lnSpc>
                <a:spcPct val="15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Tri-City Military Readiness Center, </a:t>
            </a:r>
            <a:r>
              <a:rPr lang="en-US" sz="2000" b="1" dirty="0" smtClean="0">
                <a:latin typeface="Arial Narrow" panose="020B0606020202030204" pitchFamily="34" charset="0"/>
              </a:rPr>
              <a:t>Richland</a:t>
            </a:r>
            <a:r>
              <a:rPr lang="en-US" sz="2000" b="1" dirty="0">
                <a:latin typeface="Arial Narrow" panose="020B0606020202030204" pitchFamily="34" charset="0"/>
              </a:rPr>
              <a:t>	 </a:t>
            </a:r>
            <a:r>
              <a:rPr lang="en-US" sz="2000" b="1" dirty="0" smtClean="0">
                <a:latin typeface="Arial Narrow" panose="020B0606020202030204" pitchFamily="34" charset="0"/>
              </a:rPr>
              <a:t>   </a:t>
            </a:r>
            <a:r>
              <a:rPr lang="it-IT" sz="2000" b="1" dirty="0" smtClean="0">
                <a:latin typeface="Arial Narrow" panose="020B0606020202030204" pitchFamily="34" charset="0"/>
              </a:rPr>
              <a:t>$</a:t>
            </a:r>
            <a:r>
              <a:rPr lang="en-US" sz="2000" b="1" dirty="0" smtClean="0">
                <a:latin typeface="Arial Narrow" panose="020B0606020202030204" pitchFamily="34" charset="0"/>
              </a:rPr>
              <a:t>5M		October 2019</a:t>
            </a:r>
          </a:p>
          <a:p>
            <a:pPr marL="225425">
              <a:lnSpc>
                <a:spcPct val="150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Bellevue College –                                                </a:t>
            </a:r>
            <a:r>
              <a:rPr lang="it-IT" sz="2000" b="1" dirty="0" smtClean="0">
                <a:latin typeface="Arial Narrow" panose="020B0606020202030204" pitchFamily="34" charset="0"/>
              </a:rPr>
              <a:t>$</a:t>
            </a:r>
            <a:r>
              <a:rPr lang="en-US" sz="2000" b="1" dirty="0" smtClean="0">
                <a:latin typeface="Arial Narrow" panose="020B0606020202030204" pitchFamily="34" charset="0"/>
              </a:rPr>
              <a:t>2.8M                  Design 2020                           Ctr. For Transdisciplinary Learning &amp; Innovation</a:t>
            </a:r>
          </a:p>
          <a:p>
            <a:pPr marL="225425"/>
            <a:endParaRPr lang="en-US" sz="2000" b="1" dirty="0">
              <a:latin typeface="Arial Narrow" panose="020B0606020202030204" pitchFamily="34" charset="0"/>
            </a:endParaRPr>
          </a:p>
          <a:p>
            <a:pPr marL="225425"/>
            <a:r>
              <a:rPr lang="it-IT" sz="2400" b="1" dirty="0">
                <a:latin typeface="Arial Narrow" panose="020B0606020202030204" pitchFamily="34" charset="0"/>
              </a:rPr>
              <a:t>	</a:t>
            </a:r>
            <a:r>
              <a:rPr lang="it-IT" sz="2400" b="1" dirty="0" smtClean="0">
                <a:latin typeface="Arial Narrow" panose="020B0606020202030204" pitchFamily="34" charset="0"/>
              </a:rPr>
              <a:t>					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225425">
              <a:lnSpc>
                <a:spcPct val="90000"/>
              </a:lnSpc>
            </a:pPr>
            <a:endParaRPr lang="en-US" sz="2400" dirty="0" smtClean="0"/>
          </a:p>
          <a:p>
            <a:pPr marL="225425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00849" y="228600"/>
            <a:ext cx="8229600" cy="9144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1" kern="1200">
                <a:solidFill>
                  <a:srgbClr val="6DB3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800" dirty="0"/>
              <a:t>Future Design Build Projects</a:t>
            </a:r>
          </a:p>
        </p:txBody>
      </p:sp>
      <p:pic>
        <p:nvPicPr>
          <p:cNvPr id="6" name="Picture 5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744361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0884"/>
      </p:ext>
    </p:extLst>
  </p:cSld>
  <p:clrMapOvr>
    <a:masterClrMapping/>
  </p:clrMapOvr>
  <p:transition advTm="67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66800" y="1257300"/>
            <a:ext cx="5257800" cy="22098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400" b="1" i="1" dirty="0" smtClean="0">
                <a:latin typeface="+mj-lt"/>
              </a:rPr>
              <a:t>East </a:t>
            </a:r>
            <a:r>
              <a:rPr lang="en-US" sz="2400" b="1" i="1" dirty="0">
                <a:latin typeface="+mj-lt"/>
              </a:rPr>
              <a:t>Plaza Water </a:t>
            </a:r>
            <a:endParaRPr lang="en-US" sz="2400" b="1" i="1" dirty="0" smtClean="0">
              <a:latin typeface="+mj-lt"/>
            </a:endParaRPr>
          </a:p>
          <a:p>
            <a:pPr marL="0" indent="0" algn="r">
              <a:buNone/>
            </a:pPr>
            <a:r>
              <a:rPr lang="en-US" sz="2400" b="1" i="1" dirty="0" smtClean="0">
                <a:latin typeface="+mj-lt"/>
              </a:rPr>
              <a:t>Infiltration </a:t>
            </a:r>
            <a:r>
              <a:rPr lang="en-US" sz="2400" b="1" i="1" dirty="0">
                <a:latin typeface="+mj-lt"/>
              </a:rPr>
              <a:t>&amp; Repairs Phase </a:t>
            </a:r>
            <a:r>
              <a:rPr lang="en-US" sz="2400" b="1" i="1" dirty="0" smtClean="0">
                <a:latin typeface="+mj-lt"/>
              </a:rPr>
              <a:t>5B </a:t>
            </a:r>
          </a:p>
          <a:p>
            <a:pPr marL="0" indent="0" algn="r">
              <a:buNone/>
            </a:pPr>
            <a:r>
              <a:rPr lang="en-US" sz="2400" b="1" dirty="0" smtClean="0">
                <a:latin typeface="+mj-lt"/>
              </a:rPr>
              <a:t>Capital Campus - Olympia</a:t>
            </a:r>
          </a:p>
          <a:p>
            <a:pPr marL="0" indent="0" algn="r">
              <a:buNone/>
            </a:pPr>
            <a:r>
              <a:rPr lang="en-US" sz="2400" b="1" dirty="0" smtClean="0">
                <a:latin typeface="+mj-lt"/>
              </a:rPr>
              <a:t>Patriot Construction $8.2 M</a:t>
            </a:r>
          </a:p>
          <a:p>
            <a:pPr marL="0" indent="0" algn="r">
              <a:buNone/>
            </a:pPr>
            <a:r>
              <a:rPr lang="en-US" sz="2400" b="1" dirty="0" smtClean="0">
                <a:latin typeface="+mj-lt"/>
              </a:rPr>
              <a:t>Completion 12/19</a:t>
            </a:r>
            <a:endParaRPr lang="en-US" sz="24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297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Current </a:t>
            </a:r>
            <a:r>
              <a:rPr lang="en-US" sz="4400" dirty="0" smtClean="0"/>
              <a:t>GC/CM Projects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791200"/>
            <a:ext cx="961189" cy="880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7346" y="4876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/>
              <a:t>Intercity Transit New HQ Building for Olympia </a:t>
            </a:r>
            <a:r>
              <a:rPr lang="en-US" sz="2400" b="1" i="1" dirty="0" smtClean="0"/>
              <a:t>Transit</a:t>
            </a:r>
          </a:p>
          <a:p>
            <a:r>
              <a:rPr lang="en-US" sz="2400" b="1" dirty="0" smtClean="0">
                <a:latin typeface="+mj-lt"/>
              </a:rPr>
              <a:t>SRG &amp; Graham </a:t>
            </a:r>
            <a:r>
              <a:rPr lang="en-US" sz="2400" b="1" dirty="0"/>
              <a:t>$7.6M 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Completion </a:t>
            </a:r>
            <a:r>
              <a:rPr lang="en-US" sz="2400" b="1" dirty="0" smtClean="0">
                <a:latin typeface="+mj-lt"/>
              </a:rPr>
              <a:t>12/19</a:t>
            </a:r>
            <a:endParaRPr lang="en-US" sz="2400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34" y="1226228"/>
            <a:ext cx="4545712" cy="3176587"/>
          </a:xfrm>
          <a:prstGeom prst="rect">
            <a:avLst/>
          </a:prstGeom>
        </p:spPr>
      </p:pic>
      <p:pic>
        <p:nvPicPr>
          <p:cNvPr id="2050" name="3F86AECB-B6F8-4C5C-9029-1032D2508CC1" descr="3F86AECB-B6F8-4C5C-9029-1032D2508CC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7" y="3814239"/>
            <a:ext cx="3858733" cy="28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1295400"/>
            <a:ext cx="510540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Intercity Transit </a:t>
            </a:r>
            <a:r>
              <a:rPr lang="en-US" sz="2400" b="1" i="1" dirty="0" smtClean="0"/>
              <a:t>-Transit Center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Olympia - Beginning Construction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$30+M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Comp. </a:t>
            </a:r>
            <a:r>
              <a:rPr lang="en-US" sz="2400" b="1" dirty="0">
                <a:latin typeface="Arial Narrow" panose="020B0606020202030204" pitchFamily="34" charset="0"/>
              </a:rPr>
              <a:t>2022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dirty="0"/>
              <a:t>Current GC/CM </a:t>
            </a:r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5" name="Picture 4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  <p:pic>
        <p:nvPicPr>
          <p:cNvPr id="3074" name="999492B7-ED60-4224-A035-89306923B59E" descr="image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3200400"/>
            <a:ext cx="518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i="1" dirty="0">
                <a:latin typeface="Arial Narrow" panose="020B0606020202030204" pitchFamily="34" charset="0"/>
              </a:rPr>
              <a:t>Shoreline Community College</a:t>
            </a:r>
          </a:p>
          <a:p>
            <a:pPr algn="r"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</a:rPr>
              <a:t>Health Science/Advanced </a:t>
            </a:r>
            <a:r>
              <a:rPr lang="en-US" b="1" dirty="0" smtClean="0">
                <a:latin typeface="Arial Narrow" panose="020B0606020202030204" pitchFamily="34" charset="0"/>
              </a:rPr>
              <a:t>Manufacturing</a:t>
            </a:r>
            <a:endParaRPr lang="en-US" b="1" dirty="0">
              <a:latin typeface="Arial Narrow" panose="020B0606020202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</a:rPr>
              <a:t>Schacht Aslani Architects</a:t>
            </a:r>
          </a:p>
          <a:p>
            <a:pPr algn="r"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</a:rPr>
              <a:t>Forma Construction 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$</a:t>
            </a:r>
            <a:r>
              <a:rPr lang="en-US" b="1" dirty="0">
                <a:latin typeface="Arial Narrow" panose="020B0606020202030204" pitchFamily="34" charset="0"/>
              </a:rPr>
              <a:t>29M Comp. 2022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077563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latin typeface="Arial Narrow" panose="020B0606020202030204" pitchFamily="34" charset="0"/>
              </a:rPr>
              <a:t>Columbia Basin College</a:t>
            </a:r>
            <a:endParaRPr lang="en-US" b="1" i="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Student Recreation Center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Contractor Selected</a:t>
            </a:r>
            <a:endParaRPr lang="en-US" b="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$18M </a:t>
            </a:r>
            <a:r>
              <a:rPr lang="en-US" b="1" dirty="0">
                <a:latin typeface="Arial Narrow" panose="020B0606020202030204" pitchFamily="34" charset="0"/>
              </a:rPr>
              <a:t>Comp. </a:t>
            </a:r>
            <a:r>
              <a:rPr lang="en-US" b="1" dirty="0" smtClean="0">
                <a:latin typeface="Arial Narrow" panose="020B0606020202030204" pitchFamily="34" charset="0"/>
              </a:rPr>
              <a:t>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4954726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i="1" dirty="0" smtClean="0">
                <a:latin typeface="Arial Narrow" panose="020B0606020202030204" pitchFamily="34" charset="0"/>
              </a:rPr>
              <a:t>Walla Walla Community College</a:t>
            </a:r>
            <a:endParaRPr lang="en-US" b="1" i="1" dirty="0">
              <a:latin typeface="Arial Narrow" panose="020B0606020202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b="1" dirty="0">
                <a:latin typeface="Arial Narrow" panose="020B0606020202030204" pitchFamily="34" charset="0"/>
              </a:rPr>
              <a:t>Student Recreation Center 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In Design</a:t>
            </a:r>
            <a:endParaRPr lang="en-US" b="1" dirty="0">
              <a:latin typeface="Arial Narrow" panose="020B0606020202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$5.7M </a:t>
            </a:r>
            <a:r>
              <a:rPr lang="en-US" b="1" dirty="0">
                <a:latin typeface="Arial Narrow" panose="020B0606020202030204" pitchFamily="34" charset="0"/>
              </a:rPr>
              <a:t>Comp. 2022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6046968"/>
            <a:ext cx="5943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 smtClean="0">
                <a:latin typeface="Arial Narrow" panose="020B0606020202030204" pitchFamily="34" charset="0"/>
              </a:rPr>
              <a:t>Others Listed on Attachment A</a:t>
            </a:r>
            <a:endParaRPr lang="en-US" sz="32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011" y="1143000"/>
            <a:ext cx="8885989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During </a:t>
            </a:r>
            <a:r>
              <a:rPr lang="en-US" sz="2800" dirty="0">
                <a:latin typeface="+mn-lt"/>
              </a:rPr>
              <a:t>selections, the use of the scoring bands and clear communications with </a:t>
            </a:r>
            <a:r>
              <a:rPr lang="en-US" sz="2800" dirty="0" smtClean="0">
                <a:latin typeface="+mn-lt"/>
              </a:rPr>
              <a:t>selection </a:t>
            </a:r>
            <a:r>
              <a:rPr lang="en-US" sz="2800" dirty="0">
                <a:latin typeface="+mn-lt"/>
              </a:rPr>
              <a:t>team members, help the process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buFont typeface="+mj-lt"/>
              <a:buAutoNum type="arabicPeriod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Allow proposing teams to run </a:t>
            </a:r>
            <a:r>
              <a:rPr lang="en-US" sz="2800" dirty="0" smtClean="0">
                <a:latin typeface="+mn-lt"/>
              </a:rPr>
              <a:t>and manage the proprietary meetings.</a:t>
            </a:r>
          </a:p>
          <a:p>
            <a:pPr>
              <a:buFont typeface="+mj-lt"/>
              <a:buAutoNum type="arabicPeriod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Ask proposing teams to bring </a:t>
            </a:r>
            <a:r>
              <a:rPr lang="en-US" sz="2800" dirty="0" smtClean="0">
                <a:latin typeface="+mn-lt"/>
              </a:rPr>
              <a:t>staff </a:t>
            </a:r>
            <a:r>
              <a:rPr lang="en-US" sz="2800" dirty="0">
                <a:latin typeface="+mn-lt"/>
              </a:rPr>
              <a:t>that will be performing </a:t>
            </a:r>
            <a:r>
              <a:rPr lang="en-US" sz="2800" dirty="0" smtClean="0">
                <a:latin typeface="+mn-lt"/>
              </a:rPr>
              <a:t>work </a:t>
            </a:r>
            <a:r>
              <a:rPr lang="en-US" sz="2800" dirty="0">
                <a:latin typeface="+mn-lt"/>
              </a:rPr>
              <a:t>on the project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buFont typeface="+mj-lt"/>
              <a:buAutoNum type="arabicPeriod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Allow small group meetings to run concurrently during proprietary meetings to save time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005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Design Build </a:t>
            </a:r>
            <a:r>
              <a:rPr lang="en-US" dirty="0" smtClean="0"/>
              <a:t>- Lessons Learned</a:t>
            </a:r>
            <a:endParaRPr lang="en-US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8674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3282"/>
            <a:ext cx="8885989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latin typeface="+mn-lt"/>
              </a:rPr>
              <a:t>In PDB involve stakeholders early and have them be a part of the communications plan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buFont typeface="+mj-lt"/>
              <a:buAutoNum type="arabicPeriod" startAt="5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latin typeface="+mn-lt"/>
              </a:rPr>
              <a:t>Prepare Clients for the flexible decision making process needed for DB. Have them attend DB trainings if possible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buFont typeface="+mj-lt"/>
              <a:buAutoNum type="arabicPeriod" startAt="5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latin typeface="+mn-lt"/>
              </a:rPr>
              <a:t>Work with clients on developing their priorities of features in the design that are key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buFont typeface="+mj-lt"/>
              <a:buAutoNum type="arabicPeriod" startAt="5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latin typeface="+mn-lt"/>
              </a:rPr>
              <a:t>Let the proposing teams know of any campus or design standards that need to be followed.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005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Design Build </a:t>
            </a:r>
            <a:r>
              <a:rPr lang="en-US" dirty="0" smtClean="0"/>
              <a:t>- Lessons Learned</a:t>
            </a:r>
            <a:endParaRPr lang="en-US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8674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28077"/>
            <a:ext cx="8885989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 smtClean="0">
                <a:latin typeface="+mn-lt"/>
              </a:rPr>
              <a:t>Create </a:t>
            </a:r>
            <a:r>
              <a:rPr lang="en-US" sz="2800" dirty="0">
                <a:latin typeface="+mn-lt"/>
              </a:rPr>
              <a:t>a substitute policy for the selection team to minimize delay if a member has to leave. </a:t>
            </a:r>
            <a:endParaRPr lang="en-US" sz="2800" dirty="0" smtClean="0">
              <a:latin typeface="+mn-lt"/>
            </a:endParaRPr>
          </a:p>
          <a:p>
            <a:pPr>
              <a:buFont typeface="+mj-lt"/>
              <a:buAutoNum type="arabicPeriod" startAt="9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latin typeface="+mn-lt"/>
              </a:rPr>
              <a:t>Avoid potential conflicts of interest with the selection team. Create an outline on how to deal with them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buFont typeface="+mj-lt"/>
              <a:buAutoNum type="arabicPeriod" startAt="9"/>
            </a:pP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latin typeface="+mn-lt"/>
              </a:rPr>
              <a:t>Note that some stakeholders cannot attend all proprietary meetings, i.e. professors. </a:t>
            </a:r>
            <a:r>
              <a:rPr lang="en-US" sz="2800" dirty="0" smtClean="0">
                <a:latin typeface="+mn-lt"/>
              </a:rPr>
              <a:t> Allow </a:t>
            </a:r>
            <a:r>
              <a:rPr lang="en-US" sz="2800" dirty="0">
                <a:latin typeface="+mn-lt"/>
              </a:rPr>
              <a:t>for afterhours meetings or shorter separate meetings for some issues to be discussed</a:t>
            </a:r>
            <a:r>
              <a:rPr lang="en-US" sz="2800" dirty="0" smtClean="0">
                <a:latin typeface="+mn-lt"/>
              </a:rPr>
              <a:t>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 smtClean="0">
                <a:latin typeface="+mn-lt"/>
              </a:rPr>
              <a:t>Standardized documents can help set clearer expectations in getting to a GMP.</a:t>
            </a:r>
            <a:endParaRPr lang="en-US" sz="2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4392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Design Build </a:t>
            </a:r>
            <a:r>
              <a:rPr lang="en-US" dirty="0" smtClean="0"/>
              <a:t>- Lessons Learned</a:t>
            </a:r>
            <a:endParaRPr lang="en-US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779" y="58674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811" y="1295400"/>
            <a:ext cx="8657389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Allow enough time to learn the GC/CM process especially the first time for any owner or a partially new team. Retake AGC Training if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Separate the interviews and the bid opening by a minimum of 2 days.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The reference check process may need to be revisited. Keep it robust.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Build a realistic schedule before you get too far into the project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Use a matrix of ‘Cost Responsibility’ to ensure consistency and make it project specific each time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8326"/>
            <a:ext cx="8229600" cy="914400"/>
          </a:xfrm>
        </p:spPr>
        <p:txBody>
          <a:bodyPr/>
          <a:lstStyle/>
          <a:p>
            <a:r>
              <a:rPr lang="en-US" dirty="0" smtClean="0"/>
              <a:t>GC/CM - Lessons </a:t>
            </a:r>
            <a:r>
              <a:rPr lang="en-US" dirty="0"/>
              <a:t>Learned</a:t>
            </a:r>
          </a:p>
        </p:txBody>
      </p:sp>
      <p:pic>
        <p:nvPicPr>
          <p:cNvPr id="6" name="Picture 5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811" y="1295400"/>
            <a:ext cx="8657389" cy="4876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+mn-lt"/>
              </a:rPr>
              <a:t>Use </a:t>
            </a:r>
            <a:r>
              <a:rPr lang="en-US" dirty="0">
                <a:latin typeface="+mn-lt"/>
              </a:rPr>
              <a:t>clear MACC definitions. Clear overall definitions shared by the selected team, agency and DES.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+mn-lt"/>
              </a:rPr>
              <a:t>Clarify when the Business Diversity and the Safety Plans are needed to ensure consistency. Document this.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+mn-lt"/>
              </a:rPr>
              <a:t>Have consistent communications with the contracting team.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+mn-lt"/>
              </a:rPr>
              <a:t>When setting the GMP and bidding out packages, </a:t>
            </a:r>
            <a:r>
              <a:rPr lang="en-US" dirty="0" smtClean="0">
                <a:latin typeface="+mn-lt"/>
              </a:rPr>
              <a:t>use allowances for </a:t>
            </a:r>
            <a:r>
              <a:rPr lang="en-US" dirty="0">
                <a:latin typeface="+mn-lt"/>
              </a:rPr>
              <a:t>some gaps. Look for the sweet spot while balancing risk.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+mn-lt"/>
              </a:rPr>
              <a:t>Set expectations for integration and collaboration of the selected team. Work on goal setting and partnering.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8326"/>
            <a:ext cx="8229600" cy="914400"/>
          </a:xfrm>
        </p:spPr>
        <p:txBody>
          <a:bodyPr/>
          <a:lstStyle/>
          <a:p>
            <a:r>
              <a:rPr lang="en-US" dirty="0" smtClean="0"/>
              <a:t>GC/CM - Lessons </a:t>
            </a:r>
            <a:r>
              <a:rPr lang="en-US" dirty="0"/>
              <a:t>Learned</a:t>
            </a:r>
          </a:p>
        </p:txBody>
      </p:sp>
      <p:pic>
        <p:nvPicPr>
          <p:cNvPr id="6" name="Picture 5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for your attention-</a:t>
            </a:r>
          </a:p>
          <a:p>
            <a:pPr algn="ctr">
              <a:buNone/>
            </a:pPr>
            <a:r>
              <a:rPr lang="en-US" sz="4200" b="1" dirty="0" smtClean="0"/>
              <a:t>Are there any Questions?</a:t>
            </a:r>
          </a:p>
          <a:p>
            <a:pPr algn="ctr">
              <a:buNone/>
            </a:pPr>
            <a:r>
              <a:rPr lang="en-US" sz="2200" i="1" dirty="0"/>
              <a:t>Janet Jansen, AIA, LEED </a:t>
            </a:r>
            <a:r>
              <a:rPr lang="en-US" sz="2200" i="1" dirty="0" smtClean="0"/>
              <a:t>AP</a:t>
            </a:r>
          </a:p>
          <a:p>
            <a:pPr algn="ctr">
              <a:buNone/>
            </a:pPr>
            <a:r>
              <a:rPr lang="en-US" sz="2200" i="1" dirty="0" smtClean="0"/>
              <a:t>Program </a:t>
            </a:r>
            <a:r>
              <a:rPr lang="en-US" sz="2200" i="1" dirty="0"/>
              <a:t>Manager E&amp;AS</a:t>
            </a:r>
            <a:br>
              <a:rPr lang="en-US" sz="2200" i="1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janet.jansen@des.wa.gov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360.407.8265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Thank you</a:t>
            </a:r>
            <a:endParaRPr lang="en-US" sz="4200" dirty="0"/>
          </a:p>
        </p:txBody>
      </p:sp>
      <p:pic>
        <p:nvPicPr>
          <p:cNvPr id="5" name="Picture 4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160" y="1371600"/>
            <a:ext cx="8724900" cy="3352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Janet Jansen AIA - 	E&amp;AS Program Manager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Penny Koal RA - 		Assistant Program Manager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Nancy Deakins PE </a:t>
            </a:r>
            <a:r>
              <a:rPr lang="en-US" sz="2400" dirty="0"/>
              <a:t>- 	Assistant Program </a:t>
            </a:r>
            <a:r>
              <a:rPr lang="en-US" sz="2400" dirty="0" smtClean="0"/>
              <a:t>Manager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Roland Orr - 		Contracts Manager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Debra Delzell, PE - 	Claims Manager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Jeff </a:t>
            </a:r>
            <a:r>
              <a:rPr lang="en-US" sz="2400" dirty="0" smtClean="0"/>
              <a:t>Gonzalez, PE - 	Project Manager 	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2223"/>
            <a:ext cx="8229600" cy="9144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1295400"/>
            <a:ext cx="8458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457200" algn="ctr">
              <a:lnSpc>
                <a:spcPct val="90000"/>
              </a:lnSpc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Capital Project Management</a:t>
            </a:r>
          </a:p>
          <a:p>
            <a:pPr marL="682625" indent="-457200" algn="ctr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(Public Works)</a:t>
            </a:r>
          </a:p>
          <a:p>
            <a:pPr marL="682625" indent="-457200" algn="ctr">
              <a:lnSpc>
                <a:spcPct val="90000"/>
              </a:lnSpc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682625" indent="-457200">
              <a:lnSpc>
                <a:spcPct val="90000"/>
              </a:lnSpc>
            </a:pPr>
            <a:r>
              <a:rPr lang="en-US" sz="2700" b="1" dirty="0" smtClean="0">
                <a:solidFill>
                  <a:srgbClr val="6DB33F"/>
                </a:solidFill>
                <a:latin typeface="Arial" pitchFamily="34" charset="0"/>
                <a:cs typeface="Arial" pitchFamily="34" charset="0"/>
              </a:rPr>
              <a:t>State Board of Community </a:t>
            </a:r>
            <a:r>
              <a:rPr lang="en-US" sz="2700" b="1" dirty="0">
                <a:solidFill>
                  <a:srgbClr val="6DB33F"/>
                </a:solidFill>
                <a:latin typeface="Arial" pitchFamily="34" charset="0"/>
                <a:cs typeface="Arial" pitchFamily="34" charset="0"/>
              </a:rPr>
              <a:t>&amp; Technical Colleges </a:t>
            </a:r>
            <a:r>
              <a:rPr lang="en-US" sz="2700" b="1" dirty="0" smtClean="0">
                <a:solidFill>
                  <a:srgbClr val="6DB33F"/>
                </a:solidFill>
                <a:latin typeface="Arial" pitchFamily="34" charset="0"/>
                <a:cs typeface="Arial" pitchFamily="34" charset="0"/>
              </a:rPr>
              <a:t>            			(SBCTC) (34) Campuses</a:t>
            </a:r>
          </a:p>
          <a:p>
            <a:pPr marL="682625" indent="-457200">
              <a:lnSpc>
                <a:spcPct val="90000"/>
              </a:lnSpc>
            </a:pPr>
            <a:endParaRPr lang="en-US" sz="2700" b="1" dirty="0" smtClean="0">
              <a:latin typeface="Arial" pitchFamily="34" charset="0"/>
              <a:cs typeface="Arial" pitchFamily="34" charset="0"/>
            </a:endParaRPr>
          </a:p>
          <a:p>
            <a:pPr marL="682625" indent="-457200">
              <a:lnSpc>
                <a:spcPct val="90000"/>
              </a:lnSpc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3200" b="1" u="sng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State Agencies</a:t>
            </a:r>
            <a:r>
              <a:rPr lang="en-US" sz="27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en-US" sz="2700" b="1" u="sng" dirty="0" smtClean="0">
              <a:solidFill>
                <a:srgbClr val="055BE7"/>
              </a:solidFill>
              <a:latin typeface="Arial" pitchFamily="34" charset="0"/>
              <a:cs typeface="Arial" pitchFamily="34" charset="0"/>
            </a:endParaRP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1" dirty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Department of Corrections 	</a:t>
            </a: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1" dirty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Department of Enterprise Services		</a:t>
            </a: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400" b="1" dirty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Military </a:t>
            </a: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Department				</a:t>
            </a: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	Dept. of Social &amp; Health Services 	</a:t>
            </a: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	Washington State Patrol			</a:t>
            </a: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	Department of Veterans Affairs		</a:t>
            </a:r>
          </a:p>
          <a:p>
            <a:pPr marL="682625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			~ </a:t>
            </a:r>
            <a:r>
              <a:rPr lang="en-US" sz="2400" b="1" dirty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400" b="1" dirty="0" smtClean="0">
                <a:solidFill>
                  <a:srgbClr val="055BE7"/>
                </a:solidFill>
                <a:latin typeface="Arial" pitchFamily="34" charset="0"/>
                <a:cs typeface="Arial" pitchFamily="34" charset="0"/>
              </a:rPr>
              <a:t>Small Agencies</a:t>
            </a:r>
          </a:p>
          <a:p>
            <a:pPr marL="228600" indent="-3175">
              <a:lnSpc>
                <a:spcPct val="9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28600" indent="-3175">
              <a:lnSpc>
                <a:spcPct val="90000"/>
              </a:lnSpc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							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286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1" kern="1200">
                <a:solidFill>
                  <a:srgbClr val="6DB3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3A139"/>
                </a:solidFill>
              </a:rPr>
              <a:t>DES E&amp;AS’ Clients</a:t>
            </a:r>
            <a:endParaRPr lang="en-US" dirty="0">
              <a:solidFill>
                <a:srgbClr val="63A139"/>
              </a:solidFill>
            </a:endParaRPr>
          </a:p>
        </p:txBody>
      </p:sp>
      <p:pic>
        <p:nvPicPr>
          <p:cNvPr id="6" name="Picture 5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7912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Insert text here.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653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 E&amp;AS Org Chart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5273"/>
            <a:ext cx="8534400" cy="6108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 Alternative Project Delivery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8219"/>
              </p:ext>
            </p:extLst>
          </p:nvPr>
        </p:nvGraphicFramePr>
        <p:xfrm>
          <a:off x="446842" y="533400"/>
          <a:ext cx="8544757" cy="656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7543800" imgH="5829044" progId="AcroExch.Document.DC">
                  <p:embed/>
                </p:oleObj>
              </mc:Choice>
              <mc:Fallback>
                <p:oleObj name="Acrobat Document" r:id="rId4" imgW="7543800" imgH="58290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42" y="533400"/>
                        <a:ext cx="8544757" cy="6568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9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7833" y="1295400"/>
            <a:ext cx="3810000" cy="184004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Bellevue College     	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29M</a:t>
            </a:r>
            <a:endParaRPr lang="en-US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Success Center     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2019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HSW Design Build Team &amp; Ankrom Moisan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5302"/>
            <a:ext cx="8229600" cy="914400"/>
          </a:xfrm>
        </p:spPr>
        <p:txBody>
          <a:bodyPr/>
          <a:lstStyle/>
          <a:p>
            <a:r>
              <a:rPr lang="en-US" dirty="0"/>
              <a:t>Current Design Build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8770" y="4419600"/>
            <a:ext cx="422902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r">
              <a:lnSpc>
                <a:spcPct val="90000"/>
              </a:lnSpc>
            </a:pPr>
            <a:r>
              <a:rPr lang="en-US" sz="2400" b="1" i="1" dirty="0">
                <a:solidFill>
                  <a:prstClr val="black"/>
                </a:solidFill>
              </a:rPr>
              <a:t>Whatcom Community College                        </a:t>
            </a:r>
            <a:r>
              <a:rPr lang="en-US" sz="2400" b="1" dirty="0">
                <a:solidFill>
                  <a:prstClr val="black"/>
                </a:solidFill>
              </a:rPr>
              <a:t>$33M</a:t>
            </a:r>
            <a:endParaRPr lang="en-US" sz="2400" b="1" i="1" dirty="0">
              <a:solidFill>
                <a:prstClr val="black"/>
              </a:solidFill>
            </a:endParaRPr>
          </a:p>
          <a:p>
            <a:pPr marL="225425" algn="r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</a:rPr>
              <a:t>Student Housing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225425" algn="r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</a:rPr>
              <a:t>Completion 2019 </a:t>
            </a:r>
            <a:endParaRPr lang="en-US" sz="2400" b="1" i="1" dirty="0">
              <a:solidFill>
                <a:prstClr val="black"/>
              </a:solidFill>
            </a:endParaRPr>
          </a:p>
          <a:p>
            <a:pPr marL="225425" algn="r">
              <a:lnSpc>
                <a:spcPct val="90000"/>
              </a:lnSpc>
            </a:pPr>
            <a:r>
              <a:rPr lang="en-US" sz="2400" b="1" dirty="0"/>
              <a:t>Tiger Construction &amp; Ankrom </a:t>
            </a:r>
            <a:r>
              <a:rPr lang="en-US" sz="2400" b="1" dirty="0" smtClean="0"/>
              <a:t>Moisan</a:t>
            </a:r>
            <a:r>
              <a:rPr lang="en-US" sz="2000" b="1" dirty="0"/>
              <a:t>                  </a:t>
            </a:r>
          </a:p>
        </p:txBody>
      </p:sp>
      <p:pic>
        <p:nvPicPr>
          <p:cNvPr id="8" name="Picture 7" descr="A picture containing building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6298" y="3621901"/>
            <a:ext cx="358620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4" y="1229703"/>
            <a:ext cx="4715329" cy="2885098"/>
          </a:xfrm>
          <a:prstGeom prst="rect">
            <a:avLst/>
          </a:prstGeom>
        </p:spPr>
      </p:pic>
      <p:pic>
        <p:nvPicPr>
          <p:cNvPr id="7" name="Picture 6" descr="Button_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807217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5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381856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>
              <a:lnSpc>
                <a:spcPct val="90000"/>
              </a:lnSpc>
            </a:pPr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Clover Park Technical College     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Advanced Manufacturing $33M</a:t>
            </a:r>
            <a:endParaRPr lang="en-US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>
              <a:lnSpc>
                <a:spcPct val="9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M.A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Mortenson/Schacht Aslani    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2019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3782" y="162472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1" kern="1200">
                <a:solidFill>
                  <a:srgbClr val="6DB3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dirty="0" smtClean="0"/>
              <a:t>Current Design Build Projects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-394010" y="4953000"/>
            <a:ext cx="4991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/>
              <a:t>Community Colleges of </a:t>
            </a:r>
            <a:r>
              <a:rPr lang="en-US" sz="2400" b="1" i="1" dirty="0" smtClean="0"/>
              <a:t>Spokane  </a:t>
            </a:r>
            <a:endParaRPr lang="en-US" sz="2400" b="1" i="1" dirty="0"/>
          </a:p>
          <a:p>
            <a:pPr algn="r"/>
            <a:r>
              <a:rPr lang="en-US" sz="2400" b="1" dirty="0" smtClean="0"/>
              <a:t>Main </a:t>
            </a:r>
            <a:r>
              <a:rPr lang="en-US" sz="2400" b="1" dirty="0"/>
              <a:t>Building </a:t>
            </a:r>
            <a:r>
              <a:rPr lang="en-US" sz="2400" b="1" dirty="0" smtClean="0"/>
              <a:t>South </a:t>
            </a:r>
            <a:r>
              <a:rPr lang="en-US" sz="2400" b="1" dirty="0"/>
              <a:t>Wing </a:t>
            </a:r>
            <a:r>
              <a:rPr lang="en-US" sz="2400" b="1" dirty="0" smtClean="0"/>
              <a:t>Reno       Est </a:t>
            </a:r>
            <a:r>
              <a:rPr lang="en-US" sz="2400" b="1" dirty="0"/>
              <a:t>Jan. </a:t>
            </a:r>
            <a:r>
              <a:rPr lang="en-US" sz="2400" b="1" dirty="0" smtClean="0"/>
              <a:t>2020  $22M</a:t>
            </a:r>
          </a:p>
          <a:p>
            <a:pPr algn="r"/>
            <a:r>
              <a:rPr lang="en-US" sz="2400" b="1" dirty="0" smtClean="0"/>
              <a:t>Graham/NAC</a:t>
            </a:r>
            <a:endParaRPr lang="en-US" sz="2400" b="1" dirty="0"/>
          </a:p>
          <a:p>
            <a:pPr algn="r"/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8" y="1267227"/>
            <a:ext cx="3987581" cy="2990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4314595" cy="2350591"/>
          </a:xfrm>
          <a:prstGeom prst="rect">
            <a:avLst/>
          </a:prstGeom>
        </p:spPr>
      </p:pic>
      <p:pic>
        <p:nvPicPr>
          <p:cNvPr id="8" name="Picture 7" descr="Button_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618" y="5813117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4231"/>
      </p:ext>
    </p:extLst>
  </p:cSld>
  <p:clrMapOvr>
    <a:masterClrMapping/>
  </p:clrMapOvr>
  <p:transition advTm="678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2286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1" kern="1200">
                <a:solidFill>
                  <a:srgbClr val="6DB3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dirty="0" smtClean="0"/>
              <a:t>Current Design Build Projects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029200" y="1313895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>
              <a:lnSpc>
                <a:spcPct val="90000"/>
              </a:lnSpc>
            </a:pPr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Bates Technical College</a:t>
            </a:r>
          </a:p>
          <a:p>
            <a:pPr marL="225425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Mile Building </a:t>
            </a:r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33M </a:t>
            </a:r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GMP </a:t>
            </a:r>
          </a:p>
          <a:p>
            <a:pPr marL="225425">
              <a:lnSpc>
                <a:spcPct val="90000"/>
              </a:lnSpc>
            </a:pPr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negotiations currently</a:t>
            </a:r>
          </a:p>
          <a:p>
            <a:pPr marL="225425">
              <a:lnSpc>
                <a:spcPct val="90000"/>
              </a:lnSpc>
            </a:pPr>
            <a:r>
              <a:rPr lang="en-US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SRG/Walsh</a:t>
            </a:r>
            <a:endParaRPr lang="en-US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743" y="4374219"/>
            <a:ext cx="3537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r"/>
            <a:r>
              <a:rPr lang="en-US" sz="2400" b="1" i="1" dirty="0">
                <a:cs typeface="Calibri" panose="020F0502020204030204" pitchFamily="34" charset="0"/>
              </a:rPr>
              <a:t>Cascadia </a:t>
            </a:r>
            <a:r>
              <a:rPr lang="en-US" sz="2400" b="1" i="1" dirty="0" smtClean="0">
                <a:cs typeface="Calibri" panose="020F0502020204030204" pitchFamily="34" charset="0"/>
              </a:rPr>
              <a:t>College</a:t>
            </a:r>
            <a:endParaRPr lang="en-US" sz="2400" b="1" dirty="0" smtClean="0">
              <a:cs typeface="Calibri" panose="020F0502020204030204" pitchFamily="34" charset="0"/>
            </a:endParaRPr>
          </a:p>
          <a:p>
            <a:pPr marL="225425" algn="r"/>
            <a:r>
              <a:rPr lang="en-US" sz="2400" b="1" dirty="0" smtClean="0">
                <a:cs typeface="Calibri" panose="020F0502020204030204" pitchFamily="34" charset="0"/>
              </a:rPr>
              <a:t>500 </a:t>
            </a:r>
            <a:r>
              <a:rPr lang="en-US" sz="2400" b="1" dirty="0">
                <a:cs typeface="Calibri" panose="020F0502020204030204" pitchFamily="34" charset="0"/>
              </a:rPr>
              <a:t>Stall </a:t>
            </a:r>
            <a:r>
              <a:rPr lang="en-US" sz="2400" b="1" dirty="0" smtClean="0">
                <a:cs typeface="Calibri" panose="020F0502020204030204" pitchFamily="34" charset="0"/>
              </a:rPr>
              <a:t>Parking Garage                </a:t>
            </a:r>
            <a:r>
              <a:rPr lang="en-US" sz="2400" b="1" dirty="0">
                <a:cs typeface="Calibri" panose="020F0502020204030204" pitchFamily="34" charset="0"/>
              </a:rPr>
              <a:t>$23M   June </a:t>
            </a:r>
            <a:r>
              <a:rPr lang="en-US" sz="2400" b="1" dirty="0" smtClean="0">
                <a:cs typeface="Calibri" panose="020F0502020204030204" pitchFamily="34" charset="0"/>
              </a:rPr>
              <a:t>2019</a:t>
            </a:r>
          </a:p>
          <a:p>
            <a:pPr marL="225425" algn="r"/>
            <a:r>
              <a:rPr lang="en-US" sz="2400" b="1" dirty="0" smtClean="0">
                <a:cs typeface="Calibri" panose="020F0502020204030204" pitchFamily="34" charset="0"/>
              </a:rPr>
              <a:t>Andersen/SRG/KPFF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42672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49532"/>
            <a:ext cx="3646449" cy="2743200"/>
          </a:xfrm>
          <a:prstGeom prst="rect">
            <a:avLst/>
          </a:prstGeom>
        </p:spPr>
      </p:pic>
      <p:pic>
        <p:nvPicPr>
          <p:cNvPr id="8" name="Picture 7" descr="Button_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14" y="5777423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5502"/>
      </p:ext>
    </p:extLst>
  </p:cSld>
  <p:clrMapOvr>
    <a:masterClrMapping/>
  </p:clrMapOvr>
  <p:transition advTm="67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07132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Capitol Childcare Center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Olympia DES	     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$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10.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2M    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Walsh/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Mahlem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Coyote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Ridge Correction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DOC</a:t>
            </a: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Security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Electronics Network Renovation 	 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	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5M        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Electric/Coffman/Hargis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Arial Narrow" panose="020B0606020202030204" pitchFamily="34" charset="0"/>
              </a:rPr>
              <a:t>		Others Listed </a:t>
            </a:r>
            <a:r>
              <a:rPr lang="en-US" b="1" i="1" dirty="0">
                <a:latin typeface="Arial Narrow" panose="020B0606020202030204" pitchFamily="34" charset="0"/>
              </a:rPr>
              <a:t>on Attachment </a:t>
            </a:r>
            <a:r>
              <a:rPr lang="en-US" b="1" i="1" dirty="0" smtClean="0">
                <a:latin typeface="Arial Narrow" panose="020B0606020202030204" pitchFamily="34" charset="0"/>
              </a:rPr>
              <a:t>A</a:t>
            </a:r>
            <a:endParaRPr lang="en-US" b="1" i="1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297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Current Design Build Projects</a:t>
            </a:r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791200"/>
            <a:ext cx="961189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674"/>
      </p:ext>
    </p:extLst>
  </p:cSld>
  <p:clrMapOvr>
    <a:masterClrMapping/>
  </p:clrMapOvr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848503616A74292EA15D8ED0BAC5C" ma:contentTypeVersion="2" ma:contentTypeDescription="Create a new document." ma:contentTypeScope="" ma:versionID="38172f678a002ed0da02f69984246af7">
  <xsd:schema xmlns:xsd="http://www.w3.org/2001/XMLSchema" xmlns:xs="http://www.w3.org/2001/XMLSchema" xmlns:p="http://schemas.microsoft.com/office/2006/metadata/properties" xmlns:ns1="http://schemas.microsoft.com/sharepoint/v3" xmlns:ns2="4f5804d5-49c0-4153-b9d4-3ac3acf566d3" targetNamespace="http://schemas.microsoft.com/office/2006/metadata/properties" ma:root="true" ma:fieldsID="f85d996f57db18552ee2dfeb6fb9f52f" ns1:_="" ns2:_="">
    <xsd:import namespace="http://schemas.microsoft.com/sharepoint/v3"/>
    <xsd:import namespace="4f5804d5-49c0-4153-b9d4-3ac3acf566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04d5-49c0-4153-b9d4-3ac3acf566d3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format="Dropdown" ma:internalName="Category">
      <xsd:simpleType>
        <xsd:restriction base="dms:Choice">
          <xsd:enumeration value="Event Fliers"/>
          <xsd:enumeration value="Fact Sheets"/>
          <xsd:enumeration value="Form"/>
          <xsd:enumeration value="Policy"/>
          <xsd:enumeration value="Presentations"/>
          <xsd:enumeration value="Procedure"/>
          <xsd:enumeration value="Publication"/>
          <xsd:enumeration value="Template"/>
          <xsd:enumeration value="Get Help"/>
          <xsd:enumeration value="Other"/>
          <xsd:enumeration value="News"/>
          <xsd:enumeration value="Newsletters"/>
          <xsd:enumeration value="Tenant Bulletins"/>
          <xsd:enumeration value="CF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egory xmlns="4f5804d5-49c0-4153-b9d4-3ac3acf566d3">Template</Category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77AC36-0B86-428A-804A-CCB9625FF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5804d5-49c0-4153-b9d4-3ac3acf56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CE7D81-4E8A-47AC-BB6E-4D2F8F316D4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4f5804d5-49c0-4153-b9d4-3ac3acf566d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F5B747-C14C-49C7-92DF-4153A47C5F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809</TotalTime>
  <Words>706</Words>
  <Application>Microsoft Office PowerPoint</Application>
  <PresentationFormat>On-screen Show (4:3)</PresentationFormat>
  <Paragraphs>146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DES-PPT-Template</vt:lpstr>
      <vt:lpstr>Acrobat Document</vt:lpstr>
      <vt:lpstr>Application for DB and GC/CM Recertification</vt:lpstr>
      <vt:lpstr>Introductions</vt:lpstr>
      <vt:lpstr> </vt:lpstr>
      <vt:lpstr>DES E&amp;AS Org Chart</vt:lpstr>
      <vt:lpstr>DES Alternative Project Delivery</vt:lpstr>
      <vt:lpstr>Current Design Build Projects</vt:lpstr>
      <vt:lpstr> </vt:lpstr>
      <vt:lpstr> </vt:lpstr>
      <vt:lpstr>Current Design Build Projects</vt:lpstr>
      <vt:lpstr> </vt:lpstr>
      <vt:lpstr>Current GC/CM Projects</vt:lpstr>
      <vt:lpstr>Current GC/CM Projects</vt:lpstr>
      <vt:lpstr>Design Build - Lessons Learned</vt:lpstr>
      <vt:lpstr>Design Build - Lessons Learned</vt:lpstr>
      <vt:lpstr>Design Build - Lessons Learned</vt:lpstr>
      <vt:lpstr>GC/CM - Lessons Learned</vt:lpstr>
      <vt:lpstr>GC/CM - Lessons Learned</vt:lpstr>
      <vt:lpstr>Thank you</vt:lpstr>
    </vt:vector>
  </TitlesOfParts>
  <Company>Department of 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PowerPoint Template</dc:title>
  <dc:creator>jonp</dc:creator>
  <cp:lastModifiedBy>Jansen, Janet (DES)</cp:lastModifiedBy>
  <cp:revision>62</cp:revision>
  <dcterms:created xsi:type="dcterms:W3CDTF">2012-07-19T21:11:51Z</dcterms:created>
  <dcterms:modified xsi:type="dcterms:W3CDTF">2019-09-26T01:59:30Z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0x01010058B848503616A74292EA15D8ED0BAC5C</vt:lpwstr>
  </property>
</Properties>
</file>