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16" r:id="rId2"/>
    <p:sldId id="495" r:id="rId3"/>
    <p:sldId id="455" r:id="rId4"/>
    <p:sldId id="492" r:id="rId5"/>
    <p:sldId id="493" r:id="rId6"/>
    <p:sldId id="496" r:id="rId7"/>
    <p:sldId id="501" r:id="rId8"/>
    <p:sldId id="513" r:id="rId9"/>
    <p:sldId id="498" r:id="rId10"/>
    <p:sldId id="503" r:id="rId11"/>
    <p:sldId id="499" r:id="rId12"/>
    <p:sldId id="504" r:id="rId13"/>
    <p:sldId id="488" r:id="rId14"/>
    <p:sldId id="517" r:id="rId15"/>
    <p:sldId id="516" r:id="rId16"/>
    <p:sldId id="487" r:id="rId17"/>
    <p:sldId id="512" r:id="rId18"/>
  </p:sldIdLst>
  <p:sldSz cx="9144000" cy="6858000" type="letter"/>
  <p:notesSz cx="6858000" cy="92154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343122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686244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9366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2488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1715610" algn="l" defTabSz="686244" rtl="0" eaLnBrk="1" latinLnBrk="0" hangingPunct="1">
      <a:defRPr sz="1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058732" algn="l" defTabSz="686244" rtl="0" eaLnBrk="1" latinLnBrk="0" hangingPunct="1">
      <a:defRPr sz="1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2401854" algn="l" defTabSz="686244" rtl="0" eaLnBrk="1" latinLnBrk="0" hangingPunct="1">
      <a:defRPr sz="1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2744977" algn="l" defTabSz="686244" rtl="0" eaLnBrk="1" latinLnBrk="0" hangingPunct="1">
      <a:defRPr sz="1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92">
          <p15:clr>
            <a:srgbClr val="A4A3A4"/>
          </p15:clr>
        </p15:guide>
        <p15:guide id="2" pos="217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 Colling" initials="SC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99FF"/>
    <a:srgbClr val="99FFCC"/>
    <a:srgbClr val="CCFFCC"/>
    <a:srgbClr val="FF99FF"/>
    <a:srgbClr val="FFCCFF"/>
    <a:srgbClr val="FF99CC"/>
    <a:srgbClr val="CCFF99"/>
    <a:srgbClr val="BBE0E3"/>
    <a:srgbClr val="E7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876" autoAdjust="0"/>
    <p:restoredTop sz="40387" autoAdjust="0"/>
  </p:normalViewPr>
  <p:slideViewPr>
    <p:cSldViewPr>
      <p:cViewPr>
        <p:scale>
          <a:sx n="48" d="100"/>
          <a:sy n="48" d="100"/>
        </p:scale>
        <p:origin x="-229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notesViewPr>
    <p:cSldViewPr>
      <p:cViewPr varScale="1">
        <p:scale>
          <a:sx n="86" d="100"/>
          <a:sy n="86" d="100"/>
        </p:scale>
        <p:origin x="-3852" y="-96"/>
      </p:cViewPr>
      <p:guideLst>
        <p:guide orient="horz" pos="290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2972420" cy="460930"/>
          </a:xfrm>
          <a:prstGeom prst="rect">
            <a:avLst/>
          </a:prstGeom>
        </p:spPr>
        <p:txBody>
          <a:bodyPr vert="horz" lIns="86761" tIns="43381" rIns="86761" bIns="43381" rtlCol="0"/>
          <a:lstStyle>
            <a:lvl1pPr algn="l">
              <a:defRPr sz="11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33" y="5"/>
            <a:ext cx="2972420" cy="460930"/>
          </a:xfrm>
          <a:prstGeom prst="rect">
            <a:avLst/>
          </a:prstGeom>
        </p:spPr>
        <p:txBody>
          <a:bodyPr vert="horz" lIns="86761" tIns="43381" rIns="86761" bIns="43381" rtlCol="0"/>
          <a:lstStyle>
            <a:lvl1pPr algn="r">
              <a:defRPr sz="1100" smtClean="0">
                <a:cs typeface="+mn-cs"/>
              </a:defRPr>
            </a:lvl1pPr>
          </a:lstStyle>
          <a:p>
            <a:pPr>
              <a:defRPr/>
            </a:pPr>
            <a:fld id="{4A273ADB-FF7E-4C81-AF3D-A21AB216F461}" type="datetimeFigureOut">
              <a:rPr lang="en-US"/>
              <a:pPr>
                <a:defRPr/>
              </a:pPr>
              <a:t>12/3/2014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754517"/>
            <a:ext cx="2972420" cy="459347"/>
          </a:xfrm>
          <a:prstGeom prst="rect">
            <a:avLst/>
          </a:prstGeom>
        </p:spPr>
        <p:txBody>
          <a:bodyPr vert="horz" lIns="86761" tIns="43381" rIns="86761" bIns="43381" rtlCol="0" anchor="b"/>
          <a:lstStyle>
            <a:lvl1pPr algn="l">
              <a:defRPr sz="11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33" y="8754517"/>
            <a:ext cx="2972420" cy="459347"/>
          </a:xfrm>
          <a:prstGeom prst="rect">
            <a:avLst/>
          </a:prstGeom>
        </p:spPr>
        <p:txBody>
          <a:bodyPr vert="horz" lIns="86761" tIns="43381" rIns="86761" bIns="43381" rtlCol="0" anchor="b"/>
          <a:lstStyle>
            <a:lvl1pPr algn="r">
              <a:defRPr sz="1100" smtClean="0">
                <a:cs typeface="+mn-cs"/>
              </a:defRPr>
            </a:lvl1pPr>
          </a:lstStyle>
          <a:p>
            <a:pPr>
              <a:defRPr/>
            </a:pPr>
            <a:fld id="{0AFE2F3E-F4D8-4A24-B735-BBB1B4CA2C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5526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2972420" cy="460930"/>
          </a:xfrm>
          <a:prstGeom prst="rect">
            <a:avLst/>
          </a:prstGeom>
        </p:spPr>
        <p:txBody>
          <a:bodyPr vert="horz" lIns="61096" tIns="30549" rIns="61096" bIns="30549" rtlCol="0"/>
          <a:lstStyle>
            <a:lvl1pPr algn="l">
              <a:defRPr sz="800"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Seattle Multimodal Terminal at Colman Dock Project</a:t>
            </a:r>
          </a:p>
          <a:p>
            <a:pPr>
              <a:defRPr/>
            </a:pPr>
            <a:r>
              <a:rPr lang="en-US" dirty="0" smtClean="0"/>
              <a:t>Seattle Design Commission Staff Briefing</a:t>
            </a:r>
          </a:p>
          <a:p>
            <a:pPr>
              <a:defRPr/>
            </a:pPr>
            <a:r>
              <a:rPr lang="en-US" dirty="0" smtClean="0"/>
              <a:t>October 16,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33" y="5"/>
            <a:ext cx="2972420" cy="460930"/>
          </a:xfrm>
          <a:prstGeom prst="rect">
            <a:avLst/>
          </a:prstGeom>
        </p:spPr>
        <p:txBody>
          <a:bodyPr vert="horz" lIns="61096" tIns="30549" rIns="61096" bIns="30549" rtlCol="0"/>
          <a:lstStyle>
            <a:lvl1pPr algn="r">
              <a:defRPr sz="800" smtClean="0">
                <a:cs typeface="+mn-cs"/>
              </a:defRPr>
            </a:lvl1pPr>
          </a:lstStyle>
          <a:p>
            <a:pPr>
              <a:defRPr/>
            </a:pPr>
            <a:fld id="{9EFAA2CB-8F95-476D-8CFA-F55F6550B8F6}" type="datetimeFigureOut">
              <a:rPr lang="en-US"/>
              <a:pPr>
                <a:defRPr/>
              </a:pPr>
              <a:t>12/3/2014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7125" y="693738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096" tIns="30549" rIns="61096" bIns="3054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8" y="4376466"/>
            <a:ext cx="5485158" cy="4146789"/>
          </a:xfrm>
          <a:prstGeom prst="rect">
            <a:avLst/>
          </a:prstGeom>
        </p:spPr>
        <p:txBody>
          <a:bodyPr vert="horz" lIns="61096" tIns="30549" rIns="61096" bIns="3054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8752935"/>
            <a:ext cx="2972420" cy="460930"/>
          </a:xfrm>
          <a:prstGeom prst="rect">
            <a:avLst/>
          </a:prstGeom>
        </p:spPr>
        <p:txBody>
          <a:bodyPr vert="horz" lIns="61096" tIns="30549" rIns="61096" bIns="30549" rtlCol="0" anchor="b"/>
          <a:lstStyle>
            <a:lvl1pPr algn="l">
              <a:defRPr sz="8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33" y="8752935"/>
            <a:ext cx="2972420" cy="460930"/>
          </a:xfrm>
          <a:prstGeom prst="rect">
            <a:avLst/>
          </a:prstGeom>
        </p:spPr>
        <p:txBody>
          <a:bodyPr vert="horz" lIns="61096" tIns="30549" rIns="61096" bIns="30549" rtlCol="0" anchor="b"/>
          <a:lstStyle>
            <a:lvl1pPr algn="r">
              <a:defRPr sz="800" smtClean="0">
                <a:cs typeface="+mn-cs"/>
              </a:defRPr>
            </a:lvl1pPr>
          </a:lstStyle>
          <a:p>
            <a:pPr>
              <a:defRPr/>
            </a:pPr>
            <a:fld id="{480ED49C-0781-4F44-B467-5E47F4EFC4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5473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3122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6244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9366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2488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5610" algn="l" defTabSz="68624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8732" algn="l" defTabSz="68624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1854" algn="l" defTabSz="68624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4977" algn="l" defTabSz="68624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000" b="0" i="0" u="none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51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100" b="0" u="none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12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278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100" b="0" u="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12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000" b="0" u="none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07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1100" b="0" u="none" baseline="0" dirty="0" smtClean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1100" b="0" u="none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95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100" b="0" u="none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80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48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34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000" b="0" u="none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99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01271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01271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01271">
              <a:defRPr/>
            </a:pPr>
            <a:endParaRPr lang="en-US" sz="1000" b="0" u="none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9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8713" y="695325"/>
            <a:ext cx="4600575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68665" indent="-126782" defTabSz="867978">
              <a:defRPr/>
            </a:pPr>
            <a:endParaRPr lang="en-US" sz="1200" b="0" u="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4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-194335" defTabSz="913931">
              <a:spcBef>
                <a:spcPts val="0"/>
              </a:spcBef>
              <a:spcAft>
                <a:spcPts val="600"/>
              </a:spcAft>
              <a:buFont typeface="Courier New" pitchFamily="49" charset="0"/>
              <a:buNone/>
              <a:defRPr/>
            </a:pPr>
            <a:endParaRPr lang="en-US" sz="1400" b="1" u="sng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52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1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07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000" b="0" u="none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48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u="none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670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000" b="0" u="none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0ED49C-0781-4F44-B467-5E47F4EFC4E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2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24" y="2129868"/>
            <a:ext cx="7773353" cy="1470763"/>
          </a:xfrm>
          <a:prstGeom prst="rect">
            <a:avLst/>
          </a:prstGeom>
        </p:spPr>
        <p:txBody>
          <a:bodyPr lIns="91414" tIns="45706" rIns="91414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41" y="3886677"/>
            <a:ext cx="6400323" cy="1752044"/>
          </a:xfrm>
        </p:spPr>
        <p:txBody>
          <a:bodyPr/>
          <a:lstStyle>
            <a:lvl1pPr marL="0" indent="0" algn="ctr">
              <a:buNone/>
              <a:defRPr/>
            </a:lvl1pPr>
            <a:lvl2pPr marL="343122" indent="0" algn="ctr">
              <a:buNone/>
              <a:defRPr/>
            </a:lvl2pPr>
            <a:lvl3pPr marL="686244" indent="0" algn="ctr">
              <a:buNone/>
              <a:defRPr/>
            </a:lvl3pPr>
            <a:lvl4pPr marL="1029366" indent="0" algn="ctr">
              <a:buNone/>
              <a:defRPr/>
            </a:lvl4pPr>
            <a:lvl5pPr marL="1372488" indent="0" algn="ctr">
              <a:buNone/>
              <a:defRPr/>
            </a:lvl5pPr>
            <a:lvl6pPr marL="1715610" indent="0" algn="ctr">
              <a:buNone/>
              <a:defRPr/>
            </a:lvl6pPr>
            <a:lvl7pPr marL="2058732" indent="0" algn="ctr">
              <a:buNone/>
              <a:defRPr/>
            </a:lvl7pPr>
            <a:lvl8pPr marL="2401854" indent="0" algn="ctr">
              <a:buNone/>
              <a:defRPr/>
            </a:lvl8pPr>
            <a:lvl9pPr marL="274497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679" y="6245383"/>
            <a:ext cx="2133441" cy="475555"/>
          </a:xfrm>
          <a:prstGeom prst="rect">
            <a:avLst/>
          </a:prstGeom>
        </p:spPr>
        <p:txBody>
          <a:bodyPr lIns="68624" tIns="34312" rIns="68624" bIns="34312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361" y="6245383"/>
            <a:ext cx="2133441" cy="475555"/>
          </a:xfrm>
        </p:spPr>
        <p:txBody>
          <a:bodyPr/>
          <a:lstStyle>
            <a:lvl1pPr>
              <a:defRPr/>
            </a:lvl1pPr>
          </a:lstStyle>
          <a:p>
            <a:fld id="{29CA9B76-E5D2-4F5D-A758-783DF6A4727C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8" name="Picture 7" descr="WSF_ColmanDock_Header_8.5x1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62" y="53634"/>
            <a:ext cx="8810277" cy="14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152402" y="1066800"/>
            <a:ext cx="88392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06" rIns="91414" bIns="45706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9" y="274131"/>
            <a:ext cx="8228647" cy="1143000"/>
          </a:xfrm>
          <a:prstGeom prst="rect">
            <a:avLst/>
          </a:prstGeom>
        </p:spPr>
        <p:txBody>
          <a:bodyPr lIns="91414" tIns="45706" rIns="91414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679" y="6245383"/>
            <a:ext cx="2133441" cy="475555"/>
          </a:xfrm>
          <a:prstGeom prst="rect">
            <a:avLst/>
          </a:prstGeom>
        </p:spPr>
        <p:txBody>
          <a:bodyPr lIns="68624" tIns="34312" rIns="68624" bIns="34312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1573D-C711-47CC-B5ED-285CCF006DF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63" y="274132"/>
            <a:ext cx="2057162" cy="5852065"/>
          </a:xfrm>
          <a:prstGeom prst="rect">
            <a:avLst/>
          </a:prstGeom>
        </p:spPr>
        <p:txBody>
          <a:bodyPr vert="eaVert" lIns="91414" tIns="45706" rIns="91414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78" y="274132"/>
            <a:ext cx="6057066" cy="58520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679" y="6245383"/>
            <a:ext cx="2133441" cy="475555"/>
          </a:xfrm>
          <a:prstGeom prst="rect">
            <a:avLst/>
          </a:prstGeom>
        </p:spPr>
        <p:txBody>
          <a:bodyPr lIns="68624" tIns="34312" rIns="68624" bIns="34312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8B198-9C10-4EF6-BD0F-300265901D7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917596" y="6461108"/>
            <a:ext cx="2133441" cy="259828"/>
          </a:xfrm>
        </p:spPr>
        <p:txBody>
          <a:bodyPr/>
          <a:lstStyle/>
          <a:p>
            <a:fld id="{19ACAA0E-F82C-4BCB-A109-E441776067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7" descr="WSF_ColmanDock_Header_8.5x1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62" y="53634"/>
            <a:ext cx="8810277" cy="14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152402" y="990600"/>
            <a:ext cx="8839200" cy="369332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52400" y="1066800"/>
            <a:ext cx="8763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06" rIns="91414" bIns="45706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71" y="4406332"/>
            <a:ext cx="7772162" cy="1362303"/>
          </a:xfrm>
          <a:prstGeom prst="rect">
            <a:avLst/>
          </a:prstGeom>
        </p:spPr>
        <p:txBody>
          <a:bodyPr lIns="91414" tIns="45706" rIns="91414" bIns="45706"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271" y="2906963"/>
            <a:ext cx="7772162" cy="149936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3122" indent="0">
              <a:buNone/>
              <a:defRPr sz="1400"/>
            </a:lvl2pPr>
            <a:lvl3pPr marL="686244" indent="0">
              <a:buNone/>
              <a:defRPr sz="1200"/>
            </a:lvl3pPr>
            <a:lvl4pPr marL="1029366" indent="0">
              <a:buNone/>
              <a:defRPr sz="1100"/>
            </a:lvl4pPr>
            <a:lvl5pPr marL="1372488" indent="0">
              <a:buNone/>
              <a:defRPr sz="1100"/>
            </a:lvl5pPr>
            <a:lvl6pPr marL="1715610" indent="0">
              <a:buNone/>
              <a:defRPr sz="1100"/>
            </a:lvl6pPr>
            <a:lvl7pPr marL="2058732" indent="0">
              <a:buNone/>
              <a:defRPr sz="1100"/>
            </a:lvl7pPr>
            <a:lvl8pPr marL="2401854" indent="0">
              <a:buNone/>
              <a:defRPr sz="1100"/>
            </a:lvl8pPr>
            <a:lvl9pPr marL="274497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0F5FE-0F7D-417B-9CCA-F08DC41297C0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8" name="Picture 7" descr="WSF_ColmanDock_Header_8.5x1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62" y="53634"/>
            <a:ext cx="8810277" cy="14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152402" y="1066800"/>
            <a:ext cx="88392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06" rIns="91414" bIns="45706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9" y="274131"/>
            <a:ext cx="8228647" cy="1143000"/>
          </a:xfrm>
          <a:prstGeom prst="rect">
            <a:avLst/>
          </a:prstGeom>
        </p:spPr>
        <p:txBody>
          <a:bodyPr lIns="91414" tIns="45706" rIns="91414" bIns="45706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77" y="1600679"/>
            <a:ext cx="4057114" cy="452551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209" y="1600679"/>
            <a:ext cx="4057114" cy="452551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679" y="6245383"/>
            <a:ext cx="2133441" cy="475555"/>
          </a:xfrm>
          <a:prstGeom prst="rect">
            <a:avLst/>
          </a:prstGeom>
        </p:spPr>
        <p:txBody>
          <a:bodyPr lIns="68624" tIns="34312" rIns="68624" bIns="34312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ACEEA-B63A-4229-A149-92334BD33864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8" name="Picture 7" descr="WSF_ColmanDock_Header_8.5x1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62" y="53634"/>
            <a:ext cx="8810277" cy="14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152402" y="1066800"/>
            <a:ext cx="88392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06" rIns="91414" bIns="45706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9" y="274131"/>
            <a:ext cx="8228647" cy="1143000"/>
          </a:xfrm>
          <a:prstGeom prst="rect">
            <a:avLst/>
          </a:prstGeom>
        </p:spPr>
        <p:txBody>
          <a:bodyPr lIns="91414" tIns="45706" rIns="91414" bIns="45706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77" y="1535125"/>
            <a:ext cx="4039236" cy="64003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122" indent="0">
              <a:buNone/>
              <a:defRPr sz="1500" b="1"/>
            </a:lvl2pPr>
            <a:lvl3pPr marL="686244" indent="0">
              <a:buNone/>
              <a:defRPr sz="1400" b="1"/>
            </a:lvl3pPr>
            <a:lvl4pPr marL="1029366" indent="0">
              <a:buNone/>
              <a:defRPr sz="1200" b="1"/>
            </a:lvl4pPr>
            <a:lvl5pPr marL="1372488" indent="0">
              <a:buNone/>
              <a:defRPr sz="1200" b="1"/>
            </a:lvl5pPr>
            <a:lvl6pPr marL="1715610" indent="0">
              <a:buNone/>
              <a:defRPr sz="1200" b="1"/>
            </a:lvl6pPr>
            <a:lvl7pPr marL="2058732" indent="0">
              <a:buNone/>
              <a:defRPr sz="1200" b="1"/>
            </a:lvl7pPr>
            <a:lvl8pPr marL="2401854" indent="0">
              <a:buNone/>
              <a:defRPr sz="1200" b="1"/>
            </a:lvl8pPr>
            <a:lvl9pPr marL="274497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7" y="2175158"/>
            <a:ext cx="4039236" cy="395103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04" y="1535125"/>
            <a:ext cx="4041619" cy="64003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122" indent="0">
              <a:buNone/>
              <a:defRPr sz="1500" b="1"/>
            </a:lvl2pPr>
            <a:lvl3pPr marL="686244" indent="0">
              <a:buNone/>
              <a:defRPr sz="1400" b="1"/>
            </a:lvl3pPr>
            <a:lvl4pPr marL="1029366" indent="0">
              <a:buNone/>
              <a:defRPr sz="1200" b="1"/>
            </a:lvl4pPr>
            <a:lvl5pPr marL="1372488" indent="0">
              <a:buNone/>
              <a:defRPr sz="1200" b="1"/>
            </a:lvl5pPr>
            <a:lvl6pPr marL="1715610" indent="0">
              <a:buNone/>
              <a:defRPr sz="1200" b="1"/>
            </a:lvl6pPr>
            <a:lvl7pPr marL="2058732" indent="0">
              <a:buNone/>
              <a:defRPr sz="1200" b="1"/>
            </a:lvl7pPr>
            <a:lvl8pPr marL="2401854" indent="0">
              <a:buNone/>
              <a:defRPr sz="1200" b="1"/>
            </a:lvl8pPr>
            <a:lvl9pPr marL="274497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04" y="2175158"/>
            <a:ext cx="4041619" cy="395103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679" y="6245383"/>
            <a:ext cx="2133441" cy="475555"/>
          </a:xfrm>
          <a:prstGeom prst="rect">
            <a:avLst/>
          </a:prstGeom>
        </p:spPr>
        <p:txBody>
          <a:bodyPr lIns="68624" tIns="34312" rIns="68624" bIns="34312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CBB35-727D-488B-B0E7-C408E52E2C04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" name="Picture 7" descr="WSF_ColmanDock_Header_8.5x1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62" y="53634"/>
            <a:ext cx="8810277" cy="14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152400" y="1066800"/>
            <a:ext cx="8763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06" rIns="91414" bIns="45706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9" y="274131"/>
            <a:ext cx="8228647" cy="1143000"/>
          </a:xfrm>
          <a:prstGeom prst="rect">
            <a:avLst/>
          </a:prstGeom>
        </p:spPr>
        <p:txBody>
          <a:bodyPr lIns="91414" tIns="45706" rIns="91414" bIns="45706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679" y="6245383"/>
            <a:ext cx="2133441" cy="475555"/>
          </a:xfrm>
          <a:prstGeom prst="rect">
            <a:avLst/>
          </a:prstGeom>
        </p:spPr>
        <p:txBody>
          <a:bodyPr lIns="68624" tIns="34312" rIns="68624" bIns="34312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D078C-D028-47CA-8C35-51D052DFD230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7" name="Picture 7" descr="WSF_ColmanDock_Header_8.5x1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62" y="53634"/>
            <a:ext cx="8810277" cy="14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152402" y="1066800"/>
            <a:ext cx="88392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06" rIns="91414" bIns="45706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679" y="6245383"/>
            <a:ext cx="2133441" cy="475555"/>
          </a:xfrm>
          <a:prstGeom prst="rect">
            <a:avLst/>
          </a:prstGeom>
        </p:spPr>
        <p:txBody>
          <a:bodyPr lIns="68624" tIns="34312" rIns="68624" bIns="34312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77DC5-5171-43AC-93D7-E593D9C63640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5" name="Picture 7" descr="WSF_ColmanDock_Header_8.5x1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62" y="53634"/>
            <a:ext cx="8810277" cy="14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152402" y="1066800"/>
            <a:ext cx="88392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06" rIns="91414" bIns="45706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8" y="272940"/>
            <a:ext cx="3008271" cy="1162069"/>
          </a:xfrm>
          <a:prstGeom prst="rect">
            <a:avLst/>
          </a:prstGeom>
        </p:spPr>
        <p:txBody>
          <a:bodyPr lIns="91414" tIns="45706" rIns="91414" bIns="45706"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99" y="272938"/>
            <a:ext cx="5110724" cy="585325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8" y="1435007"/>
            <a:ext cx="3008271" cy="4691187"/>
          </a:xfrm>
        </p:spPr>
        <p:txBody>
          <a:bodyPr/>
          <a:lstStyle>
            <a:lvl1pPr marL="0" indent="0">
              <a:buNone/>
              <a:defRPr sz="1100"/>
            </a:lvl1pPr>
            <a:lvl2pPr marL="343122" indent="0">
              <a:buNone/>
              <a:defRPr sz="900"/>
            </a:lvl2pPr>
            <a:lvl3pPr marL="686244" indent="0">
              <a:buNone/>
              <a:defRPr sz="800"/>
            </a:lvl3pPr>
            <a:lvl4pPr marL="1029366" indent="0">
              <a:buNone/>
              <a:defRPr sz="700"/>
            </a:lvl4pPr>
            <a:lvl5pPr marL="1372488" indent="0">
              <a:buNone/>
              <a:defRPr sz="700"/>
            </a:lvl5pPr>
            <a:lvl6pPr marL="1715610" indent="0">
              <a:buNone/>
              <a:defRPr sz="700"/>
            </a:lvl6pPr>
            <a:lvl7pPr marL="2058732" indent="0">
              <a:buNone/>
              <a:defRPr sz="700"/>
            </a:lvl7pPr>
            <a:lvl8pPr marL="2401854" indent="0">
              <a:buNone/>
              <a:defRPr sz="700"/>
            </a:lvl8pPr>
            <a:lvl9pPr marL="274497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679" y="6245383"/>
            <a:ext cx="2133441" cy="475555"/>
          </a:xfrm>
          <a:prstGeom prst="rect">
            <a:avLst/>
          </a:prstGeom>
        </p:spPr>
        <p:txBody>
          <a:bodyPr lIns="68624" tIns="34312" rIns="68624" bIns="34312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892A5-BBFF-4BE1-9F79-44AC1701B9E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568" y="4800841"/>
            <a:ext cx="5486162" cy="566137"/>
          </a:xfrm>
          <a:prstGeom prst="rect">
            <a:avLst/>
          </a:prstGeom>
        </p:spPr>
        <p:txBody>
          <a:bodyPr lIns="91414" tIns="45706" rIns="91414" bIns="45706"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568" y="612622"/>
            <a:ext cx="5486162" cy="4115515"/>
          </a:xfrm>
        </p:spPr>
        <p:txBody>
          <a:bodyPr/>
          <a:lstStyle>
            <a:lvl1pPr marL="0" indent="0">
              <a:buNone/>
              <a:defRPr sz="2400"/>
            </a:lvl1pPr>
            <a:lvl2pPr marL="343122" indent="0">
              <a:buNone/>
              <a:defRPr sz="2100"/>
            </a:lvl2pPr>
            <a:lvl3pPr marL="686244" indent="0">
              <a:buNone/>
              <a:defRPr sz="1800"/>
            </a:lvl3pPr>
            <a:lvl4pPr marL="1029366" indent="0">
              <a:buNone/>
              <a:defRPr sz="1500"/>
            </a:lvl4pPr>
            <a:lvl5pPr marL="1372488" indent="0">
              <a:buNone/>
              <a:defRPr sz="1500"/>
            </a:lvl5pPr>
            <a:lvl6pPr marL="1715610" indent="0">
              <a:buNone/>
              <a:defRPr sz="1500"/>
            </a:lvl6pPr>
            <a:lvl7pPr marL="2058732" indent="0">
              <a:buNone/>
              <a:defRPr sz="1500"/>
            </a:lvl7pPr>
            <a:lvl8pPr marL="2401854" indent="0">
              <a:buNone/>
              <a:defRPr sz="1500"/>
            </a:lvl8pPr>
            <a:lvl9pPr marL="2744977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568" y="5366975"/>
            <a:ext cx="5486162" cy="805702"/>
          </a:xfrm>
        </p:spPr>
        <p:txBody>
          <a:bodyPr/>
          <a:lstStyle>
            <a:lvl1pPr marL="0" indent="0">
              <a:buNone/>
              <a:defRPr sz="1100"/>
            </a:lvl1pPr>
            <a:lvl2pPr marL="343122" indent="0">
              <a:buNone/>
              <a:defRPr sz="900"/>
            </a:lvl2pPr>
            <a:lvl3pPr marL="686244" indent="0">
              <a:buNone/>
              <a:defRPr sz="800"/>
            </a:lvl3pPr>
            <a:lvl4pPr marL="1029366" indent="0">
              <a:buNone/>
              <a:defRPr sz="700"/>
            </a:lvl4pPr>
            <a:lvl5pPr marL="1372488" indent="0">
              <a:buNone/>
              <a:defRPr sz="700"/>
            </a:lvl5pPr>
            <a:lvl6pPr marL="1715610" indent="0">
              <a:buNone/>
              <a:defRPr sz="700"/>
            </a:lvl6pPr>
            <a:lvl7pPr marL="2058732" indent="0">
              <a:buNone/>
              <a:defRPr sz="700"/>
            </a:lvl7pPr>
            <a:lvl8pPr marL="2401854" indent="0">
              <a:buNone/>
              <a:defRPr sz="700"/>
            </a:lvl8pPr>
            <a:lvl9pPr marL="274497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679" y="6245383"/>
            <a:ext cx="2133441" cy="475555"/>
          </a:xfrm>
          <a:prstGeom prst="rect">
            <a:avLst/>
          </a:prstGeom>
        </p:spPr>
        <p:txBody>
          <a:bodyPr lIns="68624" tIns="34312" rIns="68624" bIns="34312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23695-103D-4815-9A3C-93CD626F3EC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79" y="1600679"/>
            <a:ext cx="8228647" cy="452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18318"/>
            <a:ext cx="2896236" cy="33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algn="l"/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885" y="6245383"/>
            <a:ext cx="2133441" cy="47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ACAA0E-F82C-4BCB-A109-E44177606763}" type="slidenum">
              <a:rPr lang="en-US" smtClean="0"/>
              <a:pPr/>
              <a:t>‹#›</a:t>
            </a:fld>
            <a:fld id="{71BDBCE9-4575-47EE-A980-85FEE6D952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ctr" defTabSz="91380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380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defTabSz="91380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defTabSz="91380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defTabSz="91380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343122" algn="ctr" defTabSz="913801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686244" algn="ctr" defTabSz="913801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029366" algn="ctr" defTabSz="913801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372488" algn="ctr" defTabSz="913801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3122" indent="-343122" algn="l" defTabSz="913801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40" indent="-284744" algn="l" defTabSz="913801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549" indent="-228747" algn="l" defTabSz="913801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6" indent="-228747" algn="l" defTabSz="913801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350" indent="-228747" algn="l" defTabSz="913801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399471" indent="-228747" algn="l" defTabSz="913801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742595" indent="-228747" algn="l" defTabSz="913801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085717" indent="-228747" algn="l" defTabSz="913801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8838" indent="-228747" algn="l" defTabSz="913801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62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122" algn="l" defTabSz="6862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244" algn="l" defTabSz="6862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366" algn="l" defTabSz="6862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488" algn="l" defTabSz="6862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610" algn="l" defTabSz="6862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732" algn="l" defTabSz="6862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854" algn="l" defTabSz="6862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977" algn="l" defTabSz="6862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458200" cy="2209800"/>
          </a:xfrm>
        </p:spPr>
        <p:txBody>
          <a:bodyPr/>
          <a:lstStyle/>
          <a:p>
            <a:pPr marL="177519" indent="-133436" algn="ctr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100" b="1" dirty="0" smtClean="0"/>
          </a:p>
          <a:p>
            <a:pPr marL="177519" indent="-133436" algn="ctr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100" b="1" dirty="0" smtClean="0"/>
          </a:p>
          <a:p>
            <a:pPr marL="177519" indent="-133436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/>
              <a:t>Seattle Multimodal Terminal at Colman Dock Project</a:t>
            </a:r>
          </a:p>
          <a:p>
            <a:pPr marL="177519" indent="-133436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/>
              <a:t> </a:t>
            </a:r>
          </a:p>
          <a:p>
            <a:pPr marL="177519" indent="-133436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600" dirty="0" smtClean="0"/>
          </a:p>
          <a:p>
            <a:pPr marL="177519" indent="-133436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/>
              <a:t>Project Review Committee</a:t>
            </a:r>
          </a:p>
          <a:p>
            <a:pPr marL="177519" indent="-133436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/>
              <a:t>December 4, 2014</a:t>
            </a:r>
            <a:endParaRPr lang="en-US" sz="2400" dirty="0" smtClean="0"/>
          </a:p>
          <a:p>
            <a:pPr marL="177519" indent="-133436" algn="ctr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dirty="0" smtClean="0"/>
          </a:p>
          <a:p>
            <a:pPr marL="0" indent="0" eaLnBrk="1" hangingPunct="1">
              <a:spcAft>
                <a:spcPts val="450"/>
              </a:spcAft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26360" y="2895599"/>
            <a:ext cx="8579151" cy="457201"/>
          </a:xfrm>
        </p:spPr>
        <p:txBody>
          <a:bodyPr/>
          <a:lstStyle/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4089" indent="0" eaLnBrk="1" hangingPunct="1">
              <a:spcAft>
                <a:spcPts val="450"/>
              </a:spcAft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58263" y="1090246"/>
            <a:ext cx="9144000" cy="3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/>
              <a:t>Facility operational during construction</a:t>
            </a:r>
            <a:endParaRPr lang="en-US" sz="3000" b="1" dirty="0"/>
          </a:p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endParaRPr lang="en-US" sz="14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3741" y="1609037"/>
            <a:ext cx="6468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543" indent="-133455" defTabSz="913667">
              <a:spcAft>
                <a:spcPts val="900"/>
              </a:spcAft>
              <a:buFontTx/>
              <a:buChar char="•"/>
              <a:defRPr/>
            </a:pPr>
            <a:r>
              <a:rPr lang="en-US" sz="1400" dirty="0" smtClean="0"/>
              <a:t>Complex construction phasing to support operational requirements</a:t>
            </a:r>
          </a:p>
        </p:txBody>
      </p:sp>
      <p:pic>
        <p:nvPicPr>
          <p:cNvPr id="12" name="Picture 3" descr="C:\Users\jmccaffree\Desktop\2013_1011_Construction_Phase4_Legend.jpg"/>
          <p:cNvPicPr>
            <a:picLocks noChangeAspect="1" noChangeArrowheads="1"/>
          </p:cNvPicPr>
          <p:nvPr/>
        </p:nvPicPr>
        <p:blipFill rotWithShape="1">
          <a:blip r:embed="rId3" cstate="print"/>
          <a:srcRect l="1225" t="4749" r="6103" b="54878"/>
          <a:stretch/>
        </p:blipFill>
        <p:spPr bwMode="auto">
          <a:xfrm>
            <a:off x="373741" y="5359929"/>
            <a:ext cx="4250922" cy="13070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21132" y="1909914"/>
            <a:ext cx="9144000" cy="3347210"/>
            <a:chOff x="300690" y="2901190"/>
            <a:chExt cx="8417734" cy="2909347"/>
          </a:xfrm>
        </p:grpSpPr>
        <p:sp>
          <p:nvSpPr>
            <p:cNvPr id="9" name="TextBox 8"/>
            <p:cNvSpPr txBox="1"/>
            <p:nvPr/>
          </p:nvSpPr>
          <p:spPr>
            <a:xfrm>
              <a:off x="3094581" y="5430312"/>
              <a:ext cx="2775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80"/>
                  </a:solidFill>
                </a:rPr>
                <a:t>Phase 2</a:t>
              </a:r>
              <a:endParaRPr lang="en-US" dirty="0">
                <a:solidFill>
                  <a:srgbClr val="00808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2547" y="5441205"/>
              <a:ext cx="2775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80"/>
                  </a:solidFill>
                </a:rPr>
                <a:t>Phase 3</a:t>
              </a:r>
              <a:endParaRPr lang="en-US" dirty="0">
                <a:solidFill>
                  <a:srgbClr val="00808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8704" y="5430312"/>
              <a:ext cx="2775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80"/>
                  </a:solidFill>
                </a:rPr>
                <a:t>Phase 1</a:t>
              </a:r>
              <a:endParaRPr lang="en-US" dirty="0">
                <a:solidFill>
                  <a:srgbClr val="008080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0" y="2901192"/>
              <a:ext cx="2586052" cy="248658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765" y="2901190"/>
              <a:ext cx="2600016" cy="250001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901" y="2901190"/>
              <a:ext cx="2600016" cy="2500015"/>
            </a:xfrm>
            <a:prstGeom prst="rect">
              <a:avLst/>
            </a:prstGeom>
          </p:spPr>
        </p:pic>
      </p:grpSp>
      <p:pic>
        <p:nvPicPr>
          <p:cNvPr id="18" name="Picture 3" descr="C:\Users\jmccaffree\Desktop\2013_1011_Construction_Phase4_Legend.jpg"/>
          <p:cNvPicPr>
            <a:picLocks noChangeAspect="1" noChangeArrowheads="1"/>
          </p:cNvPicPr>
          <p:nvPr/>
        </p:nvPicPr>
        <p:blipFill rotWithShape="1">
          <a:blip r:embed="rId3" cstate="print"/>
          <a:srcRect l="3312" t="47373" r="5053" b="2203"/>
          <a:stretch/>
        </p:blipFill>
        <p:spPr bwMode="auto">
          <a:xfrm>
            <a:off x="4730262" y="5317640"/>
            <a:ext cx="3727938" cy="1447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3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26360" y="2895599"/>
            <a:ext cx="8579151" cy="457201"/>
          </a:xfrm>
        </p:spPr>
        <p:txBody>
          <a:bodyPr/>
          <a:lstStyle/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4089" indent="0" eaLnBrk="1" hangingPunct="1">
              <a:spcAft>
                <a:spcPts val="450"/>
              </a:spcAft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69277" y="1090246"/>
            <a:ext cx="8546123" cy="3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Early involvement of GC/CM is critical </a:t>
            </a:r>
            <a:endParaRPr lang="en-US" sz="14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" y="21336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1" tIns="45700" rIns="91401" bIns="45700" numCol="1" anchor="t" anchorCtr="0" compatLnSpc="1">
            <a:prstTxWarp prst="textNoShape">
              <a:avLst/>
            </a:prstTxWarp>
          </a:bodyPr>
          <a:lstStyle/>
          <a:p>
            <a:endParaRPr lang="en-US" sz="1600" dirty="0" smtClean="0"/>
          </a:p>
          <a:p>
            <a:endParaRPr lang="en-US" sz="1400" dirty="0"/>
          </a:p>
          <a:p>
            <a:endParaRPr lang="en-US" sz="1400" dirty="0" smtClean="0"/>
          </a:p>
          <a:p>
            <a:pPr marL="1166781" lvl="2" indent="-253803"/>
            <a:endParaRPr lang="en-US" sz="1400" dirty="0" smtClean="0"/>
          </a:p>
          <a:p>
            <a:pPr marL="730431" indent="-176352" defTabSz="913931">
              <a:spcBef>
                <a:spcPts val="0"/>
              </a:spcBef>
              <a:spcAft>
                <a:spcPts val="901"/>
              </a:spcAft>
              <a:defRPr/>
            </a:pPr>
            <a:endParaRPr lang="en-US" sz="3000" b="1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buFont typeface="Arial" pitchFamily="34" charset="0"/>
              <a:buChar char="•"/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4089" defTabSz="913931">
              <a:spcBef>
                <a:spcPct val="20000"/>
              </a:spcBef>
              <a:spcAft>
                <a:spcPts val="450"/>
              </a:spcAft>
              <a:defRPr/>
            </a:pPr>
            <a:r>
              <a:rPr lang="en-US" sz="1200" kern="0" dirty="0" smtClean="0">
                <a:latin typeface="+mn-lt"/>
                <a:cs typeface="+mn-cs"/>
              </a:rPr>
              <a:t/>
            </a:r>
            <a:br>
              <a:rPr lang="en-US" sz="1200" kern="0" dirty="0" smtClean="0">
                <a:latin typeface="+mn-lt"/>
                <a:cs typeface="+mn-cs"/>
              </a:rPr>
            </a:br>
            <a:endParaRPr lang="en-US" sz="1400" kern="0" dirty="0" smtClean="0">
              <a:latin typeface="+mn-lt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7892" y="17526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1" tIns="45700" rIns="91401" bIns="45700" numCol="1" anchor="t" anchorCtr="0" compatLnSpc="1">
            <a:prstTxWarp prst="textNoShape">
              <a:avLst/>
            </a:prstTxWarp>
          </a:bodyPr>
          <a:lstStyle/>
          <a:p>
            <a:endParaRPr lang="en-US" sz="1400" dirty="0" smtClean="0"/>
          </a:p>
          <a:p>
            <a:pPr marL="1166781" lvl="2" indent="-253803"/>
            <a:endParaRPr lang="en-US" sz="1400" dirty="0" smtClean="0"/>
          </a:p>
          <a:p>
            <a:pPr marL="730431" indent="-176352" defTabSz="913931">
              <a:spcBef>
                <a:spcPts val="0"/>
              </a:spcBef>
              <a:spcAft>
                <a:spcPts val="901"/>
              </a:spcAft>
              <a:defRPr/>
            </a:pPr>
            <a:endParaRPr lang="en-US" sz="3000" b="1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buFont typeface="Arial" pitchFamily="34" charset="0"/>
              <a:buChar char="•"/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4089" defTabSz="913931">
              <a:spcBef>
                <a:spcPct val="20000"/>
              </a:spcBef>
              <a:spcAft>
                <a:spcPts val="450"/>
              </a:spcAft>
              <a:defRPr/>
            </a:pPr>
            <a:r>
              <a:rPr lang="en-US" sz="1200" kern="0" dirty="0" smtClean="0">
                <a:latin typeface="+mn-lt"/>
                <a:cs typeface="+mn-cs"/>
              </a:rPr>
              <a:t/>
            </a:r>
            <a:br>
              <a:rPr lang="en-US" sz="1200" kern="0" dirty="0" smtClean="0">
                <a:latin typeface="+mn-lt"/>
                <a:cs typeface="+mn-cs"/>
              </a:rPr>
            </a:br>
            <a:endParaRPr lang="en-US" sz="1400" kern="0" dirty="0" smtClean="0"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741" y="1762926"/>
            <a:ext cx="6636659" cy="4562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3667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Design will not proceed beyond 30 percent without GC/CM input</a:t>
            </a:r>
          </a:p>
          <a:p>
            <a:pPr marL="342900" indent="-342900" defTabSz="913667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Development of permit applications requires </a:t>
            </a:r>
            <a:r>
              <a:rPr lang="en-US" sz="2000" dirty="0"/>
              <a:t>detailed description of construction methods and phasing</a:t>
            </a:r>
          </a:p>
          <a:p>
            <a:pPr marL="342900" indent="-342900" defTabSz="91366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Several </a:t>
            </a:r>
            <a:r>
              <a:rPr lang="en-US" sz="2000" dirty="0"/>
              <a:t>aspects of design </a:t>
            </a:r>
            <a:r>
              <a:rPr lang="en-US" sz="2000" dirty="0" smtClean="0"/>
              <a:t>require early coordination </a:t>
            </a:r>
            <a:r>
              <a:rPr lang="en-US" sz="2000" dirty="0"/>
              <a:t>with GC/CM</a:t>
            </a:r>
          </a:p>
          <a:p>
            <a:pPr marL="1029144" lvl="3" indent="-342900" defTabSz="91366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Foundation design</a:t>
            </a:r>
            <a:endParaRPr lang="en-US" sz="2000" dirty="0"/>
          </a:p>
          <a:p>
            <a:pPr marL="1029144" lvl="3" indent="-342900" defTabSz="91366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Barging plan</a:t>
            </a:r>
          </a:p>
          <a:p>
            <a:pPr marL="1029144" lvl="3" indent="-342900" defTabSz="91366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Maintenance of traffic</a:t>
            </a:r>
          </a:p>
          <a:p>
            <a:pPr marL="1029144" lvl="3" indent="-342900" defTabSz="91366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Procurement of long-time lead items</a:t>
            </a:r>
          </a:p>
          <a:p>
            <a:pPr marL="520665" lvl="1" indent="-133455" defTabSz="913667">
              <a:spcAft>
                <a:spcPts val="900"/>
              </a:spcAft>
              <a:buFontTx/>
              <a:buChar char="•"/>
              <a:defRPr/>
            </a:pPr>
            <a:endParaRPr lang="en-US" sz="1400" dirty="0" smtClean="0"/>
          </a:p>
          <a:p>
            <a:pPr marL="520665" lvl="1" indent="-133455" defTabSz="913667">
              <a:spcAft>
                <a:spcPts val="900"/>
              </a:spcAft>
              <a:buFontTx/>
              <a:buChar char="•"/>
              <a:defRPr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8350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69277" y="1090246"/>
            <a:ext cx="8546123" cy="3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Complex and technical work environment</a:t>
            </a:r>
            <a:endParaRPr lang="en-US" sz="14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3741" y="1762926"/>
            <a:ext cx="602705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366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Complex regulatory environment</a:t>
            </a:r>
          </a:p>
          <a:p>
            <a:pPr marL="342900" indent="-342900" defTabSz="91366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Challenging geotechnical conditions</a:t>
            </a:r>
          </a:p>
          <a:p>
            <a:pPr marL="342900" indent="-342900" defTabSz="91366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Contaminated sediments</a:t>
            </a:r>
          </a:p>
          <a:p>
            <a:pPr marL="342900" indent="-342900" defTabSz="91366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High degree of stakeholder involvement</a:t>
            </a:r>
          </a:p>
        </p:txBody>
      </p:sp>
    </p:spTree>
    <p:extLst>
      <p:ext uri="{BB962C8B-B14F-4D97-AF65-F5344CB8AC3E}">
        <p14:creationId xmlns:p14="http://schemas.microsoft.com/office/powerpoint/2010/main" val="172328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26360" y="2895599"/>
            <a:ext cx="8579151" cy="457201"/>
          </a:xfrm>
        </p:spPr>
        <p:txBody>
          <a:bodyPr/>
          <a:lstStyle/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4089" indent="0" eaLnBrk="1" hangingPunct="1">
              <a:spcAft>
                <a:spcPts val="450"/>
              </a:spcAft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69631" y="1066800"/>
            <a:ext cx="7467600" cy="6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Public benefit</a:t>
            </a:r>
            <a:endParaRPr lang="en-US" sz="14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631" y="1737588"/>
            <a:ext cx="81123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Earlier project cost information </a:t>
            </a:r>
            <a:r>
              <a:rPr lang="en-US" sz="2000" dirty="0"/>
              <a:t>to inform agency budget </a:t>
            </a:r>
            <a:r>
              <a:rPr lang="en-US" sz="2000" dirty="0" smtClean="0"/>
              <a:t>decisions</a:t>
            </a:r>
            <a:endParaRPr lang="en-US" sz="2000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Ability to prequalify and select </a:t>
            </a:r>
            <a:r>
              <a:rPr lang="en-US" sz="2000" dirty="0" smtClean="0"/>
              <a:t>general and sub contractors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Ability to maintain operations while ensuring a safe environment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Ability to adhere to permit requirements and tribal commitments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06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26360" y="2895599"/>
            <a:ext cx="8579151" cy="457201"/>
          </a:xfrm>
        </p:spPr>
        <p:txBody>
          <a:bodyPr/>
          <a:lstStyle/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4089" indent="0" eaLnBrk="1" hangingPunct="1">
              <a:spcAft>
                <a:spcPts val="450"/>
              </a:spcAft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27892" y="1101969"/>
            <a:ext cx="7338719" cy="3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Public body qualifications</a:t>
            </a:r>
            <a:endParaRPr lang="en-US" sz="14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631" y="1737588"/>
            <a:ext cx="84171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Project team brings core competencies required for success</a:t>
            </a:r>
          </a:p>
          <a:p>
            <a:pPr marL="1029144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Project delivery experience</a:t>
            </a:r>
          </a:p>
          <a:p>
            <a:pPr marL="1029144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GC/CM experience and training</a:t>
            </a:r>
          </a:p>
          <a:p>
            <a:pPr marL="1029144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Project management experience and continuity</a:t>
            </a:r>
          </a:p>
          <a:p>
            <a:pPr marL="1029144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Construction contract administration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178328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:\PSO\Projects\Clients\1631-WSDOT\557-1631-102 SEAMultimodalTermGC-CM\02WBS\PRC App\PRC application\2014_1030_PRC_Application_ProjectOrgChar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"/>
          <a:stretch/>
        </p:blipFill>
        <p:spPr bwMode="auto">
          <a:xfrm>
            <a:off x="762000" y="1418648"/>
            <a:ext cx="7086600" cy="54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69631" y="1066800"/>
            <a:ext cx="7467600" cy="6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Public body qualifications</a:t>
            </a:r>
            <a:endParaRPr lang="en-US" sz="14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53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63414" y="1066801"/>
            <a:ext cx="794238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Summary</a:t>
            </a:r>
            <a:endParaRPr lang="en-US" sz="3000" kern="0" dirty="0"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631" y="1737588"/>
            <a:ext cx="8874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Alternate delivery provides substantial fiscal benefit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Project meets criteria to use GC/CM delivery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Project team has necessary qualifications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63414" y="1066801"/>
            <a:ext cx="794238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Questions</a:t>
            </a:r>
            <a:endParaRPr lang="en-US" sz="3000" kern="0" dirty="0">
              <a:latin typeface="+mn-lt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7315200" cy="4722412"/>
          </a:xfrm>
        </p:spPr>
        <p:txBody>
          <a:bodyPr/>
          <a:lstStyle/>
          <a:p>
            <a:pPr marL="386995" indent="-34290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600" kern="1200" dirty="0" smtClean="0"/>
          </a:p>
          <a:p>
            <a:pPr marL="44095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600" kern="1200" dirty="0" smtClean="0"/>
          </a:p>
          <a:p>
            <a:pPr marL="386995" indent="-342900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120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6529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26360" y="2895599"/>
            <a:ext cx="8579151" cy="457201"/>
          </a:xfrm>
        </p:spPr>
        <p:txBody>
          <a:bodyPr/>
          <a:lstStyle/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4089" indent="0" eaLnBrk="1" hangingPunct="1">
              <a:spcAft>
                <a:spcPts val="450"/>
              </a:spcAft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27892" y="1101969"/>
            <a:ext cx="7338719" cy="3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Agenda overview</a:t>
            </a:r>
            <a:endParaRPr lang="en-US" sz="14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7892" y="17526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1" tIns="45700" rIns="91401" bIns="4570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Project background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GC/CM as appropriate delivery method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Public benefit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Public body qualifications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  <a:p>
            <a:endParaRPr lang="en-US" sz="1400" dirty="0" smtClean="0"/>
          </a:p>
          <a:p>
            <a:pPr marL="1166781" lvl="2" indent="-253803"/>
            <a:endParaRPr lang="en-US" sz="1400" dirty="0" smtClean="0"/>
          </a:p>
          <a:p>
            <a:pPr marL="730431" indent="-176352" defTabSz="913931">
              <a:spcBef>
                <a:spcPts val="0"/>
              </a:spcBef>
              <a:spcAft>
                <a:spcPts val="901"/>
              </a:spcAft>
              <a:defRPr/>
            </a:pPr>
            <a:endParaRPr lang="en-US" sz="3000" b="1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buFont typeface="Arial" pitchFamily="34" charset="0"/>
              <a:buChar char="•"/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4089" defTabSz="913931">
              <a:spcBef>
                <a:spcPct val="20000"/>
              </a:spcBef>
              <a:spcAft>
                <a:spcPts val="450"/>
              </a:spcAft>
              <a:defRPr/>
            </a:pPr>
            <a:r>
              <a:rPr lang="en-US" sz="1200" kern="0" dirty="0" smtClean="0">
                <a:latin typeface="+mn-lt"/>
                <a:cs typeface="+mn-cs"/>
              </a:rPr>
              <a:t/>
            </a:r>
            <a:br>
              <a:rPr lang="en-US" sz="1200" kern="0" dirty="0" smtClean="0">
                <a:latin typeface="+mn-lt"/>
                <a:cs typeface="+mn-cs"/>
              </a:rPr>
            </a:br>
            <a:endParaRPr lang="en-US" sz="1400" kern="0" dirty="0" smtClean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28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57908" y="1137138"/>
            <a:ext cx="9144000" cy="34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4" tIns="45706" rIns="91414" bIns="45706"/>
          <a:lstStyle/>
          <a:p>
            <a:pPr defTabSz="914062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j-lt"/>
                <a:cs typeface="+mn-cs"/>
              </a:rPr>
              <a:t>Colman Dock today</a:t>
            </a:r>
            <a:endParaRPr lang="en-US" sz="3000" b="1" kern="0" dirty="0">
              <a:latin typeface="+mj-lt"/>
              <a:cs typeface="+mn-cs"/>
            </a:endParaRPr>
          </a:p>
        </p:txBody>
      </p:sp>
      <p:pic>
        <p:nvPicPr>
          <p:cNvPr id="1026" name="Picture 2" descr="\\enviroissues.com\datashares\Current_Projects\059040004_WSF_SeattleFerryTerminal\Graphics\DisplayBoards\2014_EA_Hearing\Support graphics\2014_0422_PublicMtg_board_existing-facility.jpg"/>
          <p:cNvPicPr>
            <a:picLocks noChangeAspect="1" noChangeArrowheads="1"/>
          </p:cNvPicPr>
          <p:nvPr/>
        </p:nvPicPr>
        <p:blipFill rotWithShape="1">
          <a:blip r:embed="rId3" cstate="print"/>
          <a:srcRect l="2696"/>
          <a:stretch/>
        </p:blipFill>
        <p:spPr bwMode="auto">
          <a:xfrm>
            <a:off x="339969" y="1757046"/>
            <a:ext cx="4888524" cy="484237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5562600" y="1758182"/>
            <a:ext cx="3204074" cy="3042418"/>
            <a:chOff x="5922341" y="1825729"/>
            <a:chExt cx="3204074" cy="3042418"/>
          </a:xfrm>
        </p:grpSpPr>
        <p:pic>
          <p:nvPicPr>
            <p:cNvPr id="1027" name="Picture 3" descr="\\enviroissues.com\datashares\Current_Projects\059040004_WSF_SeattleFerryTerminal\Graphics\DisplayBoards\2014_EA_Hearing\Support graphics\2014_0422_PublicMtg_board_ferry-routes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11546"/>
            <a:stretch/>
          </p:blipFill>
          <p:spPr bwMode="auto">
            <a:xfrm>
              <a:off x="5934063" y="1828799"/>
              <a:ext cx="3180627" cy="3039348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922341" y="1825729"/>
              <a:ext cx="3204074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Regional transportation hub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562600" y="49530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 2013, 9 million people used Colman Dock including 4.9 million pedestrians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81353" y="1078071"/>
            <a:ext cx="7110119" cy="34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4" tIns="45706" rIns="91414" bIns="45706"/>
          <a:lstStyle/>
          <a:p>
            <a:pPr defTabSz="914062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j-lt"/>
                <a:cs typeface="+mn-cs"/>
              </a:rPr>
              <a:t>Project elements</a:t>
            </a:r>
            <a:endParaRPr lang="en-US" sz="3000" b="1" kern="0" dirty="0">
              <a:latin typeface="+mj-lt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1663625"/>
            <a:ext cx="2924908" cy="4331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543" indent="-133455" defTabSz="913667">
              <a:spcAft>
                <a:spcPts val="900"/>
              </a:spcAft>
              <a:buFontTx/>
              <a:buChar char="•"/>
              <a:defRPr/>
            </a:pPr>
            <a:r>
              <a:rPr lang="en-US" sz="1400" dirty="0" smtClean="0"/>
              <a:t>Replacing the timber portion of the dock with a new and reconfigured dock.</a:t>
            </a:r>
          </a:p>
          <a:p>
            <a:pPr marL="177543" indent="-133455" defTabSz="913667">
              <a:spcAft>
                <a:spcPts val="900"/>
              </a:spcAft>
              <a:buFontTx/>
              <a:buChar char="•"/>
              <a:defRPr/>
            </a:pPr>
            <a:r>
              <a:rPr lang="en-US" sz="1400" dirty="0"/>
              <a:t>Replacing the main terminal building</a:t>
            </a:r>
            <a:r>
              <a:rPr lang="en-US" sz="1400" dirty="0" smtClean="0"/>
              <a:t>.</a:t>
            </a:r>
          </a:p>
          <a:p>
            <a:pPr marL="177543" indent="-133455" defTabSz="913667">
              <a:spcAft>
                <a:spcPts val="900"/>
              </a:spcAft>
              <a:buFontTx/>
              <a:buChar char="•"/>
              <a:defRPr/>
            </a:pPr>
            <a:r>
              <a:rPr lang="en-US" sz="1400" dirty="0" smtClean="0"/>
              <a:t>Replacing the vehicle transfer span and overhead loading structures (Slip 3).</a:t>
            </a:r>
          </a:p>
          <a:p>
            <a:pPr marL="177543" indent="-133455" defTabSz="913667">
              <a:spcAft>
                <a:spcPts val="900"/>
              </a:spcAft>
              <a:buFontTx/>
              <a:buChar char="•"/>
              <a:defRPr/>
            </a:pPr>
            <a:r>
              <a:rPr lang="en-US" sz="1400" dirty="0" smtClean="0"/>
              <a:t>Replacing the passenger-only facility with funding provided by King County.</a:t>
            </a:r>
          </a:p>
          <a:p>
            <a:pPr marL="177543" indent="-133455" defTabSz="913667">
              <a:spcAft>
                <a:spcPts val="900"/>
              </a:spcAft>
              <a:buFontTx/>
              <a:buChar char="•"/>
              <a:defRPr/>
            </a:pPr>
            <a:r>
              <a:rPr lang="en-US" sz="1400" dirty="0" smtClean="0"/>
              <a:t>Improving accessibility and pedestrian connections to transit.</a:t>
            </a:r>
          </a:p>
          <a:p>
            <a:pPr marL="177543" indent="-133455" defTabSz="913667">
              <a:spcAft>
                <a:spcPts val="900"/>
              </a:spcAft>
              <a:buFontTx/>
              <a:buChar char="•"/>
              <a:defRPr/>
            </a:pPr>
            <a:r>
              <a:rPr lang="en-US" sz="1400" dirty="0" smtClean="0"/>
              <a:t>Mitigating for ~5,000 sq ft of new over-water coverage using Pier 48.</a:t>
            </a:r>
          </a:p>
        </p:txBody>
      </p:sp>
      <p:pic>
        <p:nvPicPr>
          <p:cNvPr id="3074" name="Picture 2" descr="C:\Users\FaulknE\AppData\Local\Microsoft\Windows\Temporary Internet Files\Content.IE5\NIK89HVN\2014_0409_TerminalLayout_aerial_NBBJ_FootFerries_v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r="10107" b="2632"/>
          <a:stretch/>
        </p:blipFill>
        <p:spPr bwMode="auto">
          <a:xfrm>
            <a:off x="390192" y="1663625"/>
            <a:ext cx="5705808" cy="502044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308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26360" y="2895599"/>
            <a:ext cx="8579151" cy="457201"/>
          </a:xfrm>
        </p:spPr>
        <p:txBody>
          <a:bodyPr/>
          <a:lstStyle/>
          <a:p>
            <a:pPr marL="431348" indent="-253803" eaLnBrk="1" hangingPunct="1">
              <a:spcAft>
                <a:spcPts val="450"/>
              </a:spcAft>
              <a:buNone/>
            </a:pPr>
            <a:endParaRPr lang="en-US" sz="1400" dirty="0" smtClean="0"/>
          </a:p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4089" indent="0" eaLnBrk="1" hangingPunct="1">
              <a:spcAft>
                <a:spcPts val="450"/>
              </a:spcAft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69631" y="1066800"/>
            <a:ext cx="7467600" cy="6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Schedule and budget</a:t>
            </a:r>
            <a:endParaRPr lang="en-US" sz="30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2030" y="1663700"/>
            <a:ext cx="7731369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1" tIns="45700" rIns="91401" bIns="45700" numCol="1" anchor="t" anchorCtr="0" compatLnSpc="1">
            <a:prstTxWarp prst="textNoShape">
              <a:avLst/>
            </a:prstTxWarp>
          </a:bodyPr>
          <a:lstStyle/>
          <a:p>
            <a:pPr marL="342900" indent="-342900" defTabSz="913931">
              <a:spcBef>
                <a:spcPts val="600"/>
              </a:spcBef>
              <a:spcAft>
                <a:spcPts val="901"/>
              </a:spcAft>
              <a:defRPr/>
            </a:pPr>
            <a:r>
              <a:rPr lang="en-US" sz="2000" b="1" dirty="0"/>
              <a:t>Schedule</a:t>
            </a:r>
          </a:p>
          <a:p>
            <a:pPr marL="171425" indent="-365760" defTabSz="913931">
              <a:spcBef>
                <a:spcPts val="0"/>
              </a:spcBef>
              <a:spcAft>
                <a:spcPts val="901"/>
              </a:spcAft>
              <a:buFont typeface="Arial" pitchFamily="34" charset="0"/>
              <a:buChar char="•"/>
              <a:defRPr/>
            </a:pPr>
            <a:r>
              <a:rPr lang="en-US" sz="1400" b="1" dirty="0" smtClean="0"/>
              <a:t>2011 – early 2015</a:t>
            </a:r>
            <a:r>
              <a:rPr lang="en-US" sz="1400" dirty="0" smtClean="0"/>
              <a:t>: Environmental process/preliminary design</a:t>
            </a:r>
          </a:p>
          <a:p>
            <a:pPr marL="171425" indent="-365760" defTabSz="913931">
              <a:spcBef>
                <a:spcPts val="0"/>
              </a:spcBef>
              <a:spcAft>
                <a:spcPts val="901"/>
              </a:spcAft>
              <a:buFont typeface="Arial" pitchFamily="34" charset="0"/>
              <a:buChar char="•"/>
              <a:defRPr/>
            </a:pPr>
            <a:r>
              <a:rPr lang="en-US" sz="1400" b="1" dirty="0" smtClean="0"/>
              <a:t>2015 – 2017</a:t>
            </a:r>
            <a:r>
              <a:rPr lang="en-US" sz="1400" dirty="0" smtClean="0"/>
              <a:t>: Pre-construction and permitting</a:t>
            </a:r>
            <a:endParaRPr lang="en-US" sz="1400" dirty="0"/>
          </a:p>
          <a:p>
            <a:pPr marL="857669" lvl="2" indent="-365760" defTabSz="913931">
              <a:spcBef>
                <a:spcPts val="0"/>
              </a:spcBef>
              <a:spcAft>
                <a:spcPts val="901"/>
              </a:spcAft>
              <a:buFont typeface="Wingdings" panose="05000000000000000000" pitchFamily="2" charset="2"/>
              <a:buChar char="v"/>
              <a:defRPr/>
            </a:pPr>
            <a:r>
              <a:rPr lang="en-US" sz="1400" dirty="0" smtClean="0"/>
              <a:t>Early to mid-2015: GC/CM procurement </a:t>
            </a:r>
          </a:p>
          <a:p>
            <a:pPr marL="171425" indent="-365760" defTabSz="913931">
              <a:spcBef>
                <a:spcPts val="0"/>
              </a:spcBef>
              <a:spcAft>
                <a:spcPts val="901"/>
              </a:spcAft>
              <a:buFont typeface="Arial" pitchFamily="34" charset="0"/>
              <a:buChar char="•"/>
              <a:defRPr/>
            </a:pPr>
            <a:r>
              <a:rPr lang="en-US" sz="1400" b="1" dirty="0" smtClean="0"/>
              <a:t>August 2017 – early 2023</a:t>
            </a:r>
            <a:r>
              <a:rPr lang="en-US" sz="1400" dirty="0" smtClean="0"/>
              <a:t>: Construction</a:t>
            </a:r>
            <a:endParaRPr lang="en-US" sz="2000" dirty="0"/>
          </a:p>
          <a:p>
            <a:pPr marL="342900" indent="-342900" defTabSz="913931">
              <a:spcBef>
                <a:spcPts val="600"/>
              </a:spcBef>
              <a:spcAft>
                <a:spcPts val="901"/>
              </a:spcAft>
              <a:defRPr/>
            </a:pPr>
            <a:r>
              <a:rPr lang="en-US" sz="2000" b="1" dirty="0"/>
              <a:t>Cost</a:t>
            </a:r>
          </a:p>
          <a:p>
            <a:pPr marL="342900" indent="-342900" defTabSz="913931">
              <a:spcBef>
                <a:spcPts val="0"/>
              </a:spcBef>
              <a:spcAft>
                <a:spcPts val="901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Overall project expected to cost approximately $268 million, including a risk reserve</a:t>
            </a:r>
          </a:p>
          <a:p>
            <a:pPr marL="342900" indent="-342900" defTabSz="913931">
              <a:spcBef>
                <a:spcPts val="0"/>
              </a:spcBef>
              <a:spcAft>
                <a:spcPts val="901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Estimated project construction costs (incl. contingency): $177 million</a:t>
            </a:r>
          </a:p>
          <a:p>
            <a:pPr marL="342900" indent="-342900" defTabSz="913931">
              <a:spcBef>
                <a:spcPts val="600"/>
              </a:spcBef>
              <a:spcAft>
                <a:spcPts val="901"/>
              </a:spcAft>
              <a:defRPr/>
            </a:pPr>
            <a:r>
              <a:rPr lang="en-US" sz="2000" b="1" dirty="0"/>
              <a:t>Funding</a:t>
            </a:r>
          </a:p>
          <a:p>
            <a:pPr marL="342900" indent="-342900" defTabSz="913931">
              <a:spcBef>
                <a:spcPts val="0"/>
              </a:spcBef>
              <a:spcAft>
                <a:spcPts val="901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Design funds have been appropriated for the 2013-2015 biennium to cover preconstruction phase activities</a:t>
            </a:r>
            <a:endParaRPr lang="en-US" sz="1400" dirty="0" smtClean="0"/>
          </a:p>
          <a:p>
            <a:pPr marL="342900" indent="-342900" defTabSz="913931">
              <a:spcBef>
                <a:spcPts val="0"/>
              </a:spcBef>
              <a:spcAft>
                <a:spcPts val="901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Remaining </a:t>
            </a:r>
            <a:r>
              <a:rPr lang="en-US" sz="1400" dirty="0"/>
              <a:t>design funds are expected to be appropriated in the 2015 legislative session </a:t>
            </a:r>
            <a:endParaRPr lang="en-US" sz="1400" dirty="0" smtClean="0"/>
          </a:p>
          <a:p>
            <a:pPr marL="342900" indent="-342900" defTabSz="913931">
              <a:spcBef>
                <a:spcPts val="0"/>
              </a:spcBef>
              <a:spcAft>
                <a:spcPts val="901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Construction funding will require future legislative appropriation; WSDOT will also pursue federal grants</a:t>
            </a:r>
          </a:p>
          <a:p>
            <a:pPr marL="342900" indent="-342900" defTabSz="913931">
              <a:spcBef>
                <a:spcPts val="0"/>
              </a:spcBef>
              <a:spcAft>
                <a:spcPts val="901"/>
              </a:spcAft>
              <a:defRPr/>
            </a:pPr>
            <a:endParaRPr lang="en-US" sz="2000" dirty="0" smtClean="0"/>
          </a:p>
          <a:p>
            <a:pPr marL="342900" indent="-342900" defTabSz="913931">
              <a:spcBef>
                <a:spcPts val="0"/>
              </a:spcBef>
              <a:spcAft>
                <a:spcPts val="901"/>
              </a:spcAft>
              <a:defRPr/>
            </a:pPr>
            <a:endParaRPr lang="en-US" sz="2000" dirty="0"/>
          </a:p>
          <a:p>
            <a:pPr marL="730431" indent="-176352" defTabSz="913931">
              <a:spcBef>
                <a:spcPts val="0"/>
              </a:spcBef>
              <a:spcAft>
                <a:spcPts val="901"/>
              </a:spcAft>
              <a:defRPr/>
            </a:pPr>
            <a:endParaRPr lang="en-US" sz="3000" b="1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buFont typeface="Arial" pitchFamily="34" charset="0"/>
              <a:buChar char="•"/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4089" defTabSz="913931">
              <a:spcBef>
                <a:spcPct val="20000"/>
              </a:spcBef>
              <a:spcAft>
                <a:spcPts val="450"/>
              </a:spcAft>
              <a:defRPr/>
            </a:pPr>
            <a:r>
              <a:rPr lang="en-US" sz="1200" kern="0" dirty="0" smtClean="0">
                <a:latin typeface="+mn-lt"/>
                <a:cs typeface="+mn-cs"/>
              </a:rPr>
              <a:t/>
            </a:r>
            <a:br>
              <a:rPr lang="en-US" sz="1200" kern="0" dirty="0" smtClean="0">
                <a:latin typeface="+mn-lt"/>
                <a:cs typeface="+mn-cs"/>
              </a:rPr>
            </a:br>
            <a:endParaRPr lang="en-US" sz="1400" kern="0" dirty="0" smtClean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26360" y="2895599"/>
            <a:ext cx="8579151" cy="457201"/>
          </a:xfrm>
        </p:spPr>
        <p:txBody>
          <a:bodyPr/>
          <a:lstStyle/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31348" indent="-253803" eaLnBrk="1" hangingPunct="1">
              <a:spcAft>
                <a:spcPts val="450"/>
              </a:spcAft>
              <a:buFont typeface="Arial" pitchFamily="34" charset="0"/>
              <a:buChar char="•"/>
            </a:pPr>
            <a:endParaRPr lang="en-US" sz="1400" dirty="0" smtClean="0"/>
          </a:p>
          <a:p>
            <a:pPr marL="44089" indent="0" eaLnBrk="1" hangingPunct="1">
              <a:spcAft>
                <a:spcPts val="450"/>
              </a:spcAft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81000" y="1090246"/>
            <a:ext cx="7338719" cy="3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GC/CM as appropriate delivery method</a:t>
            </a:r>
            <a:endParaRPr lang="en-US" sz="14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" y="21336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1" tIns="45700" rIns="91401" bIns="45700" numCol="1" anchor="t" anchorCtr="0" compatLnSpc="1">
            <a:prstTxWarp prst="textNoShape">
              <a:avLst/>
            </a:prstTxWarp>
          </a:bodyPr>
          <a:lstStyle/>
          <a:p>
            <a:endParaRPr lang="en-US" sz="1600" dirty="0" smtClean="0"/>
          </a:p>
          <a:p>
            <a:endParaRPr lang="en-US" sz="1400" dirty="0"/>
          </a:p>
          <a:p>
            <a:endParaRPr lang="en-US" sz="1400" dirty="0" smtClean="0"/>
          </a:p>
          <a:p>
            <a:pPr marL="1166781" lvl="2" indent="-253803"/>
            <a:endParaRPr lang="en-US" sz="1400" dirty="0" smtClean="0"/>
          </a:p>
          <a:p>
            <a:pPr marL="730431" indent="-176352" defTabSz="913931">
              <a:spcBef>
                <a:spcPts val="0"/>
              </a:spcBef>
              <a:spcAft>
                <a:spcPts val="901"/>
              </a:spcAft>
              <a:defRPr/>
            </a:pPr>
            <a:endParaRPr lang="en-US" sz="3000" b="1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buFont typeface="Arial" pitchFamily="34" charset="0"/>
              <a:buChar char="•"/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4089" defTabSz="913931">
              <a:spcBef>
                <a:spcPct val="20000"/>
              </a:spcBef>
              <a:spcAft>
                <a:spcPts val="450"/>
              </a:spcAft>
              <a:defRPr/>
            </a:pPr>
            <a:r>
              <a:rPr lang="en-US" sz="1200" kern="0" dirty="0" smtClean="0">
                <a:latin typeface="+mn-lt"/>
                <a:cs typeface="+mn-cs"/>
              </a:rPr>
              <a:t/>
            </a:r>
            <a:br>
              <a:rPr lang="en-US" sz="1200" kern="0" dirty="0" smtClean="0">
                <a:latin typeface="+mn-lt"/>
                <a:cs typeface="+mn-cs"/>
              </a:rPr>
            </a:br>
            <a:endParaRPr lang="en-US" sz="1400" kern="0" dirty="0" smtClean="0">
              <a:latin typeface="+mn-lt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7892" y="17526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1" tIns="45700" rIns="91401" bIns="4570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Complex scheduling, phasing and coordination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Facility operational during construction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Early involvement of GC/CM is critical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Complex </a:t>
            </a:r>
            <a:r>
              <a:rPr lang="en-US" sz="2000" dirty="0"/>
              <a:t>and technical work environment</a:t>
            </a:r>
          </a:p>
          <a:p>
            <a:endParaRPr lang="en-US" sz="1400" dirty="0" smtClean="0"/>
          </a:p>
          <a:p>
            <a:pPr marL="1166781" lvl="2" indent="-253803"/>
            <a:endParaRPr lang="en-US" sz="1400" dirty="0" smtClean="0"/>
          </a:p>
          <a:p>
            <a:pPr marL="730431" indent="-176352" defTabSz="913931">
              <a:spcBef>
                <a:spcPts val="0"/>
              </a:spcBef>
              <a:spcAft>
                <a:spcPts val="901"/>
              </a:spcAft>
              <a:defRPr/>
            </a:pPr>
            <a:endParaRPr lang="en-US" sz="3000" b="1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31348" indent="-253803" defTabSz="913931">
              <a:spcBef>
                <a:spcPct val="20000"/>
              </a:spcBef>
              <a:spcAft>
                <a:spcPts val="450"/>
              </a:spcAft>
              <a:buFont typeface="Arial" pitchFamily="34" charset="0"/>
              <a:buChar char="•"/>
              <a:defRPr/>
            </a:pPr>
            <a:endParaRPr lang="en-US" sz="1400" kern="0" dirty="0" smtClean="0">
              <a:latin typeface="+mn-lt"/>
              <a:cs typeface="+mn-cs"/>
            </a:endParaRPr>
          </a:p>
          <a:p>
            <a:pPr marL="44089" defTabSz="913931">
              <a:spcBef>
                <a:spcPct val="20000"/>
              </a:spcBef>
              <a:spcAft>
                <a:spcPts val="450"/>
              </a:spcAft>
              <a:defRPr/>
            </a:pPr>
            <a:r>
              <a:rPr lang="en-US" sz="1200" kern="0" dirty="0" smtClean="0">
                <a:latin typeface="+mn-lt"/>
                <a:cs typeface="+mn-cs"/>
              </a:rPr>
              <a:t/>
            </a:r>
            <a:br>
              <a:rPr lang="en-US" sz="1200" kern="0" dirty="0" smtClean="0">
                <a:latin typeface="+mn-lt"/>
                <a:cs typeface="+mn-cs"/>
              </a:rPr>
            </a:br>
            <a:endParaRPr lang="en-US" sz="1400" kern="0" dirty="0" smtClean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0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158263" y="3581400"/>
            <a:ext cx="8579151" cy="457201"/>
          </a:xfrm>
        </p:spPr>
        <p:txBody>
          <a:bodyPr/>
          <a:lstStyle/>
          <a:p>
            <a:pPr marL="431348" indent="-253803" eaLnBrk="1" hangingPunct="1">
              <a:spcAft>
                <a:spcPts val="450"/>
              </a:spcAft>
              <a:buNone/>
            </a:pPr>
            <a:endParaRPr lang="en-US" sz="1400" dirty="0" smtClean="0"/>
          </a:p>
          <a:p>
            <a:pPr marL="44089" indent="0" eaLnBrk="1" hangingPunct="1">
              <a:spcAft>
                <a:spcPts val="450"/>
              </a:spcAft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58263" y="1090246"/>
            <a:ext cx="9144000" cy="3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/>
              <a:t>Complex scheduling, phasing and coordination</a:t>
            </a:r>
          </a:p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endParaRPr lang="en-US" sz="14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0389" y="1924871"/>
            <a:ext cx="362676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3667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Environmental </a:t>
            </a:r>
            <a:r>
              <a:rPr lang="en-US" sz="2000" dirty="0"/>
              <a:t>and tribal commitments</a:t>
            </a:r>
          </a:p>
          <a:p>
            <a:pPr marL="285750" indent="-285750" defTabSz="913667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Permits and environmental compliance restrict </a:t>
            </a:r>
            <a:r>
              <a:rPr lang="en-US" sz="2000" dirty="0"/>
              <a:t>in-water work and </a:t>
            </a:r>
            <a:r>
              <a:rPr lang="en-US" sz="2000" dirty="0" smtClean="0"/>
              <a:t>require </a:t>
            </a:r>
            <a:r>
              <a:rPr lang="en-US" sz="2000" dirty="0"/>
              <a:t>intensive </a:t>
            </a:r>
            <a:r>
              <a:rPr lang="en-US" sz="2000" dirty="0" smtClean="0"/>
              <a:t>monitoring</a:t>
            </a:r>
            <a:endParaRPr lang="en-US" sz="2000" dirty="0"/>
          </a:p>
        </p:txBody>
      </p:sp>
      <p:pic>
        <p:nvPicPr>
          <p:cNvPr id="6" name="Content Placeholder 6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1762926"/>
            <a:ext cx="5318234" cy="4109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0500" y="5737631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 zone of influence for marine mammal monitoring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004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0800" y="980440"/>
            <a:ext cx="6400800" cy="30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kern="0" dirty="0" smtClean="0">
                <a:latin typeface="+mn-lt"/>
                <a:cs typeface="+mn-cs"/>
              </a:rPr>
              <a:t/>
            </a:r>
            <a:br>
              <a:rPr lang="en-US" sz="3000" kern="0" dirty="0" smtClean="0">
                <a:latin typeface="+mn-lt"/>
                <a:cs typeface="+mn-cs"/>
              </a:rPr>
            </a:br>
            <a:endParaRPr lang="en-US" sz="3000" kern="0" dirty="0">
              <a:latin typeface="+mn-lt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8263" y="1023571"/>
            <a:ext cx="9144000" cy="3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/>
              <a:t>Complex scheduling, phasing and coordination</a:t>
            </a:r>
          </a:p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endParaRPr lang="en-US" sz="1400" kern="0" dirty="0">
              <a:latin typeface="+mn-lt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7" y="1546619"/>
            <a:ext cx="8991600" cy="255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FaulknE\AppData\Local\Microsoft\Windows\Temporary Internet Files\Content.IE5\LUIZQF41\2014_1030_WaterfrontProjects_maps_v2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8282" r="8618" b="10515"/>
          <a:stretch/>
        </p:blipFill>
        <p:spPr bwMode="auto">
          <a:xfrm>
            <a:off x="183663" y="3711276"/>
            <a:ext cx="4019932" cy="314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0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69277" y="1090246"/>
            <a:ext cx="8546123" cy="3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1" tIns="45700" rIns="91401" bIns="45700"/>
          <a:lstStyle/>
          <a:p>
            <a:pPr defTabSz="91393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+mn-lt"/>
                <a:cs typeface="+mn-cs"/>
              </a:rPr>
              <a:t>Facility operational during construction</a:t>
            </a:r>
            <a:endParaRPr lang="en-US" sz="1400" kern="0" dirty="0">
              <a:latin typeface="+mn-lt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AA0E-F82C-4BCB-A109-E4417760676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1" descr="\\enviroissues.com\datashares\Current_Projects\059040004_WSF_SeattleFerryTerminal\Graphics\Photos\ColmanPhotos\7_Photos\High Res Photos\050 01-12-05.jpg"/>
          <p:cNvPicPr>
            <a:picLocks noChangeAspect="1" noChangeArrowheads="1"/>
          </p:cNvPicPr>
          <p:nvPr/>
        </p:nvPicPr>
        <p:blipFill rotWithShape="1">
          <a:blip r:embed="rId3" cstate="print"/>
          <a:srcRect l="20733" t="23663" r="4343" b="59102"/>
          <a:stretch/>
        </p:blipFill>
        <p:spPr bwMode="auto">
          <a:xfrm>
            <a:off x="0" y="4778324"/>
            <a:ext cx="9144000" cy="1406769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73741" y="1762926"/>
            <a:ext cx="800825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3667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Continuous operation of two WSF routes and two King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County </a:t>
            </a:r>
            <a:r>
              <a:rPr lang="en-US" sz="2000" dirty="0"/>
              <a:t>routes</a:t>
            </a:r>
          </a:p>
          <a:p>
            <a:pPr marL="285750" indent="-285750" defTabSz="91366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Maintain level of service for all modes</a:t>
            </a:r>
          </a:p>
          <a:p>
            <a:pPr marL="971994" lvl="3" indent="-285750" defTabSz="91366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Commercial and general purpose vehicles</a:t>
            </a:r>
          </a:p>
          <a:p>
            <a:pPr marL="971994" lvl="3" indent="-285750" defTabSz="91366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Pedestrians (compliant with Americans with Disabilities Act)</a:t>
            </a:r>
          </a:p>
          <a:p>
            <a:pPr marL="971994" lvl="3" indent="-285750" defTabSz="91366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Bicyclists</a:t>
            </a:r>
          </a:p>
          <a:p>
            <a:pPr marL="285750" indent="-285750" defTabSz="91366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Systems and utilities operational at all times</a:t>
            </a:r>
          </a:p>
        </p:txBody>
      </p:sp>
    </p:spTree>
    <p:extLst>
      <p:ext uri="{BB962C8B-B14F-4D97-AF65-F5344CB8AC3E}">
        <p14:creationId xmlns:p14="http://schemas.microsoft.com/office/powerpoint/2010/main" val="288103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176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176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17683</TotalTime>
  <Words>498</Words>
  <Application>Microsoft Office PowerPoint</Application>
  <PresentationFormat>Letter Paper (8.5x11 in)</PresentationFormat>
  <Paragraphs>193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WSDOT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yimm</dc:creator>
  <cp:lastModifiedBy>Hofstad, Robyn D. (DES)</cp:lastModifiedBy>
  <cp:revision>1307</cp:revision>
  <cp:lastPrinted>2014-12-02T20:47:05Z</cp:lastPrinted>
  <dcterms:created xsi:type="dcterms:W3CDTF">2009-08-24T16:31:47Z</dcterms:created>
  <dcterms:modified xsi:type="dcterms:W3CDTF">2014-12-03T18:57:09Z</dcterms:modified>
</cp:coreProperties>
</file>