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8"/>
  </p:notesMasterIdLst>
  <p:sldIdLst>
    <p:sldId id="275" r:id="rId2"/>
    <p:sldId id="284" r:id="rId3"/>
    <p:sldId id="283" r:id="rId4"/>
    <p:sldId id="271" r:id="rId5"/>
    <p:sldId id="259" r:id="rId6"/>
    <p:sldId id="285" r:id="rId7"/>
    <p:sldId id="301" r:id="rId8"/>
    <p:sldId id="302" r:id="rId9"/>
    <p:sldId id="303" r:id="rId10"/>
    <p:sldId id="304" r:id="rId11"/>
    <p:sldId id="276" r:id="rId12"/>
    <p:sldId id="261" r:id="rId13"/>
    <p:sldId id="277" r:id="rId14"/>
    <p:sldId id="289" r:id="rId15"/>
    <p:sldId id="290" r:id="rId16"/>
    <p:sldId id="298" r:id="rId17"/>
    <p:sldId id="291" r:id="rId18"/>
    <p:sldId id="292" r:id="rId19"/>
    <p:sldId id="293" r:id="rId20"/>
    <p:sldId id="294" r:id="rId21"/>
    <p:sldId id="295" r:id="rId22"/>
    <p:sldId id="296" r:id="rId23"/>
    <p:sldId id="297" r:id="rId24"/>
    <p:sldId id="299" r:id="rId25"/>
    <p:sldId id="300" r:id="rId26"/>
    <p:sldId id="274" r:id="rId27"/>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ton, Taine E. (ESC)" initials="WTE(" lastIdx="1" clrIdx="0">
    <p:extLst>
      <p:ext uri="{19B8F6BF-5375-455C-9EA6-DF929625EA0E}">
        <p15:presenceInfo xmlns:p15="http://schemas.microsoft.com/office/powerpoint/2012/main" userId="S-1-5-21-2112580252-1724150150-43674404-405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F1DE"/>
    <a:srgbClr val="C4D79B"/>
    <a:srgbClr val="F2DCDB"/>
    <a:srgbClr val="DA9694"/>
    <a:srgbClr val="ACA880"/>
    <a:srgbClr val="ABA77D"/>
    <a:srgbClr val="C7543D"/>
    <a:srgbClr val="669900"/>
    <a:srgbClr val="B5B18D"/>
    <a:srgbClr val="00A7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84845" autoAdjust="0"/>
  </p:normalViewPr>
  <p:slideViewPr>
    <p:cSldViewPr snapToGrid="0">
      <p:cViewPr varScale="1">
        <p:scale>
          <a:sx n="70" d="100"/>
          <a:sy n="70" d="100"/>
        </p:scale>
        <p:origin x="204" y="5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788" y="0"/>
            <a:ext cx="3070225" cy="469900"/>
          </a:xfrm>
          <a:prstGeom prst="rect">
            <a:avLst/>
          </a:prstGeom>
        </p:spPr>
        <p:txBody>
          <a:bodyPr vert="horz" lIns="91440" tIns="45720" rIns="91440" bIns="45720" rtlCol="0"/>
          <a:lstStyle>
            <a:lvl1pPr algn="r">
              <a:defRPr sz="1200"/>
            </a:lvl1pPr>
          </a:lstStyle>
          <a:p>
            <a:fld id="{23155E25-2FAF-4200-9B18-1825F8633110}" type="datetimeFigureOut">
              <a:rPr lang="en-US" smtClean="0"/>
              <a:t>5/24/2017</a:t>
            </a:fld>
            <a:endParaRPr lang="en-US"/>
          </a:p>
        </p:txBody>
      </p:sp>
      <p:sp>
        <p:nvSpPr>
          <p:cNvPr id="4" name="Slide Image Placeholder 3"/>
          <p:cNvSpPr>
            <a:spLocks noGrp="1" noRot="1" noChangeAspect="1"/>
          </p:cNvSpPr>
          <p:nvPr>
            <p:ph type="sldImg" idx="2"/>
          </p:nvPr>
        </p:nvSpPr>
        <p:spPr>
          <a:xfrm>
            <a:off x="1433513" y="1171575"/>
            <a:ext cx="4219575" cy="31638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10088"/>
            <a:ext cx="5670550" cy="36909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700"/>
            <a:ext cx="3070225"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788" y="8902700"/>
            <a:ext cx="3070225" cy="469900"/>
          </a:xfrm>
          <a:prstGeom prst="rect">
            <a:avLst/>
          </a:prstGeom>
        </p:spPr>
        <p:txBody>
          <a:bodyPr vert="horz" lIns="91440" tIns="45720" rIns="91440" bIns="45720" rtlCol="0" anchor="b"/>
          <a:lstStyle>
            <a:lvl1pPr algn="r">
              <a:defRPr sz="1200"/>
            </a:lvl1pPr>
          </a:lstStyle>
          <a:p>
            <a:fld id="{020E232B-1F42-4E31-A087-5F7AEFFA3215}" type="slidenum">
              <a:rPr lang="en-US" smtClean="0"/>
              <a:t>‹#›</a:t>
            </a:fld>
            <a:endParaRPr lang="en-US"/>
          </a:p>
        </p:txBody>
      </p:sp>
    </p:spTree>
    <p:extLst>
      <p:ext uri="{BB962C8B-B14F-4D97-AF65-F5344CB8AC3E}">
        <p14:creationId xmlns:p14="http://schemas.microsoft.com/office/powerpoint/2010/main" val="85860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dirty="0" smtClean="0"/>
              <a:t>The same ESD team that the PRC certified three years ago now has significantly more GC/CM experience and training</a:t>
            </a:r>
          </a:p>
          <a:p>
            <a:pPr marL="285750" lvl="0" indent="-285750">
              <a:buFont typeface="Arial" panose="020B0604020202020204" pitchFamily="34" charset="0"/>
              <a:buChar char="•"/>
            </a:pPr>
            <a:r>
              <a:rPr lang="en-US" dirty="0" smtClean="0"/>
              <a:t>Since certification the Edmonds School District has continued its decades long record of delivering on our promises of quality facilities, on time and on budget.</a:t>
            </a:r>
          </a:p>
          <a:p>
            <a:pPr marL="285750" lvl="0" indent="-285750">
              <a:buFont typeface="Arial" panose="020B0604020202020204" pitchFamily="34" charset="0"/>
              <a:buChar char="•"/>
            </a:pPr>
            <a:r>
              <a:rPr lang="en-US" dirty="0" smtClean="0"/>
              <a:t>One measure of our performance is that our voters have approved the last 10 straight capital funding measures with strong majorities.</a:t>
            </a:r>
          </a:p>
          <a:p>
            <a:endParaRPr lang="en-US" dirty="0" smtClean="0"/>
          </a:p>
          <a:p>
            <a:endParaRPr lang="en-US" smtClean="0"/>
          </a:p>
          <a:p>
            <a:endParaRPr lang="en-US"/>
          </a:p>
        </p:txBody>
      </p:sp>
      <p:sp>
        <p:nvSpPr>
          <p:cNvPr id="4" name="Slide Number Placeholder 3"/>
          <p:cNvSpPr>
            <a:spLocks noGrp="1"/>
          </p:cNvSpPr>
          <p:nvPr>
            <p:ph type="sldNum" sz="quarter" idx="10"/>
          </p:nvPr>
        </p:nvSpPr>
        <p:spPr/>
        <p:txBody>
          <a:bodyPr/>
          <a:lstStyle/>
          <a:p>
            <a:fld id="{020E232B-1F42-4E31-A087-5F7AEFFA3215}" type="slidenum">
              <a:rPr lang="en-US" smtClean="0"/>
              <a:t>4</a:t>
            </a:fld>
            <a:endParaRPr lang="en-US"/>
          </a:p>
        </p:txBody>
      </p:sp>
    </p:spTree>
    <p:extLst>
      <p:ext uri="{BB962C8B-B14F-4D97-AF65-F5344CB8AC3E}">
        <p14:creationId xmlns:p14="http://schemas.microsoft.com/office/powerpoint/2010/main" val="61846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GC/CM brough</a:t>
            </a:r>
            <a:r>
              <a:rPr lang="en-US" baseline="0" dirty="0" smtClean="0"/>
              <a:t>t on early, assisted with building location to reduce cost</a:t>
            </a:r>
          </a:p>
          <a:p>
            <a:r>
              <a:rPr lang="en-US" baseline="0" dirty="0" smtClean="0"/>
              <a:t>Used tools budget option log</a:t>
            </a:r>
            <a:r>
              <a:rPr lang="en-US" baseline="0" smtClean="0"/>
              <a:t>, scheduling</a:t>
            </a:r>
            <a:endParaRPr lang="en-US"/>
          </a:p>
        </p:txBody>
      </p:sp>
      <p:sp>
        <p:nvSpPr>
          <p:cNvPr id="4" name="Slide Number Placeholder 3"/>
          <p:cNvSpPr>
            <a:spLocks noGrp="1"/>
          </p:cNvSpPr>
          <p:nvPr>
            <p:ph type="sldNum" sz="quarter" idx="10"/>
          </p:nvPr>
        </p:nvSpPr>
        <p:spPr/>
        <p:txBody>
          <a:bodyPr/>
          <a:lstStyle/>
          <a:p>
            <a:fld id="{020E232B-1F42-4E31-A087-5F7AEFFA3215}" type="slidenum">
              <a:rPr lang="en-US" smtClean="0"/>
              <a:t>11</a:t>
            </a:fld>
            <a:endParaRPr lang="en-US"/>
          </a:p>
        </p:txBody>
      </p:sp>
    </p:spTree>
    <p:extLst>
      <p:ext uri="{BB962C8B-B14F-4D97-AF65-F5344CB8AC3E}">
        <p14:creationId xmlns:p14="http://schemas.microsoft.com/office/powerpoint/2010/main" val="1987720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E1FCFA-44B7-4E50-9889-DEFF831D9FC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E1FCFA-44B7-4E50-9889-DEFF831D9FC2}"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52DC0DE-F82B-48B3-BD6D-958B00C1A73D}" type="datetimeFigureOut">
              <a:rPr lang="en-US" smtClean="0"/>
              <a:t>5/24/2017</a:t>
            </a:fld>
            <a:endParaRPr lang="en-US" dirty="0"/>
          </a:p>
        </p:txBody>
      </p:sp>
      <p:sp>
        <p:nvSpPr>
          <p:cNvPr id="9" name="Slide Number Placeholder 8"/>
          <p:cNvSpPr>
            <a:spLocks noGrp="1"/>
          </p:cNvSpPr>
          <p:nvPr>
            <p:ph type="sldNum" sz="quarter" idx="11"/>
          </p:nvPr>
        </p:nvSpPr>
        <p:spPr/>
        <p:txBody>
          <a:bodyPr/>
          <a:lstStyle/>
          <a:p>
            <a:fld id="{0DE1FCFA-44B7-4E50-9889-DEFF831D9FC2}"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DE1FCFA-44B7-4E50-9889-DEFF831D9FC2}"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52DC0DE-F82B-48B3-BD6D-958B00C1A73D}" type="datetimeFigureOut">
              <a:rPr lang="en-US" smtClean="0"/>
              <a:t>5/24/2017</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gif"/><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gif"/><Relationship Id="rId12"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gif"/><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7.png"/><Relationship Id="rId1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7.jpg"/><Relationship Id="rId12" Type="http://schemas.openxmlformats.org/officeDocument/2006/relationships/image" Target="../media/image6.gif"/><Relationship Id="rId17" Type="http://schemas.openxmlformats.org/officeDocument/2006/relationships/image" Target="../media/image11.jpe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5.gif"/><Relationship Id="rId5" Type="http://schemas.openxmlformats.org/officeDocument/2006/relationships/image" Target="../media/image15.jpg"/><Relationship Id="rId15" Type="http://schemas.openxmlformats.org/officeDocument/2006/relationships/image" Target="../media/image9.gif"/><Relationship Id="rId10" Type="http://schemas.openxmlformats.org/officeDocument/2006/relationships/image" Target="../media/image4.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gif"/><Relationship Id="rId12"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gif"/><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gif"/><Relationship Id="rId12"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gif"/><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7938905" cy="369332"/>
          </a:xfrm>
          <a:prstGeom prst="rect">
            <a:avLst/>
          </a:prstGeom>
          <a:noFill/>
        </p:spPr>
        <p:txBody>
          <a:bodyPr wrap="none" rtlCol="0">
            <a:spAutoFit/>
          </a:bodyPr>
          <a:lstStyle/>
          <a:p>
            <a:r>
              <a:rPr lang="en-US" b="1" dirty="0">
                <a:solidFill>
                  <a:srgbClr val="ABA77D"/>
                </a:solidFill>
              </a:rPr>
              <a:t>GC/CM </a:t>
            </a:r>
            <a:r>
              <a:rPr lang="en-US" b="1" dirty="0" smtClean="0">
                <a:solidFill>
                  <a:srgbClr val="ABA77D"/>
                </a:solidFill>
              </a:rPr>
              <a:t>Recertification Presentation </a:t>
            </a:r>
            <a:r>
              <a:rPr lang="en-US" b="1" dirty="0">
                <a:solidFill>
                  <a:srgbClr val="ABA77D"/>
                </a:solidFill>
              </a:rPr>
              <a:t>to Project Review Committee | </a:t>
            </a:r>
            <a:r>
              <a:rPr lang="en-US" b="1" dirty="0" smtClean="0">
                <a:solidFill>
                  <a:srgbClr val="ABA77D"/>
                </a:solidFill>
              </a:rPr>
              <a:t>May 25, 2017</a:t>
            </a:r>
            <a:endParaRPr lang="en-US" b="1" dirty="0">
              <a:solidFill>
                <a:srgbClr val="ABA77D"/>
              </a:solidFill>
            </a:endParaRPr>
          </a:p>
        </p:txBody>
      </p:sp>
      <p:pic>
        <p:nvPicPr>
          <p:cNvPr id="8" name="Picture 2" descr="C:\Users\finchm\AppData\Local\Microsoft\Windows\Temporary Internet Files\Content.Outlook\LL170WMT\LS20120326_meadowdalems_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6344"/>
            <a:ext cx="7663651" cy="511165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9577633" y="1037639"/>
            <a:ext cx="1611983" cy="923330"/>
          </a:xfrm>
          <a:prstGeom prst="rect">
            <a:avLst/>
          </a:prstGeom>
          <a:noFill/>
        </p:spPr>
        <p:txBody>
          <a:bodyPr wrap="square" rtlCol="0">
            <a:spAutoFit/>
          </a:bodyPr>
          <a:lstStyle/>
          <a:p>
            <a:r>
              <a:rPr lang="en-US" dirty="0" smtClean="0"/>
              <a:t>Put presentation on flash drive</a:t>
            </a:r>
            <a:endParaRPr lang="en-US" dirty="0"/>
          </a:p>
        </p:txBody>
      </p:sp>
    </p:spTree>
    <p:extLst>
      <p:ext uri="{BB962C8B-B14F-4D97-AF65-F5344CB8AC3E}">
        <p14:creationId xmlns:p14="http://schemas.microsoft.com/office/powerpoint/2010/main" val="1979294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7381" t="26080" r="18968" b="11209"/>
          <a:stretch/>
        </p:blipFill>
        <p:spPr>
          <a:xfrm>
            <a:off x="3317235" y="1237399"/>
            <a:ext cx="5573219" cy="2974238"/>
          </a:xfrm>
          <a:prstGeom prst="rect">
            <a:avLst/>
          </a:prstGeom>
        </p:spPr>
      </p:pic>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2568332" cy="369332"/>
          </a:xfrm>
          <a:prstGeom prst="rect">
            <a:avLst/>
          </a:prstGeom>
          <a:noFill/>
        </p:spPr>
        <p:txBody>
          <a:bodyPr wrap="none" rtlCol="0">
            <a:spAutoFit/>
          </a:bodyPr>
          <a:lstStyle/>
          <a:p>
            <a:r>
              <a:rPr lang="en-US" b="1" dirty="0" smtClean="0">
                <a:solidFill>
                  <a:srgbClr val="ABA77D"/>
                </a:solidFill>
              </a:rPr>
              <a:t>Spruce - Lessons Learned</a:t>
            </a:r>
          </a:p>
        </p:txBody>
      </p:sp>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2" name="Picture 1"/>
          <p:cNvPicPr>
            <a:picLocks noChangeAspect="1"/>
          </p:cNvPicPr>
          <p:nvPr/>
        </p:nvPicPr>
        <p:blipFill rotWithShape="1">
          <a:blip r:embed="rId4"/>
          <a:srcRect l="23441" t="26894" r="21534" b="20061"/>
          <a:stretch/>
        </p:blipFill>
        <p:spPr>
          <a:xfrm>
            <a:off x="0" y="4105275"/>
            <a:ext cx="5181358" cy="2705589"/>
          </a:xfrm>
          <a:prstGeom prst="rect">
            <a:avLst/>
          </a:prstGeom>
        </p:spPr>
      </p:pic>
      <p:sp>
        <p:nvSpPr>
          <p:cNvPr id="20" name="TextBox 19"/>
          <p:cNvSpPr txBox="1"/>
          <p:nvPr/>
        </p:nvSpPr>
        <p:spPr>
          <a:xfrm>
            <a:off x="1450335" y="2539852"/>
            <a:ext cx="1866900" cy="369332"/>
          </a:xfrm>
          <a:prstGeom prst="rect">
            <a:avLst/>
          </a:prstGeom>
          <a:noFill/>
        </p:spPr>
        <p:txBody>
          <a:bodyPr wrap="square" rtlCol="0">
            <a:spAutoFit/>
          </a:bodyPr>
          <a:lstStyle/>
          <a:p>
            <a:r>
              <a:rPr lang="en-US" b="1" dirty="0" smtClean="0"/>
              <a:t>Complete Project</a:t>
            </a:r>
          </a:p>
        </p:txBody>
      </p:sp>
      <p:sp>
        <p:nvSpPr>
          <p:cNvPr id="21" name="TextBox 20"/>
          <p:cNvSpPr txBox="1"/>
          <p:nvPr/>
        </p:nvSpPr>
        <p:spPr>
          <a:xfrm>
            <a:off x="5273142" y="5219622"/>
            <a:ext cx="1860707" cy="369332"/>
          </a:xfrm>
          <a:prstGeom prst="rect">
            <a:avLst/>
          </a:prstGeom>
          <a:noFill/>
        </p:spPr>
        <p:txBody>
          <a:bodyPr wrap="square" rtlCol="0">
            <a:spAutoFit/>
          </a:bodyPr>
          <a:lstStyle/>
          <a:p>
            <a:r>
              <a:rPr lang="en-US" b="1" dirty="0" smtClean="0"/>
              <a:t>Phased Approach</a:t>
            </a:r>
          </a:p>
        </p:txBody>
      </p:sp>
    </p:spTree>
    <p:extLst>
      <p:ext uri="{BB962C8B-B14F-4D97-AF65-F5344CB8AC3E}">
        <p14:creationId xmlns:p14="http://schemas.microsoft.com/office/powerpoint/2010/main" val="3340814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4000"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3589829" cy="369332"/>
          </a:xfrm>
          <a:prstGeom prst="rect">
            <a:avLst/>
          </a:prstGeom>
          <a:noFill/>
        </p:spPr>
        <p:txBody>
          <a:bodyPr wrap="none" rtlCol="0">
            <a:spAutoFit/>
          </a:bodyPr>
          <a:lstStyle/>
          <a:p>
            <a:r>
              <a:rPr lang="en-US" b="1" dirty="0" err="1" smtClean="0">
                <a:solidFill>
                  <a:srgbClr val="ABA77D"/>
                </a:solidFill>
              </a:rPr>
              <a:t>Madrona</a:t>
            </a:r>
            <a:r>
              <a:rPr lang="en-US" b="1" dirty="0" smtClean="0">
                <a:solidFill>
                  <a:srgbClr val="ABA77D"/>
                </a:solidFill>
              </a:rPr>
              <a:t> Lessons Learned Schedule</a:t>
            </a:r>
          </a:p>
        </p:txBody>
      </p:sp>
      <p:pic>
        <p:nvPicPr>
          <p:cNvPr id="3" name="Picture 2"/>
          <p:cNvPicPr>
            <a:picLocks noChangeAspect="1"/>
          </p:cNvPicPr>
          <p:nvPr/>
        </p:nvPicPr>
        <p:blipFill>
          <a:blip r:embed="rId3"/>
          <a:stretch>
            <a:fillRect/>
          </a:stretch>
        </p:blipFill>
        <p:spPr>
          <a:xfrm>
            <a:off x="16917" y="1376311"/>
            <a:ext cx="3943993" cy="2697480"/>
          </a:xfrm>
          <a:prstGeom prst="rect">
            <a:avLst/>
          </a:prstGeom>
        </p:spPr>
      </p:pic>
      <p:pic>
        <p:nvPicPr>
          <p:cNvPr id="7" name="Picture 6"/>
          <p:cNvPicPr>
            <a:picLocks noChangeAspect="1"/>
          </p:cNvPicPr>
          <p:nvPr/>
        </p:nvPicPr>
        <p:blipFill>
          <a:blip r:embed="rId4"/>
          <a:stretch>
            <a:fillRect/>
          </a:stretch>
        </p:blipFill>
        <p:spPr>
          <a:xfrm>
            <a:off x="4026254" y="1376311"/>
            <a:ext cx="3959954" cy="2697480"/>
          </a:xfrm>
          <a:prstGeom prst="rect">
            <a:avLst/>
          </a:prstGeom>
        </p:spPr>
      </p:pic>
      <p:pic>
        <p:nvPicPr>
          <p:cNvPr id="8" name="Picture 7"/>
          <p:cNvPicPr>
            <a:picLocks noChangeAspect="1"/>
          </p:cNvPicPr>
          <p:nvPr/>
        </p:nvPicPr>
        <p:blipFill>
          <a:blip r:embed="rId5"/>
          <a:stretch>
            <a:fillRect/>
          </a:stretch>
        </p:blipFill>
        <p:spPr>
          <a:xfrm>
            <a:off x="16917" y="4150452"/>
            <a:ext cx="3943993" cy="2697480"/>
          </a:xfrm>
          <a:prstGeom prst="rect">
            <a:avLst/>
          </a:prstGeom>
        </p:spPr>
      </p:pic>
      <p:pic>
        <p:nvPicPr>
          <p:cNvPr id="9" name="Picture 8"/>
          <p:cNvPicPr>
            <a:picLocks noChangeAspect="1"/>
          </p:cNvPicPr>
          <p:nvPr/>
        </p:nvPicPr>
        <p:blipFill rotWithShape="1">
          <a:blip r:embed="rId6"/>
          <a:srcRect l="1650" r="2598"/>
          <a:stretch/>
        </p:blipFill>
        <p:spPr>
          <a:xfrm>
            <a:off x="4016827" y="4150452"/>
            <a:ext cx="3978111" cy="2697480"/>
          </a:xfrm>
          <a:prstGeom prst="rect">
            <a:avLst/>
          </a:prstGeom>
        </p:spPr>
      </p:pic>
      <p:pic>
        <p:nvPicPr>
          <p:cNvPr id="10"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Tree>
    <p:extLst>
      <p:ext uri="{BB962C8B-B14F-4D97-AF65-F5344CB8AC3E}">
        <p14:creationId xmlns:p14="http://schemas.microsoft.com/office/powerpoint/2010/main" val="1234365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1595437" cy="338554"/>
          </a:xfrm>
          <a:prstGeom prst="rect">
            <a:avLst/>
          </a:prstGeom>
          <a:noFill/>
        </p:spPr>
        <p:txBody>
          <a:bodyPr wrap="none" rtlCol="0">
            <a:spAutoFit/>
          </a:bodyPr>
          <a:lstStyle/>
          <a:p>
            <a:r>
              <a:rPr lang="en-US" sz="1600" dirty="0" smtClean="0">
                <a:solidFill>
                  <a:schemeClr val="tx2"/>
                </a:solidFill>
              </a:rPr>
              <a:t>Complex Phasing</a:t>
            </a:r>
          </a:p>
        </p:txBody>
      </p:sp>
      <p:sp>
        <p:nvSpPr>
          <p:cNvPr id="14" name="TextBox 13"/>
          <p:cNvSpPr txBox="1"/>
          <p:nvPr/>
        </p:nvSpPr>
        <p:spPr>
          <a:xfrm>
            <a:off x="242080" y="988427"/>
            <a:ext cx="5143652" cy="369332"/>
          </a:xfrm>
          <a:prstGeom prst="rect">
            <a:avLst/>
          </a:prstGeom>
          <a:noFill/>
        </p:spPr>
        <p:txBody>
          <a:bodyPr wrap="none" rtlCol="0">
            <a:spAutoFit/>
          </a:bodyPr>
          <a:lstStyle/>
          <a:p>
            <a:r>
              <a:rPr lang="en-US" b="1" dirty="0" err="1" smtClean="0">
                <a:solidFill>
                  <a:srgbClr val="ABA77D"/>
                </a:solidFill>
              </a:rPr>
              <a:t>Madrona</a:t>
            </a:r>
            <a:r>
              <a:rPr lang="en-US" b="1" dirty="0" smtClean="0">
                <a:solidFill>
                  <a:srgbClr val="ABA77D"/>
                </a:solidFill>
              </a:rPr>
              <a:t> School Replacement Accelerated Schedule</a:t>
            </a:r>
            <a:endParaRPr lang="en-US" b="1" dirty="0">
              <a:solidFill>
                <a:srgbClr val="ABA77D"/>
              </a:solidFill>
            </a:endParaRPr>
          </a:p>
        </p:txBody>
      </p:sp>
      <p:sp>
        <p:nvSpPr>
          <p:cNvPr id="3" name="Rectangle 2"/>
          <p:cNvSpPr/>
          <p:nvPr/>
        </p:nvSpPr>
        <p:spPr>
          <a:xfrm>
            <a:off x="7359650" y="6445250"/>
            <a:ext cx="352425" cy="412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2"/>
          <a:srcRect l="19694" t="15386" r="58887" b="62131"/>
          <a:stretch/>
        </p:blipFill>
        <p:spPr>
          <a:xfrm>
            <a:off x="242080" y="1529869"/>
            <a:ext cx="8248850" cy="4626675"/>
          </a:xfrm>
          <a:prstGeom prst="rect">
            <a:avLst/>
          </a:prstGeom>
        </p:spPr>
      </p:pic>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Tree>
    <p:extLst>
      <p:ext uri="{BB962C8B-B14F-4D97-AF65-F5344CB8AC3E}">
        <p14:creationId xmlns:p14="http://schemas.microsoft.com/office/powerpoint/2010/main" val="4081270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1595437" cy="338554"/>
          </a:xfrm>
          <a:prstGeom prst="rect">
            <a:avLst/>
          </a:prstGeom>
          <a:noFill/>
        </p:spPr>
        <p:txBody>
          <a:bodyPr wrap="none" rtlCol="0">
            <a:spAutoFit/>
          </a:bodyPr>
          <a:lstStyle/>
          <a:p>
            <a:r>
              <a:rPr lang="en-US" sz="1600" dirty="0" smtClean="0">
                <a:solidFill>
                  <a:schemeClr val="tx2"/>
                </a:solidFill>
              </a:rPr>
              <a:t>Complex Phasing</a:t>
            </a:r>
          </a:p>
        </p:txBody>
      </p:sp>
      <p:sp>
        <p:nvSpPr>
          <p:cNvPr id="14" name="TextBox 13"/>
          <p:cNvSpPr txBox="1"/>
          <p:nvPr/>
        </p:nvSpPr>
        <p:spPr>
          <a:xfrm>
            <a:off x="242080" y="988427"/>
            <a:ext cx="4172617" cy="369332"/>
          </a:xfrm>
          <a:prstGeom prst="rect">
            <a:avLst/>
          </a:prstGeom>
          <a:noFill/>
        </p:spPr>
        <p:txBody>
          <a:bodyPr wrap="none" rtlCol="0">
            <a:spAutoFit/>
          </a:bodyPr>
          <a:lstStyle/>
          <a:p>
            <a:r>
              <a:rPr lang="en-US" b="1" dirty="0" err="1" smtClean="0">
                <a:solidFill>
                  <a:srgbClr val="ABA77D"/>
                </a:solidFill>
              </a:rPr>
              <a:t>Alderwood</a:t>
            </a:r>
            <a:r>
              <a:rPr lang="en-US" b="1" dirty="0" smtClean="0">
                <a:solidFill>
                  <a:srgbClr val="ABA77D"/>
                </a:solidFill>
              </a:rPr>
              <a:t> and </a:t>
            </a:r>
            <a:r>
              <a:rPr lang="en-US" b="1" dirty="0" err="1" smtClean="0">
                <a:solidFill>
                  <a:srgbClr val="ABA77D"/>
                </a:solidFill>
              </a:rPr>
              <a:t>Lynndale</a:t>
            </a:r>
            <a:r>
              <a:rPr lang="en-US" b="1" dirty="0" smtClean="0">
                <a:solidFill>
                  <a:srgbClr val="ABA77D"/>
                </a:solidFill>
              </a:rPr>
              <a:t> Lessons Learned</a:t>
            </a:r>
            <a:endParaRPr lang="en-US" b="1" dirty="0">
              <a:solidFill>
                <a:srgbClr val="ABA77D"/>
              </a:solidFill>
            </a:endParaRPr>
          </a:p>
        </p:txBody>
      </p:sp>
      <p:sp>
        <p:nvSpPr>
          <p:cNvPr id="3" name="Rectangle 2"/>
          <p:cNvSpPr/>
          <p:nvPr/>
        </p:nvSpPr>
        <p:spPr>
          <a:xfrm>
            <a:off x="7359650" y="6445250"/>
            <a:ext cx="352425" cy="412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339"/>
          <a:stretch/>
        </p:blipFill>
        <p:spPr>
          <a:xfrm>
            <a:off x="4509504" y="1411044"/>
            <a:ext cx="4636008" cy="35971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414908"/>
            <a:ext cx="4785415" cy="3589061"/>
          </a:xfrm>
          <a:prstGeom prst="rect">
            <a:avLst/>
          </a:prstGeom>
        </p:spPr>
      </p:pic>
    </p:spTree>
    <p:extLst>
      <p:ext uri="{BB962C8B-B14F-4D97-AF65-F5344CB8AC3E}">
        <p14:creationId xmlns:p14="http://schemas.microsoft.com/office/powerpoint/2010/main" val="562650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1595437" cy="338554"/>
          </a:xfrm>
          <a:prstGeom prst="rect">
            <a:avLst/>
          </a:prstGeom>
          <a:noFill/>
        </p:spPr>
        <p:txBody>
          <a:bodyPr wrap="none" rtlCol="0">
            <a:spAutoFit/>
          </a:bodyPr>
          <a:lstStyle/>
          <a:p>
            <a:r>
              <a:rPr lang="en-US" sz="1600" dirty="0" smtClean="0">
                <a:solidFill>
                  <a:schemeClr val="tx2"/>
                </a:solidFill>
              </a:rPr>
              <a:t>Complex Phasing</a:t>
            </a:r>
          </a:p>
        </p:txBody>
      </p:sp>
      <p:sp>
        <p:nvSpPr>
          <p:cNvPr id="14" name="TextBox 13"/>
          <p:cNvSpPr txBox="1"/>
          <p:nvPr/>
        </p:nvSpPr>
        <p:spPr>
          <a:xfrm>
            <a:off x="242080" y="988427"/>
            <a:ext cx="4172617" cy="369332"/>
          </a:xfrm>
          <a:prstGeom prst="rect">
            <a:avLst/>
          </a:prstGeom>
          <a:noFill/>
        </p:spPr>
        <p:txBody>
          <a:bodyPr wrap="none" rtlCol="0">
            <a:spAutoFit/>
          </a:bodyPr>
          <a:lstStyle/>
          <a:p>
            <a:r>
              <a:rPr lang="en-US" b="1" dirty="0" err="1" smtClean="0">
                <a:solidFill>
                  <a:srgbClr val="ABA77D"/>
                </a:solidFill>
              </a:rPr>
              <a:t>Alderwood</a:t>
            </a:r>
            <a:r>
              <a:rPr lang="en-US" b="1" dirty="0" smtClean="0">
                <a:solidFill>
                  <a:srgbClr val="ABA77D"/>
                </a:solidFill>
              </a:rPr>
              <a:t> and </a:t>
            </a:r>
            <a:r>
              <a:rPr lang="en-US" b="1" dirty="0" err="1" smtClean="0">
                <a:solidFill>
                  <a:srgbClr val="ABA77D"/>
                </a:solidFill>
              </a:rPr>
              <a:t>Lynndale</a:t>
            </a:r>
            <a:r>
              <a:rPr lang="en-US" b="1" dirty="0" smtClean="0">
                <a:solidFill>
                  <a:srgbClr val="ABA77D"/>
                </a:solidFill>
              </a:rPr>
              <a:t> Lessons Learned</a:t>
            </a:r>
            <a:endParaRPr lang="en-US" b="1" dirty="0">
              <a:solidFill>
                <a:srgbClr val="ABA77D"/>
              </a:solidFill>
            </a:endParaRPr>
          </a:p>
        </p:txBody>
      </p:sp>
      <p:sp>
        <p:nvSpPr>
          <p:cNvPr id="3" name="Rectangle 2"/>
          <p:cNvSpPr/>
          <p:nvPr/>
        </p:nvSpPr>
        <p:spPr>
          <a:xfrm>
            <a:off x="7359650" y="6445250"/>
            <a:ext cx="352425" cy="412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9558" y="2130459"/>
            <a:ext cx="5276086" cy="39570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1498" b="22679"/>
          <a:stretch/>
        </p:blipFill>
        <p:spPr>
          <a:xfrm rot="5400000">
            <a:off x="3511627" y="2380400"/>
            <a:ext cx="5276084" cy="3457179"/>
          </a:xfrm>
          <a:prstGeom prst="rect">
            <a:avLst/>
          </a:prstGeom>
        </p:spPr>
      </p:pic>
    </p:spTree>
    <p:extLst>
      <p:ext uri="{BB962C8B-B14F-4D97-AF65-F5344CB8AC3E}">
        <p14:creationId xmlns:p14="http://schemas.microsoft.com/office/powerpoint/2010/main" val="2071340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3258969" cy="369332"/>
          </a:xfrm>
          <a:prstGeom prst="rect">
            <a:avLst/>
          </a:prstGeom>
          <a:noFill/>
        </p:spPr>
        <p:txBody>
          <a:bodyPr wrap="none" rtlCol="0">
            <a:spAutoFit/>
          </a:bodyPr>
          <a:lstStyle/>
          <a:p>
            <a:r>
              <a:rPr lang="en-US" b="1" dirty="0" smtClean="0">
                <a:solidFill>
                  <a:srgbClr val="ABA77D"/>
                </a:solidFill>
              </a:rPr>
              <a:t>PRC Questions &amp; ESD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54521" y="1357759"/>
            <a:ext cx="7984506" cy="3447098"/>
          </a:xfrm>
          <a:prstGeom prst="rect">
            <a:avLst/>
          </a:prstGeom>
          <a:noFill/>
        </p:spPr>
        <p:txBody>
          <a:bodyPr wrap="square" rtlCol="0">
            <a:spAutoFit/>
          </a:bodyPr>
          <a:lstStyle/>
          <a:p>
            <a:pPr lvl="0"/>
            <a:r>
              <a:rPr lang="en-US" sz="2400" b="1" dirty="0" smtClean="0"/>
              <a:t>Panel Question #1. </a:t>
            </a:r>
          </a:p>
          <a:p>
            <a:pPr lvl="0"/>
            <a:r>
              <a:rPr lang="en-US" sz="2400" b="1" dirty="0" smtClean="0"/>
              <a:t>Regarding </a:t>
            </a:r>
            <a:r>
              <a:rPr lang="en-US" sz="2400" b="1" dirty="0"/>
              <a:t>Project Delivery Knowledge and Experience:</a:t>
            </a:r>
            <a:r>
              <a:rPr lang="en-US" sz="2400" dirty="0"/>
              <a:t> For listed projects, please describe both planned and actual (or projected) cost and schedule results, and briefly comment on reasons/lessons learned where either positive or negative variances occurred. Please indicate how lessons learned will be incorporated into forthcoming projects.</a:t>
            </a:r>
          </a:p>
          <a:p>
            <a:r>
              <a:rPr lang="en-US" sz="1600" dirty="0"/>
              <a:t> </a:t>
            </a:r>
          </a:p>
          <a:p>
            <a:r>
              <a:rPr lang="en-US" sz="1600" dirty="0"/>
              <a:t> </a:t>
            </a:r>
          </a:p>
          <a:p>
            <a:endParaRPr lang="en-US" dirty="0"/>
          </a:p>
        </p:txBody>
      </p:sp>
    </p:spTree>
    <p:extLst>
      <p:ext uri="{BB962C8B-B14F-4D97-AF65-F5344CB8AC3E}">
        <p14:creationId xmlns:p14="http://schemas.microsoft.com/office/powerpoint/2010/main" val="1406565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3258969" cy="369332"/>
          </a:xfrm>
          <a:prstGeom prst="rect">
            <a:avLst/>
          </a:prstGeom>
          <a:noFill/>
        </p:spPr>
        <p:txBody>
          <a:bodyPr wrap="none" rtlCol="0">
            <a:spAutoFit/>
          </a:bodyPr>
          <a:lstStyle/>
          <a:p>
            <a:r>
              <a:rPr lang="en-US" b="1" dirty="0" smtClean="0">
                <a:solidFill>
                  <a:srgbClr val="ABA77D"/>
                </a:solidFill>
              </a:rPr>
              <a:t>PRC Questions &amp; ESD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54521" y="1357759"/>
            <a:ext cx="7984506" cy="6001643"/>
          </a:xfrm>
          <a:prstGeom prst="rect">
            <a:avLst/>
          </a:prstGeom>
          <a:noFill/>
        </p:spPr>
        <p:txBody>
          <a:bodyPr wrap="square" rtlCol="0">
            <a:spAutoFit/>
          </a:bodyPr>
          <a:lstStyle/>
          <a:p>
            <a:r>
              <a:rPr lang="en-US" sz="2400" b="1" dirty="0" smtClean="0"/>
              <a:t>ESD Response #1: </a:t>
            </a:r>
            <a:r>
              <a:rPr lang="en-US" dirty="0" smtClean="0"/>
              <a:t>The </a:t>
            </a:r>
            <a:r>
              <a:rPr lang="en-US" dirty="0"/>
              <a:t>following projects were listed in the “Project Delivery Knowledge and Experience” section of our application (Item #3.)</a:t>
            </a:r>
          </a:p>
          <a:p>
            <a:r>
              <a:rPr lang="en-US" dirty="0"/>
              <a:t> </a:t>
            </a:r>
          </a:p>
          <a:p>
            <a:r>
              <a:rPr lang="en-US" b="1" dirty="0"/>
              <a:t>New Maintenance/Transportation Facility – GC/CM</a:t>
            </a:r>
            <a:endParaRPr lang="en-US" dirty="0"/>
          </a:p>
          <a:p>
            <a:pPr lvl="1"/>
            <a:r>
              <a:rPr lang="en-US" dirty="0"/>
              <a:t>Planned Total Project Cost - $31 M</a:t>
            </a:r>
          </a:p>
          <a:p>
            <a:pPr lvl="1"/>
            <a:r>
              <a:rPr lang="en-US" dirty="0"/>
              <a:t>Actual Total Project Cost - $30.2 M</a:t>
            </a:r>
          </a:p>
          <a:p>
            <a:pPr marL="461963" indent="-461963"/>
            <a:r>
              <a:rPr lang="en-US" b="1" dirty="0"/>
              <a:t>Lessons Learned - Cost</a:t>
            </a:r>
            <a:r>
              <a:rPr lang="en-US" dirty="0"/>
              <a:t>: Continuous GC/CM collaboration with Design Team, and School District allowed the team to maximize scope and value in the face of a highly constrained budget.  This experience lead to greater emphasis in subsequent projects on establishing detail cost targets at the beginning of the process</a:t>
            </a:r>
            <a:r>
              <a:rPr lang="en-US" dirty="0" smtClean="0"/>
              <a:t>.</a:t>
            </a:r>
            <a:endParaRPr lang="en-US" dirty="0"/>
          </a:p>
          <a:p>
            <a:pPr marL="461963" indent="-461963"/>
            <a:r>
              <a:rPr lang="en-US" dirty="0"/>
              <a:t>Planned Substantial Completion - 4/4/16</a:t>
            </a:r>
          </a:p>
          <a:p>
            <a:pPr marL="461963" indent="-461963"/>
            <a:r>
              <a:rPr lang="en-US" dirty="0"/>
              <a:t>Actual Substantial Completion - 8/4/16</a:t>
            </a:r>
          </a:p>
          <a:p>
            <a:pPr marL="461963" indent="-461963"/>
            <a:r>
              <a:rPr lang="en-US" b="1" dirty="0"/>
              <a:t>Lessons Learned – Schedule</a:t>
            </a:r>
            <a:r>
              <a:rPr lang="en-US" dirty="0"/>
              <a:t>: Despite delays arising from post-approval permit requirements and inspection procedures, project was completed on time for critical occupancy deadline.  Continuous collaboration among the GC/CM, Design Team, and School District was essential to achieving this result.  This experience lead to revising communications procedures with the Authority Having Jurisdiction (AHJ) for subsequent projects.</a:t>
            </a:r>
          </a:p>
          <a:p>
            <a:r>
              <a:rPr lang="en-US" dirty="0"/>
              <a:t> </a:t>
            </a:r>
          </a:p>
          <a:p>
            <a:endParaRPr lang="en-US" dirty="0"/>
          </a:p>
        </p:txBody>
      </p:sp>
    </p:spTree>
    <p:extLst>
      <p:ext uri="{BB962C8B-B14F-4D97-AF65-F5344CB8AC3E}">
        <p14:creationId xmlns:p14="http://schemas.microsoft.com/office/powerpoint/2010/main" val="1781968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3258969" cy="369332"/>
          </a:xfrm>
          <a:prstGeom prst="rect">
            <a:avLst/>
          </a:prstGeom>
          <a:noFill/>
        </p:spPr>
        <p:txBody>
          <a:bodyPr wrap="none" rtlCol="0">
            <a:spAutoFit/>
          </a:bodyPr>
          <a:lstStyle/>
          <a:p>
            <a:r>
              <a:rPr lang="en-US" b="1" dirty="0" smtClean="0">
                <a:solidFill>
                  <a:srgbClr val="ABA77D"/>
                </a:solidFill>
              </a:rPr>
              <a:t>PRC Questions &amp; ESD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2419" y="1221129"/>
            <a:ext cx="7944630" cy="5970865"/>
          </a:xfrm>
          <a:prstGeom prst="rect">
            <a:avLst/>
          </a:prstGeom>
          <a:noFill/>
        </p:spPr>
        <p:txBody>
          <a:bodyPr wrap="square" rtlCol="0">
            <a:spAutoFit/>
          </a:bodyPr>
          <a:lstStyle/>
          <a:p>
            <a:r>
              <a:rPr lang="en-US" sz="2400" b="1" dirty="0"/>
              <a:t>ESD Response #1 </a:t>
            </a:r>
            <a:r>
              <a:rPr lang="en-US" sz="2400" b="1" dirty="0" smtClean="0"/>
              <a:t>Cont.:</a:t>
            </a:r>
          </a:p>
          <a:p>
            <a:r>
              <a:rPr lang="en-US" b="1" dirty="0" err="1"/>
              <a:t>Alderwood</a:t>
            </a:r>
            <a:r>
              <a:rPr lang="en-US" b="1" dirty="0"/>
              <a:t> Middle School Replacement – GC/CM</a:t>
            </a:r>
            <a:endParaRPr lang="en-US" dirty="0"/>
          </a:p>
          <a:p>
            <a:pPr lvl="1"/>
            <a:r>
              <a:rPr lang="en-US" dirty="0"/>
              <a:t>Planned Total Project Cost - $68 M</a:t>
            </a:r>
          </a:p>
          <a:p>
            <a:pPr lvl="1"/>
            <a:r>
              <a:rPr lang="en-US" dirty="0"/>
              <a:t>Actual Total Project Cost - $ 67.5 M</a:t>
            </a:r>
          </a:p>
          <a:p>
            <a:pPr marL="461963" indent="-461963"/>
            <a:r>
              <a:rPr lang="en-US" b="1" dirty="0"/>
              <a:t>Lessons Learned - Cost</a:t>
            </a:r>
            <a:r>
              <a:rPr lang="en-US" dirty="0"/>
              <a:t>: The GC/CM proposed an accelerated schedule to open the school in January, which reduced the GMP significantly.  It also revealed an opportunity to bid and conduct major packages off-cycle from the rest of the market. This approach was used on subsequent projects.</a:t>
            </a:r>
          </a:p>
          <a:p>
            <a:pPr marL="461963" indent="-461963"/>
            <a:r>
              <a:rPr lang="en-US" dirty="0" smtClean="0"/>
              <a:t>Planned </a:t>
            </a:r>
            <a:r>
              <a:rPr lang="en-US" dirty="0"/>
              <a:t>Substantial Completion – 7/11/17</a:t>
            </a:r>
          </a:p>
          <a:p>
            <a:pPr marL="461963" indent="-461963"/>
            <a:r>
              <a:rPr lang="en-US" dirty="0"/>
              <a:t>Actual Substantial Completion - 12/2/2016</a:t>
            </a:r>
          </a:p>
          <a:p>
            <a:pPr marL="461963" indent="-461963"/>
            <a:r>
              <a:rPr lang="en-US" b="1" dirty="0"/>
              <a:t>Lessons Learned – Schedule</a:t>
            </a:r>
            <a:r>
              <a:rPr lang="en-US" dirty="0"/>
              <a:t>:  The accelerated schedule created a number of weather related risks e.g. exposing moisture sensitive soils and building interiors to winter weather.  Continuous collaboration among the GC/CM, Design Team, and School District reduced the impact of these situations. Better accommodation of the impacts of accelerated schedules were built into subsequent projects. The use of EC-MC/CM procurement was beneficial to the project, but would have been more valuable if it had been possible to bring them onto the team earlier. The subsequent project which used EC-MC/CM procurement benefitted from this experience by bringing the EC-MC/CMs onto the team earlier.</a:t>
            </a:r>
          </a:p>
          <a:p>
            <a:endParaRPr lang="en-US" sz="1600" dirty="0" smtClean="0"/>
          </a:p>
        </p:txBody>
      </p:sp>
    </p:spTree>
    <p:extLst>
      <p:ext uri="{BB962C8B-B14F-4D97-AF65-F5344CB8AC3E}">
        <p14:creationId xmlns:p14="http://schemas.microsoft.com/office/powerpoint/2010/main" val="3394227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3258969" cy="369332"/>
          </a:xfrm>
          <a:prstGeom prst="rect">
            <a:avLst/>
          </a:prstGeom>
          <a:noFill/>
        </p:spPr>
        <p:txBody>
          <a:bodyPr wrap="none" rtlCol="0">
            <a:spAutoFit/>
          </a:bodyPr>
          <a:lstStyle/>
          <a:p>
            <a:r>
              <a:rPr lang="en-US" b="1" dirty="0" smtClean="0">
                <a:solidFill>
                  <a:srgbClr val="ABA77D"/>
                </a:solidFill>
              </a:rPr>
              <a:t>PRC Questions &amp; ESD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45094" y="1357759"/>
            <a:ext cx="7937372" cy="5447645"/>
          </a:xfrm>
          <a:prstGeom prst="rect">
            <a:avLst/>
          </a:prstGeom>
          <a:noFill/>
        </p:spPr>
        <p:txBody>
          <a:bodyPr wrap="square" rtlCol="0">
            <a:spAutoFit/>
          </a:bodyPr>
          <a:lstStyle/>
          <a:p>
            <a:r>
              <a:rPr lang="en-US" sz="2400" b="1" dirty="0"/>
              <a:t>ESD Response #1 </a:t>
            </a:r>
            <a:r>
              <a:rPr lang="en-US" sz="2400" b="1" dirty="0" smtClean="0"/>
              <a:t>Cont.:</a:t>
            </a:r>
          </a:p>
          <a:p>
            <a:r>
              <a:rPr lang="en-US" b="1" dirty="0" err="1"/>
              <a:t>Lynndale</a:t>
            </a:r>
            <a:r>
              <a:rPr lang="en-US" b="1" dirty="0"/>
              <a:t> Elementary School Replacement – GC/CM</a:t>
            </a:r>
            <a:endParaRPr lang="en-US" dirty="0"/>
          </a:p>
          <a:p>
            <a:pPr lvl="1"/>
            <a:r>
              <a:rPr lang="en-US" dirty="0"/>
              <a:t>Planned Total Project Cost - $ 36 M</a:t>
            </a:r>
          </a:p>
          <a:p>
            <a:pPr lvl="1"/>
            <a:r>
              <a:rPr lang="en-US" dirty="0"/>
              <a:t>Actual Total Project Cost - $35.9 M</a:t>
            </a:r>
          </a:p>
          <a:p>
            <a:pPr marL="461963" indent="-461963"/>
            <a:r>
              <a:rPr lang="en-US" b="1" dirty="0"/>
              <a:t>Lessons Learned - Cost</a:t>
            </a:r>
            <a:r>
              <a:rPr lang="en-US" dirty="0"/>
              <a:t>: The GC/CM proposed an accelerated schedule to open the school in January, which reduced the GMP significantly. It also revealed an opportunity to bid and conduct major packages off-cycle from the rest of the market. Continuous collaboration among the GC/CM, Design Team, and School District allowed the team to maximize scope and value in the face of a highly constrained budget. The quality of construction was noticeably high.  </a:t>
            </a:r>
          </a:p>
          <a:p>
            <a:pPr marL="461963" indent="-461963"/>
            <a:r>
              <a:rPr lang="en-US" dirty="0" smtClean="0"/>
              <a:t>Planned </a:t>
            </a:r>
            <a:r>
              <a:rPr lang="en-US" dirty="0"/>
              <a:t>Substantial Completion - 7/11/17</a:t>
            </a:r>
          </a:p>
          <a:p>
            <a:pPr marL="461963" indent="-461963"/>
            <a:r>
              <a:rPr lang="en-US" dirty="0"/>
              <a:t>Actual Substantial Completion - 12/1/2016</a:t>
            </a:r>
          </a:p>
          <a:p>
            <a:pPr marL="461963" indent="-461963"/>
            <a:r>
              <a:rPr lang="en-US" b="1" dirty="0"/>
              <a:t>Lessons Learned – Schedule</a:t>
            </a:r>
            <a:r>
              <a:rPr lang="en-US" dirty="0"/>
              <a:t>: The accelerated schedule created a weather related risk by exposing moisture sensitive soils to winter weather. Further, a peat bog under the existing structures was exposed once demolition occurred. The GC/CM kept the impacts to a minimum and the project on schedule through continuous collaboration among the GC/CM, Design Team, and School District. The GC/CM met early and often with the AHJ to avoid impacts that affected Maintenance and Transportation. </a:t>
            </a:r>
          </a:p>
        </p:txBody>
      </p:sp>
    </p:spTree>
    <p:extLst>
      <p:ext uri="{BB962C8B-B14F-4D97-AF65-F5344CB8AC3E}">
        <p14:creationId xmlns:p14="http://schemas.microsoft.com/office/powerpoint/2010/main" val="3502633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3258969" cy="369332"/>
          </a:xfrm>
          <a:prstGeom prst="rect">
            <a:avLst/>
          </a:prstGeom>
          <a:noFill/>
        </p:spPr>
        <p:txBody>
          <a:bodyPr wrap="none" rtlCol="0">
            <a:spAutoFit/>
          </a:bodyPr>
          <a:lstStyle/>
          <a:p>
            <a:r>
              <a:rPr lang="en-US" b="1" dirty="0" smtClean="0">
                <a:solidFill>
                  <a:srgbClr val="ABA77D"/>
                </a:solidFill>
              </a:rPr>
              <a:t>PRC Questions &amp; ESD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54521" y="1357759"/>
            <a:ext cx="7937372" cy="4616648"/>
          </a:xfrm>
          <a:prstGeom prst="rect">
            <a:avLst/>
          </a:prstGeom>
          <a:noFill/>
        </p:spPr>
        <p:txBody>
          <a:bodyPr wrap="square" rtlCol="0">
            <a:spAutoFit/>
          </a:bodyPr>
          <a:lstStyle/>
          <a:p>
            <a:r>
              <a:rPr lang="en-US" sz="2400" b="1" dirty="0"/>
              <a:t>ESD Response #1 </a:t>
            </a:r>
            <a:r>
              <a:rPr lang="en-US" sz="2400" b="1" dirty="0" smtClean="0"/>
              <a:t>Cont.:</a:t>
            </a:r>
          </a:p>
          <a:p>
            <a:pPr eaLnBrk="0" hangingPunct="0"/>
            <a:r>
              <a:rPr lang="en-US" b="1" dirty="0"/>
              <a:t>Lynnwood Elementary School Replacement – GC/CM</a:t>
            </a:r>
            <a:endParaRPr lang="en-US" dirty="0"/>
          </a:p>
          <a:p>
            <a:pPr lvl="1"/>
            <a:r>
              <a:rPr lang="en-US" dirty="0" smtClean="0"/>
              <a:t>Planned </a:t>
            </a:r>
            <a:r>
              <a:rPr lang="en-US" dirty="0"/>
              <a:t>Total Project Cost - $42.2 M</a:t>
            </a:r>
          </a:p>
          <a:p>
            <a:pPr lvl="1"/>
            <a:r>
              <a:rPr lang="en-US" dirty="0"/>
              <a:t>Actual Total Project Cost – TBD</a:t>
            </a:r>
          </a:p>
          <a:p>
            <a:pPr marL="461963" indent="-461963"/>
            <a:r>
              <a:rPr lang="en-US" b="1" dirty="0"/>
              <a:t>Lessons Learned - Cost: </a:t>
            </a:r>
            <a:r>
              <a:rPr lang="en-US" dirty="0"/>
              <a:t>The School District chose to bundle the Lynnwood Elementary project with the Mountlake Terrace Elementary project to be executed by one GC/CM as a single project.  The team conducted a target value analysis charrette during Schematic Design which established a common understanding and set of goals for all parties. Continuous collaboration among the GC/CM, Design Team, and School District allowed the team to address the current bidding climate in a manner that balanced cost with program requirements, functionality and durability.  The School District will continue to refine and apply the target value approach on subsequent projects.</a:t>
            </a:r>
          </a:p>
          <a:p>
            <a:pPr marL="461963" indent="-461963"/>
            <a:r>
              <a:rPr lang="en-US" dirty="0"/>
              <a:t> </a:t>
            </a:r>
            <a:r>
              <a:rPr lang="en-US" dirty="0" smtClean="0"/>
              <a:t>Planned </a:t>
            </a:r>
            <a:r>
              <a:rPr lang="en-US" dirty="0"/>
              <a:t>Substantial Completion – July 27, 2018</a:t>
            </a:r>
          </a:p>
          <a:p>
            <a:pPr marL="461963" indent="-461963"/>
            <a:r>
              <a:rPr lang="en-US" dirty="0"/>
              <a:t>Actual Substantial Completion - TBD</a:t>
            </a:r>
          </a:p>
          <a:p>
            <a:pPr marL="461963" indent="-461963"/>
            <a:r>
              <a:rPr lang="en-US" dirty="0"/>
              <a:t>Lesson Learned – Schedule: TBD</a:t>
            </a:r>
          </a:p>
        </p:txBody>
      </p:sp>
    </p:spTree>
    <p:extLst>
      <p:ext uri="{BB962C8B-B14F-4D97-AF65-F5344CB8AC3E}">
        <p14:creationId xmlns:p14="http://schemas.microsoft.com/office/powerpoint/2010/main" val="2367510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5362" y="1558816"/>
            <a:ext cx="7745762" cy="4410438"/>
          </a:xfrm>
          <a:prstGeom prst="rect">
            <a:avLst/>
          </a:prstGeom>
        </p:spPr>
        <p:txBody>
          <a:bodyPr wrap="square">
            <a:spAutoFit/>
          </a:bodyPr>
          <a:lstStyle/>
          <a:p>
            <a:pPr marL="1371600" marR="0">
              <a:lnSpc>
                <a:spcPct val="115000"/>
              </a:lnSpc>
              <a:spcBef>
                <a:spcPts val="0"/>
              </a:spcBef>
              <a:spcAft>
                <a:spcPts val="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Agenda</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1657350" marR="0" indent="-285750">
              <a:lnSpc>
                <a:spcPct val="115000"/>
              </a:lnSpc>
              <a:spcBef>
                <a:spcPts val="0"/>
              </a:spcBef>
              <a:spcAft>
                <a:spcPts val="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Introductions</a:t>
            </a:r>
          </a:p>
          <a:p>
            <a:pPr marL="1657350" marR="0" indent="-285750">
              <a:lnSpc>
                <a:spcPct val="115000"/>
              </a:lnSpc>
              <a:spcBef>
                <a:spcPts val="0"/>
              </a:spcBef>
              <a:spcAft>
                <a:spcPts val="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GC/CM </a:t>
            </a:r>
            <a:r>
              <a:rPr lang="en-US" sz="2400" dirty="0">
                <a:latin typeface="Calibri" panose="020F0502020204030204" pitchFamily="34" charset="0"/>
                <a:ea typeface="Calibri" panose="020F0502020204030204" pitchFamily="34" charset="0"/>
                <a:cs typeface="Times New Roman" panose="02020603050405020304" pitchFamily="18" charset="0"/>
              </a:rPr>
              <a:t>Experience since Certification and Overall Lessons Learned</a:t>
            </a:r>
          </a:p>
          <a:p>
            <a:pPr marL="1657350" marR="0" indent="-285750">
              <a:lnSpc>
                <a:spcPct val="115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Project Specific Lesson Learned – </a:t>
            </a:r>
            <a:r>
              <a:rPr lang="en-US" sz="2400" dirty="0" smtClean="0">
                <a:latin typeface="Calibri" panose="020F0502020204030204" pitchFamily="34" charset="0"/>
                <a:ea typeface="Calibri" panose="020F0502020204030204" pitchFamily="34" charset="0"/>
                <a:cs typeface="Times New Roman" panose="02020603050405020304" pitchFamily="18" charset="0"/>
              </a:rPr>
              <a:t>Lynnwood, Mountlake Terrace and Spruce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657350" marR="0" indent="-285750">
              <a:lnSpc>
                <a:spcPct val="115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Project Specific Lesson Learned –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Madrona</a:t>
            </a: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Alderwood</a:t>
            </a:r>
            <a:r>
              <a:rPr lang="en-US" sz="2400" dirty="0" smtClean="0">
                <a:latin typeface="Calibri" panose="020F0502020204030204" pitchFamily="34" charset="0"/>
                <a:ea typeface="Calibri" panose="020F0502020204030204" pitchFamily="34" charset="0"/>
                <a:cs typeface="Times New Roman" panose="02020603050405020304" pitchFamily="18" charset="0"/>
              </a:rPr>
              <a:t> and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Lynndale</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marL="1657350" marR="0" indent="-285750">
              <a:lnSpc>
                <a:spcPct val="115000"/>
              </a:lnSpc>
              <a:spcBef>
                <a:spcPts val="0"/>
              </a:spcBef>
              <a:spcAft>
                <a:spcPts val="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Responses </a:t>
            </a:r>
            <a:r>
              <a:rPr lang="en-US" sz="2400" dirty="0">
                <a:latin typeface="Calibri" panose="020F0502020204030204" pitchFamily="34" charset="0"/>
                <a:ea typeface="Calibri" panose="020F0502020204030204" pitchFamily="34" charset="0"/>
                <a:cs typeface="Times New Roman" panose="02020603050405020304" pitchFamily="18" charset="0"/>
              </a:rPr>
              <a:t>to Written Committee Questions</a:t>
            </a:r>
          </a:p>
          <a:p>
            <a:pPr marL="1657350" marR="0" indent="-285750">
              <a:lnSpc>
                <a:spcPct val="115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Discussion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p:cNvSpPr>
            <a:spLocks noGrp="1"/>
          </p:cNvSpPr>
          <p:nvPr>
            <p:ph type="title"/>
          </p:nvPr>
        </p:nvSpPr>
        <p:spPr>
          <a:xfrm>
            <a:off x="228600" y="321677"/>
            <a:ext cx="6553200" cy="715962"/>
          </a:xfrm>
        </p:spPr>
        <p:txBody>
          <a:bodyPr>
            <a:normAutofit fontScale="90000"/>
          </a:body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8" name="TextBox 7"/>
          <p:cNvSpPr txBox="1"/>
          <p:nvPr/>
        </p:nvSpPr>
        <p:spPr>
          <a:xfrm>
            <a:off x="242080" y="988427"/>
            <a:ext cx="2350580" cy="369332"/>
          </a:xfrm>
          <a:prstGeom prst="rect">
            <a:avLst/>
          </a:prstGeom>
          <a:noFill/>
        </p:spPr>
        <p:txBody>
          <a:bodyPr wrap="none" rtlCol="0">
            <a:spAutoFit/>
          </a:bodyPr>
          <a:lstStyle/>
          <a:p>
            <a:r>
              <a:rPr lang="en-US" b="1" dirty="0" smtClean="0">
                <a:solidFill>
                  <a:srgbClr val="ABA77D"/>
                </a:solidFill>
              </a:rPr>
              <a:t>Recertification Agenda</a:t>
            </a:r>
          </a:p>
        </p:txBody>
      </p:sp>
      <p:pic>
        <p:nvPicPr>
          <p:cNvPr id="1026" name="Picture 2" descr="Z:\CPO schmooz\2014 Bond\GCCM Public Body Application\GCCM Interview Presentation\Slide Images\Hainline - home_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55314" t="8824" r="38889" b="38235"/>
          <a:stretch/>
        </p:blipFill>
        <p:spPr bwMode="auto">
          <a:xfrm>
            <a:off x="447808" y="6404222"/>
            <a:ext cx="295295" cy="387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CPO schmooz\2014 Bond\GCCM Public Body Application\GCCM Interview Presentation\Slide Images\Perkins Coie log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5364" b="1563"/>
          <a:stretch/>
        </p:blipFill>
        <p:spPr bwMode="auto">
          <a:xfrm>
            <a:off x="1064958" y="6528106"/>
            <a:ext cx="451013" cy="256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CPO schmooz\2014 Bond\GCCM Public Body Application\GCCM Interview Presentation\Slide Images\Mahlum logo.gif"/>
          <p:cNvPicPr>
            <a:picLocks noChangeAspect="1" noChangeArrowheads="1"/>
          </p:cNvPicPr>
          <p:nvPr/>
        </p:nvPicPr>
        <p:blipFill rotWithShape="1">
          <a:blip r:embed="rId4">
            <a:extLst>
              <a:ext uri="{28A0092B-C50C-407E-A947-70E740481C1C}">
                <a14:useLocalDpi xmlns:a14="http://schemas.microsoft.com/office/drawing/2010/main" val="0"/>
              </a:ext>
            </a:extLst>
          </a:blip>
          <a:srcRect t="58536"/>
          <a:stretch/>
        </p:blipFill>
        <p:spPr bwMode="auto">
          <a:xfrm>
            <a:off x="2791079" y="6520768"/>
            <a:ext cx="588280" cy="19609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Z:\CPO schmooz\2014 Bond\GCCM Public Body Application\GCCM Interview Presentation\Slide Images\Bassetti 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t="10291"/>
          <a:stretch/>
        </p:blipFill>
        <p:spPr bwMode="auto">
          <a:xfrm>
            <a:off x="3638078" y="6512307"/>
            <a:ext cx="541100" cy="2710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422" t="94440" r="39992" b="2025"/>
          <a:stretch/>
        </p:blipFill>
        <p:spPr bwMode="auto">
          <a:xfrm>
            <a:off x="1828248" y="6556922"/>
            <a:ext cx="716884" cy="19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37784" y="6638884"/>
            <a:ext cx="541100" cy="755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261193" y="6629756"/>
            <a:ext cx="541100" cy="793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602" y="6384891"/>
            <a:ext cx="336085" cy="342911"/>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891" y="6618815"/>
            <a:ext cx="626646" cy="90302"/>
          </a:xfrm>
          <a:prstGeom prst="rect">
            <a:avLst/>
          </a:prstGeom>
        </p:spPr>
      </p:pic>
      <p:pic>
        <p:nvPicPr>
          <p:cNvPr id="17"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Tree>
    <p:extLst>
      <p:ext uri="{BB962C8B-B14F-4D97-AF65-F5344CB8AC3E}">
        <p14:creationId xmlns:p14="http://schemas.microsoft.com/office/powerpoint/2010/main" val="3603516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841227" cy="369332"/>
          </a:xfrm>
          <a:prstGeom prst="rect">
            <a:avLst/>
          </a:prstGeom>
          <a:noFill/>
        </p:spPr>
        <p:txBody>
          <a:bodyPr wrap="none" rtlCol="0">
            <a:spAutoFit/>
          </a:bodyPr>
          <a:lstStyle/>
          <a:p>
            <a:r>
              <a:rPr lang="en-US" b="1" dirty="0" smtClean="0">
                <a:solidFill>
                  <a:srgbClr val="ABA77D"/>
                </a:solidFill>
              </a:rPr>
              <a:t>PRC Questions &amp;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5667" y="1357759"/>
            <a:ext cx="7927945" cy="5386090"/>
          </a:xfrm>
          <a:prstGeom prst="rect">
            <a:avLst/>
          </a:prstGeom>
          <a:noFill/>
        </p:spPr>
        <p:txBody>
          <a:bodyPr wrap="square" rtlCol="0">
            <a:spAutoFit/>
          </a:bodyPr>
          <a:lstStyle/>
          <a:p>
            <a:pPr eaLnBrk="0" hangingPunct="0"/>
            <a:r>
              <a:rPr lang="en-US" sz="2400" b="1" dirty="0"/>
              <a:t>ESD Response #1 </a:t>
            </a:r>
            <a:r>
              <a:rPr lang="en-US" sz="2400" b="1" dirty="0" smtClean="0"/>
              <a:t>Cont.:</a:t>
            </a:r>
          </a:p>
          <a:p>
            <a:pPr eaLnBrk="0" hangingPunct="0"/>
            <a:r>
              <a:rPr lang="en-US" sz="1600" b="1" dirty="0" err="1"/>
              <a:t>Madrona</a:t>
            </a:r>
            <a:r>
              <a:rPr lang="en-US" sz="1600" b="1" dirty="0"/>
              <a:t> K-8 School Replacement – GC/CM </a:t>
            </a:r>
            <a:endParaRPr lang="en-US" sz="1600" dirty="0"/>
          </a:p>
          <a:p>
            <a:pPr lvl="1"/>
            <a:r>
              <a:rPr lang="en-US" sz="1600" dirty="0"/>
              <a:t>Planned Total Project Cost - $ 50.5 M Actual Total Project Cost - </a:t>
            </a:r>
            <a:r>
              <a:rPr lang="en-US" sz="1600" dirty="0" smtClean="0"/>
              <a:t>TBD</a:t>
            </a:r>
            <a:endParaRPr lang="en-US" sz="1600" dirty="0"/>
          </a:p>
          <a:p>
            <a:pPr marL="461963" indent="-461963"/>
            <a:r>
              <a:rPr lang="en-US" sz="1600" b="1" dirty="0" smtClean="0"/>
              <a:t>Lessons </a:t>
            </a:r>
            <a:r>
              <a:rPr lang="en-US" sz="1600" b="1" dirty="0"/>
              <a:t>Learned - Cost</a:t>
            </a:r>
            <a:r>
              <a:rPr lang="en-US" sz="1600" dirty="0"/>
              <a:t>: This project brought the GC/CM on during pre-design, which proved to be very valuable. The first whole team meeting was a cost charrette, where the various disciplines gave their expertise and experience to establish the target values. Going forward we had the Target Value Analysis to use as a baseline to keep the project within the established costs. Continuous collaboration among the GC/CM, Design Team, and School District allowed the team to address the current bidding climate in a manner that balanced cost with program requirements, functionality and durability. This project has one GMP, as a way of streamlining all documents going forward including, pay apps, schedule of values, contingency usage, audit procedures, and project closeout. We opted not to use MCCM and ECCM on this project to stay within the GC/CM’s comfort level.  These lessons will be applied on subsequent projects.</a:t>
            </a:r>
          </a:p>
          <a:p>
            <a:pPr marL="461963" indent="-461963"/>
            <a:r>
              <a:rPr lang="en-US" sz="1600" dirty="0" smtClean="0"/>
              <a:t>Planned </a:t>
            </a:r>
            <a:r>
              <a:rPr lang="en-US" sz="1600" dirty="0"/>
              <a:t>Substantial Completion – Phase 1 July 12, 2018, Phase 2 October 16, 2018</a:t>
            </a:r>
          </a:p>
          <a:p>
            <a:pPr marL="461963" indent="-461963"/>
            <a:r>
              <a:rPr lang="en-US" sz="1600" dirty="0"/>
              <a:t>Actual Substantial Completion </a:t>
            </a:r>
            <a:r>
              <a:rPr lang="en-US" sz="1600" dirty="0" smtClean="0"/>
              <a:t>– TBD</a:t>
            </a:r>
          </a:p>
          <a:p>
            <a:pPr marL="461963" indent="-461963"/>
            <a:r>
              <a:rPr lang="en-US" sz="1600" b="1" dirty="0"/>
              <a:t>Lesson Learned – Schedule</a:t>
            </a:r>
            <a:r>
              <a:rPr lang="en-US" sz="1600" dirty="0"/>
              <a:t>: The original planned schedule had Substantial Completion set for July of 2019. With the help of the GC/CM and the Design Team we were able to accelerate the schedule by a full year.  Our experience with accelerated schedules on the </a:t>
            </a:r>
            <a:r>
              <a:rPr lang="en-US" sz="1600" dirty="0" err="1"/>
              <a:t>Alderwood</a:t>
            </a:r>
            <a:r>
              <a:rPr lang="en-US" sz="1600" dirty="0"/>
              <a:t> and </a:t>
            </a:r>
            <a:r>
              <a:rPr lang="en-US" sz="1600" dirty="0" err="1"/>
              <a:t>Lynndale</a:t>
            </a:r>
            <a:r>
              <a:rPr lang="en-US" sz="1600" dirty="0"/>
              <a:t> projects helped us minimize the adverse impacts and maximize the value from this approach</a:t>
            </a:r>
            <a:r>
              <a:rPr lang="en-US" sz="1600" dirty="0" smtClean="0"/>
              <a:t>.</a:t>
            </a:r>
            <a:endParaRPr lang="en-US" sz="1600" dirty="0"/>
          </a:p>
        </p:txBody>
      </p:sp>
    </p:spTree>
    <p:extLst>
      <p:ext uri="{BB962C8B-B14F-4D97-AF65-F5344CB8AC3E}">
        <p14:creationId xmlns:p14="http://schemas.microsoft.com/office/powerpoint/2010/main" val="1745012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841227" cy="369332"/>
          </a:xfrm>
          <a:prstGeom prst="rect">
            <a:avLst/>
          </a:prstGeom>
          <a:noFill/>
        </p:spPr>
        <p:txBody>
          <a:bodyPr wrap="none" rtlCol="0">
            <a:spAutoFit/>
          </a:bodyPr>
          <a:lstStyle/>
          <a:p>
            <a:r>
              <a:rPr lang="en-US" b="1" dirty="0" smtClean="0">
                <a:solidFill>
                  <a:srgbClr val="ABA77D"/>
                </a:solidFill>
              </a:rPr>
              <a:t>PRC Questions &amp;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5667" y="1357759"/>
            <a:ext cx="7927945" cy="4339650"/>
          </a:xfrm>
          <a:prstGeom prst="rect">
            <a:avLst/>
          </a:prstGeom>
          <a:noFill/>
        </p:spPr>
        <p:txBody>
          <a:bodyPr wrap="square" rtlCol="0">
            <a:spAutoFit/>
          </a:bodyPr>
          <a:lstStyle/>
          <a:p>
            <a:pPr eaLnBrk="0" hangingPunct="0"/>
            <a:r>
              <a:rPr lang="en-US" sz="2400" b="1" dirty="0"/>
              <a:t>ESD Response #1 </a:t>
            </a:r>
            <a:r>
              <a:rPr lang="en-US" sz="2400" b="1" dirty="0" smtClean="0"/>
              <a:t>Cont.:</a:t>
            </a:r>
          </a:p>
          <a:p>
            <a:pPr eaLnBrk="0" hangingPunct="0"/>
            <a:r>
              <a:rPr lang="en-US" b="1" dirty="0"/>
              <a:t>Mountlake Terrace Elementary School Replacement – GC/CM </a:t>
            </a:r>
            <a:endParaRPr lang="en-US" dirty="0"/>
          </a:p>
          <a:p>
            <a:pPr lvl="1"/>
            <a:r>
              <a:rPr lang="en-US" dirty="0" smtClean="0"/>
              <a:t>Planned </a:t>
            </a:r>
            <a:r>
              <a:rPr lang="en-US" dirty="0"/>
              <a:t>Total Project Cost - $ 39.2 M</a:t>
            </a:r>
          </a:p>
          <a:p>
            <a:pPr lvl="1"/>
            <a:r>
              <a:rPr lang="en-US" dirty="0"/>
              <a:t>Actual Total Project Cost - TBD</a:t>
            </a:r>
          </a:p>
          <a:p>
            <a:pPr marL="461963" indent="-461963"/>
            <a:r>
              <a:rPr lang="en-US" b="1" dirty="0"/>
              <a:t>Lesson Learned - Cost</a:t>
            </a:r>
            <a:r>
              <a:rPr lang="en-US" dirty="0"/>
              <a:t>: The School District chose to bundle the Lynnwood Elementary project with the Mountlake Terrace Elementary project to be executed by one GC/CM as a single project.  The team conducted a target value analysis charrette during Schematic Design which established a common understanding and set of goals for all parties. Continuous collaboration among the GC/CM, Design Team, and School District allowed the team to address the current bidding climate in a manner that balanced cost with program requirements, functionality and durability.</a:t>
            </a:r>
          </a:p>
          <a:p>
            <a:pPr marL="461963" indent="-461963"/>
            <a:r>
              <a:rPr lang="en-US" dirty="0" smtClean="0"/>
              <a:t>Planned </a:t>
            </a:r>
            <a:r>
              <a:rPr lang="en-US" dirty="0"/>
              <a:t>Substantial Completion – July 27, 2018</a:t>
            </a:r>
          </a:p>
          <a:p>
            <a:pPr marL="461963" indent="-461963"/>
            <a:r>
              <a:rPr lang="en-US" dirty="0"/>
              <a:t>Actual Substantial Completion - TBD</a:t>
            </a:r>
          </a:p>
          <a:p>
            <a:pPr marL="461963" indent="-461963"/>
            <a:r>
              <a:rPr lang="en-US" dirty="0"/>
              <a:t>Lesson Learned – Schedule: TBD</a:t>
            </a:r>
          </a:p>
        </p:txBody>
      </p:sp>
    </p:spTree>
    <p:extLst>
      <p:ext uri="{BB962C8B-B14F-4D97-AF65-F5344CB8AC3E}">
        <p14:creationId xmlns:p14="http://schemas.microsoft.com/office/powerpoint/2010/main" val="762054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841227" cy="369332"/>
          </a:xfrm>
          <a:prstGeom prst="rect">
            <a:avLst/>
          </a:prstGeom>
          <a:noFill/>
        </p:spPr>
        <p:txBody>
          <a:bodyPr wrap="none" rtlCol="0">
            <a:spAutoFit/>
          </a:bodyPr>
          <a:lstStyle/>
          <a:p>
            <a:r>
              <a:rPr lang="en-US" b="1" dirty="0" smtClean="0">
                <a:solidFill>
                  <a:srgbClr val="ABA77D"/>
                </a:solidFill>
              </a:rPr>
              <a:t>PRC Questions &amp;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5667" y="1357759"/>
            <a:ext cx="7927945" cy="5109091"/>
          </a:xfrm>
          <a:prstGeom prst="rect">
            <a:avLst/>
          </a:prstGeom>
          <a:noFill/>
        </p:spPr>
        <p:txBody>
          <a:bodyPr wrap="square" rtlCol="0">
            <a:spAutoFit/>
          </a:bodyPr>
          <a:lstStyle/>
          <a:p>
            <a:pPr eaLnBrk="0" hangingPunct="0"/>
            <a:r>
              <a:rPr lang="en-US" sz="2400" b="1" dirty="0"/>
              <a:t>ESD Response #1 </a:t>
            </a:r>
            <a:r>
              <a:rPr lang="en-US" sz="2400" b="1" dirty="0" smtClean="0"/>
              <a:t>Cont.:</a:t>
            </a:r>
          </a:p>
          <a:p>
            <a:pPr eaLnBrk="0" hangingPunct="0"/>
            <a:r>
              <a:rPr lang="en-US" b="1" dirty="0"/>
              <a:t>Spruce Elementary School Replacement – GC/CM</a:t>
            </a:r>
            <a:endParaRPr lang="en-US" dirty="0"/>
          </a:p>
          <a:p>
            <a:pPr lvl="1" eaLnBrk="0" hangingPunct="0"/>
            <a:r>
              <a:rPr lang="en-US" dirty="0" smtClean="0"/>
              <a:t>Estimated </a:t>
            </a:r>
            <a:r>
              <a:rPr lang="en-US" dirty="0"/>
              <a:t>Total Project Cost - $ 53.3 M</a:t>
            </a:r>
          </a:p>
          <a:p>
            <a:pPr lvl="1"/>
            <a:r>
              <a:rPr lang="en-US" dirty="0"/>
              <a:t>Actual Total Project Cost - TBD</a:t>
            </a:r>
          </a:p>
          <a:p>
            <a:pPr marL="461963" indent="-461963"/>
            <a:r>
              <a:rPr lang="en-US" b="1" dirty="0"/>
              <a:t>Lesson Learned - Cost</a:t>
            </a:r>
            <a:r>
              <a:rPr lang="en-US" dirty="0"/>
              <a:t>: The replacement of this school is a “bonus” project. The full scope was not anticipated in the 2014 bond measure and requires a combination of bond funding, revenue from property sales and leases, and State Construction Assistance. Portions of these sources have not yet been fully secured. Continuous collaboration among the GC/CM, Design Team, and School District allows the team to maximize scope and value in the face of a highly constrained budget.</a:t>
            </a:r>
          </a:p>
          <a:p>
            <a:pPr marL="461963" indent="-461963"/>
            <a:r>
              <a:rPr lang="en-US" dirty="0" smtClean="0"/>
              <a:t>Planned </a:t>
            </a:r>
            <a:r>
              <a:rPr lang="en-US" dirty="0"/>
              <a:t>Substantial Completion - TBD</a:t>
            </a:r>
          </a:p>
          <a:p>
            <a:pPr marL="461963" indent="-461963"/>
            <a:r>
              <a:rPr lang="en-US" dirty="0"/>
              <a:t>Actual Substantial Completion - TBD</a:t>
            </a:r>
          </a:p>
          <a:p>
            <a:pPr marL="461963" indent="-461963"/>
            <a:r>
              <a:rPr lang="en-US" b="1" dirty="0"/>
              <a:t>Lesson Learned – Schedule</a:t>
            </a:r>
            <a:r>
              <a:rPr lang="en-US" dirty="0"/>
              <a:t>:  Continuous collaboration among the GC/CM, Design Team, and School District allows the team to manage a flexible schedule that depends on future revenues.</a:t>
            </a:r>
          </a:p>
          <a:p>
            <a:endParaRPr lang="en-US" sz="1600" dirty="0"/>
          </a:p>
          <a:p>
            <a:endParaRPr lang="en-US" sz="1600" dirty="0"/>
          </a:p>
        </p:txBody>
      </p:sp>
    </p:spTree>
    <p:extLst>
      <p:ext uri="{BB962C8B-B14F-4D97-AF65-F5344CB8AC3E}">
        <p14:creationId xmlns:p14="http://schemas.microsoft.com/office/powerpoint/2010/main" val="1374025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841227" cy="369332"/>
          </a:xfrm>
          <a:prstGeom prst="rect">
            <a:avLst/>
          </a:prstGeom>
          <a:noFill/>
        </p:spPr>
        <p:txBody>
          <a:bodyPr wrap="none" rtlCol="0">
            <a:spAutoFit/>
          </a:bodyPr>
          <a:lstStyle/>
          <a:p>
            <a:r>
              <a:rPr lang="en-US" b="1" dirty="0" smtClean="0">
                <a:solidFill>
                  <a:srgbClr val="ABA77D"/>
                </a:solidFill>
              </a:rPr>
              <a:t>PRC Questions &amp;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5667" y="1357759"/>
            <a:ext cx="7927945" cy="5355312"/>
          </a:xfrm>
          <a:prstGeom prst="rect">
            <a:avLst/>
          </a:prstGeom>
          <a:noFill/>
        </p:spPr>
        <p:txBody>
          <a:bodyPr wrap="square" rtlCol="0">
            <a:spAutoFit/>
          </a:bodyPr>
          <a:lstStyle/>
          <a:p>
            <a:pPr eaLnBrk="0" hangingPunct="0"/>
            <a:r>
              <a:rPr lang="en-US" sz="2400" b="1" dirty="0" smtClean="0"/>
              <a:t>Panel Question #2</a:t>
            </a:r>
          </a:p>
          <a:p>
            <a:pPr lvl="0"/>
            <a:r>
              <a:rPr lang="en-US" sz="2000" dirty="0"/>
              <a:t>For projects completed in last 3 years </a:t>
            </a:r>
            <a:r>
              <a:rPr lang="en-US" sz="2000" i="1" dirty="0"/>
              <a:t>(New Maintenance/Transportation Facility, </a:t>
            </a:r>
            <a:r>
              <a:rPr lang="en-US" sz="2000" i="1" dirty="0" err="1"/>
              <a:t>Alderwood</a:t>
            </a:r>
            <a:r>
              <a:rPr lang="en-US" sz="2000" i="1" dirty="0"/>
              <a:t> Middle School Replacement, </a:t>
            </a:r>
            <a:r>
              <a:rPr lang="en-US" sz="2000" i="1" dirty="0" err="1"/>
              <a:t>Lynndale</a:t>
            </a:r>
            <a:r>
              <a:rPr lang="en-US" sz="2000" i="1" dirty="0"/>
              <a:t> Elementary School Replacement)</a:t>
            </a:r>
            <a:r>
              <a:rPr lang="en-US" sz="2000" dirty="0"/>
              <a:t> please include </a:t>
            </a:r>
            <a:r>
              <a:rPr lang="en-US" sz="2000" b="1" i="1" dirty="0"/>
              <a:t>projected</a:t>
            </a:r>
            <a:r>
              <a:rPr lang="en-US" sz="2000" dirty="0"/>
              <a:t> GMP in addition to the final GMP, as required in the application</a:t>
            </a:r>
            <a:r>
              <a:rPr lang="en-US" sz="2000" dirty="0" smtClean="0"/>
              <a:t>.</a:t>
            </a:r>
          </a:p>
          <a:p>
            <a:pPr lvl="0"/>
            <a:endParaRPr lang="en-US" sz="1600" dirty="0"/>
          </a:p>
          <a:p>
            <a:pPr lvl="0"/>
            <a:r>
              <a:rPr lang="en-US" sz="2400" b="1" dirty="0"/>
              <a:t>ESD Response </a:t>
            </a:r>
            <a:r>
              <a:rPr lang="en-US" sz="2400" b="1" dirty="0" smtClean="0"/>
              <a:t>#2:</a:t>
            </a:r>
          </a:p>
          <a:p>
            <a:r>
              <a:rPr lang="en-US" b="1" dirty="0"/>
              <a:t>New Maintenance/Transportation Facility – GC/CM</a:t>
            </a:r>
            <a:endParaRPr lang="en-US" dirty="0"/>
          </a:p>
          <a:p>
            <a:pPr lvl="1"/>
            <a:r>
              <a:rPr lang="en-US" dirty="0"/>
              <a:t>Planned/Projected GMP – $23,450,000</a:t>
            </a:r>
          </a:p>
          <a:p>
            <a:pPr lvl="1"/>
            <a:r>
              <a:rPr lang="en-US" dirty="0"/>
              <a:t>Actual/Final GMP - $23,398,160</a:t>
            </a:r>
          </a:p>
          <a:p>
            <a:r>
              <a:rPr lang="en-US" dirty="0"/>
              <a:t> </a:t>
            </a:r>
          </a:p>
          <a:p>
            <a:r>
              <a:rPr lang="en-US" b="1" dirty="0" err="1"/>
              <a:t>Alderwood</a:t>
            </a:r>
            <a:r>
              <a:rPr lang="en-US" b="1" dirty="0"/>
              <a:t> Middle School Replacement – GC/CM</a:t>
            </a:r>
            <a:endParaRPr lang="en-US" dirty="0"/>
          </a:p>
          <a:p>
            <a:pPr lvl="1"/>
            <a:r>
              <a:rPr lang="en-US" dirty="0"/>
              <a:t>Planned/Projected GMP – $51,000,000</a:t>
            </a:r>
          </a:p>
          <a:p>
            <a:pPr lvl="1"/>
            <a:r>
              <a:rPr lang="en-US" dirty="0"/>
              <a:t>Actual/Final GMP - $50,740,967</a:t>
            </a:r>
          </a:p>
          <a:p>
            <a:r>
              <a:rPr lang="en-US" dirty="0"/>
              <a:t> </a:t>
            </a:r>
          </a:p>
          <a:p>
            <a:r>
              <a:rPr lang="en-US" b="1" dirty="0" err="1"/>
              <a:t>Lynndale</a:t>
            </a:r>
            <a:r>
              <a:rPr lang="en-US" b="1" dirty="0"/>
              <a:t> Elementary School Replacement – GC/CM</a:t>
            </a:r>
            <a:endParaRPr lang="en-US" dirty="0"/>
          </a:p>
          <a:p>
            <a:pPr lvl="1"/>
            <a:r>
              <a:rPr lang="en-US" dirty="0"/>
              <a:t>Planned/Projected GMP – $26,500,000</a:t>
            </a:r>
          </a:p>
          <a:p>
            <a:pPr lvl="1"/>
            <a:r>
              <a:rPr lang="en-US" dirty="0"/>
              <a:t>Actual/Final GMP - $</a:t>
            </a:r>
            <a:r>
              <a:rPr lang="en-US" dirty="0" smtClean="0"/>
              <a:t>26,422,769</a:t>
            </a:r>
            <a:endParaRPr lang="en-US" dirty="0"/>
          </a:p>
        </p:txBody>
      </p:sp>
    </p:spTree>
    <p:extLst>
      <p:ext uri="{BB962C8B-B14F-4D97-AF65-F5344CB8AC3E}">
        <p14:creationId xmlns:p14="http://schemas.microsoft.com/office/powerpoint/2010/main" val="4252828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841227" cy="369332"/>
          </a:xfrm>
          <a:prstGeom prst="rect">
            <a:avLst/>
          </a:prstGeom>
          <a:noFill/>
        </p:spPr>
        <p:txBody>
          <a:bodyPr wrap="none" rtlCol="0">
            <a:spAutoFit/>
          </a:bodyPr>
          <a:lstStyle/>
          <a:p>
            <a:r>
              <a:rPr lang="en-US" b="1" dirty="0" smtClean="0">
                <a:solidFill>
                  <a:srgbClr val="ABA77D"/>
                </a:solidFill>
              </a:rPr>
              <a:t>PRC Questions &amp;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5667" y="1357759"/>
            <a:ext cx="7927945" cy="5601533"/>
          </a:xfrm>
          <a:prstGeom prst="rect">
            <a:avLst/>
          </a:prstGeom>
          <a:noFill/>
        </p:spPr>
        <p:txBody>
          <a:bodyPr wrap="square" rtlCol="0">
            <a:spAutoFit/>
          </a:bodyPr>
          <a:lstStyle/>
          <a:p>
            <a:pPr eaLnBrk="0" hangingPunct="0"/>
            <a:r>
              <a:rPr lang="en-US" sz="2400" b="1" dirty="0" smtClean="0"/>
              <a:t>Panel Question #3</a:t>
            </a:r>
          </a:p>
          <a:p>
            <a:pPr lvl="0"/>
            <a:r>
              <a:rPr lang="en-US" sz="2000" dirty="0"/>
              <a:t>Attachment A: Overview states, </a:t>
            </a:r>
            <a:r>
              <a:rPr lang="en-US" sz="2000" i="1" dirty="0"/>
              <a:t>“Delivery options vary based on the characteristics of each project and based upon the budget of each project.”</a:t>
            </a:r>
            <a:r>
              <a:rPr lang="en-US" sz="2000" dirty="0"/>
              <a:t> Explain how project budget effects your decisions on use of GC/CM.</a:t>
            </a:r>
          </a:p>
          <a:p>
            <a:pPr lvl="0"/>
            <a:endParaRPr lang="en-US" sz="1000" dirty="0"/>
          </a:p>
          <a:p>
            <a:pPr lvl="0"/>
            <a:r>
              <a:rPr lang="en-US" sz="2400" b="1" dirty="0"/>
              <a:t>ESD Response </a:t>
            </a:r>
            <a:r>
              <a:rPr lang="en-US" sz="2400" b="1" dirty="0" smtClean="0"/>
              <a:t>#3:</a:t>
            </a:r>
          </a:p>
          <a:p>
            <a:r>
              <a:rPr lang="en-US" dirty="0"/>
              <a:t>The characteristics and scope of each project determine the budget and also are the principal factors the School District uses in determining Delivery Method.  Most District projects are either total replacements of existing facilities or upgrades of particular systems for existing facilities.  The first category, total replacement, usually involves total project budgets in the range of $30 million to $70 million.  These projects are often candidates for GC/CM because they are complex, often involve occupied sites and can benefit from GC/CM participation in the planning and design process.  The second category, systems upgrades, which may involve replacing roofs, HVAC equipment, sports fields, traffic circulation and parking, etc. usually have total project budgets less than $5 million.  These upgrade projects, which average more than $10 million a year, are usually procured through the Design/Bid/Build method.  However, some larger, more complex future upgrade projects might be appropriate candidates for either GC/CM or Design/Build.</a:t>
            </a:r>
          </a:p>
        </p:txBody>
      </p:sp>
    </p:spTree>
    <p:extLst>
      <p:ext uri="{BB962C8B-B14F-4D97-AF65-F5344CB8AC3E}">
        <p14:creationId xmlns:p14="http://schemas.microsoft.com/office/powerpoint/2010/main" val="3664939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841227" cy="369332"/>
          </a:xfrm>
          <a:prstGeom prst="rect">
            <a:avLst/>
          </a:prstGeom>
          <a:noFill/>
        </p:spPr>
        <p:txBody>
          <a:bodyPr wrap="none" rtlCol="0">
            <a:spAutoFit/>
          </a:bodyPr>
          <a:lstStyle/>
          <a:p>
            <a:r>
              <a:rPr lang="en-US" b="1" dirty="0" smtClean="0">
                <a:solidFill>
                  <a:srgbClr val="ABA77D"/>
                </a:solidFill>
              </a:rPr>
              <a:t>PRC Questions &amp; Responses</a:t>
            </a:r>
            <a:endParaRPr lang="en-US" b="1" dirty="0">
              <a:solidFill>
                <a:srgbClr val="ABA77D"/>
              </a:solidFill>
            </a:endParaRPr>
          </a:p>
        </p:txBody>
      </p:sp>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 name="TextBox 1"/>
          <p:cNvSpPr txBox="1"/>
          <p:nvPr/>
        </p:nvSpPr>
        <p:spPr>
          <a:xfrm>
            <a:off x="235667" y="1357759"/>
            <a:ext cx="7927945" cy="4524315"/>
          </a:xfrm>
          <a:prstGeom prst="rect">
            <a:avLst/>
          </a:prstGeom>
          <a:noFill/>
        </p:spPr>
        <p:txBody>
          <a:bodyPr wrap="square" rtlCol="0">
            <a:spAutoFit/>
          </a:bodyPr>
          <a:lstStyle/>
          <a:p>
            <a:pPr eaLnBrk="0" hangingPunct="0"/>
            <a:r>
              <a:rPr lang="en-US" sz="2400" b="1" dirty="0" smtClean="0"/>
              <a:t>Panel Question #4</a:t>
            </a:r>
          </a:p>
          <a:p>
            <a:pPr lvl="0"/>
            <a:r>
              <a:rPr lang="en-US" sz="2000" dirty="0"/>
              <a:t>Please include in your presentation any “lessons learned” discussion points regarding your use of GC/CM on your projects over the last 3 years.</a:t>
            </a:r>
          </a:p>
          <a:p>
            <a:pPr lvl="0"/>
            <a:endParaRPr lang="en-US" sz="2000" dirty="0"/>
          </a:p>
          <a:p>
            <a:pPr lvl="0"/>
            <a:r>
              <a:rPr lang="en-US" sz="2400" b="1" dirty="0"/>
              <a:t>ESD Response </a:t>
            </a:r>
            <a:r>
              <a:rPr lang="en-US" sz="2400" b="1" dirty="0" smtClean="0"/>
              <a:t>#4:</a:t>
            </a:r>
          </a:p>
          <a:p>
            <a:r>
              <a:rPr lang="en-US" sz="2000" dirty="0"/>
              <a:t>General lessons learned from all projects include:</a:t>
            </a:r>
          </a:p>
          <a:p>
            <a:r>
              <a:rPr lang="en-US" sz="2000" dirty="0"/>
              <a:t> </a:t>
            </a:r>
          </a:p>
          <a:p>
            <a:pPr marL="742950" lvl="1" indent="-285750">
              <a:buFont typeface="Arial" panose="020B0604020202020204" pitchFamily="34" charset="0"/>
              <a:buChar char="•"/>
            </a:pPr>
            <a:r>
              <a:rPr lang="en-US" sz="2000" dirty="0"/>
              <a:t>Invest the resources to make the process work;</a:t>
            </a:r>
          </a:p>
          <a:p>
            <a:pPr marL="742950" lvl="1" indent="-285750">
              <a:buFont typeface="Arial" panose="020B0604020202020204" pitchFamily="34" charset="0"/>
              <a:buChar char="•"/>
            </a:pPr>
            <a:r>
              <a:rPr lang="en-US" sz="2000" dirty="0"/>
              <a:t>Get the GC/CM involved as early as possible;</a:t>
            </a:r>
          </a:p>
          <a:p>
            <a:pPr marL="742950" lvl="1" indent="-285750">
              <a:buFont typeface="Arial" panose="020B0604020202020204" pitchFamily="34" charset="0"/>
              <a:buChar char="•"/>
            </a:pPr>
            <a:r>
              <a:rPr lang="en-US" sz="2000" dirty="0"/>
              <a:t>GC/CM approach can maximize value for all parties.</a:t>
            </a:r>
          </a:p>
          <a:p>
            <a:r>
              <a:rPr lang="en-US" sz="2000" dirty="0"/>
              <a:t> </a:t>
            </a:r>
          </a:p>
          <a:p>
            <a:r>
              <a:rPr lang="en-US" sz="2000" dirty="0"/>
              <a:t>Project specific lessons learned appear in the response to question #1. Project Managers Matt Finch and Taine Wilton will discuss project specific lessons learned at the May 25th meeting and provide additional detail.</a:t>
            </a:r>
          </a:p>
        </p:txBody>
      </p:sp>
    </p:spTree>
    <p:extLst>
      <p:ext uri="{BB962C8B-B14F-4D97-AF65-F5344CB8AC3E}">
        <p14:creationId xmlns:p14="http://schemas.microsoft.com/office/powerpoint/2010/main" val="895974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33523" y="984081"/>
            <a:ext cx="6792052" cy="338554"/>
          </a:xfrm>
          <a:prstGeom prst="rect">
            <a:avLst/>
          </a:prstGeom>
          <a:noFill/>
        </p:spPr>
        <p:txBody>
          <a:bodyPr wrap="none" rtlCol="0">
            <a:spAutoFit/>
          </a:bodyPr>
          <a:lstStyle/>
          <a:p>
            <a:r>
              <a:rPr lang="en-US" sz="1600" b="1" dirty="0" smtClean="0">
                <a:solidFill>
                  <a:schemeClr val="bg1"/>
                </a:solidFill>
              </a:rPr>
              <a:t>GC/CM Public Body Presentation to Project Review Committee | July 24, 2014</a:t>
            </a:r>
          </a:p>
        </p:txBody>
      </p:sp>
      <p:sp>
        <p:nvSpPr>
          <p:cNvPr id="12"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13" name="TextBox 12"/>
          <p:cNvSpPr txBox="1"/>
          <p:nvPr/>
        </p:nvSpPr>
        <p:spPr>
          <a:xfrm>
            <a:off x="242080" y="988427"/>
            <a:ext cx="2221762" cy="369332"/>
          </a:xfrm>
          <a:prstGeom prst="rect">
            <a:avLst/>
          </a:prstGeom>
          <a:noFill/>
        </p:spPr>
        <p:txBody>
          <a:bodyPr wrap="none" rtlCol="0">
            <a:spAutoFit/>
          </a:bodyPr>
          <a:lstStyle/>
          <a:p>
            <a:r>
              <a:rPr lang="en-US" b="1" dirty="0" smtClean="0">
                <a:solidFill>
                  <a:srgbClr val="ABA77D"/>
                </a:solidFill>
              </a:rPr>
              <a:t>Questions &amp; Answers</a:t>
            </a:r>
            <a:endParaRPr lang="en-US" b="1" dirty="0">
              <a:solidFill>
                <a:srgbClr val="ABA77D"/>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292" t="24444" r="25417" b="22778"/>
          <a:stretch/>
        </p:blipFill>
        <p:spPr bwMode="auto">
          <a:xfrm>
            <a:off x="0" y="1754866"/>
            <a:ext cx="7663651" cy="510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7730516" y="5553554"/>
            <a:ext cx="1251368" cy="369332"/>
          </a:xfrm>
          <a:prstGeom prst="rect">
            <a:avLst/>
          </a:prstGeom>
          <a:noFill/>
        </p:spPr>
        <p:txBody>
          <a:bodyPr wrap="none" rtlCol="0">
            <a:spAutoFit/>
          </a:bodyPr>
          <a:lstStyle/>
          <a:p>
            <a:r>
              <a:rPr lang="en-US" b="1" dirty="0" smtClean="0">
                <a:solidFill>
                  <a:srgbClr val="ABA77D"/>
                </a:solidFill>
              </a:rPr>
              <a:t>Thank you!</a:t>
            </a:r>
            <a:endParaRPr lang="en-US" b="1" dirty="0">
              <a:solidFill>
                <a:srgbClr val="ABA77D"/>
              </a:solidFill>
            </a:endParaRPr>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Tree>
    <p:extLst>
      <p:ext uri="{BB962C8B-B14F-4D97-AF65-F5344CB8AC3E}">
        <p14:creationId xmlns:p14="http://schemas.microsoft.com/office/powerpoint/2010/main" val="145437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p:cNvSpPr>
            <a:spLocks noGrp="1"/>
          </p:cNvSpPr>
          <p:nvPr>
            <p:ph type="title"/>
          </p:nvPr>
        </p:nvSpPr>
        <p:spPr>
          <a:xfrm>
            <a:off x="228600" y="321677"/>
            <a:ext cx="6553200" cy="715962"/>
          </a:xfrm>
        </p:spPr>
        <p:txBody>
          <a:bodyPr>
            <a:normAutofit fontScale="90000"/>
          </a:body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8" name="TextBox 7"/>
          <p:cNvSpPr txBox="1"/>
          <p:nvPr/>
        </p:nvSpPr>
        <p:spPr>
          <a:xfrm>
            <a:off x="242080" y="988427"/>
            <a:ext cx="2637710" cy="369332"/>
          </a:xfrm>
          <a:prstGeom prst="rect">
            <a:avLst/>
          </a:prstGeom>
          <a:noFill/>
        </p:spPr>
        <p:txBody>
          <a:bodyPr wrap="none" rtlCol="0">
            <a:spAutoFit/>
          </a:bodyPr>
          <a:lstStyle/>
          <a:p>
            <a:r>
              <a:rPr lang="en-US" b="1" dirty="0" smtClean="0">
                <a:solidFill>
                  <a:srgbClr val="ABA77D"/>
                </a:solidFill>
              </a:rPr>
              <a:t>Recertification Presenters</a:t>
            </a:r>
          </a:p>
        </p:txBody>
      </p:sp>
      <p:pic>
        <p:nvPicPr>
          <p:cNvPr id="1026" name="Picture 2" descr="Z:\CPO schmooz\2014 Bond\GCCM Public Body Application\GCCM Interview Presentation\Slide Images\Hainline - home_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55314" t="8824" r="38889" b="38235"/>
          <a:stretch/>
        </p:blipFill>
        <p:spPr bwMode="auto">
          <a:xfrm>
            <a:off x="447808" y="6404222"/>
            <a:ext cx="295295" cy="387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CPO schmooz\2014 Bond\GCCM Public Body Application\GCCM Interview Presentation\Slide Images\Perkins Coie log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5364" b="1563"/>
          <a:stretch/>
        </p:blipFill>
        <p:spPr bwMode="auto">
          <a:xfrm>
            <a:off x="1064958" y="6528106"/>
            <a:ext cx="451013" cy="256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CPO schmooz\2014 Bond\GCCM Public Body Application\GCCM Interview Presentation\Slide Images\Mahlum logo.gif"/>
          <p:cNvPicPr>
            <a:picLocks noChangeAspect="1" noChangeArrowheads="1"/>
          </p:cNvPicPr>
          <p:nvPr/>
        </p:nvPicPr>
        <p:blipFill rotWithShape="1">
          <a:blip r:embed="rId4">
            <a:extLst>
              <a:ext uri="{28A0092B-C50C-407E-A947-70E740481C1C}">
                <a14:useLocalDpi xmlns:a14="http://schemas.microsoft.com/office/drawing/2010/main" val="0"/>
              </a:ext>
            </a:extLst>
          </a:blip>
          <a:srcRect t="58536"/>
          <a:stretch/>
        </p:blipFill>
        <p:spPr bwMode="auto">
          <a:xfrm>
            <a:off x="2791079" y="6520768"/>
            <a:ext cx="588280" cy="19609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Z:\CPO schmooz\2014 Bond\GCCM Public Body Application\GCCM Interview Presentation\Slide Images\Bassetti 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t="10291"/>
          <a:stretch/>
        </p:blipFill>
        <p:spPr bwMode="auto">
          <a:xfrm>
            <a:off x="3638078" y="6512307"/>
            <a:ext cx="541100" cy="2710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422" t="94440" r="39992" b="2025"/>
          <a:stretch/>
        </p:blipFill>
        <p:spPr bwMode="auto">
          <a:xfrm>
            <a:off x="1828248" y="6556922"/>
            <a:ext cx="716884" cy="19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37784" y="6638884"/>
            <a:ext cx="541100" cy="755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261193" y="6629756"/>
            <a:ext cx="541100" cy="793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602" y="6384891"/>
            <a:ext cx="336085" cy="342911"/>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891" y="6618815"/>
            <a:ext cx="626646" cy="90302"/>
          </a:xfrm>
          <a:prstGeom prst="rect">
            <a:avLst/>
          </a:prstGeom>
        </p:spPr>
      </p:pic>
      <p:pic>
        <p:nvPicPr>
          <p:cNvPr id="17"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71084214"/>
              </p:ext>
            </p:extLst>
          </p:nvPr>
        </p:nvGraphicFramePr>
        <p:xfrm>
          <a:off x="456692" y="1552575"/>
          <a:ext cx="4292600" cy="3981450"/>
        </p:xfrm>
        <a:graphic>
          <a:graphicData uri="http://schemas.openxmlformats.org/drawingml/2006/table">
            <a:tbl>
              <a:tblPr/>
              <a:tblGrid>
                <a:gridCol w="4292600"/>
              </a:tblGrid>
              <a:tr h="381000">
                <a:tc>
                  <a:txBody>
                    <a:bodyPr/>
                    <a:lstStyle/>
                    <a:p>
                      <a:pPr algn="ctr" rtl="0" fontAlgn="ctr"/>
                      <a:r>
                        <a:rPr lang="en-US" sz="2000" b="0" i="0" u="none" strike="noStrike">
                          <a:solidFill>
                            <a:srgbClr val="000000"/>
                          </a:solidFill>
                          <a:effectLst/>
                          <a:latin typeface="Arial" panose="020B0604020202020204" pitchFamily="34" charset="0"/>
                        </a:rPr>
                        <a:t>Stewart Mhyre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r>
              <a:tr h="381000">
                <a:tc>
                  <a:txBody>
                    <a:bodyPr/>
                    <a:lstStyle/>
                    <a:p>
                      <a:pPr algn="ctr" rtl="0" fontAlgn="ctr"/>
                      <a:r>
                        <a:rPr lang="en-US" sz="2000" b="0" i="0" u="none" strike="noStrike">
                          <a:solidFill>
                            <a:srgbClr val="000000"/>
                          </a:solidFill>
                          <a:effectLst/>
                          <a:latin typeface="Arial" panose="020B0604020202020204" pitchFamily="34" charset="0"/>
                        </a:rPr>
                        <a:t>Executive Director Business &amp; Ops.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r>
              <a:tr h="177800">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ctr" rtl="0" fontAlgn="ctr"/>
                      <a:r>
                        <a:rPr lang="en-US" sz="2000" b="0" i="0" u="none" strike="noStrike">
                          <a:solidFill>
                            <a:srgbClr val="000000"/>
                          </a:solidFill>
                          <a:effectLst/>
                          <a:latin typeface="Arial" panose="020B0604020202020204" pitchFamily="34" charset="0"/>
                        </a:rPr>
                        <a:t>Edward Peters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r>
              <a:tr h="381000">
                <a:tc>
                  <a:txBody>
                    <a:bodyPr/>
                    <a:lstStyle/>
                    <a:p>
                      <a:pPr algn="ctr" rtl="0" fontAlgn="ctr"/>
                      <a:r>
                        <a:rPr lang="en-US" sz="2000" b="0" i="0" u="none" strike="noStrike">
                          <a:solidFill>
                            <a:srgbClr val="000000"/>
                          </a:solidFill>
                          <a:effectLst/>
                          <a:latin typeface="Arial" panose="020B0604020202020204" pitchFamily="34" charset="0"/>
                        </a:rPr>
                        <a:t>Capital Projects Director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r>
              <a:tr h="177800">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ctr" rtl="0" fontAlgn="ctr"/>
                      <a:r>
                        <a:rPr lang="en-US" sz="2000" b="0" i="0" u="none" strike="noStrike">
                          <a:solidFill>
                            <a:srgbClr val="000000"/>
                          </a:solidFill>
                          <a:effectLst/>
                          <a:latin typeface="Arial" panose="020B0604020202020204" pitchFamily="34" charset="0"/>
                        </a:rPr>
                        <a:t>Matt Finch</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r>
              <a:tr h="381000">
                <a:tc>
                  <a:txBody>
                    <a:bodyPr/>
                    <a:lstStyle/>
                    <a:p>
                      <a:pPr algn="ctr" rtl="0" fontAlgn="ctr"/>
                      <a:r>
                        <a:rPr lang="en-US" sz="2000" b="0" i="0" u="none" strike="noStrike">
                          <a:solidFill>
                            <a:srgbClr val="000000"/>
                          </a:solidFill>
                          <a:effectLst/>
                          <a:latin typeface="Arial" panose="020B0604020202020204" pitchFamily="34" charset="0"/>
                        </a:rPr>
                        <a:t>Design &amp; Construction Manager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r>
              <a:tr h="177800">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algn="ctr" rtl="0" fontAlgn="ctr"/>
                      <a:r>
                        <a:rPr lang="en-US" sz="2000" b="0" i="0" u="none" strike="noStrike">
                          <a:solidFill>
                            <a:srgbClr val="000000"/>
                          </a:solidFill>
                          <a:effectLst/>
                          <a:latin typeface="Arial" panose="020B0604020202020204" pitchFamily="34" charset="0"/>
                        </a:rPr>
                        <a:t>Taine Wilton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r>
              <a:tr h="381000">
                <a:tc>
                  <a:txBody>
                    <a:bodyPr/>
                    <a:lstStyle/>
                    <a:p>
                      <a:pPr algn="ctr" rtl="0" fontAlgn="ctr"/>
                      <a:r>
                        <a:rPr lang="en-US" sz="2000" b="0" i="0" u="none" strike="noStrike" dirty="0">
                          <a:solidFill>
                            <a:srgbClr val="000000"/>
                          </a:solidFill>
                          <a:effectLst/>
                          <a:latin typeface="Arial" panose="020B0604020202020204" pitchFamily="34" charset="0"/>
                        </a:rPr>
                        <a:t>Design &amp; Construction Manager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r>
            </a:tbl>
          </a:graphicData>
        </a:graphic>
      </p:graphicFrame>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l="34404" r="10382"/>
          <a:stretch/>
        </p:blipFill>
        <p:spPr>
          <a:xfrm>
            <a:off x="5724395" y="926578"/>
            <a:ext cx="3419604" cy="4645025"/>
          </a:xfrm>
          <a:prstGeom prst="rect">
            <a:avLst/>
          </a:prstGeom>
        </p:spPr>
      </p:pic>
    </p:spTree>
    <p:extLst>
      <p:ext uri="{BB962C8B-B14F-4D97-AF65-F5344CB8AC3E}">
        <p14:creationId xmlns:p14="http://schemas.microsoft.com/office/powerpoint/2010/main" val="3092653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3955486925"/>
              </p:ext>
            </p:extLst>
          </p:nvPr>
        </p:nvGraphicFramePr>
        <p:xfrm>
          <a:off x="365753" y="1891417"/>
          <a:ext cx="7799838" cy="4595068"/>
        </p:xfrm>
        <a:graphic>
          <a:graphicData uri="http://schemas.openxmlformats.org/drawingml/2006/table">
            <a:tbl>
              <a:tblPr/>
              <a:tblGrid>
                <a:gridCol w="53132"/>
                <a:gridCol w="637589"/>
                <a:gridCol w="637589"/>
                <a:gridCol w="329421"/>
                <a:gridCol w="637589"/>
                <a:gridCol w="637589"/>
                <a:gridCol w="329421"/>
                <a:gridCol w="637589"/>
                <a:gridCol w="637589"/>
                <a:gridCol w="329421"/>
                <a:gridCol w="637589"/>
                <a:gridCol w="637589"/>
                <a:gridCol w="329421"/>
                <a:gridCol w="637589"/>
                <a:gridCol w="637589"/>
                <a:gridCol w="53132"/>
              </a:tblGrid>
              <a:tr h="132802">
                <a:tc>
                  <a:txBody>
                    <a:bodyPr/>
                    <a:lstStyle/>
                    <a:p>
                      <a:pPr algn="l" fontAlgn="b"/>
                      <a:endParaRPr lang="en-US" sz="900" b="0" i="0" u="none" strike="noStrike" dirty="0">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Carin Chase</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Ann McMurray</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Susan Phillips</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Gary </a:t>
                      </a:r>
                      <a:r>
                        <a:rPr lang="en-US" sz="900" b="0" i="0" u="none" strike="noStrike" smtClean="0">
                          <a:solidFill>
                            <a:srgbClr val="000000"/>
                          </a:solidFill>
                          <a:effectLst/>
                          <a:latin typeface="Arial" panose="020B0604020202020204" pitchFamily="34" charset="0"/>
                        </a:rPr>
                        <a:t>Noble</a:t>
                      </a:r>
                      <a:endParaRPr lang="en-US" sz="900" b="0" i="0" u="none" strike="noStrike" dirty="0">
                        <a:solidFill>
                          <a:srgbClr val="000000"/>
                        </a:solidFill>
                        <a:effectLst/>
                        <a:latin typeface="Arial" panose="020B0604020202020204" pitchFamily="34" charset="0"/>
                      </a:endParaRP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Diana White</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7817">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School Board Director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School Board Director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School Board President</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School Board Director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School Board Director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Dr. Kristine McDuffy</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Superintendent</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Devone Miles</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Stewart Mhyre</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BD97"/>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Jenna Valach</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Ashley Crawford</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4C6E7"/>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32466">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Senior Purchasing Agent</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Executive Director</a:t>
                      </a:r>
                      <a:br>
                        <a:rPr lang="en-US" sz="800" b="0" i="0" u="none" strike="noStrike">
                          <a:solidFill>
                            <a:srgbClr val="000000"/>
                          </a:solidFill>
                          <a:effectLst/>
                          <a:latin typeface="Arial" panose="020B0604020202020204" pitchFamily="34" charset="0"/>
                        </a:rPr>
                      </a:br>
                      <a:r>
                        <a:rPr lang="en-US" sz="800" b="0" i="0" u="none" strike="noStrike">
                          <a:solidFill>
                            <a:srgbClr val="000000"/>
                          </a:solidFill>
                          <a:effectLst/>
                          <a:latin typeface="Arial" panose="020B0604020202020204" pitchFamily="34" charset="0"/>
                        </a:rPr>
                        <a:t>Business &amp; Ops.</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Director, Budget &amp; Finance</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Capital Budget Analyst</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ctr"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ctr"/>
                      <a:endParaRPr lang="en-US" sz="1400" b="0" i="0" u="none" strike="noStrike">
                        <a:solidFill>
                          <a:srgbClr val="000000"/>
                        </a:solidFill>
                        <a:effectLst/>
                        <a:latin typeface="Arial" panose="020B0604020202020204" pitchFamily="34" charset="0"/>
                      </a:endParaRPr>
                    </a:p>
                  </a:txBody>
                  <a:tcPr marL="4991" marR="4991" marT="499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12700" cap="flat" cmpd="sng" algn="ctr">
                      <a:solidFill>
                        <a:srgbClr val="2F2B2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12700" cap="flat" cmpd="sng" algn="ctr">
                      <a:solidFill>
                        <a:srgbClr val="2F2B2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dash"/>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dash"/>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dash"/>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Edward Peters</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ctr"/>
                      <a:endParaRPr lang="en-US" sz="1400" b="0" i="0" u="none" strike="noStrike">
                        <a:solidFill>
                          <a:srgbClr val="000000"/>
                        </a:solidFill>
                        <a:effectLst/>
                        <a:latin typeface="Arial" panose="020B0604020202020204" pitchFamily="34" charset="0"/>
                      </a:endParaRPr>
                    </a:p>
                  </a:txBody>
                  <a:tcPr marL="4991" marR="4991" marT="4991" marB="0" anchor="ctr">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Charles Hartung</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a:noFill/>
                    </a:lnB>
                    <a:solidFill>
                      <a:srgbClr val="DA9694"/>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dash"/>
                      <a:round/>
                      <a:headEnd type="none" w="med" len="med"/>
                      <a:tailEnd type="none" w="med" len="med"/>
                    </a:lnL>
                    <a:lnR>
                      <a:noFill/>
                    </a:lnR>
                    <a:lnT w="6350" cap="flat" cmpd="sng" algn="ctr">
                      <a:solidFill>
                        <a:srgbClr val="000000"/>
                      </a:solidFill>
                      <a:prstDash val="dash"/>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dash"/>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Capital Projects Director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ctr"/>
                      <a:endParaRPr lang="en-US" sz="1400" b="0" i="0" u="none" strike="noStrike">
                        <a:solidFill>
                          <a:srgbClr val="000000"/>
                        </a:solidFill>
                        <a:effectLst/>
                        <a:latin typeface="Arial" panose="020B0604020202020204" pitchFamily="34" charset="0"/>
                      </a:endParaRPr>
                    </a:p>
                  </a:txBody>
                  <a:tcPr marL="4991" marR="4991" marT="4991" marB="0" anchor="ctr">
                    <a:lnL>
                      <a:noFill/>
                    </a:lnL>
                    <a:lnR>
                      <a:noFill/>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GC/CM Advisor</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12700" cap="flat" cmpd="sng" algn="ctr">
                      <a:solidFill>
                        <a:srgbClr val="2F2B20"/>
                      </a:solidFill>
                      <a:prstDash val="solid"/>
                      <a:round/>
                      <a:headEnd type="none" w="med" len="med"/>
                      <a:tailEnd type="none" w="med" len="med"/>
                    </a:lnB>
                    <a:solidFill>
                      <a:srgbClr val="F2DCDB"/>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a:noFill/>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w="6350" cap="flat" cmpd="sng" algn="ctr">
                      <a:solidFill>
                        <a:srgbClr val="000000"/>
                      </a:solidFill>
                      <a:prstDash val="dash"/>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sz="5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5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Arial" panose="020B0604020202020204" pitchFamily="34" charset="0"/>
                        </a:rPr>
                        <a:t> </a:t>
                      </a:r>
                    </a:p>
                  </a:txBody>
                  <a:tcPr marL="4991" marR="4991" marT="499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dash"/>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dash"/>
                      <a:round/>
                      <a:headEnd type="none" w="med" len="med"/>
                      <a:tailEnd type="none" w="med" len="med"/>
                    </a:lnL>
                    <a:lnR>
                      <a:noFill/>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dash"/>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rtl="0" fontAlgn="b"/>
                      <a:r>
                        <a:rPr lang="en-US" sz="500" b="0" i="0" u="none" strike="noStrike" dirty="0">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rtl="0" fontAlgn="b"/>
                      <a:r>
                        <a:rPr lang="en-US" sz="5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rtl="0" fontAlgn="ctr"/>
                      <a:r>
                        <a:rPr lang="en-US" sz="600" b="0" i="0" u="none" strike="noStrike">
                          <a:solidFill>
                            <a:srgbClr val="1F497D"/>
                          </a:solidFill>
                          <a:effectLst/>
                          <a:latin typeface="Calibri" panose="020F0502020204030204" pitchFamily="34" charset="0"/>
                        </a:rPr>
                        <a:t> </a:t>
                      </a:r>
                    </a:p>
                  </a:txBody>
                  <a:tcPr marL="4991" marR="4991" marT="49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132802">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Richard Prentke</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a:noFill/>
                    </a:lnB>
                    <a:solidFill>
                      <a:srgbClr val="DA9694"/>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dash"/>
                      <a:round/>
                      <a:headEnd type="none" w="med" len="med"/>
                      <a:tailEnd type="none" w="med" len="med"/>
                    </a:lnL>
                    <a:lnR>
                      <a:noFill/>
                    </a:lnR>
                    <a:lnT w="6350" cap="flat" cmpd="sng" algn="ctr">
                      <a:solidFill>
                        <a:srgbClr val="000000"/>
                      </a:solidFill>
                      <a:prstDash val="dash"/>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dash"/>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dash"/>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dash"/>
                      <a:round/>
                      <a:headEnd type="none" w="med" len="med"/>
                      <a:tailEnd type="none" w="med" len="med"/>
                    </a:lnL>
                    <a:lnR>
                      <a:noFill/>
                    </a:lnR>
                    <a:lnT w="6350" cap="flat" cmpd="sng" algn="ctr">
                      <a:solidFill>
                        <a:srgbClr val="000000"/>
                      </a:solidFill>
                      <a:prstDash val="dash"/>
                      <a:round/>
                      <a:headEnd type="none" w="med" len="med"/>
                      <a:tailEnd type="none" w="med" len="med"/>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000000"/>
                      </a:solidFill>
                      <a:prstDash val="dash"/>
                      <a:round/>
                      <a:headEnd type="none" w="med" len="med"/>
                      <a:tailEnd type="none" w="med" len="med"/>
                    </a:lnT>
                    <a:lnB>
                      <a:noFill/>
                    </a:lnB>
                  </a:tcPr>
                </a:tc>
                <a:tc>
                  <a:txBody>
                    <a:bodyPr/>
                    <a:lstStyle/>
                    <a:p>
                      <a:pPr algn="l" rtl="0" fontAlgn="ctr"/>
                      <a:r>
                        <a:rPr lang="en-US" sz="600" b="0" i="0" u="none" strike="noStrike">
                          <a:solidFill>
                            <a:srgbClr val="1F497D"/>
                          </a:solidFill>
                          <a:effectLst/>
                          <a:latin typeface="Calibri" panose="020F0502020204030204" pitchFamily="34" charset="0"/>
                        </a:rPr>
                        <a:t> </a:t>
                      </a:r>
                    </a:p>
                  </a:txBody>
                  <a:tcPr marL="4991" marR="4991" marT="4991" marB="0" anchor="ctr">
                    <a:lnL>
                      <a:noFill/>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dash"/>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GC/CM Attorney</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12700" cap="flat" cmpd="sng" algn="ctr">
                      <a:solidFill>
                        <a:srgbClr val="2F2B20"/>
                      </a:solidFill>
                      <a:prstDash val="solid"/>
                      <a:round/>
                      <a:headEnd type="none" w="med" len="med"/>
                      <a:tailEnd type="none" w="med" len="med"/>
                    </a:lnB>
                    <a:solidFill>
                      <a:srgbClr val="F2DCDB"/>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Nick Chou</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Taine Wilton</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Matt Finch</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rtl="0" fontAlgn="ctr"/>
                      <a:r>
                        <a:rPr lang="en-US" sz="900" b="0" i="0" u="none" strike="noStrike">
                          <a:solidFill>
                            <a:srgbClr val="000000"/>
                          </a:solidFill>
                          <a:effectLst/>
                          <a:latin typeface="Arial" panose="020B0604020202020204" pitchFamily="34" charset="0"/>
                        </a:rPr>
                        <a:t>Sharon James</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2F2B20"/>
                      </a:solidFill>
                      <a:prstDash val="solid"/>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2F2B2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Design &amp; Constr Manager</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12700" cap="flat" cmpd="sng" algn="ctr">
                      <a:solidFill>
                        <a:srgbClr val="2F2B2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Design &amp; Constr Manager</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12700" cap="flat" cmpd="sng" algn="ctr">
                      <a:solidFill>
                        <a:srgbClr val="2F2B2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Design &amp; Constr Manager</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12700" cap="flat" cmpd="sng" algn="ctr">
                      <a:solidFill>
                        <a:srgbClr val="2F2B2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CPO Support Technician</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12700" cap="flat" cmpd="sng" algn="ctr">
                      <a:solidFill>
                        <a:srgbClr val="2F2B2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a:noFill/>
                    </a:lnT>
                    <a:lnB w="12700" cap="flat" cmpd="sng" algn="ctr">
                      <a:solidFill>
                        <a:srgbClr val="2F2B2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6350" cap="flat" cmpd="sng" algn="ctr">
                      <a:solidFill>
                        <a:srgbClr val="2F2B2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2F2B20"/>
                      </a:solidFill>
                      <a:prstDash val="solid"/>
                      <a:round/>
                      <a:headEnd type="none" w="med" len="med"/>
                      <a:tailEnd type="none" w="med" len="med"/>
                    </a:lnT>
                    <a:lnB w="6350" cap="flat" cmpd="sng" algn="ctr">
                      <a:solidFill>
                        <a:srgbClr val="2F2B20"/>
                      </a:solidFill>
                      <a:prstDash val="solid"/>
                      <a:round/>
                      <a:headEnd type="none" w="med" len="med"/>
                      <a:tailEnd type="none" w="med" len="med"/>
                    </a:lnB>
                  </a:tcPr>
                </a:tc>
                <a:tc>
                  <a:txBody>
                    <a:bodyPr/>
                    <a:lstStyle/>
                    <a:p>
                      <a:pPr algn="ctr" rtl="0" fontAlgn="b"/>
                      <a:r>
                        <a:rPr lang="en-US" sz="5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2F2B20"/>
                      </a:solidFill>
                      <a:prstDash val="solid"/>
                      <a:round/>
                      <a:headEnd type="none" w="med" len="med"/>
                      <a:tailEnd type="none" w="med" len="med"/>
                    </a:lnT>
                    <a:lnB w="6350" cap="flat" cmpd="sng" algn="ctr">
                      <a:solidFill>
                        <a:srgbClr val="2F2B2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6350" cap="flat" cmpd="sng" algn="ctr">
                      <a:solidFill>
                        <a:srgbClr val="2F2B2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2F2B20"/>
                      </a:solidFill>
                      <a:prstDash val="solid"/>
                      <a:round/>
                      <a:headEnd type="none" w="med" len="med"/>
                      <a:tailEnd type="none" w="med" len="med"/>
                    </a:lnT>
                    <a:lnB w="6350" cap="flat" cmpd="sng" algn="ctr">
                      <a:solidFill>
                        <a:srgbClr val="2F2B20"/>
                      </a:solidFill>
                      <a:prstDash val="solid"/>
                      <a:round/>
                      <a:headEnd type="none" w="med" len="med"/>
                      <a:tailEnd type="none" w="med" len="med"/>
                    </a:lnB>
                  </a:tcPr>
                </a:tc>
                <a:tc>
                  <a:txBody>
                    <a:bodyPr/>
                    <a:lstStyle/>
                    <a:p>
                      <a:pPr algn="ctr" rtl="0" fontAlgn="b"/>
                      <a:r>
                        <a:rPr lang="en-US" sz="5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2F2B20"/>
                      </a:solidFill>
                      <a:prstDash val="solid"/>
                      <a:round/>
                      <a:headEnd type="none" w="med" len="med"/>
                      <a:tailEnd type="none" w="med" len="med"/>
                    </a:lnT>
                    <a:lnB w="6350" cap="flat" cmpd="sng" algn="ctr">
                      <a:solidFill>
                        <a:srgbClr val="2F2B2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6350" cap="flat" cmpd="sng" algn="ctr">
                      <a:solidFill>
                        <a:srgbClr val="2F2B20"/>
                      </a:solidFill>
                      <a:prstDash val="solid"/>
                      <a:round/>
                      <a:headEnd type="none" w="med" len="med"/>
                      <a:tailEnd type="none" w="med" len="med"/>
                    </a:lnB>
                  </a:tcPr>
                </a:tc>
                <a:tc>
                  <a:txBody>
                    <a:bodyPr/>
                    <a:lstStyle/>
                    <a:p>
                      <a:pPr algn="ctr" rtl="0" fontAlgn="b"/>
                      <a:r>
                        <a:rPr lang="en-US" sz="5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2F2B20"/>
                      </a:solidFill>
                      <a:prstDash val="solid"/>
                      <a:round/>
                      <a:headEnd type="none" w="med" len="med"/>
                      <a:tailEnd type="none" w="med" len="med"/>
                    </a:lnT>
                    <a:lnB w="6350" cap="flat" cmpd="sng" algn="ctr">
                      <a:solidFill>
                        <a:srgbClr val="2F2B2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2F2B20"/>
                      </a:solidFill>
                      <a:prstDash val="solid"/>
                      <a:round/>
                      <a:headEnd type="none" w="med" len="med"/>
                      <a:tailEnd type="none" w="med" len="med"/>
                    </a:lnT>
                    <a:lnB w="6350" cap="flat" cmpd="sng" algn="ctr">
                      <a:solidFill>
                        <a:srgbClr val="2F2B2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Arial" panose="020B0604020202020204" pitchFamily="34" charset="0"/>
                      </a:endParaRPr>
                    </a:p>
                  </a:txBody>
                  <a:tcPr marL="4991" marR="4991" marT="4991" marB="0" anchor="b">
                    <a:lnL>
                      <a:noFill/>
                    </a:lnL>
                    <a:lnR>
                      <a:noFill/>
                    </a:lnR>
                    <a:lnT>
                      <a:noFill/>
                    </a:lnT>
                    <a:lnB w="6350" cap="flat" cmpd="sng" algn="ctr">
                      <a:solidFill>
                        <a:srgbClr val="2F2B2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Craig Madsen</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a:noFill/>
                    </a:lnR>
                    <a:lnT w="6350" cap="flat" cmpd="sng" algn="ctr">
                      <a:solidFill>
                        <a:srgbClr val="2F2B2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2F2B2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2F2B2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2F2B20"/>
                      </a:solidFill>
                      <a:prstDash val="solid"/>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2F2B2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2F2B2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a:noFill/>
                    </a:lnR>
                    <a:lnT w="6350" cap="flat" cmpd="sng" algn="ctr">
                      <a:solidFill>
                        <a:srgbClr val="2F2B20"/>
                      </a:solidFill>
                      <a:prstDash val="solid"/>
                      <a:round/>
                      <a:headEnd type="none" w="med" len="med"/>
                      <a:tailEnd type="none" w="med" len="med"/>
                    </a:lnT>
                    <a:lnB>
                      <a:noFill/>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6350" cap="flat" cmpd="sng" algn="ctr">
                      <a:solidFill>
                        <a:srgbClr val="000000"/>
                      </a:solidFill>
                      <a:prstDash val="solid"/>
                      <a:round/>
                      <a:headEnd type="none" w="med" len="med"/>
                      <a:tailEnd type="none" w="med" len="med"/>
                    </a:lnR>
                    <a:lnT w="6350" cap="flat" cmpd="sng" algn="ctr">
                      <a:solidFill>
                        <a:srgbClr val="2F2B2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w="6350" cap="flat" cmpd="sng" algn="ctr">
                      <a:solidFill>
                        <a:srgbClr val="000000"/>
                      </a:solidFill>
                      <a:prstDash val="solid"/>
                      <a:round/>
                      <a:headEnd type="none" w="med" len="med"/>
                      <a:tailEnd type="none" w="med" len="med"/>
                    </a:lnL>
                    <a:lnR>
                      <a:noFill/>
                    </a:lnR>
                    <a:lnT w="6350" cap="flat" cmpd="sng" algn="ctr">
                      <a:solidFill>
                        <a:srgbClr val="2F2B2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n-US" sz="6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000000"/>
                      </a:solidFill>
                      <a:prstDash val="solid"/>
                      <a:round/>
                      <a:headEnd type="none" w="med" len="med"/>
                      <a:tailEnd type="none" w="med" len="med"/>
                    </a:lnR>
                    <a:lnT w="6350" cap="flat" cmpd="sng" algn="ctr">
                      <a:solidFill>
                        <a:srgbClr val="2F2B20"/>
                      </a:solidFill>
                      <a:prstDash val="solid"/>
                      <a:round/>
                      <a:headEnd type="none" w="med" len="med"/>
                      <a:tailEnd type="none" w="med" len="med"/>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Beth Gordon</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w="12700" cap="flat" cmpd="sng" algn="ctr">
                      <a:solidFill>
                        <a:srgbClr val="2F2B2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Move Manager</a:t>
                      </a:r>
                    </a:p>
                  </a:txBody>
                  <a:tcPr marL="4991" marR="4991" marT="4991" marB="0" anchor="ctr">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a:noFill/>
                    </a:lnT>
                    <a:lnB w="12700" cap="flat" cmpd="sng" algn="ctr">
                      <a:solidFill>
                        <a:srgbClr val="2F2B2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2F2B2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Will Thomsen</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ctr"/>
                      <a:r>
                        <a:rPr lang="en-US" sz="1400" b="0" i="0" u="none" strike="noStrike">
                          <a:solidFill>
                            <a:srgbClr val="000000"/>
                          </a:solidFill>
                          <a:effectLst/>
                          <a:latin typeface="Arial" panose="020B0604020202020204" pitchFamily="34" charset="0"/>
                        </a:rPr>
                        <a:t> </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Michael Nelson</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ctr"/>
                      <a:r>
                        <a:rPr lang="en-US" sz="1400" b="0" i="0" u="none" strike="noStrike">
                          <a:solidFill>
                            <a:srgbClr val="000000"/>
                          </a:solidFill>
                          <a:effectLst/>
                          <a:latin typeface="Arial" panose="020B0604020202020204" pitchFamily="34" charset="0"/>
                        </a:rPr>
                        <a:t> </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900" b="0" i="0" u="none" strike="noStrike">
                          <a:solidFill>
                            <a:srgbClr val="000000"/>
                          </a:solidFill>
                          <a:effectLst/>
                          <a:latin typeface="Arial" panose="020B0604020202020204" pitchFamily="34" charset="0"/>
                        </a:rPr>
                        <a:t>Laura Bowers</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4D79B"/>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CPO Assistant</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r>
              <a:tr h="203990">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2F2B2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2F2B2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Construction Coordinator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ctr"/>
                      <a:r>
                        <a:rPr lang="en-US" sz="1400" b="0" i="0" u="none" strike="noStrike">
                          <a:solidFill>
                            <a:srgbClr val="000000"/>
                          </a:solidFill>
                          <a:effectLst/>
                          <a:latin typeface="Arial" panose="020B0604020202020204" pitchFamily="34" charset="0"/>
                        </a:rPr>
                        <a:t> </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Construction Coordinator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ctr"/>
                      <a:r>
                        <a:rPr lang="en-US" sz="1400" b="0" i="0" u="none" strike="noStrike">
                          <a:solidFill>
                            <a:srgbClr val="000000"/>
                          </a:solidFill>
                          <a:effectLst/>
                          <a:latin typeface="Arial" panose="020B0604020202020204" pitchFamily="34" charset="0"/>
                        </a:rPr>
                        <a:t> </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rtl="0" fontAlgn="ctr"/>
                      <a:r>
                        <a:rPr lang="en-US" sz="800" b="0" i="0" u="none" strike="noStrike">
                          <a:solidFill>
                            <a:srgbClr val="000000"/>
                          </a:solidFill>
                          <a:effectLst/>
                          <a:latin typeface="Arial" panose="020B0604020202020204" pitchFamily="34" charset="0"/>
                        </a:rPr>
                        <a:t>Construction Coordinator</a:t>
                      </a:r>
                    </a:p>
                  </a:txBody>
                  <a:tcPr marL="4991" marR="4991" marT="49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Arial" panose="020B0604020202020204" pitchFamily="34" charset="0"/>
                        </a:rPr>
                        <a:t> </a:t>
                      </a: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r h="132802">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991" marR="4991" marT="4991" marB="0" anchor="b">
                    <a:lnL>
                      <a:noFill/>
                    </a:lnL>
                    <a:lnR>
                      <a:noFill/>
                    </a:lnR>
                    <a:lnT>
                      <a:noFill/>
                    </a:lnT>
                    <a:lnB>
                      <a:noFill/>
                    </a:lnB>
                  </a:tcPr>
                </a:tc>
              </a:tr>
            </a:tbl>
          </a:graphicData>
        </a:graphic>
      </p:graphicFrame>
      <p:sp>
        <p:nvSpPr>
          <p:cNvPr id="6" name="Rectangle 5"/>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p:cNvSpPr>
            <a:spLocks noGrp="1"/>
          </p:cNvSpPr>
          <p:nvPr>
            <p:ph type="title"/>
          </p:nvPr>
        </p:nvSpPr>
        <p:spPr>
          <a:xfrm>
            <a:off x="228600" y="321677"/>
            <a:ext cx="6553200" cy="715962"/>
          </a:xfrm>
        </p:spPr>
        <p:txBody>
          <a:bodyPr>
            <a:normAutofit fontScale="90000"/>
          </a:body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8" name="TextBox 7"/>
          <p:cNvSpPr txBox="1"/>
          <p:nvPr/>
        </p:nvSpPr>
        <p:spPr>
          <a:xfrm>
            <a:off x="242080" y="988427"/>
            <a:ext cx="2512354" cy="369332"/>
          </a:xfrm>
          <a:prstGeom prst="rect">
            <a:avLst/>
          </a:prstGeom>
          <a:noFill/>
        </p:spPr>
        <p:txBody>
          <a:bodyPr wrap="none" rtlCol="0">
            <a:spAutoFit/>
          </a:bodyPr>
          <a:lstStyle/>
          <a:p>
            <a:r>
              <a:rPr lang="en-US" b="1" dirty="0" smtClean="0">
                <a:solidFill>
                  <a:srgbClr val="ABA77D"/>
                </a:solidFill>
              </a:rPr>
              <a:t>Organizational Structure</a:t>
            </a:r>
          </a:p>
        </p:txBody>
      </p:sp>
      <p:pic>
        <p:nvPicPr>
          <p:cNvPr id="2060" name="Picture 12" descr="Diana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8637" y="1253793"/>
            <a:ext cx="596071" cy="758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66909" y="2515826"/>
            <a:ext cx="607161" cy="7589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5152" y="1258033"/>
            <a:ext cx="586818" cy="7589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15769" y="1209258"/>
            <a:ext cx="608107" cy="7990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592151" y="1248207"/>
            <a:ext cx="628211" cy="7601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nn McMur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0245" y="1258033"/>
            <a:ext cx="594288" cy="758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CPO schmooz\2014 Bond\GCCM Public Body Application\GCCM Interview Presentation\Slide Images\Hainline - home_logo.jpg"/>
          <p:cNvPicPr>
            <a:picLocks noChangeAspect="1" noChangeArrowheads="1"/>
          </p:cNvPicPr>
          <p:nvPr/>
        </p:nvPicPr>
        <p:blipFill rotWithShape="1">
          <a:blip r:embed="rId10">
            <a:extLst>
              <a:ext uri="{28A0092B-C50C-407E-A947-70E740481C1C}">
                <a14:useLocalDpi xmlns:a14="http://schemas.microsoft.com/office/drawing/2010/main" val="0"/>
              </a:ext>
            </a:extLst>
          </a:blip>
          <a:srcRect l="55314" t="8824" r="38889" b="38235"/>
          <a:stretch/>
        </p:blipFill>
        <p:spPr bwMode="auto">
          <a:xfrm>
            <a:off x="447808" y="6404222"/>
            <a:ext cx="295295" cy="387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CPO schmooz\2014 Bond\GCCM Public Body Application\GCCM Interview Presentation\Slide Images\Perkins Coie logo.gi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r="65364" b="1563"/>
          <a:stretch/>
        </p:blipFill>
        <p:spPr bwMode="auto">
          <a:xfrm>
            <a:off x="1064958" y="6528106"/>
            <a:ext cx="451013" cy="2563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CPO schmooz\2014 Bond\GCCM Public Body Application\GCCM Interview Presentation\Slide Images\Mahlum logo.gif"/>
          <p:cNvPicPr>
            <a:picLocks noChangeAspect="1" noChangeArrowheads="1"/>
          </p:cNvPicPr>
          <p:nvPr/>
        </p:nvPicPr>
        <p:blipFill rotWithShape="1">
          <a:blip r:embed="rId12">
            <a:extLst>
              <a:ext uri="{28A0092B-C50C-407E-A947-70E740481C1C}">
                <a14:useLocalDpi xmlns:a14="http://schemas.microsoft.com/office/drawing/2010/main" val="0"/>
              </a:ext>
            </a:extLst>
          </a:blip>
          <a:srcRect t="58536"/>
          <a:stretch/>
        </p:blipFill>
        <p:spPr bwMode="auto">
          <a:xfrm>
            <a:off x="2791079" y="6520768"/>
            <a:ext cx="588280" cy="19609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Z:\CPO schmooz\2014 Bond\GCCM Public Body Application\GCCM Interview Presentation\Slide Images\Bassetti logo.png"/>
          <p:cNvPicPr>
            <a:picLocks noChangeAspect="1" noChangeArrowheads="1"/>
          </p:cNvPicPr>
          <p:nvPr/>
        </p:nvPicPr>
        <p:blipFill rotWithShape="1">
          <a:blip r:embed="rId13">
            <a:extLst>
              <a:ext uri="{28A0092B-C50C-407E-A947-70E740481C1C}">
                <a14:useLocalDpi xmlns:a14="http://schemas.microsoft.com/office/drawing/2010/main" val="0"/>
              </a:ext>
            </a:extLst>
          </a:blip>
          <a:srcRect t="10291"/>
          <a:stretch/>
        </p:blipFill>
        <p:spPr bwMode="auto">
          <a:xfrm>
            <a:off x="3638078" y="6512307"/>
            <a:ext cx="541100" cy="2710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56422" t="94440" r="39992" b="2025"/>
          <a:stretch/>
        </p:blipFill>
        <p:spPr bwMode="auto">
          <a:xfrm>
            <a:off x="1828248" y="6556922"/>
            <a:ext cx="716884" cy="19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437784" y="6638884"/>
            <a:ext cx="541100" cy="755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5261193" y="6629756"/>
            <a:ext cx="541100" cy="793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84602" y="6384891"/>
            <a:ext cx="336085" cy="342911"/>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06891" y="6618815"/>
            <a:ext cx="626646" cy="90302"/>
          </a:xfrm>
          <a:prstGeom prst="rect">
            <a:avLst/>
          </a:prstGeom>
        </p:spPr>
      </p:pic>
    </p:spTree>
    <p:extLst>
      <p:ext uri="{BB962C8B-B14F-4D97-AF65-F5344CB8AC3E}">
        <p14:creationId xmlns:p14="http://schemas.microsoft.com/office/powerpoint/2010/main" val="3857689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3763338" cy="369332"/>
          </a:xfrm>
          <a:prstGeom prst="rect">
            <a:avLst/>
          </a:prstGeom>
          <a:noFill/>
        </p:spPr>
        <p:txBody>
          <a:bodyPr wrap="none" rtlCol="0">
            <a:spAutoFit/>
          </a:bodyPr>
          <a:lstStyle/>
          <a:p>
            <a:r>
              <a:rPr lang="en-US" b="1" dirty="0" smtClean="0">
                <a:solidFill>
                  <a:srgbClr val="ABA77D"/>
                </a:solidFill>
              </a:rPr>
              <a:t>GC/CM Project List Since Certification</a:t>
            </a:r>
          </a:p>
        </p:txBody>
      </p:sp>
      <p:graphicFrame>
        <p:nvGraphicFramePr>
          <p:cNvPr id="8" name="Table 7"/>
          <p:cNvGraphicFramePr>
            <a:graphicFrameLocks noGrp="1"/>
          </p:cNvGraphicFramePr>
          <p:nvPr>
            <p:extLst>
              <p:ext uri="{D42A27DB-BD31-4B8C-83A1-F6EECF244321}">
                <p14:modId xmlns:p14="http://schemas.microsoft.com/office/powerpoint/2010/main" val="2577375727"/>
              </p:ext>
            </p:extLst>
          </p:nvPr>
        </p:nvGraphicFramePr>
        <p:xfrm>
          <a:off x="242078" y="1291141"/>
          <a:ext cx="7685864" cy="4937760"/>
        </p:xfrm>
        <a:graphic>
          <a:graphicData uri="http://schemas.openxmlformats.org/drawingml/2006/table">
            <a:tbl>
              <a:tblPr firstRow="1" bandRow="1">
                <a:tableStyleId>{5C22544A-7EE6-4342-B048-85BDC9FD1C3A}</a:tableStyleId>
              </a:tblPr>
              <a:tblGrid>
                <a:gridCol w="7685864"/>
              </a:tblGrid>
              <a:tr h="296839">
                <a:tc>
                  <a:txBody>
                    <a:bodyPr/>
                    <a:lstStyle/>
                    <a:p>
                      <a:r>
                        <a:rPr lang="en-US" sz="2400" b="1" kern="1200" dirty="0" smtClean="0">
                          <a:solidFill>
                            <a:schemeClr val="tx1"/>
                          </a:solidFill>
                          <a:latin typeface="+mn-lt"/>
                          <a:ea typeface="+mn-ea"/>
                          <a:cs typeface="+mn-cs"/>
                        </a:rPr>
                        <a:t>Construction</a:t>
                      </a:r>
                      <a:r>
                        <a:rPr lang="en-US" sz="2400" b="1" kern="1200" baseline="0" dirty="0" smtClean="0">
                          <a:solidFill>
                            <a:schemeClr val="tx1"/>
                          </a:solidFill>
                          <a:latin typeface="+mn-lt"/>
                          <a:ea typeface="+mn-ea"/>
                          <a:cs typeface="+mn-cs"/>
                        </a:rPr>
                        <a:t> Completed</a:t>
                      </a:r>
                      <a:endParaRPr lang="en-US" sz="24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839">
                <a:tc>
                  <a:txBody>
                    <a:bodyPr/>
                    <a:lstStyle/>
                    <a:p>
                      <a:pPr marL="457200" lvl="1" indent="-274320">
                        <a:buFont typeface="Arial" panose="020B0604020202020204" pitchFamily="34" charset="0"/>
                        <a:buChar char="•"/>
                      </a:pPr>
                      <a:r>
                        <a:rPr lang="en-US" sz="2400" kern="1200" dirty="0" smtClean="0">
                          <a:solidFill>
                            <a:schemeClr val="tx1"/>
                          </a:solidFill>
                          <a:latin typeface="+mn-lt"/>
                          <a:ea typeface="+mn-ea"/>
                          <a:cs typeface="+mn-cs"/>
                        </a:rPr>
                        <a:t>Maintenance, Transportation </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33154">
                <a:tc>
                  <a:txBody>
                    <a:bodyPr/>
                    <a:lstStyle/>
                    <a:p>
                      <a:pPr marL="457200" lvl="1" indent="-274320">
                        <a:buFont typeface="Arial" panose="020B0604020202020204" pitchFamily="34" charset="0"/>
                        <a:buChar char="•"/>
                      </a:pPr>
                      <a:r>
                        <a:rPr lang="en-US" sz="2400" kern="1200" dirty="0" err="1" smtClean="0">
                          <a:solidFill>
                            <a:schemeClr val="tx1"/>
                          </a:solidFill>
                          <a:latin typeface="+mn-lt"/>
                          <a:ea typeface="+mn-ea"/>
                          <a:cs typeface="+mn-cs"/>
                        </a:rPr>
                        <a:t>Alderwood</a:t>
                      </a:r>
                      <a:r>
                        <a:rPr lang="en-US" sz="2400" kern="1200" baseline="0" dirty="0" smtClean="0">
                          <a:solidFill>
                            <a:schemeClr val="tx1"/>
                          </a:solidFill>
                          <a:latin typeface="+mn-lt"/>
                          <a:ea typeface="+mn-ea"/>
                          <a:cs typeface="+mn-cs"/>
                        </a:rPr>
                        <a:t> MS Replacement</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457200" lvl="1" indent="-274320">
                        <a:buFont typeface="Arial" panose="020B0604020202020204" pitchFamily="34" charset="0"/>
                        <a:buChar char="•"/>
                      </a:pPr>
                      <a:r>
                        <a:rPr lang="en-US" sz="2400" kern="1200" dirty="0" err="1" smtClean="0">
                          <a:solidFill>
                            <a:schemeClr val="tx1"/>
                          </a:solidFill>
                          <a:latin typeface="+mn-lt"/>
                          <a:ea typeface="+mn-ea"/>
                          <a:cs typeface="+mn-cs"/>
                        </a:rPr>
                        <a:t>Lynndale</a:t>
                      </a:r>
                      <a:r>
                        <a:rPr lang="en-US" sz="2400" kern="1200" dirty="0" smtClean="0">
                          <a:solidFill>
                            <a:schemeClr val="tx1"/>
                          </a:solidFill>
                          <a:latin typeface="+mn-lt"/>
                          <a:ea typeface="+mn-ea"/>
                          <a:cs typeface="+mn-cs"/>
                        </a:rPr>
                        <a:t> ES Replacement</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latin typeface="+mn-lt"/>
                          <a:ea typeface="+mn-ea"/>
                          <a:cs typeface="+mn-cs"/>
                        </a:rPr>
                        <a:t>Design Phase complete, </a:t>
                      </a:r>
                      <a:endParaRPr lang="en-US" sz="24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latin typeface="+mn-lt"/>
                          <a:ea typeface="+mn-ea"/>
                          <a:cs typeface="+mn-cs"/>
                        </a:rPr>
                        <a:t>Starting </a:t>
                      </a:r>
                      <a:r>
                        <a:rPr lang="en-US" sz="2400" b="1" kern="1200" dirty="0" smtClean="0">
                          <a:solidFill>
                            <a:schemeClr val="tx1"/>
                          </a:solidFill>
                          <a:latin typeface="+mn-lt"/>
                          <a:ea typeface="+mn-ea"/>
                          <a:cs typeface="+mn-cs"/>
                        </a:rPr>
                        <a:t>Construction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457200" lvl="1" indent="-342900">
                        <a:buFont typeface="Arial" panose="020B0604020202020204" pitchFamily="34" charset="0"/>
                        <a:buChar char="•"/>
                      </a:pPr>
                      <a:r>
                        <a:rPr lang="en-US" sz="2400" kern="1200" dirty="0" smtClean="0">
                          <a:solidFill>
                            <a:schemeClr val="tx1"/>
                          </a:solidFill>
                          <a:latin typeface="+mn-lt"/>
                          <a:ea typeface="+mn-ea"/>
                          <a:cs typeface="+mn-cs"/>
                        </a:rPr>
                        <a:t>Lynnwood ES Replacement</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457200" lvl="1" indent="-342900">
                        <a:buFont typeface="Arial" panose="020B0604020202020204" pitchFamily="34" charset="0"/>
                        <a:buChar char="•"/>
                      </a:pPr>
                      <a:r>
                        <a:rPr lang="en-US" sz="2400" kern="1200" dirty="0" smtClean="0">
                          <a:solidFill>
                            <a:schemeClr val="tx1"/>
                          </a:solidFill>
                          <a:latin typeface="+mn-lt"/>
                          <a:ea typeface="+mn-ea"/>
                          <a:cs typeface="+mn-cs"/>
                        </a:rPr>
                        <a:t>Mountlake</a:t>
                      </a:r>
                      <a:r>
                        <a:rPr lang="en-US" sz="2400" kern="1200" baseline="0" dirty="0" smtClean="0">
                          <a:solidFill>
                            <a:schemeClr val="tx1"/>
                          </a:solidFill>
                          <a:latin typeface="+mn-lt"/>
                          <a:ea typeface="+mn-ea"/>
                          <a:cs typeface="+mn-cs"/>
                        </a:rPr>
                        <a:t> Terrace ES Replacement</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457200" lvl="1" indent="-342900">
                        <a:buFont typeface="Arial" panose="020B0604020202020204" pitchFamily="34" charset="0"/>
                        <a:buChar char="•"/>
                      </a:pPr>
                      <a:r>
                        <a:rPr lang="en-US" sz="2400" kern="1200" dirty="0" err="1" smtClean="0">
                          <a:solidFill>
                            <a:schemeClr val="tx1"/>
                          </a:solidFill>
                          <a:latin typeface="+mn-lt"/>
                          <a:ea typeface="+mn-ea"/>
                          <a:cs typeface="+mn-cs"/>
                        </a:rPr>
                        <a:t>Madrona</a:t>
                      </a:r>
                      <a:r>
                        <a:rPr lang="en-US" sz="2400" kern="1200" dirty="0" smtClean="0">
                          <a:solidFill>
                            <a:schemeClr val="tx1"/>
                          </a:solidFill>
                          <a:latin typeface="+mn-lt"/>
                          <a:ea typeface="+mn-ea"/>
                          <a:cs typeface="+mn-cs"/>
                        </a:rPr>
                        <a:t> School Replacement</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55287">
                <a:tc>
                  <a:txBody>
                    <a:bodyPr/>
                    <a:lstStyle/>
                    <a:p>
                      <a:r>
                        <a:rPr lang="en-US" sz="2400" b="1" kern="1200" dirty="0" smtClean="0">
                          <a:solidFill>
                            <a:schemeClr val="tx1"/>
                          </a:solidFill>
                          <a:latin typeface="+mn-lt"/>
                          <a:ea typeface="+mn-ea"/>
                          <a:cs typeface="+mn-cs"/>
                        </a:rPr>
                        <a:t>In Design Phase</a:t>
                      </a:r>
                      <a:endParaRPr lang="en-US" sz="24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457200" lvl="1" indent="-342900">
                        <a:buFont typeface="Arial" panose="020B0604020202020204" pitchFamily="34" charset="0"/>
                        <a:buChar char="•"/>
                      </a:pPr>
                      <a:r>
                        <a:rPr lang="en-US" sz="2400" kern="1200" dirty="0" smtClean="0">
                          <a:solidFill>
                            <a:schemeClr val="tx1"/>
                          </a:solidFill>
                          <a:latin typeface="+mn-lt"/>
                          <a:ea typeface="+mn-ea"/>
                          <a:cs typeface="+mn-cs"/>
                        </a:rPr>
                        <a:t>Spruce</a:t>
                      </a:r>
                      <a:r>
                        <a:rPr lang="en-US" sz="2400" kern="1200" baseline="0" dirty="0" smtClean="0">
                          <a:solidFill>
                            <a:schemeClr val="tx1"/>
                          </a:solidFill>
                          <a:latin typeface="+mn-lt"/>
                          <a:ea typeface="+mn-ea"/>
                          <a:cs typeface="+mn-cs"/>
                        </a:rPr>
                        <a:t> ES Replacement</a:t>
                      </a:r>
                      <a:endParaRPr lang="en-US" sz="24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 name="Picture 2" descr="Z:\CPO schmooz\2014 Bond\GCCM Public Body Application\GCCM Interview Presentation\Slide Images\Hainline - home_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55314" t="8824" r="38889" b="38235"/>
          <a:stretch/>
        </p:blipFill>
        <p:spPr bwMode="auto">
          <a:xfrm>
            <a:off x="447808" y="6404222"/>
            <a:ext cx="295295" cy="387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Z:\CPO schmooz\2014 Bond\GCCM Public Body Application\GCCM Interview Presentation\Slide Images\Perkins Coie log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5364" b="1563"/>
          <a:stretch/>
        </p:blipFill>
        <p:spPr bwMode="auto">
          <a:xfrm>
            <a:off x="1064958" y="6528106"/>
            <a:ext cx="451013" cy="2563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Z:\CPO schmooz\2014 Bond\GCCM Public Body Application\GCCM Interview Presentation\Slide Images\Mahlum logo.gif"/>
          <p:cNvPicPr>
            <a:picLocks noChangeAspect="1" noChangeArrowheads="1"/>
          </p:cNvPicPr>
          <p:nvPr/>
        </p:nvPicPr>
        <p:blipFill rotWithShape="1">
          <a:blip r:embed="rId4">
            <a:extLst>
              <a:ext uri="{28A0092B-C50C-407E-A947-70E740481C1C}">
                <a14:useLocalDpi xmlns:a14="http://schemas.microsoft.com/office/drawing/2010/main" val="0"/>
              </a:ext>
            </a:extLst>
          </a:blip>
          <a:srcRect t="58536"/>
          <a:stretch/>
        </p:blipFill>
        <p:spPr bwMode="auto">
          <a:xfrm>
            <a:off x="2791079" y="6520768"/>
            <a:ext cx="588280" cy="196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Z:\CPO schmooz\2014 Bond\GCCM Public Body Application\GCCM Interview Presentation\Slide Images\Bassetti 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t="10291"/>
          <a:stretch/>
        </p:blipFill>
        <p:spPr bwMode="auto">
          <a:xfrm>
            <a:off x="3638078" y="6512307"/>
            <a:ext cx="541100" cy="271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422" t="94440" r="39992" b="2025"/>
          <a:stretch/>
        </p:blipFill>
        <p:spPr bwMode="auto">
          <a:xfrm>
            <a:off x="1828248" y="6556922"/>
            <a:ext cx="716884" cy="19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37784" y="6638884"/>
            <a:ext cx="541100" cy="755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261193" y="6629756"/>
            <a:ext cx="541100" cy="793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602" y="6384891"/>
            <a:ext cx="336085" cy="342911"/>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891" y="6618815"/>
            <a:ext cx="626646" cy="90302"/>
          </a:xfrm>
          <a:prstGeom prst="rect">
            <a:avLst/>
          </a:prstGeom>
        </p:spPr>
      </p:pic>
      <p:pic>
        <p:nvPicPr>
          <p:cNvPr id="19"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21" name="Content Placeholder 3"/>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874" t="6523" r="15303" b="179"/>
          <a:stretch/>
        </p:blipFill>
        <p:spPr>
          <a:xfrm>
            <a:off x="5179079" y="931277"/>
            <a:ext cx="3964921" cy="4875294"/>
          </a:xfrm>
        </p:spPr>
      </p:pic>
    </p:spTree>
    <p:extLst>
      <p:ext uri="{BB962C8B-B14F-4D97-AF65-F5344CB8AC3E}">
        <p14:creationId xmlns:p14="http://schemas.microsoft.com/office/powerpoint/2010/main" val="367953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2476191" cy="369332"/>
          </a:xfrm>
          <a:prstGeom prst="rect">
            <a:avLst/>
          </a:prstGeom>
          <a:noFill/>
        </p:spPr>
        <p:txBody>
          <a:bodyPr wrap="none" rtlCol="0">
            <a:spAutoFit/>
          </a:bodyPr>
          <a:lstStyle/>
          <a:p>
            <a:r>
              <a:rPr lang="en-US" b="1" dirty="0" smtClean="0">
                <a:solidFill>
                  <a:srgbClr val="ABA77D"/>
                </a:solidFill>
              </a:rPr>
              <a:t>Overall Lessons Learned</a:t>
            </a:r>
          </a:p>
        </p:txBody>
      </p:sp>
      <p:pic>
        <p:nvPicPr>
          <p:cNvPr id="10" name="Picture 2" descr="Z:\CPO schmooz\2014 Bond\GCCM Public Body Application\GCCM Interview Presentation\Slide Images\Hainline - home_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55314" t="8824" r="38889" b="38235"/>
          <a:stretch/>
        </p:blipFill>
        <p:spPr bwMode="auto">
          <a:xfrm>
            <a:off x="447808" y="6404222"/>
            <a:ext cx="295295" cy="387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Z:\CPO schmooz\2014 Bond\GCCM Public Body Application\GCCM Interview Presentation\Slide Images\Perkins Coie log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5364" b="1563"/>
          <a:stretch/>
        </p:blipFill>
        <p:spPr bwMode="auto">
          <a:xfrm>
            <a:off x="1064958" y="6528106"/>
            <a:ext cx="451013" cy="2563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Z:\CPO schmooz\2014 Bond\GCCM Public Body Application\GCCM Interview Presentation\Slide Images\Mahlum logo.gif"/>
          <p:cNvPicPr>
            <a:picLocks noChangeAspect="1" noChangeArrowheads="1"/>
          </p:cNvPicPr>
          <p:nvPr/>
        </p:nvPicPr>
        <p:blipFill rotWithShape="1">
          <a:blip r:embed="rId4">
            <a:extLst>
              <a:ext uri="{28A0092B-C50C-407E-A947-70E740481C1C}">
                <a14:useLocalDpi xmlns:a14="http://schemas.microsoft.com/office/drawing/2010/main" val="0"/>
              </a:ext>
            </a:extLst>
          </a:blip>
          <a:srcRect t="58536"/>
          <a:stretch/>
        </p:blipFill>
        <p:spPr bwMode="auto">
          <a:xfrm>
            <a:off x="2791079" y="6520768"/>
            <a:ext cx="588280" cy="196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Z:\CPO schmooz\2014 Bond\GCCM Public Body Application\GCCM Interview Presentation\Slide Images\Bassetti 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t="10291"/>
          <a:stretch/>
        </p:blipFill>
        <p:spPr bwMode="auto">
          <a:xfrm>
            <a:off x="3638078" y="6512307"/>
            <a:ext cx="541100" cy="271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422" t="94440" r="39992" b="2025"/>
          <a:stretch/>
        </p:blipFill>
        <p:spPr bwMode="auto">
          <a:xfrm>
            <a:off x="1828248" y="6556922"/>
            <a:ext cx="716884" cy="19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37784" y="6638884"/>
            <a:ext cx="541100" cy="755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261193" y="6629756"/>
            <a:ext cx="541100" cy="793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602" y="6384891"/>
            <a:ext cx="336085" cy="342911"/>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891" y="6618815"/>
            <a:ext cx="626646" cy="90302"/>
          </a:xfrm>
          <a:prstGeom prst="rect">
            <a:avLst/>
          </a:prstGeom>
        </p:spPr>
      </p:pic>
      <p:sp>
        <p:nvSpPr>
          <p:cNvPr id="2" name="TextBox 1"/>
          <p:cNvSpPr txBox="1"/>
          <p:nvPr/>
        </p:nvSpPr>
        <p:spPr>
          <a:xfrm>
            <a:off x="242080" y="1318436"/>
            <a:ext cx="6559384" cy="1785104"/>
          </a:xfrm>
          <a:prstGeom prst="rect">
            <a:avLst/>
          </a:prstGeom>
          <a:noFill/>
        </p:spPr>
        <p:txBody>
          <a:bodyPr wrap="square" rtlCol="0">
            <a:spAutoFit/>
          </a:bodyPr>
          <a:lstStyle/>
          <a:p>
            <a:pPr marL="457200" lvl="0" indent="-457200">
              <a:buFont typeface="+mj-lt"/>
              <a:buAutoNum type="arabicPeriod"/>
            </a:pPr>
            <a:r>
              <a:rPr lang="en-US" sz="2400" dirty="0"/>
              <a:t>Invest the resources to make the process </a:t>
            </a:r>
            <a:r>
              <a:rPr lang="en-US" sz="2400" dirty="0" smtClean="0"/>
              <a:t>work;</a:t>
            </a:r>
          </a:p>
          <a:p>
            <a:pPr marL="457200" lvl="0" indent="-457200">
              <a:buFont typeface="+mj-lt"/>
              <a:buAutoNum type="arabicPeriod"/>
            </a:pPr>
            <a:endParaRPr lang="en-US" sz="1000" dirty="0"/>
          </a:p>
          <a:p>
            <a:pPr marL="457200" lvl="0" indent="-457200">
              <a:buFont typeface="+mj-lt"/>
              <a:buAutoNum type="arabicPeriod"/>
            </a:pPr>
            <a:r>
              <a:rPr lang="en-US" sz="2400" dirty="0" smtClean="0"/>
              <a:t>Get </a:t>
            </a:r>
            <a:r>
              <a:rPr lang="en-US" sz="2400" dirty="0"/>
              <a:t>the GC/CM involved as early as </a:t>
            </a:r>
            <a:r>
              <a:rPr lang="en-US" sz="2400" dirty="0" smtClean="0"/>
              <a:t>possible;</a:t>
            </a:r>
          </a:p>
          <a:p>
            <a:pPr marL="457200" lvl="0" indent="-457200">
              <a:buFont typeface="+mj-lt"/>
              <a:buAutoNum type="arabicPeriod"/>
            </a:pPr>
            <a:endParaRPr lang="en-US" sz="1000" dirty="0"/>
          </a:p>
          <a:p>
            <a:pPr marL="457200" lvl="0" indent="-457200">
              <a:buFont typeface="+mj-lt"/>
              <a:buAutoNum type="arabicPeriod"/>
            </a:pPr>
            <a:r>
              <a:rPr lang="en-US" sz="2400" dirty="0" smtClean="0"/>
              <a:t>GC/CM </a:t>
            </a:r>
            <a:r>
              <a:rPr lang="en-US" sz="2400" dirty="0"/>
              <a:t>can maximize value for all parties.</a:t>
            </a:r>
          </a:p>
          <a:p>
            <a:endParaRPr lang="en-US" dirty="0"/>
          </a:p>
        </p:txBody>
      </p:sp>
      <p:pic>
        <p:nvPicPr>
          <p:cNvPr id="19"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t="38738"/>
          <a:stretch/>
        </p:blipFill>
        <p:spPr>
          <a:xfrm>
            <a:off x="0" y="2831976"/>
            <a:ext cx="9144000" cy="3151018"/>
          </a:xfrm>
          <a:prstGeom prst="rect">
            <a:avLst/>
          </a:prstGeom>
        </p:spPr>
      </p:pic>
    </p:spTree>
    <p:extLst>
      <p:ext uri="{BB962C8B-B14F-4D97-AF65-F5344CB8AC3E}">
        <p14:creationId xmlns:p14="http://schemas.microsoft.com/office/powerpoint/2010/main" val="3227207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3414" t="36770" r="18332" b="33339"/>
          <a:stretch/>
        </p:blipFill>
        <p:spPr>
          <a:xfrm>
            <a:off x="2841551" y="3955667"/>
            <a:ext cx="5202894" cy="2202055"/>
          </a:xfrm>
          <a:prstGeom prst="rect">
            <a:avLst/>
          </a:prstGeom>
        </p:spPr>
      </p:pic>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5153975" cy="369332"/>
          </a:xfrm>
          <a:prstGeom prst="rect">
            <a:avLst/>
          </a:prstGeom>
          <a:noFill/>
        </p:spPr>
        <p:txBody>
          <a:bodyPr wrap="none" rtlCol="0">
            <a:spAutoFit/>
          </a:bodyPr>
          <a:lstStyle/>
          <a:p>
            <a:r>
              <a:rPr lang="en-US" b="1" dirty="0" smtClean="0">
                <a:solidFill>
                  <a:srgbClr val="ABA77D"/>
                </a:solidFill>
              </a:rPr>
              <a:t>Lynnwood and Mountlake Terrace - Lessons Learned</a:t>
            </a:r>
          </a:p>
        </p:txBody>
      </p:sp>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2" name="Picture 1"/>
          <p:cNvPicPr>
            <a:picLocks noChangeAspect="1"/>
          </p:cNvPicPr>
          <p:nvPr/>
        </p:nvPicPr>
        <p:blipFill rotWithShape="1">
          <a:blip r:embed="rId4"/>
          <a:srcRect l="46002" t="34095" r="16258" b="33645"/>
          <a:stretch/>
        </p:blipFill>
        <p:spPr>
          <a:xfrm>
            <a:off x="423671" y="1505550"/>
            <a:ext cx="4972384" cy="2302326"/>
          </a:xfrm>
          <a:prstGeom prst="rect">
            <a:avLst/>
          </a:prstGeom>
        </p:spPr>
      </p:pic>
      <p:sp>
        <p:nvSpPr>
          <p:cNvPr id="8" name="TextBox 7"/>
          <p:cNvSpPr txBox="1"/>
          <p:nvPr/>
        </p:nvSpPr>
        <p:spPr>
          <a:xfrm>
            <a:off x="5604661" y="2333547"/>
            <a:ext cx="1860707" cy="646331"/>
          </a:xfrm>
          <a:prstGeom prst="rect">
            <a:avLst/>
          </a:prstGeom>
          <a:noFill/>
        </p:spPr>
        <p:txBody>
          <a:bodyPr wrap="square" rtlCol="0">
            <a:spAutoFit/>
          </a:bodyPr>
          <a:lstStyle/>
          <a:p>
            <a:r>
              <a:rPr lang="en-US" b="1" dirty="0" smtClean="0"/>
              <a:t>Utilizing Existing Buildings</a:t>
            </a:r>
          </a:p>
        </p:txBody>
      </p:sp>
      <p:sp>
        <p:nvSpPr>
          <p:cNvPr id="9" name="TextBox 8"/>
          <p:cNvSpPr txBox="1"/>
          <p:nvPr/>
        </p:nvSpPr>
        <p:spPr>
          <a:xfrm>
            <a:off x="1258983" y="4740309"/>
            <a:ext cx="1582567" cy="646331"/>
          </a:xfrm>
          <a:prstGeom prst="rect">
            <a:avLst/>
          </a:prstGeom>
          <a:noFill/>
        </p:spPr>
        <p:txBody>
          <a:bodyPr wrap="square" rtlCol="0">
            <a:spAutoFit/>
          </a:bodyPr>
          <a:lstStyle/>
          <a:p>
            <a:r>
              <a:rPr lang="en-US" b="1" dirty="0" smtClean="0"/>
              <a:t>Entire New Construction</a:t>
            </a:r>
          </a:p>
        </p:txBody>
      </p:sp>
      <p:sp>
        <p:nvSpPr>
          <p:cNvPr id="10" name="TextBox 9"/>
          <p:cNvSpPr txBox="1"/>
          <p:nvPr/>
        </p:nvSpPr>
        <p:spPr>
          <a:xfrm>
            <a:off x="2791816" y="6322145"/>
            <a:ext cx="2604239" cy="369332"/>
          </a:xfrm>
          <a:prstGeom prst="rect">
            <a:avLst/>
          </a:prstGeom>
          <a:noFill/>
        </p:spPr>
        <p:txBody>
          <a:bodyPr wrap="none" rtlCol="0">
            <a:spAutoFit/>
          </a:bodyPr>
          <a:lstStyle/>
          <a:p>
            <a:r>
              <a:rPr lang="en-US" b="1" dirty="0" smtClean="0">
                <a:solidFill>
                  <a:srgbClr val="ABA77D"/>
                </a:solidFill>
              </a:rPr>
              <a:t>Proactive Cost Estimating</a:t>
            </a:r>
          </a:p>
        </p:txBody>
      </p:sp>
    </p:spTree>
    <p:extLst>
      <p:ext uri="{BB962C8B-B14F-4D97-AF65-F5344CB8AC3E}">
        <p14:creationId xmlns:p14="http://schemas.microsoft.com/office/powerpoint/2010/main" val="3204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167" t="6000" r="15167" b="11778"/>
          <a:stretch/>
        </p:blipFill>
        <p:spPr>
          <a:xfrm>
            <a:off x="242080" y="2198103"/>
            <a:ext cx="4773771" cy="3169190"/>
          </a:xfrm>
          <a:prstGeom prst="rect">
            <a:avLst/>
          </a:prstGeom>
        </p:spPr>
      </p:pic>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5153975" cy="369332"/>
          </a:xfrm>
          <a:prstGeom prst="rect">
            <a:avLst/>
          </a:prstGeom>
          <a:noFill/>
        </p:spPr>
        <p:txBody>
          <a:bodyPr wrap="none" rtlCol="0">
            <a:spAutoFit/>
          </a:bodyPr>
          <a:lstStyle/>
          <a:p>
            <a:r>
              <a:rPr lang="en-US" b="1" dirty="0" smtClean="0">
                <a:solidFill>
                  <a:srgbClr val="ABA77D"/>
                </a:solidFill>
              </a:rPr>
              <a:t>Lynnwood and Mountlake Terrace - Lessons Learned</a:t>
            </a:r>
          </a:p>
        </p:txBody>
      </p:sp>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sp>
        <p:nvSpPr>
          <p:cNvPr id="21" name="TextBox 20"/>
          <p:cNvSpPr txBox="1"/>
          <p:nvPr/>
        </p:nvSpPr>
        <p:spPr>
          <a:xfrm>
            <a:off x="2550258" y="6207637"/>
            <a:ext cx="2604239" cy="369332"/>
          </a:xfrm>
          <a:prstGeom prst="rect">
            <a:avLst/>
          </a:prstGeom>
          <a:noFill/>
        </p:spPr>
        <p:txBody>
          <a:bodyPr wrap="none" rtlCol="0">
            <a:spAutoFit/>
          </a:bodyPr>
          <a:lstStyle/>
          <a:p>
            <a:r>
              <a:rPr lang="en-US" b="1" dirty="0" smtClean="0">
                <a:solidFill>
                  <a:srgbClr val="ABA77D"/>
                </a:solidFill>
              </a:rPr>
              <a:t>Proactive Cost Estimating</a:t>
            </a:r>
          </a:p>
        </p:txBody>
      </p:sp>
      <p:pic>
        <p:nvPicPr>
          <p:cNvPr id="3" name="Picture 2"/>
          <p:cNvPicPr>
            <a:picLocks noChangeAspect="1"/>
          </p:cNvPicPr>
          <p:nvPr/>
        </p:nvPicPr>
        <p:blipFill rotWithShape="1">
          <a:blip r:embed="rId4"/>
          <a:srcRect l="35042" t="22418" r="36031" b="13114"/>
          <a:stretch/>
        </p:blipFill>
        <p:spPr>
          <a:xfrm>
            <a:off x="5167085" y="1613548"/>
            <a:ext cx="3593665" cy="4338300"/>
          </a:xfrm>
          <a:prstGeom prst="rect">
            <a:avLst/>
          </a:prstGeom>
        </p:spPr>
      </p:pic>
    </p:spTree>
    <p:extLst>
      <p:ext uri="{BB962C8B-B14F-4D97-AF65-F5344CB8AC3E}">
        <p14:creationId xmlns:p14="http://schemas.microsoft.com/office/powerpoint/2010/main" val="3356404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4077"/>
            <a:ext cx="9143999" cy="457200"/>
          </a:xfrm>
          <a:prstGeom prst="rect">
            <a:avLst/>
          </a:prstGeom>
          <a:solidFill>
            <a:srgbClr val="ABA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p:cNvSpPr txBox="1">
            <a:spLocks/>
          </p:cNvSpPr>
          <p:nvPr/>
        </p:nvSpPr>
        <p:spPr>
          <a:xfrm>
            <a:off x="228600" y="321677"/>
            <a:ext cx="6553200" cy="7159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chemeClr val="bg1"/>
                </a:solidFill>
                <a:latin typeface="Helvetica" pitchFamily="34" charset="0"/>
              </a:rPr>
              <a:t>EDMONDS SCHOOL DISTRICT No. 15</a:t>
            </a:r>
            <a:endParaRPr lang="en-US" sz="3200" dirty="0">
              <a:solidFill>
                <a:schemeClr val="bg1"/>
              </a:solidFill>
              <a:latin typeface="Helvetica" pitchFamily="34" charset="0"/>
            </a:endParaRPr>
          </a:p>
        </p:txBody>
      </p:sp>
      <p:sp>
        <p:nvSpPr>
          <p:cNvPr id="6" name="TextBox 5"/>
          <p:cNvSpPr txBox="1"/>
          <p:nvPr/>
        </p:nvSpPr>
        <p:spPr>
          <a:xfrm>
            <a:off x="242080" y="988427"/>
            <a:ext cx="5153975" cy="369332"/>
          </a:xfrm>
          <a:prstGeom prst="rect">
            <a:avLst/>
          </a:prstGeom>
          <a:noFill/>
        </p:spPr>
        <p:txBody>
          <a:bodyPr wrap="none" rtlCol="0">
            <a:spAutoFit/>
          </a:bodyPr>
          <a:lstStyle/>
          <a:p>
            <a:r>
              <a:rPr lang="en-US" b="1" dirty="0" smtClean="0">
                <a:solidFill>
                  <a:srgbClr val="ABA77D"/>
                </a:solidFill>
              </a:rPr>
              <a:t>Lynnwood and Mountlake Terrace - Lessons Learned</a:t>
            </a:r>
          </a:p>
        </p:txBody>
      </p:sp>
      <p:pic>
        <p:nvPicPr>
          <p:cNvPr id="1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444" y="5962561"/>
            <a:ext cx="1033565" cy="848303"/>
          </a:xfrm>
          <a:prstGeom prst="rect">
            <a:avLst/>
          </a:prstGeom>
        </p:spPr>
      </p:pic>
      <p:pic>
        <p:nvPicPr>
          <p:cNvPr id="2" name="Picture 1"/>
          <p:cNvPicPr>
            <a:picLocks noChangeAspect="1"/>
          </p:cNvPicPr>
          <p:nvPr/>
        </p:nvPicPr>
        <p:blipFill rotWithShape="1">
          <a:blip r:embed="rId3"/>
          <a:srcRect l="17778" t="5129" r="17698" b="5641"/>
          <a:stretch/>
        </p:blipFill>
        <p:spPr>
          <a:xfrm>
            <a:off x="146830" y="1723449"/>
            <a:ext cx="4351943" cy="3259943"/>
          </a:xfrm>
          <a:prstGeom prst="rect">
            <a:avLst/>
          </a:prstGeom>
        </p:spPr>
      </p:pic>
      <p:sp>
        <p:nvSpPr>
          <p:cNvPr id="21" name="TextBox 20"/>
          <p:cNvSpPr txBox="1"/>
          <p:nvPr/>
        </p:nvSpPr>
        <p:spPr>
          <a:xfrm>
            <a:off x="2241121" y="6202046"/>
            <a:ext cx="3677866" cy="369332"/>
          </a:xfrm>
          <a:prstGeom prst="rect">
            <a:avLst/>
          </a:prstGeom>
          <a:noFill/>
        </p:spPr>
        <p:txBody>
          <a:bodyPr wrap="none" rtlCol="0">
            <a:spAutoFit/>
          </a:bodyPr>
          <a:lstStyle/>
          <a:p>
            <a:r>
              <a:rPr lang="en-US" b="1" dirty="0" smtClean="0">
                <a:solidFill>
                  <a:srgbClr val="ABA77D"/>
                </a:solidFill>
              </a:rPr>
              <a:t>Beyond traditional BIM coordination</a:t>
            </a:r>
          </a:p>
        </p:txBody>
      </p:sp>
      <p:pic>
        <p:nvPicPr>
          <p:cNvPr id="8" name="Picture 7"/>
          <p:cNvPicPr>
            <a:picLocks noChangeAspect="1"/>
          </p:cNvPicPr>
          <p:nvPr/>
        </p:nvPicPr>
        <p:blipFill rotWithShape="1">
          <a:blip r:embed="rId4"/>
          <a:srcRect l="17778" t="5421" r="17778" b="5641"/>
          <a:stretch/>
        </p:blipFill>
        <p:spPr>
          <a:xfrm>
            <a:off x="4601344" y="1720562"/>
            <a:ext cx="4360912" cy="3259943"/>
          </a:xfrm>
          <a:prstGeom prst="rect">
            <a:avLst/>
          </a:prstGeom>
        </p:spPr>
      </p:pic>
    </p:spTree>
    <p:extLst>
      <p:ext uri="{BB962C8B-B14F-4D97-AF65-F5344CB8AC3E}">
        <p14:creationId xmlns:p14="http://schemas.microsoft.com/office/powerpoint/2010/main" val="6190185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7">
      <a:dk1>
        <a:srgbClr val="2F2B20"/>
      </a:dk1>
      <a:lt1>
        <a:srgbClr val="FFFFFF"/>
      </a:lt1>
      <a:dk2>
        <a:srgbClr val="FFFFFF"/>
      </a:dk2>
      <a:lt2>
        <a:srgbClr val="FFFFFF"/>
      </a:lt2>
      <a:accent1>
        <a:srgbClr val="FFFFFF"/>
      </a:accent1>
      <a:accent2>
        <a:srgbClr val="9CBEBD"/>
      </a:accent2>
      <a:accent3>
        <a:srgbClr val="D2CB6C"/>
      </a:accent3>
      <a:accent4>
        <a:srgbClr val="95A39D"/>
      </a:accent4>
      <a:accent5>
        <a:srgbClr val="C89F5D"/>
      </a:accent5>
      <a:accent6>
        <a:srgbClr val="FFFFFF"/>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3103</TotalTime>
  <Words>2316</Words>
  <Application>Microsoft Office PowerPoint</Application>
  <PresentationFormat>On-screen Show (4:3)</PresentationFormat>
  <Paragraphs>373</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Cambria</vt:lpstr>
      <vt:lpstr>Helvetica</vt:lpstr>
      <vt:lpstr>Times New Roman</vt:lpstr>
      <vt:lpstr>Adjacency</vt:lpstr>
      <vt:lpstr>PowerPoint Presentation</vt:lpstr>
      <vt:lpstr>EDMONDS SCHOOL DISTRICT No. 15</vt:lpstr>
      <vt:lpstr>EDMONDS SCHOOL DISTRICT No. 15</vt:lpstr>
      <vt:lpstr>EDMONDS SCHOOL DISTRICT No.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Edmonds School District #15</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Wilton, Taine E. (ESC)</cp:lastModifiedBy>
  <cp:revision>196</cp:revision>
  <cp:lastPrinted>2014-07-23T23:28:45Z</cp:lastPrinted>
  <dcterms:created xsi:type="dcterms:W3CDTF">2014-07-15T14:52:52Z</dcterms:created>
  <dcterms:modified xsi:type="dcterms:W3CDTF">2017-05-24T22:55:23Z</dcterms:modified>
</cp:coreProperties>
</file>