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4"/>
  </p:sldMasterIdLst>
  <p:notesMasterIdLst>
    <p:notesMasterId r:id="rId19"/>
  </p:notesMasterIdLst>
  <p:handoutMasterIdLst>
    <p:handoutMasterId r:id="rId20"/>
  </p:handoutMasterIdLst>
  <p:sldIdLst>
    <p:sldId id="291" r:id="rId5"/>
    <p:sldId id="352" r:id="rId6"/>
    <p:sldId id="353" r:id="rId7"/>
    <p:sldId id="373" r:id="rId8"/>
    <p:sldId id="370" r:id="rId9"/>
    <p:sldId id="372" r:id="rId10"/>
    <p:sldId id="368" r:id="rId11"/>
    <p:sldId id="369" r:id="rId12"/>
    <p:sldId id="366" r:id="rId13"/>
    <p:sldId id="363" r:id="rId14"/>
    <p:sldId id="358" r:id="rId15"/>
    <p:sldId id="365" r:id="rId16"/>
    <p:sldId id="371" r:id="rId17"/>
    <p:sldId id="361" r:id="rId18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2">
          <p15:clr>
            <a:srgbClr val="A4A3A4"/>
          </p15:clr>
        </p15:guide>
        <p15:guide id="2" pos="72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y Pritchard" initials="RP" lastIdx="1" clrIdx="0">
    <p:extLst>
      <p:ext uri="{19B8F6BF-5375-455C-9EA6-DF929625EA0E}">
        <p15:presenceInfo xmlns:p15="http://schemas.microsoft.com/office/powerpoint/2012/main" userId="S::rpritchard@oacsvcs.com::dc55c70d-f72d-45c8-a51d-63e4b20140f5" providerId="AD"/>
      </p:ext>
    </p:extLst>
  </p:cmAuthor>
  <p:cmAuthor id="2" name="Damon Gardella" initials="DG" lastIdx="1" clrIdx="1">
    <p:extLst>
      <p:ext uri="{19B8F6BF-5375-455C-9EA6-DF929625EA0E}">
        <p15:presenceInfo xmlns:p15="http://schemas.microsoft.com/office/powerpoint/2012/main" userId="S::dgardella@oacsvcs.com::739b6a0b-8740-49d0-a9c4-21fc7f7b5a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1FA"/>
    <a:srgbClr val="0F3CCB"/>
    <a:srgbClr val="333333"/>
    <a:srgbClr val="005CF2"/>
    <a:srgbClr val="2F5EF0"/>
    <a:srgbClr val="0459C0"/>
    <a:srgbClr val="FF0000"/>
    <a:srgbClr val="4D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452" autoAdjust="0"/>
    <p:restoredTop sz="87836" autoAdjust="0"/>
  </p:normalViewPr>
  <p:slideViewPr>
    <p:cSldViewPr>
      <p:cViewPr>
        <p:scale>
          <a:sx n="56" d="100"/>
          <a:sy n="56" d="100"/>
        </p:scale>
        <p:origin x="876" y="45"/>
      </p:cViewPr>
      <p:guideLst>
        <p:guide orient="horz" pos="582"/>
        <p:guide pos="72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60" y="40"/>
      </p:cViewPr>
      <p:guideLst>
        <p:guide orient="horz" pos="2932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sheet%20in%202020-01-10%20ESD%20PDB%20PROJ%20PRESENTATION-1%20%20-%20%20Read-Only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FT</a:t>
            </a:r>
            <a:r>
              <a:rPr lang="en-US" baseline="30000" dirty="0"/>
              <a:t>2</a:t>
            </a:r>
            <a:r>
              <a:rPr lang="en-US" dirty="0"/>
              <a:t> Inventory in Thousands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67453014489146"/>
          <c:y val="0.17978366219113592"/>
          <c:w val="0.771552411845704"/>
          <c:h val="0.6849146981627296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E11CC9-FEAC-4A65-811E-880EB0A68C26}" type="VALUE">
                      <a:rPr lang="en-US" sz="11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4AE-4A27-87F1-2640097C2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'[Worksheet in 2020-01-10 ESD PDB PROJ PRESENTATION-1  -  Read-Only]Sheet1'!$A$1:$A$7</c:f>
              <c:strCache>
                <c:ptCount val="7"/>
                <c:pt idx="0">
                  <c:v>Total SF </c:v>
                </c:pt>
                <c:pt idx="1">
                  <c:v>12 Portables</c:v>
                </c:pt>
                <c:pt idx="2">
                  <c:v>Valley View ES</c:v>
                </c:pt>
                <c:pt idx="3">
                  <c:v>Lincoln ES</c:v>
                </c:pt>
                <c:pt idx="4">
                  <c:v>Mt. Stuart ES</c:v>
                </c:pt>
                <c:pt idx="5">
                  <c:v>Morgan MS</c:v>
                </c:pt>
                <c:pt idx="6">
                  <c:v>Ellensburg HS </c:v>
                </c:pt>
              </c:strCache>
            </c:strRef>
          </c:cat>
          <c:val>
            <c:numRef>
              <c:f>'[Worksheet in 2020-01-10 ESD PDB PROJ PRESENTATION-1  -  Read-Only]Sheet1'!$B$1:$B$7</c:f>
              <c:numCache>
                <c:formatCode>_(* #,##0_);_(* \(#,##0\);_(* "-"??_);_(@_)</c:formatCode>
                <c:ptCount val="7"/>
                <c:pt idx="0">
                  <c:v>495000</c:v>
                </c:pt>
                <c:pt idx="1">
                  <c:v>21000</c:v>
                </c:pt>
                <c:pt idx="2">
                  <c:v>49000</c:v>
                </c:pt>
                <c:pt idx="3">
                  <c:v>50000</c:v>
                </c:pt>
                <c:pt idx="4">
                  <c:v>50000</c:v>
                </c:pt>
                <c:pt idx="5">
                  <c:v>137000</c:v>
                </c:pt>
                <c:pt idx="6">
                  <c:v>188000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AE-4A27-87F1-2640097C2C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517202752"/>
        <c:axId val="1436351552"/>
      </c:barChart>
      <c:catAx>
        <c:axId val="151720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351552"/>
        <c:crossesAt val="0"/>
        <c:auto val="1"/>
        <c:lblAlgn val="ctr"/>
        <c:lblOffset val="100"/>
        <c:noMultiLvlLbl val="0"/>
      </c:catAx>
      <c:valAx>
        <c:axId val="143635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2027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46498060439155453"/>
                <c:y val="0.9148097009145613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0.2619</cdr:x>
      <cdr:y>0.10357</cdr:y>
    </cdr:from>
    <cdr:to>
      <cdr:x>0.77857</cdr:x>
      <cdr:y>0.19559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4DCBD3B-5990-4FB2-8AF7-B598BF85AFF6}"/>
            </a:ext>
          </a:extLst>
        </cdr:cNvPr>
        <cdr:cNvSpPr txBox="1"/>
      </cdr:nvSpPr>
      <cdr:spPr>
        <a:xfrm xmlns:a="http://schemas.openxmlformats.org/drawingml/2006/main">
          <a:off x="1125894" y="289045"/>
          <a:ext cx="2221138" cy="256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pPr algn="ctr"/>
          <a:endParaRPr lang="en-US" sz="11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algn="r"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41890CA-A0E8-4F87-BD58-7883FE003E7D}" type="datetimeFigureOut">
              <a:rPr lang="en-US"/>
              <a:pPr>
                <a:defRPr/>
              </a:pPr>
              <a:t>1/14/2020</a:t>
            </a:fld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defTabSz="93300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algn="r" defTabSz="933008" eaLnBrk="0" hangingPunct="0">
              <a:defRPr sz="1200"/>
            </a:lvl1pPr>
          </a:lstStyle>
          <a:p>
            <a:pPr>
              <a:defRPr/>
            </a:pPr>
            <a:fld id="{E341F6E4-4EF5-4EF2-8277-1280E3E708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370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>
            <a:lvl1pPr algn="r"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6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defTabSz="933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1" tIns="46641" rIns="93281" bIns="46641" numCol="1" anchor="b" anchorCtr="0" compatLnSpc="1">
            <a:prstTxWarp prst="textNoShape">
              <a:avLst/>
            </a:prstTxWarp>
          </a:bodyPr>
          <a:lstStyle>
            <a:lvl1pPr algn="r" defTabSz="933008" eaLnBrk="1" hangingPunct="1">
              <a:defRPr sz="1200"/>
            </a:lvl1pPr>
          </a:lstStyle>
          <a:p>
            <a:pPr>
              <a:defRPr/>
            </a:pPr>
            <a:fld id="{0D3E68C4-61C8-4ACF-BB3D-05BF935CB3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49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2FEB3-B9FD-404C-A36D-99BFB36C6B0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Brian thanks PRC panel for opportunity </a:t>
            </a:r>
          </a:p>
          <a:p>
            <a:pPr eaLnBrk="1" hangingPunct="1">
              <a:defRPr/>
            </a:pPr>
            <a:r>
              <a:rPr lang="en-US" altLang="en-US" sz="1100" dirty="0">
                <a:latin typeface="Arial" panose="020B0604020202020204" pitchFamily="34" charset="0"/>
              </a:rPr>
              <a:t>Present team introductions at the table. </a:t>
            </a:r>
          </a:p>
        </p:txBody>
      </p:sp>
    </p:spTree>
    <p:extLst>
      <p:ext uri="{BB962C8B-B14F-4D97-AF65-F5344CB8AC3E}">
        <p14:creationId xmlns:p14="http://schemas.microsoft.com/office/powerpoint/2010/main" val="344714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– Where we are in the process and then on board w/ PRECON SVCS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STEVEN ON SCHEDULE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BRIAN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7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056A9-0ADA-4919-A2B1-830D74E8C73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 ; Short and sweet; hit all points, qualified team, right budget, right experience </a:t>
            </a:r>
          </a:p>
        </p:txBody>
      </p:sp>
    </p:spTree>
    <p:extLst>
      <p:ext uri="{BB962C8B-B14F-4D97-AF65-F5344CB8AC3E}">
        <p14:creationId xmlns:p14="http://schemas.microsoft.com/office/powerpoint/2010/main" val="1946148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86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560ED-C753-4E86-9EA1-18F37D3769A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Rusty:  Fields Q&amp;A time. </a:t>
            </a:r>
          </a:p>
        </p:txBody>
      </p:sp>
    </p:spTree>
    <p:extLst>
      <p:ext uri="{BB962C8B-B14F-4D97-AF65-F5344CB8AC3E}">
        <p14:creationId xmlns:p14="http://schemas.microsoft.com/office/powerpoint/2010/main" val="191150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E9064-1AEA-417A-96BB-22D76D0C2AC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 slide </a:t>
            </a:r>
          </a:p>
        </p:txBody>
      </p:sp>
    </p:spTree>
    <p:extLst>
      <p:ext uri="{BB962C8B-B14F-4D97-AF65-F5344CB8AC3E}">
        <p14:creationId xmlns:p14="http://schemas.microsoft.com/office/powerpoint/2010/main" val="10006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2DD4A-8287-44AB-B1AA-176F808F661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Brian:  Clear mgmt. plan and lines of communication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District is the decision maker;  OAC and Integrus manage/facilities the process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Andrew Green from Perkins Coie;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% of effort on each phase of the projects </a:t>
            </a:r>
          </a:p>
        </p:txBody>
      </p:sp>
    </p:spTree>
    <p:extLst>
      <p:ext uri="{BB962C8B-B14F-4D97-AF65-F5344CB8AC3E}">
        <p14:creationId xmlns:p14="http://schemas.microsoft.com/office/powerpoint/2010/main" val="290310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Brian;  BRIEF synopsis of the </a:t>
            </a:r>
            <a:r>
              <a:rPr lang="en-US" altLang="en-US" dirty="0" err="1">
                <a:latin typeface="Arial" panose="020B0604020202020204" pitchFamily="34" charset="0"/>
              </a:rPr>
              <a:t>Eburg</a:t>
            </a:r>
            <a:r>
              <a:rPr lang="en-US" altLang="en-US" dirty="0">
                <a:latin typeface="Arial" panose="020B0604020202020204" pitchFamily="34" charset="0"/>
              </a:rPr>
              <a:t> Community and school district </a:t>
            </a:r>
          </a:p>
        </p:txBody>
      </p:sp>
    </p:spTree>
    <p:extLst>
      <p:ext uri="{BB962C8B-B14F-4D97-AF65-F5344CB8AC3E}">
        <p14:creationId xmlns:p14="http://schemas.microsoft.com/office/powerpoint/2010/main" val="10429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Brian:  Successful Bond passage and HIGHLIGHTED TWO SCHOOLS in ONE project.  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Talk in detail about Lincoln, historical, site constraints, etc.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Damon next slide </a:t>
            </a:r>
          </a:p>
        </p:txBody>
      </p:sp>
    </p:spTree>
    <p:extLst>
      <p:ext uri="{BB962C8B-B14F-4D97-AF65-F5344CB8AC3E}">
        <p14:creationId xmlns:p14="http://schemas.microsoft.com/office/powerpoint/2010/main" val="10096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SLIDE </a:t>
            </a:r>
          </a:p>
        </p:txBody>
      </p:sp>
    </p:spTree>
    <p:extLst>
      <p:ext uri="{BB962C8B-B14F-4D97-AF65-F5344CB8AC3E}">
        <p14:creationId xmlns:p14="http://schemas.microsoft.com/office/powerpoint/2010/main" val="38370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744EF7-862C-4AF0-8872-6860FCFA0C2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Slide</a:t>
            </a:r>
          </a:p>
        </p:txBody>
      </p:sp>
    </p:spTree>
    <p:extLst>
      <p:ext uri="{BB962C8B-B14F-4D97-AF65-F5344CB8AC3E}">
        <p14:creationId xmlns:p14="http://schemas.microsoft.com/office/powerpoint/2010/main" val="135817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49" indent="-285672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278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55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432" indent="-228538" defTabSz="9316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5508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2584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660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736" indent="-228538" defTabSz="9316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5E248-9B43-48C6-87B7-8C0F880F553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Site, stakeholders, challenges, WHY PDB is critical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SEGUE TO Damon IN BUDGET</a:t>
            </a:r>
          </a:p>
        </p:txBody>
      </p:sp>
    </p:spTree>
    <p:extLst>
      <p:ext uri="{BB962C8B-B14F-4D97-AF65-F5344CB8AC3E}">
        <p14:creationId xmlns:p14="http://schemas.microsoft.com/office/powerpoint/2010/main" val="276876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1" tIns="46641" rIns="93281" bIns="46641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4CD238-44ED-4577-9E64-6E2444B87B6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Damon  MACC/GMP and contingencies </a:t>
            </a:r>
          </a:p>
        </p:txBody>
      </p:sp>
    </p:spTree>
    <p:extLst>
      <p:ext uri="{BB962C8B-B14F-4D97-AF65-F5344CB8AC3E}">
        <p14:creationId xmlns:p14="http://schemas.microsoft.com/office/powerpoint/2010/main" val="35797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947FA-BD52-4E8B-A98C-BB67EB9B3A2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38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2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70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9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7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69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537B-87DA-4C5E-9BC2-47ECB6EAA3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00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3A17-3520-42CA-B1A3-AE109208A42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5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8C310-58BB-4948-BF95-E12865F4C5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5677B-C271-454A-8CED-9D641CE2CA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86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1EF99-AD99-49A5-BDEE-7BCF889EBBB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457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75ABD-623A-4547-8FC7-ABCE9602177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1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1FC9-3E84-415F-98C4-65C8BBE7117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27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4647D-94CB-4997-98E9-BBBD253981D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71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67F5C-D88B-4B4B-B474-4E51E332DF6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2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E555C-6F33-45D7-AF2A-1873A7D198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B828CBF-F684-4E04-ABC0-7E317283571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8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-209385" y="2350660"/>
            <a:ext cx="9144000" cy="13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b="1" dirty="0"/>
              <a:t>CPARB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sz="2800" b="1" dirty="0"/>
              <a:t>Project Review Committee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None/>
            </a:pPr>
            <a:r>
              <a:rPr lang="en-US" altLang="en-US" sz="2800" b="1" dirty="0"/>
              <a:t>PDB Application for Project Approval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403350" y="5521325"/>
            <a:ext cx="62992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January 23, 2020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9050" y="363538"/>
            <a:ext cx="9144000" cy="12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/>
              <a:t>Ellensburg SD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/>
              <a:t>Lincoln Elementary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C8EFE-9862-4C06-8F0C-4CF1AF059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60" y="3884370"/>
            <a:ext cx="1796279" cy="1951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3715" y="175850"/>
            <a:ext cx="804487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PDB PROCUREMENT, DESIGN, AND CONSTRUCTION SCHEDULE</a:t>
            </a:r>
            <a:endParaRPr lang="en-US" altLang="en-US" sz="14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5D8DB-C0A1-4BD1-9E2E-AA14A437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6" y="5966259"/>
            <a:ext cx="820621" cy="89174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640A80-9296-4580-B110-A77323B77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10557"/>
              </p:ext>
            </p:extLst>
          </p:nvPr>
        </p:nvGraphicFramePr>
        <p:xfrm>
          <a:off x="323715" y="1379836"/>
          <a:ext cx="6980506" cy="4098330"/>
        </p:xfrm>
        <a:graphic>
          <a:graphicData uri="http://schemas.openxmlformats.org/drawingml/2006/table">
            <a:tbl>
              <a:tblPr firstRow="1" firstCol="1" bandRow="1"/>
              <a:tblGrid>
                <a:gridCol w="3095131">
                  <a:extLst>
                    <a:ext uri="{9D8B030D-6E8A-4147-A177-3AD203B41FA5}">
                      <a16:colId xmlns:a16="http://schemas.microsoft.com/office/drawing/2014/main" val="2214491521"/>
                    </a:ext>
                  </a:extLst>
                </a:gridCol>
                <a:gridCol w="1514638">
                  <a:extLst>
                    <a:ext uri="{9D8B030D-6E8A-4147-A177-3AD203B41FA5}">
                      <a16:colId xmlns:a16="http://schemas.microsoft.com/office/drawing/2014/main" val="1869949474"/>
                    </a:ext>
                  </a:extLst>
                </a:gridCol>
                <a:gridCol w="1317076">
                  <a:extLst>
                    <a:ext uri="{9D8B030D-6E8A-4147-A177-3AD203B41FA5}">
                      <a16:colId xmlns:a16="http://schemas.microsoft.com/office/drawing/2014/main" val="503445552"/>
                    </a:ext>
                  </a:extLst>
                </a:gridCol>
                <a:gridCol w="1053661">
                  <a:extLst>
                    <a:ext uri="{9D8B030D-6E8A-4147-A177-3AD203B41FA5}">
                      <a16:colId xmlns:a16="http://schemas.microsoft.com/office/drawing/2014/main" val="4132056704"/>
                    </a:ext>
                  </a:extLst>
                </a:gridCol>
              </a:tblGrid>
              <a:tr h="273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49410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PRC Meeting/Approval Letter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1/23/2020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1/24/2020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448800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RFQ/Ad/Outreach/Q&amp;A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1/27/2020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2/21/2020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65406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RFP Process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2/24/2020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3/20/2020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432816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Interviews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3/23/2020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631029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Builder Selection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845901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Contracting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months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4/13/2020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6/13/2020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1147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Site Package Design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7/01/2020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70131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Site Package Construct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20749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PDB Design/Permitting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540689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Design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98316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Negotiate GMP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weeks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6/15/2021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39419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PDB Construct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6/01/2021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7/01/2022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403157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Completion/Punch/Move -in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7/01/2022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9/01/2022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10404"/>
                  </a:ext>
                </a:extLst>
              </a:tr>
              <a:tr h="273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Closeout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months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9/01/2022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10/31/2022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61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4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45985" y="317305"/>
            <a:ext cx="880478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 &amp; CONSTRUCTION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E89ED-EE2B-42A7-A4DF-7B16728F7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86" y="5966259"/>
            <a:ext cx="820621" cy="891741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E3981D-276E-43EE-991D-74B44C87A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776654"/>
            <a:ext cx="8348450" cy="51743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1880" y="219436"/>
            <a:ext cx="80448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OWNER SUMMARY</a:t>
            </a:r>
            <a:endParaRPr lang="en-US" altLang="en-US" sz="14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60993-B532-4EB0-A8F4-05EE5167E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68" y="5966259"/>
            <a:ext cx="820621" cy="891741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0702A78-09F4-4C22-9501-8383508B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8" y="924465"/>
            <a:ext cx="8358601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/>
              <a:t>Substantial fiscal benefit to the public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/>
              <a:t>Meets qualifying criteria under RCW 39.10.300</a:t>
            </a:r>
          </a:p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/>
              <a:t>Public body has necessary experience or team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Project knowledge and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Sufficient contract admin staff &amp;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Clear management plan &amp; logical lines of authority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Necessary/appropriate funding &amp; time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Continuity of PM team with PDB experience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altLang="en-US" sz="2400" b="1" dirty="0"/>
              <a:t>Zero audit findings</a:t>
            </a:r>
          </a:p>
        </p:txBody>
      </p:sp>
    </p:spTree>
    <p:extLst>
      <p:ext uri="{BB962C8B-B14F-4D97-AF65-F5344CB8AC3E}">
        <p14:creationId xmlns:p14="http://schemas.microsoft.com/office/powerpoint/2010/main" val="213602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85" y="544990"/>
            <a:ext cx="6808788" cy="10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ALTERNATIVE DELIVERY LESSONS LEARNED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A9B5434-7427-4078-A629-CC52204B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56" y="1986995"/>
            <a:ext cx="85862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Increased frequency of Design and Executive Leadership meetings.</a:t>
            </a:r>
            <a:endParaRPr lang="en-US" altLang="en-US" sz="2400" b="1" dirty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Better understanding of local jurisdictional requirements early. 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Model open and transparent communications</a:t>
            </a:r>
          </a:p>
          <a:p>
            <a:pPr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altLang="en-US" sz="2800" b="1" dirty="0"/>
              <a:t>Improve issues identification and resolution responsibilities before become larger problems</a:t>
            </a:r>
          </a:p>
        </p:txBody>
      </p:sp>
    </p:spTree>
    <p:extLst>
      <p:ext uri="{BB962C8B-B14F-4D97-AF65-F5344CB8AC3E}">
        <p14:creationId xmlns:p14="http://schemas.microsoft.com/office/powerpoint/2010/main" val="265961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49565" y="2678112"/>
            <a:ext cx="757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 </a:t>
            </a:r>
            <a:b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</a:t>
            </a:r>
            <a:b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  <a:endParaRPr lang="en-US" altLang="en-US" sz="18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3DE99-FE92-4190-9F09-57B255B17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99" y="5966259"/>
            <a:ext cx="820621" cy="891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1729" y="924465"/>
            <a:ext cx="804522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Team and ESD Overview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Overview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Why PDB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Concept Site Plan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Budget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Project Schedule (PDB/ Design/Construct)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Owner Summary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Lessons Learned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arenR"/>
            </a:pPr>
            <a:r>
              <a:rPr lang="en-US" altLang="en-US" sz="2800" b="1" dirty="0"/>
              <a:t>Questions and Answers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21880" y="241410"/>
            <a:ext cx="68087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  <a:endParaRPr lang="en-US" altLang="en-US" sz="1800" b="1" dirty="0">
              <a:solidFill>
                <a:srgbClr val="0F3C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1921B-4555-4A8E-AEBA-FF685744E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27" y="5782177"/>
            <a:ext cx="990022" cy="10758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F2BA8-9D04-499B-AC4F-DF953B3D3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2" y="5966259"/>
            <a:ext cx="820621" cy="891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CC49E-9C83-44B7-8568-6E7E8A39B4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1070927"/>
            <a:ext cx="6581775" cy="471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51135"/>
            <a:ext cx="7589500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ELLENSBURG SD OVERVIEW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9" y="732719"/>
            <a:ext cx="827255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b="1" dirty="0"/>
              <a:t>Located in Central WA, CWU, Ag, Natural Resources and Energy (wind farms and solar)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Enrollment  3,200 students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/>
              <a:t>Strong Board and Community support for education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B5BAB36-7037-469C-891B-245D41C71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60834"/>
              </p:ext>
            </p:extLst>
          </p:nvPr>
        </p:nvGraphicFramePr>
        <p:xfrm>
          <a:off x="2143360" y="2821840"/>
          <a:ext cx="42275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5" imgW="1701882" imgH="374694" progId="Excel.Sheet.12">
                  <p:embed/>
                </p:oleObj>
              </mc:Choice>
              <mc:Fallback>
                <p:oleObj name="Worksheet" r:id="rId5" imgW="1701882" imgH="374694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B5BAB36-7037-469C-891B-245D41C71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3360" y="2821840"/>
                        <a:ext cx="4227513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2BF6D4-68D0-44B8-B351-EA61EB410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604297"/>
              </p:ext>
            </p:extLst>
          </p:nvPr>
        </p:nvGraphicFramePr>
        <p:xfrm>
          <a:off x="657983" y="2438531"/>
          <a:ext cx="7665395" cy="420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56DDCF-DDE7-46C6-9508-0133294B7764}"/>
              </a:ext>
            </a:extLst>
          </p:cNvPr>
          <p:cNvSpPr txBox="1"/>
          <p:nvPr/>
        </p:nvSpPr>
        <p:spPr>
          <a:xfrm>
            <a:off x="2371045" y="5326375"/>
            <a:ext cx="12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475 Students</a:t>
            </a:r>
          </a:p>
        </p:txBody>
      </p:sp>
    </p:spTree>
    <p:extLst>
      <p:ext uri="{BB962C8B-B14F-4D97-AF65-F5344CB8AC3E}">
        <p14:creationId xmlns:p14="http://schemas.microsoft.com/office/powerpoint/2010/main" val="30742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00" y="304275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732719"/>
            <a:ext cx="8153288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800" b="1" dirty="0"/>
          </a:p>
          <a:p>
            <a:pPr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$59.5M Capital Improvement Bond Passed Nov, 2018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sz="2800" b="1" dirty="0"/>
              <a:t>$16.7M in State Funding Assistance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altLang="en-US" b="1" dirty="0">
                <a:solidFill>
                  <a:srgbClr val="0101FA"/>
                </a:solidFill>
              </a:rPr>
              <a:t> </a:t>
            </a:r>
            <a:r>
              <a:rPr lang="en-US" altLang="en-US" sz="2800" b="1" dirty="0"/>
              <a:t>The Program </a:t>
            </a:r>
            <a:endParaRPr lang="en-US" altLang="en-US" b="1" dirty="0"/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/>
              <a:t>New Elementary School (Underway)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/>
              <a:t>New Mt Stuart Elementary School (Underway)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</a:pPr>
            <a:r>
              <a:rPr lang="en-US" altLang="en-US" sz="2600" b="1" dirty="0">
                <a:solidFill>
                  <a:srgbClr val="0101FA"/>
                </a:solidFill>
              </a:rPr>
              <a:t>Lincoln ES modernize and new addition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064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8" y="319087"/>
            <a:ext cx="8044871" cy="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PDB– RCW 39.10.300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82D1DD6-8904-4685-8DF8-A0308BFD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8" y="985031"/>
            <a:ext cx="8576136" cy="53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The construction activities are highly specialized and a DB approach is critical in developing the construction methodology.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 Provide opportunity for greater innovation or efficiencies between the designer and the builder.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800" b="1" dirty="0"/>
              <a:t>Significant savings in project delivery time will be realized.</a:t>
            </a:r>
            <a:r>
              <a:rPr lang="en-US" altLang="en-US" sz="2800" b="1" strike="sngStrike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altLang="en-US" sz="24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7476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70090" y="835810"/>
            <a:ext cx="810254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$700M +/- construction forecast in Eastern and Central WA (2020-2022)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Marketing outreach to Design Builders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en-US" sz="2600" b="1" dirty="0"/>
              <a:t>ESD bond proposal based on modernization and addition to Lincoln Elementary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altLang="en-US" sz="2600" b="1" dirty="0"/>
              <a:t>Program/Project Criteria for PDB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Defined Scope of Work with Specialized construction activities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Market conditions – GC and Subcontractor availability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altLang="en-US" sz="2400" b="1" dirty="0"/>
              <a:t>Mitigate fiscal/construction escalation risk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4D92A-633B-487D-AEDA-0877B878B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35" y="5902043"/>
            <a:ext cx="879716" cy="955957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9F11D72-121D-4BC6-A76F-8FF06E73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422351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8288C7-E92D-47F4-944C-EC089275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25" y="613333"/>
            <a:ext cx="5919810" cy="4230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72F10-A705-4B86-B144-3872A9158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78" y="5966259"/>
            <a:ext cx="820621" cy="89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B6E41-A8CF-42B6-B276-D703049A36CB}"/>
              </a:ext>
            </a:extLst>
          </p:cNvPr>
          <p:cNvSpPr txBox="1"/>
          <p:nvPr/>
        </p:nvSpPr>
        <p:spPr>
          <a:xfrm>
            <a:off x="200117" y="4328697"/>
            <a:ext cx="63175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Gym addition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Relocate cafeteria, kitchen and library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Install elevator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ADA Compliant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WSEC Compliant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New MEP and Systems including fire suppression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Playground/Landscaping/Parking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0225567-4A97-4718-8ABE-CD0182E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" y="241410"/>
            <a:ext cx="6808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8CA61-8165-40DC-B7CA-665EF6DD5803}"/>
              </a:ext>
            </a:extLst>
          </p:cNvPr>
          <p:cNvSpPr txBox="1"/>
          <p:nvPr/>
        </p:nvSpPr>
        <p:spPr>
          <a:xfrm>
            <a:off x="170090" y="586483"/>
            <a:ext cx="4705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Attachment E – Lincoln Elementary Schematic</a:t>
            </a:r>
          </a:p>
        </p:txBody>
      </p:sp>
    </p:spTree>
    <p:extLst>
      <p:ext uri="{BB962C8B-B14F-4D97-AF65-F5344CB8AC3E}">
        <p14:creationId xmlns:p14="http://schemas.microsoft.com/office/powerpoint/2010/main" val="61032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45984" y="241410"/>
            <a:ext cx="879618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F3C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BUDGET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43617-B5C0-4419-918E-FC7631D09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50" y="5966259"/>
            <a:ext cx="820621" cy="891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920799-7AF3-4FD7-8E63-774AAF7F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1" y="1759310"/>
            <a:ext cx="7725780" cy="23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01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EA2C64509BB4383885EBCD5CE8F55" ma:contentTypeVersion="8" ma:contentTypeDescription="Create a new document." ma:contentTypeScope="" ma:versionID="1834dc52e613d5975b12626df88e07fa">
  <xsd:schema xmlns:xsd="http://www.w3.org/2001/XMLSchema" xmlns:xs="http://www.w3.org/2001/XMLSchema" xmlns:p="http://schemas.microsoft.com/office/2006/metadata/properties" xmlns:ns3="1d018142-296a-44d1-8b5f-c46836b83965" targetNamespace="http://schemas.microsoft.com/office/2006/metadata/properties" ma:root="true" ma:fieldsID="811f528b2dbe2a8290eb08231623236a" ns3:_="">
    <xsd:import namespace="1d018142-296a-44d1-8b5f-c46836b839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8142-296a-44d1-8b5f-c46836b83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88BFC0-549B-48CC-944E-FE07DA399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5F1F2-0330-44D9-9AF8-1ED8057B6D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78D5CF-F4E5-4DFF-9B2A-FF3170109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8142-296a-44d1-8b5f-c46836b83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14523</TotalTime>
  <Words>685</Words>
  <Application>Microsoft Office PowerPoint</Application>
  <PresentationFormat>On-screen Show (4:3)</PresentationFormat>
  <Paragraphs>172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Wingdings</vt:lpstr>
      <vt:lpstr>Calibri</vt:lpstr>
      <vt:lpstr>Facet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District 81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Spokane Public Schools</dc:creator>
  <cp:lastModifiedBy>Damon Gardella</cp:lastModifiedBy>
  <cp:revision>597</cp:revision>
  <cp:lastPrinted>2019-03-27T18:40:13Z</cp:lastPrinted>
  <dcterms:created xsi:type="dcterms:W3CDTF">2008-07-07T16:34:35Z</dcterms:created>
  <dcterms:modified xsi:type="dcterms:W3CDTF">2020-01-14T19:28:21Z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0x010100AF0EA2C64509BB4383885EBCD5CE8F55</vt:lpwstr>
  </property>
</Properties>
</file>