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handoutMasterIdLst>
    <p:handoutMasterId r:id="rId27"/>
  </p:handoutMasterIdLst>
  <p:sldIdLst>
    <p:sldId id="256" r:id="rId5"/>
    <p:sldId id="322" r:id="rId6"/>
    <p:sldId id="365" r:id="rId7"/>
    <p:sldId id="375" r:id="rId8"/>
    <p:sldId id="308" r:id="rId9"/>
    <p:sldId id="373" r:id="rId10"/>
    <p:sldId id="374" r:id="rId11"/>
    <p:sldId id="360" r:id="rId12"/>
    <p:sldId id="366" r:id="rId13"/>
    <p:sldId id="330" r:id="rId14"/>
    <p:sldId id="367" r:id="rId15"/>
    <p:sldId id="363" r:id="rId16"/>
    <p:sldId id="364" r:id="rId17"/>
    <p:sldId id="356" r:id="rId18"/>
    <p:sldId id="338" r:id="rId19"/>
    <p:sldId id="336" r:id="rId20"/>
    <p:sldId id="335" r:id="rId21"/>
    <p:sldId id="337" r:id="rId22"/>
    <p:sldId id="348" r:id="rId23"/>
    <p:sldId id="349" r:id="rId24"/>
    <p:sldId id="355" r:id="rId25"/>
  </p:sldIdLst>
  <p:sldSz cx="9144000" cy="6858000" type="screen4x3"/>
  <p:notesSz cx="6858000" cy="9296400"/>
  <p:embeddedFontLst>
    <p:embeddedFont>
      <p:font typeface="Verdana" panose="020B060403050404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54" y="633"/>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ey Moore" userId="S::cmoore@fwps.org::8c23b6cc-efed-4d28-a5e6-28f5f3c85964" providerId="AD" clId="Web-{58363F09-F2A2-4CF4-9FAF-4376E4EC0B85}"/>
    <pc:docChg chg="modSld">
      <pc:chgData name="Casey Moore" userId="S::cmoore@fwps.org::8c23b6cc-efed-4d28-a5e6-28f5f3c85964" providerId="AD" clId="Web-{58363F09-F2A2-4CF4-9FAF-4376E4EC0B85}" dt="2018-05-24T17:09:23.471" v="53"/>
      <pc:docMkLst>
        <pc:docMk/>
      </pc:docMkLst>
      <pc:sldChg chg="addSp modSp modNotes">
        <pc:chgData name="Casey Moore" userId="S::cmoore@fwps.org::8c23b6cc-efed-4d28-a5e6-28f5f3c85964" providerId="AD" clId="Web-{58363F09-F2A2-4CF4-9FAF-4376E4EC0B85}" dt="2018-05-24T17:09:23.471" v="53"/>
        <pc:sldMkLst>
          <pc:docMk/>
          <pc:sldMk cId="1440471832" sldId="365"/>
        </pc:sldMkLst>
        <pc:spChg chg="mod">
          <ac:chgData name="Casey Moore" userId="S::cmoore@fwps.org::8c23b6cc-efed-4d28-a5e6-28f5f3c85964" providerId="AD" clId="Web-{58363F09-F2A2-4CF4-9FAF-4376E4EC0B85}" dt="2018-05-24T17:06:39.813" v="49" actId="20577"/>
          <ac:spMkLst>
            <pc:docMk/>
            <pc:sldMk cId="1440471832" sldId="365"/>
            <ac:spMk id="3" creationId="{00000000-0000-0000-0000-000000000000}"/>
          </ac:spMkLst>
        </pc:spChg>
        <pc:picChg chg="add mod">
          <ac:chgData name="Casey Moore" userId="S::cmoore@fwps.org::8c23b6cc-efed-4d28-a5e6-28f5f3c85964" providerId="AD" clId="Web-{58363F09-F2A2-4CF4-9FAF-4376E4EC0B85}" dt="2018-05-24T17:05:07.475" v="4" actId="1076"/>
          <ac:picMkLst>
            <pc:docMk/>
            <pc:sldMk cId="1440471832" sldId="365"/>
            <ac:picMk id="2" creationId="{AB02BA4C-5605-4CD4-B887-5BCD9C79BDE7}"/>
          </ac:picMkLst>
        </pc:picChg>
      </pc:sldChg>
    </pc:docChg>
  </pc:docChgLst>
  <pc:docChgLst>
    <pc:chgData name="Casey Moore" userId="S::cmoore@fwps.org::8c23b6cc-efed-4d28-a5e6-28f5f3c85964" providerId="AD" clId="Web-{7423468E-DA2C-46E3-951F-32CF1CC5D07E}"/>
    <pc:docChg chg="addSld delSld modSld sldOrd">
      <pc:chgData name="Casey Moore" userId="S::cmoore@fwps.org::8c23b6cc-efed-4d28-a5e6-28f5f3c85964" providerId="AD" clId="Web-{7423468E-DA2C-46E3-951F-32CF1CC5D07E}" dt="2018-05-24T17:02:00.361" v="6"/>
      <pc:docMkLst>
        <pc:docMk/>
      </pc:docMkLst>
      <pc:sldChg chg="delSp">
        <pc:chgData name="Casey Moore" userId="S::cmoore@fwps.org::8c23b6cc-efed-4d28-a5e6-28f5f3c85964" providerId="AD" clId="Web-{7423468E-DA2C-46E3-951F-32CF1CC5D07E}" dt="2018-05-24T17:02:00.361" v="6"/>
        <pc:sldMkLst>
          <pc:docMk/>
          <pc:sldMk cId="1440471832" sldId="365"/>
        </pc:sldMkLst>
        <pc:spChg chg="del">
          <ac:chgData name="Casey Moore" userId="S::cmoore@fwps.org::8c23b6cc-efed-4d28-a5e6-28f5f3c85964" providerId="AD" clId="Web-{7423468E-DA2C-46E3-951F-32CF1CC5D07E}" dt="2018-05-24T17:01:58.954" v="5"/>
          <ac:spMkLst>
            <pc:docMk/>
            <pc:sldMk cId="1440471832" sldId="365"/>
            <ac:spMk id="7" creationId="{00000000-0000-0000-0000-000000000000}"/>
          </ac:spMkLst>
        </pc:spChg>
        <pc:spChg chg="del">
          <ac:chgData name="Casey Moore" userId="S::cmoore@fwps.org::8c23b6cc-efed-4d28-a5e6-28f5f3c85964" providerId="AD" clId="Web-{7423468E-DA2C-46E3-951F-32CF1CC5D07E}" dt="2018-05-24T17:01:57.704" v="4"/>
          <ac:spMkLst>
            <pc:docMk/>
            <pc:sldMk cId="1440471832" sldId="365"/>
            <ac:spMk id="8" creationId="{00000000-0000-0000-0000-000000000000}"/>
          </ac:spMkLst>
        </pc:spChg>
        <pc:spChg chg="del">
          <ac:chgData name="Casey Moore" userId="S::cmoore@fwps.org::8c23b6cc-efed-4d28-a5e6-28f5f3c85964" providerId="AD" clId="Web-{7423468E-DA2C-46E3-951F-32CF1CC5D07E}" dt="2018-05-24T17:02:00.361" v="6"/>
          <ac:spMkLst>
            <pc:docMk/>
            <pc:sldMk cId="1440471832" sldId="365"/>
            <ac:spMk id="9" creationId="{00000000-0000-0000-0000-000000000000}"/>
          </ac:spMkLst>
        </pc:spChg>
      </pc:sldChg>
      <pc:sldChg chg="add replId">
        <pc:chgData name="Casey Moore" userId="S::cmoore@fwps.org::8c23b6cc-efed-4d28-a5e6-28f5f3c85964" providerId="AD" clId="Web-{7423468E-DA2C-46E3-951F-32CF1CC5D07E}" dt="2018-05-24T17:01:53.876" v="3"/>
        <pc:sldMkLst>
          <pc:docMk/>
          <pc:sldMk cId="899822563" sldId="375"/>
        </pc:sldMkLst>
      </pc:sldChg>
      <pc:sldChg chg="new del ord">
        <pc:chgData name="Casey Moore" userId="S::cmoore@fwps.org::8c23b6cc-efed-4d28-a5e6-28f5f3c85964" providerId="AD" clId="Web-{7423468E-DA2C-46E3-951F-32CF1CC5D07E}" dt="2018-05-24T17:01:46.923" v="2"/>
        <pc:sldMkLst>
          <pc:docMk/>
          <pc:sldMk cId="1612099038" sldId="375"/>
        </pc:sldMkLst>
      </pc:sldChg>
    </pc:docChg>
  </pc:docChgLst>
  <pc:docChgLst>
    <pc:chgData name="Casey Moore" userId="S::cmoore@fwps.org::8c23b6cc-efed-4d28-a5e6-28f5f3c85964" providerId="AD" clId="Web-{956F4E2C-C0D2-4FBA-BA37-984F316F2070}"/>
    <pc:docChg chg="modSld">
      <pc:chgData name="Casey Moore" userId="S::cmoore@fwps.org::8c23b6cc-efed-4d28-a5e6-28f5f3c85964" providerId="AD" clId="Web-{956F4E2C-C0D2-4FBA-BA37-984F316F2070}" dt="2018-05-24T16:56:14.965" v="1153"/>
      <pc:docMkLst>
        <pc:docMk/>
      </pc:docMkLst>
      <pc:sldChg chg="modNotes">
        <pc:chgData name="Casey Moore" userId="S::cmoore@fwps.org::8c23b6cc-efed-4d28-a5e6-28f5f3c85964" providerId="AD" clId="Web-{956F4E2C-C0D2-4FBA-BA37-984F316F2070}" dt="2018-05-24T16:25:09.832" v="487"/>
        <pc:sldMkLst>
          <pc:docMk/>
          <pc:sldMk cId="2274172439" sldId="308"/>
        </pc:sldMkLst>
      </pc:sldChg>
      <pc:sldChg chg="modNotes">
        <pc:chgData name="Casey Moore" userId="S::cmoore@fwps.org::8c23b6cc-efed-4d28-a5e6-28f5f3c85964" providerId="AD" clId="Web-{956F4E2C-C0D2-4FBA-BA37-984F316F2070}" dt="2018-05-24T16:23:00.050" v="426"/>
        <pc:sldMkLst>
          <pc:docMk/>
          <pc:sldMk cId="960430793" sldId="322"/>
        </pc:sldMkLst>
      </pc:sldChg>
      <pc:sldChg chg="modNotes">
        <pc:chgData name="Casey Moore" userId="S::cmoore@fwps.org::8c23b6cc-efed-4d28-a5e6-28f5f3c85964" providerId="AD" clId="Web-{956F4E2C-C0D2-4FBA-BA37-984F316F2070}" dt="2018-05-24T16:35:35.543" v="662"/>
        <pc:sldMkLst>
          <pc:docMk/>
          <pc:sldMk cId="3261271996" sldId="330"/>
        </pc:sldMkLst>
      </pc:sldChg>
      <pc:sldChg chg="modNotes">
        <pc:chgData name="Casey Moore" userId="S::cmoore@fwps.org::8c23b6cc-efed-4d28-a5e6-28f5f3c85964" providerId="AD" clId="Web-{956F4E2C-C0D2-4FBA-BA37-984F316F2070}" dt="2018-05-24T16:54:08.356" v="1118"/>
        <pc:sldMkLst>
          <pc:docMk/>
          <pc:sldMk cId="4216460636" sldId="335"/>
        </pc:sldMkLst>
      </pc:sldChg>
      <pc:sldChg chg="modNotes">
        <pc:chgData name="Casey Moore" userId="S::cmoore@fwps.org::8c23b6cc-efed-4d28-a5e6-28f5f3c85964" providerId="AD" clId="Web-{956F4E2C-C0D2-4FBA-BA37-984F316F2070}" dt="2018-05-24T16:53:53.965" v="1114"/>
        <pc:sldMkLst>
          <pc:docMk/>
          <pc:sldMk cId="3605910134" sldId="336"/>
        </pc:sldMkLst>
      </pc:sldChg>
      <pc:sldChg chg="modNotes">
        <pc:chgData name="Casey Moore" userId="S::cmoore@fwps.org::8c23b6cc-efed-4d28-a5e6-28f5f3c85964" providerId="AD" clId="Web-{956F4E2C-C0D2-4FBA-BA37-984F316F2070}" dt="2018-05-24T16:54:16.887" v="1124"/>
        <pc:sldMkLst>
          <pc:docMk/>
          <pc:sldMk cId="3114033319" sldId="337"/>
        </pc:sldMkLst>
      </pc:sldChg>
      <pc:sldChg chg="modNotes">
        <pc:chgData name="Casey Moore" userId="S::cmoore@fwps.org::8c23b6cc-efed-4d28-a5e6-28f5f3c85964" providerId="AD" clId="Web-{956F4E2C-C0D2-4FBA-BA37-984F316F2070}" dt="2018-05-24T16:52:47.387" v="1108"/>
        <pc:sldMkLst>
          <pc:docMk/>
          <pc:sldMk cId="238161702" sldId="338"/>
        </pc:sldMkLst>
      </pc:sldChg>
      <pc:sldChg chg="modNotes">
        <pc:chgData name="Casey Moore" userId="S::cmoore@fwps.org::8c23b6cc-efed-4d28-a5e6-28f5f3c85964" providerId="AD" clId="Web-{956F4E2C-C0D2-4FBA-BA37-984F316F2070}" dt="2018-05-24T16:56:14.965" v="1153"/>
        <pc:sldMkLst>
          <pc:docMk/>
          <pc:sldMk cId="3071515709" sldId="348"/>
        </pc:sldMkLst>
      </pc:sldChg>
      <pc:sldChg chg="modNotes">
        <pc:chgData name="Casey Moore" userId="S::cmoore@fwps.org::8c23b6cc-efed-4d28-a5e6-28f5f3c85964" providerId="AD" clId="Web-{956F4E2C-C0D2-4FBA-BA37-984F316F2070}" dt="2018-05-24T16:47:22.199" v="1031"/>
        <pc:sldMkLst>
          <pc:docMk/>
          <pc:sldMk cId="2858481347" sldId="356"/>
        </pc:sldMkLst>
      </pc:sldChg>
      <pc:sldChg chg="modNotes">
        <pc:chgData name="Casey Moore" userId="S::cmoore@fwps.org::8c23b6cc-efed-4d28-a5e6-28f5f3c85964" providerId="AD" clId="Web-{956F4E2C-C0D2-4FBA-BA37-984F316F2070}" dt="2018-05-24T16:34:09.243" v="654"/>
        <pc:sldMkLst>
          <pc:docMk/>
          <pc:sldMk cId="3410277172" sldId="360"/>
        </pc:sldMkLst>
      </pc:sldChg>
      <pc:sldChg chg="modNotes">
        <pc:chgData name="Casey Moore" userId="S::cmoore@fwps.org::8c23b6cc-efed-4d28-a5e6-28f5f3c85964" providerId="AD" clId="Web-{956F4E2C-C0D2-4FBA-BA37-984F316F2070}" dt="2018-05-24T16:43:34.090" v="915"/>
        <pc:sldMkLst>
          <pc:docMk/>
          <pc:sldMk cId="1193118929" sldId="363"/>
        </pc:sldMkLst>
      </pc:sldChg>
      <pc:sldChg chg="modNotes">
        <pc:chgData name="Casey Moore" userId="S::cmoore@fwps.org::8c23b6cc-efed-4d28-a5e6-28f5f3c85964" providerId="AD" clId="Web-{956F4E2C-C0D2-4FBA-BA37-984F316F2070}" dt="2018-05-24T16:46:02.590" v="960"/>
        <pc:sldMkLst>
          <pc:docMk/>
          <pc:sldMk cId="3179858433" sldId="364"/>
        </pc:sldMkLst>
      </pc:sldChg>
      <pc:sldChg chg="modNotes">
        <pc:chgData name="Casey Moore" userId="S::cmoore@fwps.org::8c23b6cc-efed-4d28-a5e6-28f5f3c85964" providerId="AD" clId="Web-{956F4E2C-C0D2-4FBA-BA37-984F316F2070}" dt="2018-05-24T16:20:10.035" v="375"/>
        <pc:sldMkLst>
          <pc:docMk/>
          <pc:sldMk cId="1440471832" sldId="365"/>
        </pc:sldMkLst>
      </pc:sldChg>
      <pc:sldChg chg="modNotes">
        <pc:chgData name="Casey Moore" userId="S::cmoore@fwps.org::8c23b6cc-efed-4d28-a5e6-28f5f3c85964" providerId="AD" clId="Web-{956F4E2C-C0D2-4FBA-BA37-984F316F2070}" dt="2018-05-24T16:34:33.356" v="658"/>
        <pc:sldMkLst>
          <pc:docMk/>
          <pc:sldMk cId="1239352808" sldId="366"/>
        </pc:sldMkLst>
      </pc:sldChg>
      <pc:sldChg chg="modNotes">
        <pc:chgData name="Casey Moore" userId="S::cmoore@fwps.org::8c23b6cc-efed-4d28-a5e6-28f5f3c85964" providerId="AD" clId="Web-{956F4E2C-C0D2-4FBA-BA37-984F316F2070}" dt="2018-05-24T16:36:50.215" v="682"/>
        <pc:sldMkLst>
          <pc:docMk/>
          <pc:sldMk cId="2471986099" sldId="367"/>
        </pc:sldMkLst>
      </pc:sldChg>
      <pc:sldChg chg="modNotes">
        <pc:chgData name="Casey Moore" userId="S::cmoore@fwps.org::8c23b6cc-efed-4d28-a5e6-28f5f3c85964" providerId="AD" clId="Web-{956F4E2C-C0D2-4FBA-BA37-984F316F2070}" dt="2018-05-24T16:31:17.931" v="624"/>
        <pc:sldMkLst>
          <pc:docMk/>
          <pc:sldMk cId="2742998809" sldId="373"/>
        </pc:sldMkLst>
      </pc:sldChg>
      <pc:sldChg chg="modNotes">
        <pc:chgData name="Casey Moore" userId="S::cmoore@fwps.org::8c23b6cc-efed-4d28-a5e6-28f5f3c85964" providerId="AD" clId="Web-{956F4E2C-C0D2-4FBA-BA37-984F316F2070}" dt="2018-05-24T16:31:41.571" v="628"/>
        <pc:sldMkLst>
          <pc:docMk/>
          <pc:sldMk cId="141140521" sldId="374"/>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4"/>
          </a:xfrm>
          <a:prstGeom prst="rect">
            <a:avLst/>
          </a:prstGeom>
        </p:spPr>
        <p:txBody>
          <a:bodyPr vert="horz" lIns="91574" tIns="45787" rIns="91574" bIns="45787"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6434"/>
          </a:xfrm>
          <a:prstGeom prst="rect">
            <a:avLst/>
          </a:prstGeom>
        </p:spPr>
        <p:txBody>
          <a:bodyPr vert="horz" lIns="91574" tIns="45787" rIns="91574" bIns="45787" rtlCol="0"/>
          <a:lstStyle>
            <a:lvl1pPr algn="r">
              <a:defRPr sz="1200"/>
            </a:lvl1pPr>
          </a:lstStyle>
          <a:p>
            <a:fld id="{690A8988-1ED7-4CD8-A86B-D02DCAA36276}" type="datetimeFigureOut">
              <a:rPr lang="en-US" smtClean="0"/>
              <a:t>5/24/2018</a:t>
            </a:fld>
            <a:endParaRPr lang="en-US"/>
          </a:p>
        </p:txBody>
      </p:sp>
      <p:sp>
        <p:nvSpPr>
          <p:cNvPr id="4" name="Footer Placeholder 3"/>
          <p:cNvSpPr>
            <a:spLocks noGrp="1"/>
          </p:cNvSpPr>
          <p:nvPr>
            <p:ph type="ftr" sz="quarter" idx="2"/>
          </p:nvPr>
        </p:nvSpPr>
        <p:spPr>
          <a:xfrm>
            <a:off x="0" y="8829969"/>
            <a:ext cx="2971800" cy="466433"/>
          </a:xfrm>
          <a:prstGeom prst="rect">
            <a:avLst/>
          </a:prstGeom>
        </p:spPr>
        <p:txBody>
          <a:bodyPr vert="horz" lIns="91574" tIns="45787" rIns="91574" bIns="45787"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9"/>
            <a:ext cx="2971800" cy="466433"/>
          </a:xfrm>
          <a:prstGeom prst="rect">
            <a:avLst/>
          </a:prstGeom>
        </p:spPr>
        <p:txBody>
          <a:bodyPr vert="horz" lIns="91574" tIns="45787" rIns="91574" bIns="45787" rtlCol="0" anchor="b"/>
          <a:lstStyle>
            <a:lvl1pPr algn="r">
              <a:defRPr sz="1200"/>
            </a:lvl1pPr>
          </a:lstStyle>
          <a:p>
            <a:fld id="{C6869A28-34F4-46A8-8F72-C0A04FAC71B1}" type="slidenum">
              <a:rPr lang="en-US" smtClean="0"/>
              <a:t>‹#›</a:t>
            </a:fld>
            <a:endParaRPr lang="en-US"/>
          </a:p>
        </p:txBody>
      </p:sp>
    </p:spTree>
    <p:extLst>
      <p:ext uri="{BB962C8B-B14F-4D97-AF65-F5344CB8AC3E}">
        <p14:creationId xmlns:p14="http://schemas.microsoft.com/office/powerpoint/2010/main" val="22357263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574" tIns="45787" rIns="91574" bIns="45787" rtlCol="0"/>
          <a:lstStyle>
            <a:lvl1pPr algn="l">
              <a:defRPr sz="1200"/>
            </a:lvl1pPr>
          </a:lstStyle>
          <a:p>
            <a:endParaRPr lang="en-IN"/>
          </a:p>
        </p:txBody>
      </p:sp>
      <p:sp>
        <p:nvSpPr>
          <p:cNvPr id="3" name="Date Placeholder 2"/>
          <p:cNvSpPr>
            <a:spLocks noGrp="1"/>
          </p:cNvSpPr>
          <p:nvPr>
            <p:ph type="dt" idx="1"/>
          </p:nvPr>
        </p:nvSpPr>
        <p:spPr>
          <a:xfrm>
            <a:off x="3884613" y="0"/>
            <a:ext cx="2971800" cy="464820"/>
          </a:xfrm>
          <a:prstGeom prst="rect">
            <a:avLst/>
          </a:prstGeom>
        </p:spPr>
        <p:txBody>
          <a:bodyPr vert="horz" lIns="91574" tIns="45787" rIns="91574" bIns="45787" rtlCol="0"/>
          <a:lstStyle>
            <a:lvl1pPr algn="r">
              <a:defRPr sz="1200"/>
            </a:lvl1pPr>
          </a:lstStyle>
          <a:p>
            <a:fld id="{58E13EE0-DD97-459E-922F-44A1DE08AD51}" type="datetimeFigureOut">
              <a:rPr lang="en-IN" smtClean="0"/>
              <a:t>24-05-2018</a:t>
            </a:fld>
            <a:endParaRPr lang="en-IN"/>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574" tIns="45787" rIns="91574" bIns="45787" rtlCol="0" anchor="ctr"/>
          <a:lstStyle/>
          <a:p>
            <a:endParaRPr lang="en-IN"/>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574" tIns="45787" rIns="91574" bIns="457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6"/>
            <a:ext cx="2971800" cy="464820"/>
          </a:xfrm>
          <a:prstGeom prst="rect">
            <a:avLst/>
          </a:prstGeom>
        </p:spPr>
        <p:txBody>
          <a:bodyPr vert="horz" lIns="91574" tIns="45787" rIns="91574" bIns="45787"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1574" tIns="45787" rIns="91574" bIns="45787" rtlCol="0" anchor="b"/>
          <a:lstStyle>
            <a:lvl1pPr algn="r">
              <a:defRPr sz="1200"/>
            </a:lvl1pPr>
          </a:lstStyle>
          <a:p>
            <a:fld id="{56D7EC59-E5D4-4B4D-A9CE-0475D0A2E26B}" type="slidenum">
              <a:rPr lang="en-IN" smtClean="0"/>
              <a:t>‹#›</a:t>
            </a:fld>
            <a:endParaRPr lang="en-IN"/>
          </a:p>
        </p:txBody>
      </p:sp>
    </p:spTree>
    <p:extLst>
      <p:ext uri="{BB962C8B-B14F-4D97-AF65-F5344CB8AC3E}">
        <p14:creationId xmlns:p14="http://schemas.microsoft.com/office/powerpoint/2010/main" val="11276746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a:t>
            </a:r>
          </a:p>
        </p:txBody>
      </p:sp>
      <p:sp>
        <p:nvSpPr>
          <p:cNvPr id="4" name="Slide Number Placeholder 3"/>
          <p:cNvSpPr>
            <a:spLocks noGrp="1"/>
          </p:cNvSpPr>
          <p:nvPr>
            <p:ph type="sldNum" sz="quarter" idx="10"/>
          </p:nvPr>
        </p:nvSpPr>
        <p:spPr/>
        <p:txBody>
          <a:bodyPr/>
          <a:lstStyle/>
          <a:p>
            <a:fld id="{56D7EC59-E5D4-4B4D-A9CE-0475D0A2E26B}" type="slidenum">
              <a:rPr lang="en-IN" smtClean="0"/>
              <a:t>1</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92934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r>
              <a:rPr lang="en-US"/>
              <a:t>45</a:t>
            </a:r>
            <a:r>
              <a:rPr lang="en-US">
                <a:cs typeface="Calibri"/>
              </a:rPr>
              <a:t> -Casey</a:t>
            </a:r>
            <a:endParaRPr lang="en-US"/>
          </a:p>
        </p:txBody>
      </p:sp>
      <p:sp>
        <p:nvSpPr>
          <p:cNvPr id="4" name="Slide Number Placeholder 3"/>
          <p:cNvSpPr>
            <a:spLocks noGrp="1"/>
          </p:cNvSpPr>
          <p:nvPr>
            <p:ph type="sldNum" sz="quarter" idx="10"/>
          </p:nvPr>
        </p:nvSpPr>
        <p:spPr/>
        <p:txBody>
          <a:bodyPr/>
          <a:lstStyle/>
          <a:p>
            <a:fld id="{56D7EC59-E5D4-4B4D-A9CE-0475D0A2E26B}" type="slidenum">
              <a:rPr lang="en-IN" smtClean="0"/>
              <a:t>10</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421174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a:t>
            </a:r>
            <a:r>
              <a:rPr lang="en-US">
                <a:cs typeface="Calibri"/>
              </a:rPr>
              <a:t> –Casey</a:t>
            </a:r>
          </a:p>
          <a:p>
            <a:r>
              <a:rPr lang="en-US">
                <a:cs typeface="Calibri"/>
              </a:rPr>
              <a:t>Number of projects</a:t>
            </a:r>
          </a:p>
          <a:p>
            <a:r>
              <a:rPr lang="en-US">
                <a:cs typeface="Calibri"/>
              </a:rPr>
              <a:t>Reason for delivery over 8 years</a:t>
            </a:r>
          </a:p>
        </p:txBody>
      </p:sp>
      <p:sp>
        <p:nvSpPr>
          <p:cNvPr id="4" name="Slide Number Placeholder 3"/>
          <p:cNvSpPr>
            <a:spLocks noGrp="1"/>
          </p:cNvSpPr>
          <p:nvPr>
            <p:ph type="sldNum" sz="quarter" idx="10"/>
          </p:nvPr>
        </p:nvSpPr>
        <p:spPr/>
        <p:txBody>
          <a:bodyPr/>
          <a:lstStyle/>
          <a:p>
            <a:fld id="{56D7EC59-E5D4-4B4D-A9CE-0475D0A2E26B}" type="slidenum">
              <a:rPr lang="en-IN" smtClean="0"/>
              <a:t>11</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696551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18280">
              <a:defRPr/>
            </a:pPr>
            <a:r>
              <a:rPr lang="en-US">
                <a:cs typeface="Calibri"/>
              </a:rPr>
              <a:t>45 –Casey</a:t>
            </a:r>
          </a:p>
          <a:p>
            <a:r>
              <a:rPr lang="en-US">
                <a:cs typeface="Calibri"/>
              </a:rPr>
              <a:t>Impact of regional escalation particularly of long schedule for delivery of projects</a:t>
            </a:r>
          </a:p>
          <a:p>
            <a:r>
              <a:rPr lang="en-US">
                <a:cs typeface="Calibri"/>
              </a:rPr>
              <a:t>Modified project schedules to deliver earlier, as a result of revised bond sales opportunities</a:t>
            </a:r>
          </a:p>
          <a:p>
            <a:r>
              <a:rPr lang="en-US">
                <a:cs typeface="Calibri"/>
              </a:rPr>
              <a:t>Critically important that first three projects are delivered within scope, schedule, and budget to provide greatest opportunity to deliver subsequent projects</a:t>
            </a:r>
          </a:p>
          <a:p>
            <a:r>
              <a:rPr lang="en-US">
                <a:cs typeface="Calibri"/>
              </a:rPr>
              <a:t>Deliver three elementary schools as a single  project, advantages being</a:t>
            </a:r>
          </a:p>
          <a:p>
            <a:r>
              <a:rPr lang="en-US">
                <a:cs typeface="Calibri"/>
              </a:rPr>
              <a:t>    - designed by single architect</a:t>
            </a:r>
          </a:p>
          <a:p>
            <a:r>
              <a:rPr lang="en-US">
                <a:cs typeface="Calibri"/>
              </a:rPr>
              <a:t>    - designs more similar than different</a:t>
            </a:r>
          </a:p>
          <a:p>
            <a:r>
              <a:rPr lang="en-US">
                <a:cs typeface="Calibri"/>
              </a:rPr>
              <a:t>    - consistency in design and specification of major systems</a:t>
            </a:r>
          </a:p>
          <a:p>
            <a:r>
              <a:rPr lang="en-US">
                <a:cs typeface="Calibri"/>
              </a:rPr>
              <a:t>    - Ability to bid to single GCCM and engage in design process</a:t>
            </a:r>
          </a:p>
          <a:p>
            <a:r>
              <a:rPr lang="en-US">
                <a:cs typeface="Calibri"/>
              </a:rPr>
              <a:t>    - Anticipated savings through economy of scale</a:t>
            </a:r>
          </a:p>
          <a:p>
            <a:r>
              <a:rPr lang="en-US">
                <a:cs typeface="Calibri"/>
              </a:rPr>
              <a:t>    -reduced administration</a:t>
            </a:r>
          </a:p>
          <a:p>
            <a:endParaRPr lang="en-US">
              <a:cs typeface="Calibri"/>
            </a:endParaRPr>
          </a:p>
        </p:txBody>
      </p:sp>
      <p:sp>
        <p:nvSpPr>
          <p:cNvPr id="4" name="Slide Number Placeholder 3"/>
          <p:cNvSpPr>
            <a:spLocks noGrp="1"/>
          </p:cNvSpPr>
          <p:nvPr>
            <p:ph type="sldNum" sz="quarter" idx="10"/>
          </p:nvPr>
        </p:nvSpPr>
        <p:spPr/>
        <p:txBody>
          <a:bodyPr/>
          <a:lstStyle/>
          <a:p>
            <a:fld id="{56D7EC59-E5D4-4B4D-A9CE-0475D0A2E26B}" type="slidenum">
              <a:rPr lang="en-IN" smtClean="0"/>
              <a:t>12</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333103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a:t>
            </a:r>
            <a:r>
              <a:rPr lang="en-US">
                <a:cs typeface="Calibri"/>
              </a:rPr>
              <a:t> -Casey</a:t>
            </a:r>
          </a:p>
          <a:p>
            <a:r>
              <a:rPr lang="en-US">
                <a:cs typeface="Calibri"/>
              </a:rPr>
              <a:t>Total project value as component of entire bond is over 1/6th, accordingly very important to minimize risk in successful delivery of projects</a:t>
            </a:r>
          </a:p>
          <a:p>
            <a:endParaRPr lang="en-US">
              <a:cs typeface="Calibri"/>
            </a:endParaRPr>
          </a:p>
          <a:p>
            <a:r>
              <a:rPr lang="en-US">
                <a:cs typeface="Calibri"/>
              </a:rPr>
              <a:t>Let's talk about the details of the project...</a:t>
            </a:r>
          </a:p>
        </p:txBody>
      </p:sp>
      <p:sp>
        <p:nvSpPr>
          <p:cNvPr id="4" name="Slide Number Placeholder 3"/>
          <p:cNvSpPr>
            <a:spLocks noGrp="1"/>
          </p:cNvSpPr>
          <p:nvPr>
            <p:ph type="sldNum" sz="quarter" idx="10"/>
          </p:nvPr>
        </p:nvSpPr>
        <p:spPr/>
        <p:txBody>
          <a:bodyPr/>
          <a:lstStyle/>
          <a:p>
            <a:pPr defTabSz="618280">
              <a:defRPr/>
            </a:pPr>
            <a:fld id="{56D7EC59-E5D4-4B4D-A9CE-0475D0A2E26B}" type="slidenum">
              <a:rPr lang="en-IN">
                <a:solidFill>
                  <a:prstClr val="black"/>
                </a:solidFill>
                <a:latin typeface="Calibri"/>
              </a:rPr>
              <a:pPr defTabSz="618280">
                <a:defRPr/>
              </a:pPr>
              <a:t>13</a:t>
            </a:fld>
            <a:endParaRPr lang="en-IN">
              <a:solidFill>
                <a:prstClr val="black"/>
              </a:solidFill>
              <a:latin typeface="Calibri"/>
            </a:endParaRPr>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3232666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a:t>
            </a:r>
            <a:r>
              <a:rPr lang="en-US">
                <a:cs typeface="Calibri"/>
              </a:rPr>
              <a:t> –Ray</a:t>
            </a:r>
          </a:p>
          <a:p>
            <a:endParaRPr lang="en-US">
              <a:cs typeface="Calibri"/>
            </a:endParaRPr>
          </a:p>
          <a:p>
            <a:r>
              <a:rPr lang="en-US">
                <a:cs typeface="Calibri"/>
              </a:rPr>
              <a:t>As Casey mentioned in approaching these three schools as a single project, we are looking for efficiencies in opportunity in the delivery of the projects.</a:t>
            </a:r>
          </a:p>
          <a:p>
            <a:r>
              <a:rPr lang="en-US">
                <a:cs typeface="Calibri"/>
              </a:rPr>
              <a:t>A significant consideration was the relative proximity of the schools to each other, which we anticipate will provide opportunities for </a:t>
            </a:r>
            <a:r>
              <a:rPr lang="en-US" err="1">
                <a:cs typeface="Calibri"/>
              </a:rPr>
              <a:t>efficency</a:t>
            </a:r>
            <a:r>
              <a:rPr lang="en-US">
                <a:cs typeface="Calibri"/>
              </a:rPr>
              <a:t> by the Contractor</a:t>
            </a:r>
          </a:p>
        </p:txBody>
      </p:sp>
      <p:sp>
        <p:nvSpPr>
          <p:cNvPr id="4" name="Slide Number Placeholder 3"/>
          <p:cNvSpPr>
            <a:spLocks noGrp="1"/>
          </p:cNvSpPr>
          <p:nvPr>
            <p:ph type="sldNum" sz="quarter" idx="10"/>
          </p:nvPr>
        </p:nvSpPr>
        <p:spPr/>
        <p:txBody>
          <a:bodyPr/>
          <a:lstStyle/>
          <a:p>
            <a:fld id="{56D7EC59-E5D4-4B4D-A9CE-0475D0A2E26B}" type="slidenum">
              <a:rPr lang="en-IN" smtClean="0"/>
              <a:t>14</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373756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a:t>30 -Ray</a:t>
            </a:r>
            <a:endParaRPr lang="en-US" altLang="en-US" baseline="0"/>
          </a:p>
          <a:p>
            <a:pPr>
              <a:spcBef>
                <a:spcPct val="0"/>
              </a:spcBef>
              <a:defRPr/>
            </a:pPr>
            <a:r>
              <a:rPr lang="en-US" altLang="en-US"/>
              <a:t>  </a:t>
            </a:r>
            <a:r>
              <a:rPr lang="en-US"/>
              <a:t>  - Hiring the GC early is critical to assisting with</a:t>
            </a:r>
            <a:r>
              <a:rPr lang="en-US">
                <a:cs typeface="Calibri"/>
              </a:rPr>
              <a:t> design development and scheduling to be able to start construction by next summer</a:t>
            </a:r>
          </a:p>
          <a:p>
            <a:pPr>
              <a:spcBef>
                <a:spcPct val="0"/>
              </a:spcBef>
              <a:defRPr/>
            </a:pPr>
            <a:r>
              <a:rPr lang="en-US" altLang="en-US"/>
              <a:t>    - Construction Schedule tight and complicated requiring Contractor pre-planning</a:t>
            </a:r>
            <a:endParaRPr lang="en-US" altLang="en-US">
              <a:cs typeface="Calibri"/>
            </a:endParaRPr>
          </a:p>
          <a:p>
            <a:pPr>
              <a:spcBef>
                <a:spcPct val="0"/>
              </a:spcBef>
              <a:defRPr/>
            </a:pPr>
            <a:endParaRPr lang="en-US" altLang="en-US"/>
          </a:p>
          <a:p>
            <a:pPr>
              <a:spcBef>
                <a:spcPct val="0"/>
              </a:spcBef>
              <a:defRPr/>
            </a:pPr>
            <a:r>
              <a:rPr lang="en-US" altLang="en-US">
                <a:cs typeface="Calibri"/>
              </a:rPr>
              <a:t>Introduction to Rebecca</a:t>
            </a:r>
            <a:endParaRPr lang="en-US" altLang="en-US"/>
          </a:p>
          <a:p>
            <a:pPr>
              <a:spcBef>
                <a:spcPct val="0"/>
              </a:spcBef>
              <a:defRPr/>
            </a:pPr>
            <a:r>
              <a:rPr lang="en-US" altLang="en-US"/>
              <a:t>   </a:t>
            </a:r>
            <a:endParaRPr lang="en-US">
              <a:cs typeface="Calibri"/>
            </a:endParaRPr>
          </a:p>
        </p:txBody>
      </p:sp>
      <p:sp>
        <p:nvSpPr>
          <p:cNvPr id="4" name="Slide Number Placeholder 3"/>
          <p:cNvSpPr>
            <a:spLocks noGrp="1"/>
          </p:cNvSpPr>
          <p:nvPr>
            <p:ph type="sldNum" sz="quarter" idx="10"/>
          </p:nvPr>
        </p:nvSpPr>
        <p:spPr/>
        <p:txBody>
          <a:bodyPr/>
          <a:lstStyle/>
          <a:p>
            <a:fld id="{56D7EC59-E5D4-4B4D-A9CE-0475D0A2E26B}" type="slidenum">
              <a:rPr lang="en-IN" smtClean="0"/>
              <a:t>15</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640032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a:cs typeface="Calibri"/>
              </a:rPr>
              <a:t>90 -</a:t>
            </a:r>
            <a:r>
              <a:rPr lang="en-US" altLang="en-US" err="1">
                <a:cs typeface="Calibri"/>
              </a:rPr>
              <a:t>Rebbecca</a:t>
            </a:r>
          </a:p>
          <a:p>
            <a:pPr eaLnBrk="1" hangingPunct="1">
              <a:spcBef>
                <a:spcPct val="0"/>
              </a:spcBef>
              <a:buFontTx/>
              <a:buNone/>
              <a:defRPr/>
            </a:pPr>
            <a:r>
              <a:rPr lang="en-US" altLang="en-US" sz="1400" b="1"/>
              <a:t>RCW 39.10.340: </a:t>
            </a:r>
            <a:r>
              <a:rPr lang="en-US" sz="1400">
                <a:ea typeface="Times New Roman" panose="02020603050405020304" pitchFamily="18" charset="0"/>
              </a:rPr>
              <a:t>The project involves construction at an existing facility that must continue to operate during construction:</a:t>
            </a:r>
          </a:p>
          <a:p>
            <a:pPr eaLnBrk="1" hangingPunct="1">
              <a:spcBef>
                <a:spcPct val="0"/>
              </a:spcBef>
              <a:buFontTx/>
              <a:buNone/>
              <a:defRPr/>
            </a:pPr>
            <a:endParaRPr lang="en-US" sz="1400">
              <a:ea typeface="Times New Roman" panose="02020603050405020304" pitchFamily="18" charset="0"/>
            </a:endParaRPr>
          </a:p>
          <a:p>
            <a:pPr marL="1097487" lvl="1">
              <a:spcBef>
                <a:spcPct val="0"/>
              </a:spcBef>
              <a:buFont typeface="Arial" panose="020B0604020202020204" pitchFamily="34" charset="0"/>
              <a:buChar char="•"/>
              <a:defRPr/>
            </a:pPr>
            <a:r>
              <a:rPr lang="en-US" altLang="en-US" sz="1400"/>
              <a:t>The existing school will be occupied during construction. Education and operations must continue unobstructed by construction activity and remain safe throughout.</a:t>
            </a:r>
          </a:p>
        </p:txBody>
      </p:sp>
      <p:sp>
        <p:nvSpPr>
          <p:cNvPr id="4" name="Slide Number Placeholder 3"/>
          <p:cNvSpPr>
            <a:spLocks noGrp="1"/>
          </p:cNvSpPr>
          <p:nvPr>
            <p:ph type="sldNum" sz="quarter" idx="10"/>
          </p:nvPr>
        </p:nvSpPr>
        <p:spPr/>
        <p:txBody>
          <a:bodyPr/>
          <a:lstStyle/>
          <a:p>
            <a:fld id="{56D7EC59-E5D4-4B4D-A9CE-0475D0A2E26B}" type="slidenum">
              <a:rPr lang="en-IN" smtClean="0"/>
              <a:t>16</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670749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a:cs typeface="Calibri"/>
              </a:rPr>
              <a:t>90 -Rebecca</a:t>
            </a:r>
          </a:p>
          <a:p>
            <a:pPr eaLnBrk="1" hangingPunct="1">
              <a:spcBef>
                <a:spcPct val="0"/>
              </a:spcBef>
              <a:buFontTx/>
              <a:buNone/>
              <a:defRPr/>
            </a:pPr>
            <a:r>
              <a:rPr lang="en-US" altLang="en-US" sz="1400" b="1"/>
              <a:t>RCW 39.10.340: </a:t>
            </a:r>
            <a:r>
              <a:rPr lang="en-US" altLang="en-US" sz="1400"/>
              <a:t>The involvement of the GC/CM is </a:t>
            </a:r>
            <a:r>
              <a:rPr lang="en-US" sz="1400">
                <a:ea typeface="Times New Roman" panose="02020603050405020304" pitchFamily="18" charset="0"/>
              </a:rPr>
              <a:t>critical during the design phase</a:t>
            </a:r>
            <a:r>
              <a:rPr lang="en-US" altLang="en-US" sz="1400"/>
              <a:t>:</a:t>
            </a:r>
          </a:p>
          <a:p>
            <a:pPr eaLnBrk="1" hangingPunct="1">
              <a:spcBef>
                <a:spcPct val="0"/>
              </a:spcBef>
              <a:buFontTx/>
              <a:buNone/>
              <a:defRPr/>
            </a:pPr>
            <a:endParaRPr lang="en-US" altLang="en-US" sz="1400"/>
          </a:p>
          <a:p>
            <a:pPr marL="1097487" lvl="1">
              <a:spcBef>
                <a:spcPct val="0"/>
              </a:spcBef>
              <a:buFont typeface="Arial" panose="020B0604020202020204" pitchFamily="34" charset="0"/>
              <a:buChar char="•"/>
              <a:defRPr/>
            </a:pPr>
            <a:r>
              <a:rPr lang="en-US" altLang="en-US" sz="1400"/>
              <a:t> The </a:t>
            </a:r>
            <a:r>
              <a:rPr lang="en-US" sz="1400">
                <a:ea typeface="Times New Roman" panose="02020603050405020304" pitchFamily="18" charset="0"/>
              </a:rPr>
              <a:t>GC/CM’s involvement during the design phase is especially critical in our </a:t>
            </a:r>
            <a:r>
              <a:rPr lang="en-US" altLang="en-US" sz="1400"/>
              <a:t>regional construction market, where cost escalation is high, subcontractors and suppliers are at capacity, and bidding conditions are unpredictable. </a:t>
            </a:r>
          </a:p>
          <a:p>
            <a:pPr marL="1097487" lvl="1">
              <a:spcBef>
                <a:spcPct val="0"/>
              </a:spcBef>
              <a:buFont typeface="Arial" panose="020B0604020202020204" pitchFamily="34" charset="0"/>
              <a:buChar char="•"/>
              <a:defRPr/>
            </a:pPr>
            <a:r>
              <a:rPr lang="en-US" sz="1400">
                <a:ea typeface="Times New Roman" panose="02020603050405020304" pitchFamily="18" charset="0"/>
              </a:rPr>
              <a:t>The local Spokane market is extremely busy and stretching the limits of the local subcontractors. </a:t>
            </a:r>
          </a:p>
          <a:p>
            <a:pPr marL="1097487" lvl="1">
              <a:spcBef>
                <a:spcPct val="0"/>
              </a:spcBef>
              <a:buFont typeface="Arial" panose="020B0604020202020204" pitchFamily="34" charset="0"/>
              <a:buChar char="•"/>
              <a:defRPr/>
            </a:pPr>
            <a:r>
              <a:rPr lang="en-US" sz="1400">
                <a:ea typeface="Times New Roman" panose="02020603050405020304" pitchFamily="18" charset="0"/>
              </a:rPr>
              <a:t>GC/CM will also provide input into the products, installation methods and materials used to optimize the return on investment. </a:t>
            </a:r>
          </a:p>
          <a:p>
            <a:pPr marL="1097487" lvl="1">
              <a:spcBef>
                <a:spcPct val="0"/>
              </a:spcBef>
              <a:buFont typeface="Arial" panose="020B0604020202020204" pitchFamily="34" charset="0"/>
              <a:buChar char="•"/>
              <a:defRPr/>
            </a:pPr>
            <a:r>
              <a:rPr lang="en-US" sz="1400">
                <a:ea typeface="Times New Roman" panose="02020603050405020304" pitchFamily="18" charset="0"/>
              </a:rPr>
              <a:t>This streamlined process may allow the design phase to be compressed and reduce the need for lengthy and complicated value engineering exercises at the end of design, enabling an earlier start to construction and saving the Mead School District a significant amount of money in cost escalation.</a:t>
            </a:r>
            <a:endParaRPr lang="en-US" altLang="en-US" sz="1400"/>
          </a:p>
          <a:p>
            <a:endParaRPr lang="en-US"/>
          </a:p>
        </p:txBody>
      </p:sp>
      <p:sp>
        <p:nvSpPr>
          <p:cNvPr id="4" name="Slide Number Placeholder 3"/>
          <p:cNvSpPr>
            <a:spLocks noGrp="1"/>
          </p:cNvSpPr>
          <p:nvPr>
            <p:ph type="sldNum" sz="quarter" idx="10"/>
          </p:nvPr>
        </p:nvSpPr>
        <p:spPr/>
        <p:txBody>
          <a:bodyPr/>
          <a:lstStyle/>
          <a:p>
            <a:fld id="{56D7EC59-E5D4-4B4D-A9CE-0475D0A2E26B}" type="slidenum">
              <a:rPr lang="en-IN" smtClean="0"/>
              <a:t>17</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3037958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a:cs typeface="Calibri"/>
              </a:rPr>
              <a:t>90 -Rebecca</a:t>
            </a:r>
          </a:p>
          <a:p>
            <a:pPr eaLnBrk="1" hangingPunct="1">
              <a:spcBef>
                <a:spcPct val="0"/>
              </a:spcBef>
              <a:buFontTx/>
              <a:buNone/>
              <a:defRPr/>
            </a:pPr>
            <a:r>
              <a:rPr lang="en-US" altLang="en-US" sz="1400" b="1"/>
              <a:t>RCW 39.10.340: </a:t>
            </a:r>
            <a:r>
              <a:rPr lang="en-US" sz="1400">
                <a:ea typeface="Times New Roman" panose="02020603050405020304" pitchFamily="18" charset="0"/>
              </a:rPr>
              <a:t>The project encompasses a complex or technical work environment:</a:t>
            </a:r>
          </a:p>
          <a:p>
            <a:pPr eaLnBrk="1" hangingPunct="1">
              <a:spcBef>
                <a:spcPct val="0"/>
              </a:spcBef>
              <a:buFontTx/>
              <a:buNone/>
              <a:defRPr/>
            </a:pPr>
            <a:endParaRPr lang="en-US" sz="1400">
              <a:ea typeface="Times New Roman" panose="02020603050405020304" pitchFamily="18" charset="0"/>
            </a:endParaRPr>
          </a:p>
          <a:p>
            <a:pPr marL="1097487" lvl="1">
              <a:spcBef>
                <a:spcPct val="0"/>
              </a:spcBef>
              <a:buFont typeface="Arial" panose="020B0604020202020204" pitchFamily="34" charset="0"/>
              <a:buChar char="•"/>
              <a:defRPr/>
            </a:pPr>
            <a:r>
              <a:rPr lang="en-US" altLang="en-US" sz="1400"/>
              <a:t>There will be complex permitting issues, utility work and potential traffic mitigation which will need to be planned and finalized before the main construction can begin</a:t>
            </a:r>
          </a:p>
          <a:p>
            <a:pPr marL="1097487" lvl="1">
              <a:spcBef>
                <a:spcPct val="0"/>
              </a:spcBef>
              <a:buFont typeface="Arial" panose="020B0604020202020204" pitchFamily="34" charset="0"/>
              <a:buChar char="•"/>
              <a:defRPr/>
            </a:pPr>
            <a:r>
              <a:rPr lang="en-US" altLang="en-US" sz="1400"/>
              <a:t>The neighborhood will be skeptical that this project can be delivered with minimal disruption to the neighborhood. Having the contractor mitigate these concerns early will ease their anxiety and help the public hearing process go more smoothly.</a:t>
            </a:r>
          </a:p>
          <a:p>
            <a:endParaRPr lang="en-US" sz="1400"/>
          </a:p>
        </p:txBody>
      </p:sp>
      <p:sp>
        <p:nvSpPr>
          <p:cNvPr id="4" name="Slide Number Placeholder 3"/>
          <p:cNvSpPr>
            <a:spLocks noGrp="1"/>
          </p:cNvSpPr>
          <p:nvPr>
            <p:ph type="sldNum" sz="quarter" idx="10"/>
          </p:nvPr>
        </p:nvSpPr>
        <p:spPr/>
        <p:txBody>
          <a:bodyPr/>
          <a:lstStyle/>
          <a:p>
            <a:fld id="{56D7EC59-E5D4-4B4D-A9CE-0475D0A2E26B}" type="slidenum">
              <a:rPr lang="en-IN" smtClean="0"/>
              <a:t>18</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9416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15 –Sally</a:t>
            </a:r>
            <a:endParaRPr lang="en-US"/>
          </a:p>
          <a:p>
            <a:r>
              <a:rPr lang="en-US">
                <a:cs typeface="Calibri"/>
              </a:rPr>
              <a:t>15 –Casey</a:t>
            </a:r>
          </a:p>
          <a:p>
            <a:r>
              <a:rPr lang="en-US">
                <a:cs typeface="Calibri"/>
              </a:rPr>
              <a:t>15 –Dan</a:t>
            </a:r>
          </a:p>
          <a:p>
            <a:r>
              <a:rPr lang="en-US">
                <a:cs typeface="Calibri"/>
              </a:rPr>
              <a:t>15 -Rebecca</a:t>
            </a:r>
          </a:p>
          <a:p>
            <a:endParaRPr lang="en-US">
              <a:solidFill>
                <a:prstClr val="black"/>
              </a:solidFill>
            </a:endParaRPr>
          </a:p>
          <a:p>
            <a:pPr marL="309139" indent="-309139">
              <a:buFont typeface="+mj-lt"/>
              <a:buAutoNum type="arabicPeriod"/>
            </a:pPr>
            <a:r>
              <a:rPr lang="en-US" sz="1400">
                <a:solidFill>
                  <a:prstClr val="black"/>
                </a:solidFill>
              </a:rPr>
              <a:t>Number &amp; Timing of Capital Projects</a:t>
            </a:r>
          </a:p>
          <a:p>
            <a:pPr marL="309139" indent="-309139">
              <a:buFont typeface="+mj-lt"/>
              <a:buAutoNum type="arabicPeriod"/>
            </a:pPr>
            <a:r>
              <a:rPr lang="en-US" sz="1400">
                <a:solidFill>
                  <a:prstClr val="black"/>
                </a:solidFill>
              </a:rPr>
              <a:t>Engage Contractor early in Design Process to assist in management of project scope, schedule, &amp; budget</a:t>
            </a:r>
          </a:p>
          <a:p>
            <a:pPr marL="309139" indent="-309139">
              <a:buFont typeface="+mj-lt"/>
              <a:buAutoNum type="arabicPeriod"/>
            </a:pPr>
            <a:r>
              <a:rPr lang="en-US" sz="1400">
                <a:solidFill>
                  <a:prstClr val="black"/>
                </a:solidFill>
              </a:rPr>
              <a:t>Utilize Single Architect to develop similar designs &amp; construction documents</a:t>
            </a:r>
          </a:p>
          <a:p>
            <a:pPr marL="309139" indent="-309139">
              <a:buFont typeface="+mj-lt"/>
              <a:buAutoNum type="arabicPeriod"/>
            </a:pPr>
            <a:r>
              <a:rPr lang="en-US" sz="1400">
                <a:solidFill>
                  <a:prstClr val="black"/>
                </a:solidFill>
              </a:rPr>
              <a:t>Ability to Bid to a single GC/CM contractor to capitalize on economy of scale</a:t>
            </a:r>
          </a:p>
          <a:p>
            <a:pPr marL="309139" indent="-309139">
              <a:buFont typeface="+mj-lt"/>
              <a:buAutoNum type="arabicPeriod"/>
            </a:pPr>
            <a:r>
              <a:rPr lang="en-US" sz="1400">
                <a:solidFill>
                  <a:prstClr val="black"/>
                </a:solidFill>
              </a:rPr>
              <a:t>Reduce design team and contractor Construction Administration </a:t>
            </a:r>
          </a:p>
          <a:p>
            <a:pPr marL="309139" indent="-309139">
              <a:buFont typeface="+mj-lt"/>
              <a:buAutoNum type="arabicPeriod"/>
            </a:pPr>
            <a:r>
              <a:rPr lang="en-US" sz="1400">
                <a:solidFill>
                  <a:prstClr val="black"/>
                </a:solidFill>
              </a:rPr>
              <a:t>Proximity of sites to each other</a:t>
            </a:r>
          </a:p>
          <a:p>
            <a:pPr marL="309139" indent="-309139">
              <a:buFont typeface="+mj-lt"/>
              <a:buAutoNum type="arabicPeriod"/>
            </a:pPr>
            <a:r>
              <a:rPr lang="en-US" sz="1400">
                <a:solidFill>
                  <a:prstClr val="black"/>
                </a:solidFill>
              </a:rPr>
              <a:t>Tight Design &amp; Construction Schedule</a:t>
            </a:r>
          </a:p>
          <a:p>
            <a:pPr marL="309139" indent="-309139">
              <a:buFont typeface="+mj-lt"/>
              <a:buAutoNum type="arabicPeriod"/>
            </a:pPr>
            <a:r>
              <a:rPr lang="en-US" sz="1400">
                <a:solidFill>
                  <a:prstClr val="black"/>
                </a:solidFill>
              </a:rPr>
              <a:t>Reduce Potential Project Change Impacts</a:t>
            </a:r>
          </a:p>
        </p:txBody>
      </p:sp>
      <p:sp>
        <p:nvSpPr>
          <p:cNvPr id="4" name="Slide Number Placeholder 3"/>
          <p:cNvSpPr>
            <a:spLocks noGrp="1"/>
          </p:cNvSpPr>
          <p:nvPr>
            <p:ph type="sldNum" sz="quarter" idx="10"/>
          </p:nvPr>
        </p:nvSpPr>
        <p:spPr/>
        <p:txBody>
          <a:bodyPr/>
          <a:lstStyle/>
          <a:p>
            <a:fld id="{56D7EC59-E5D4-4B4D-A9CE-0475D0A2E26B}" type="slidenum">
              <a:rPr lang="en-IN" smtClean="0"/>
              <a:t>19</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284577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a:t>
            </a:r>
            <a:r>
              <a:rPr lang="en-US">
                <a:cs typeface="Calibri"/>
              </a:rPr>
              <a:t> Sally</a:t>
            </a:r>
          </a:p>
          <a:p>
            <a:r>
              <a:rPr lang="en-US">
                <a:cs typeface="Calibri"/>
              </a:rPr>
              <a:t>Thank you for the opportunity to present our project for consideration of approval for GCCM alternative delivery method, my name is Sally McClean, I am the Chief Financial Officer for FWPS</a:t>
            </a:r>
          </a:p>
          <a:p>
            <a:r>
              <a:rPr lang="en-US">
                <a:cs typeface="Calibri"/>
              </a:rPr>
              <a:t>In our presentation today we explain why we believe our project is a good fit for this delivery method due to:</a:t>
            </a:r>
          </a:p>
          <a:p>
            <a:r>
              <a:rPr lang="en-US">
                <a:cs typeface="Calibri"/>
              </a:rPr>
              <a:t>        - our team qualifications</a:t>
            </a:r>
          </a:p>
          <a:p>
            <a:r>
              <a:rPr lang="en-US">
                <a:cs typeface="Calibri"/>
              </a:rPr>
              <a:t>        - the tight schedule and required phasing associated with existing, occupied sites</a:t>
            </a:r>
          </a:p>
          <a:p>
            <a:r>
              <a:rPr lang="en-US">
                <a:cs typeface="Calibri"/>
              </a:rPr>
              <a:t>        - the need for Contractor engagement in the Design Process</a:t>
            </a:r>
          </a:p>
          <a:p>
            <a:r>
              <a:rPr lang="en-US">
                <a:cs typeface="Calibri"/>
              </a:rPr>
              <a:t>        - the technical complexity of the projects</a:t>
            </a:r>
          </a:p>
          <a:p>
            <a:r>
              <a:rPr lang="en-US">
                <a:cs typeface="Calibri"/>
              </a:rPr>
              <a:t>To that end our presentation today will inform you about</a:t>
            </a:r>
          </a:p>
          <a:p>
            <a:r>
              <a:rPr lang="en-US">
                <a:cs typeface="Calibri"/>
              </a:rPr>
              <a:t>        -Our Team Qualifications</a:t>
            </a:r>
          </a:p>
          <a:p>
            <a:r>
              <a:rPr lang="en-US">
                <a:cs typeface="Calibri"/>
              </a:rPr>
              <a:t>        -The District Capital Program</a:t>
            </a:r>
          </a:p>
          <a:p>
            <a:r>
              <a:rPr lang="en-US">
                <a:cs typeface="Calibri"/>
              </a:rPr>
              <a:t>        -Project details</a:t>
            </a:r>
          </a:p>
          <a:p>
            <a:r>
              <a:rPr lang="en-US">
                <a:cs typeface="Calibri"/>
              </a:rPr>
              <a:t>...and then summarize with why we believe this project is a good fit for the GCCM process</a:t>
            </a:r>
          </a:p>
          <a:p>
            <a:endParaRPr lang="en-US">
              <a:cs typeface="Calibri"/>
            </a:endParaRPr>
          </a:p>
          <a:p>
            <a:r>
              <a:rPr lang="en-US">
                <a:cs typeface="Calibri"/>
              </a:rPr>
              <a:t>   </a:t>
            </a:r>
          </a:p>
          <a:p>
            <a:endParaRPr lang="en-US">
              <a:cs typeface="Calibri"/>
            </a:endParaRPr>
          </a:p>
        </p:txBody>
      </p:sp>
      <p:sp>
        <p:nvSpPr>
          <p:cNvPr id="4" name="Slide Number Placeholder 3"/>
          <p:cNvSpPr>
            <a:spLocks noGrp="1"/>
          </p:cNvSpPr>
          <p:nvPr>
            <p:ph type="sldNum" sz="quarter" idx="10"/>
          </p:nvPr>
        </p:nvSpPr>
        <p:spPr/>
        <p:txBody>
          <a:bodyPr/>
          <a:lstStyle/>
          <a:p>
            <a:fld id="{56D7EC59-E5D4-4B4D-A9CE-0475D0A2E26B}" type="slidenum">
              <a:rPr lang="en-IN" smtClean="0"/>
              <a:t>2</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602716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300</a:t>
            </a:r>
          </a:p>
        </p:txBody>
      </p:sp>
      <p:sp>
        <p:nvSpPr>
          <p:cNvPr id="4" name="Slide Number Placeholder 3"/>
          <p:cNvSpPr>
            <a:spLocks noGrp="1"/>
          </p:cNvSpPr>
          <p:nvPr>
            <p:ph type="sldNum" sz="quarter" idx="10"/>
          </p:nvPr>
        </p:nvSpPr>
        <p:spPr/>
        <p:txBody>
          <a:bodyPr/>
          <a:lstStyle/>
          <a:p>
            <a:fld id="{56D7EC59-E5D4-4B4D-A9CE-0475D0A2E26B}" type="slidenum">
              <a:rPr lang="en-IN" smtClean="0"/>
              <a:t>20</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3358580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a:t>
            </a:r>
          </a:p>
        </p:txBody>
      </p:sp>
      <p:sp>
        <p:nvSpPr>
          <p:cNvPr id="4" name="Slide Number Placeholder 3"/>
          <p:cNvSpPr>
            <a:spLocks noGrp="1"/>
          </p:cNvSpPr>
          <p:nvPr>
            <p:ph type="sldNum" sz="quarter" idx="10"/>
          </p:nvPr>
        </p:nvSpPr>
        <p:spPr/>
        <p:txBody>
          <a:bodyPr/>
          <a:lstStyle/>
          <a:p>
            <a:fld id="{56D7EC59-E5D4-4B4D-A9CE-0475D0A2E26B}" type="slidenum">
              <a:rPr lang="en-IN" smtClean="0"/>
              <a:t>21</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07412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15 Sally</a:t>
            </a:r>
          </a:p>
          <a:p>
            <a:endParaRPr lang="en-US">
              <a:cs typeface="Calibri"/>
            </a:endParaRPr>
          </a:p>
        </p:txBody>
      </p:sp>
      <p:sp>
        <p:nvSpPr>
          <p:cNvPr id="4" name="Slide Number Placeholder 3"/>
          <p:cNvSpPr>
            <a:spLocks noGrp="1"/>
          </p:cNvSpPr>
          <p:nvPr>
            <p:ph type="sldNum" sz="quarter" idx="10"/>
          </p:nvPr>
        </p:nvSpPr>
        <p:spPr/>
        <p:txBody>
          <a:bodyPr/>
          <a:lstStyle/>
          <a:p>
            <a:pPr defTabSz="618280">
              <a:defRPr/>
            </a:pPr>
            <a:fld id="{56D7EC59-E5D4-4B4D-A9CE-0475D0A2E26B}" type="slidenum">
              <a:rPr lang="en-IN">
                <a:solidFill>
                  <a:prstClr val="black"/>
                </a:solidFill>
                <a:latin typeface="Calibri"/>
              </a:rPr>
              <a:pPr defTabSz="618280">
                <a:defRPr/>
              </a:pPr>
              <a:t>3</a:t>
            </a:fld>
            <a:endParaRPr lang="en-IN">
              <a:solidFill>
                <a:prstClr val="black"/>
              </a:solidFill>
              <a:latin typeface="Calibri"/>
            </a:endParaRPr>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60644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10 Sally</a:t>
            </a:r>
          </a:p>
          <a:p>
            <a:endParaRPr lang="en-US">
              <a:cs typeface="Calibri"/>
            </a:endParaRPr>
          </a:p>
          <a:p>
            <a:r>
              <a:rPr lang="en-US">
                <a:cs typeface="Calibri"/>
              </a:rPr>
              <a:t>So I would like to begin by introducing you to the Teams that will facilitate the project, which are grouped in to</a:t>
            </a:r>
          </a:p>
          <a:p>
            <a:r>
              <a:rPr lang="en-US">
                <a:cs typeface="Calibri"/>
              </a:rPr>
              <a:t>     -our Owners Team</a:t>
            </a:r>
          </a:p>
          <a:p>
            <a:r>
              <a:rPr lang="en-US">
                <a:cs typeface="Calibri"/>
              </a:rPr>
              <a:t>     -our Project Management Team</a:t>
            </a:r>
          </a:p>
          <a:p>
            <a:r>
              <a:rPr lang="en-US">
                <a:cs typeface="Calibri"/>
              </a:rPr>
              <a:t>     -and our Architectural team</a:t>
            </a:r>
          </a:p>
        </p:txBody>
      </p:sp>
      <p:sp>
        <p:nvSpPr>
          <p:cNvPr id="4" name="Slide Number Placeholder 3"/>
          <p:cNvSpPr>
            <a:spLocks noGrp="1"/>
          </p:cNvSpPr>
          <p:nvPr>
            <p:ph type="sldNum" sz="quarter" idx="10"/>
          </p:nvPr>
        </p:nvSpPr>
        <p:spPr/>
        <p:txBody>
          <a:bodyPr/>
          <a:lstStyle/>
          <a:p>
            <a:pPr defTabSz="618280">
              <a:defRPr/>
            </a:pPr>
            <a:fld id="{56D7EC59-E5D4-4B4D-A9CE-0475D0A2E26B}" type="slidenum">
              <a:rPr lang="en-IN">
                <a:solidFill>
                  <a:prstClr val="black"/>
                </a:solidFill>
                <a:latin typeface="Calibri"/>
              </a:rPr>
              <a:pPr defTabSz="618280">
                <a:defRPr/>
              </a:pPr>
              <a:t>4</a:t>
            </a:fld>
            <a:endParaRPr lang="en-IN">
              <a:solidFill>
                <a:prstClr val="black"/>
              </a:solidFill>
              <a:latin typeface="Calibri"/>
            </a:endParaRPr>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279630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r>
              <a:rPr lang="en-US">
                <a:cs typeface="Calibri"/>
              </a:rPr>
              <a:t>30 Sally ...as I mentioned previously I am Sally McClean, CFO, ...history and experience ...intro to Mike</a:t>
            </a:r>
          </a:p>
          <a:p>
            <a:pPr defTabSz="873161"/>
            <a:r>
              <a:rPr lang="en-US">
                <a:cs typeface="Calibri"/>
              </a:rPr>
              <a:t>30 Mike ...history experience ...intro to Casey</a:t>
            </a:r>
          </a:p>
          <a:p>
            <a:pPr defTabSz="873161"/>
            <a:r>
              <a:rPr lang="en-US">
                <a:cs typeface="Calibri"/>
              </a:rPr>
              <a:t>30 Casey ...history and experience</a:t>
            </a:r>
          </a:p>
        </p:txBody>
      </p:sp>
      <p:sp>
        <p:nvSpPr>
          <p:cNvPr id="4" name="Slide Number Placeholder 3"/>
          <p:cNvSpPr>
            <a:spLocks noGrp="1"/>
          </p:cNvSpPr>
          <p:nvPr>
            <p:ph type="sldNum" sz="quarter" idx="10"/>
          </p:nvPr>
        </p:nvSpPr>
        <p:spPr/>
        <p:txBody>
          <a:bodyPr/>
          <a:lstStyle/>
          <a:p>
            <a:fld id="{56D7EC59-E5D4-4B4D-A9CE-0475D0A2E26B}" type="slidenum">
              <a:rPr lang="en-IN" smtClean="0"/>
              <a:t>5</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95912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15 -Casey</a:t>
            </a:r>
          </a:p>
          <a:p>
            <a:r>
              <a:rPr lang="en-US"/>
              <a:t>Alignment to support execution of the District's strategic goals as established by </a:t>
            </a:r>
            <a:r>
              <a:rPr lang="en-US" err="1"/>
              <a:t>Dr</a:t>
            </a:r>
            <a:r>
              <a:rPr lang="en-US"/>
              <a:t> Campbell</a:t>
            </a:r>
            <a:endParaRPr lang="en-US">
              <a:cs typeface="Calibri"/>
            </a:endParaRPr>
          </a:p>
          <a:p>
            <a:r>
              <a:rPr lang="en-US">
                <a:cs typeface="Calibri"/>
              </a:rPr>
              <a:t>My involvement 100% in deliver of Capital Program</a:t>
            </a:r>
            <a:endParaRPr lang="en-US"/>
          </a:p>
          <a:p>
            <a:r>
              <a:rPr lang="en-US">
                <a:cs typeface="Calibri"/>
              </a:rPr>
              <a:t>Partners aligned to supporting execution</a:t>
            </a:r>
          </a:p>
          <a:p>
            <a:r>
              <a:rPr lang="en-US">
                <a:cs typeface="Calibri"/>
              </a:rPr>
              <a:t>    -Perkins Coie for Legal Guidance</a:t>
            </a:r>
          </a:p>
          <a:p>
            <a:r>
              <a:rPr lang="en-US">
                <a:cs typeface="Calibri"/>
              </a:rPr>
              <a:t>    -CBRE Heery for direct project management and program guidance</a:t>
            </a:r>
          </a:p>
          <a:p>
            <a:r>
              <a:rPr lang="en-US">
                <a:cs typeface="Calibri"/>
              </a:rPr>
              <a:t>    -Integrus as Architect</a:t>
            </a:r>
          </a:p>
          <a:p>
            <a:r>
              <a:rPr lang="en-US">
                <a:cs typeface="Calibri"/>
              </a:rPr>
              <a:t>Introduction to Dan Gendreau </a:t>
            </a:r>
          </a:p>
        </p:txBody>
      </p:sp>
      <p:sp>
        <p:nvSpPr>
          <p:cNvPr id="4" name="Slide Number Placeholder 3"/>
          <p:cNvSpPr>
            <a:spLocks noGrp="1"/>
          </p:cNvSpPr>
          <p:nvPr>
            <p:ph type="sldNum" sz="quarter" idx="10"/>
          </p:nvPr>
        </p:nvSpPr>
        <p:spPr/>
        <p:txBody>
          <a:bodyPr/>
          <a:lstStyle/>
          <a:p>
            <a:pPr defTabSz="618280">
              <a:defRPr/>
            </a:pPr>
            <a:fld id="{56D7EC59-E5D4-4B4D-A9CE-0475D0A2E26B}" type="slidenum">
              <a:rPr lang="en-IN">
                <a:solidFill>
                  <a:prstClr val="black"/>
                </a:solidFill>
                <a:latin typeface="Calibri"/>
              </a:rPr>
              <a:pPr defTabSz="618280">
                <a:defRPr/>
              </a:pPr>
              <a:t>6</a:t>
            </a:fld>
            <a:endParaRPr lang="en-IN">
              <a:solidFill>
                <a:prstClr val="black"/>
              </a:solidFill>
              <a:latin typeface="Calibri"/>
            </a:endParaRPr>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28542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a:t>
            </a:r>
            <a:r>
              <a:rPr lang="en-US">
                <a:cs typeface="Calibri"/>
              </a:rPr>
              <a:t> -Dan</a:t>
            </a:r>
          </a:p>
          <a:p>
            <a:endParaRPr lang="en-US">
              <a:cs typeface="Calibri"/>
            </a:endParaRPr>
          </a:p>
        </p:txBody>
      </p:sp>
      <p:sp>
        <p:nvSpPr>
          <p:cNvPr id="4" name="Slide Number Placeholder 3"/>
          <p:cNvSpPr>
            <a:spLocks noGrp="1"/>
          </p:cNvSpPr>
          <p:nvPr>
            <p:ph type="sldNum" sz="quarter" idx="10"/>
          </p:nvPr>
        </p:nvSpPr>
        <p:spPr/>
        <p:txBody>
          <a:bodyPr/>
          <a:lstStyle/>
          <a:p>
            <a:pPr defTabSz="618280">
              <a:defRPr/>
            </a:pPr>
            <a:fld id="{56D7EC59-E5D4-4B4D-A9CE-0475D0A2E26B}" type="slidenum">
              <a:rPr lang="en-IN">
                <a:solidFill>
                  <a:prstClr val="black"/>
                </a:solidFill>
                <a:latin typeface="Calibri"/>
              </a:rPr>
              <a:pPr defTabSz="618280">
                <a:defRPr/>
              </a:pPr>
              <a:t>7</a:t>
            </a:fld>
            <a:endParaRPr lang="en-IN">
              <a:solidFill>
                <a:prstClr val="black"/>
              </a:solidFill>
              <a:latin typeface="Calibri"/>
            </a:endParaRPr>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89721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90-Dan</a:t>
            </a:r>
          </a:p>
          <a:p>
            <a:r>
              <a:rPr lang="en-US">
                <a:cs typeface="Calibri"/>
              </a:rPr>
              <a:t>Introduce each Team member</a:t>
            </a:r>
          </a:p>
          <a:p>
            <a:r>
              <a:rPr lang="en-US">
                <a:cs typeface="Calibri"/>
              </a:rPr>
              <a:t>Introduce Rebecca</a:t>
            </a:r>
          </a:p>
          <a:p>
            <a:endParaRPr lang="en-US">
              <a:cs typeface="Calibri"/>
            </a:endParaRPr>
          </a:p>
        </p:txBody>
      </p:sp>
      <p:sp>
        <p:nvSpPr>
          <p:cNvPr id="4" name="Slide Number Placeholder 3"/>
          <p:cNvSpPr>
            <a:spLocks noGrp="1"/>
          </p:cNvSpPr>
          <p:nvPr>
            <p:ph type="sldNum" sz="quarter" idx="10"/>
          </p:nvPr>
        </p:nvSpPr>
        <p:spPr/>
        <p:txBody>
          <a:bodyPr/>
          <a:lstStyle/>
          <a:p>
            <a:fld id="{56D7EC59-E5D4-4B4D-A9CE-0475D0A2E26B}" type="slidenum">
              <a:rPr lang="en-IN" smtClean="0"/>
              <a:t>8</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360310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60</a:t>
            </a:r>
            <a:r>
              <a:rPr lang="en-US">
                <a:cs typeface="Calibri"/>
              </a:rPr>
              <a:t> -Rebecca</a:t>
            </a:r>
            <a:endParaRPr lang="en-US"/>
          </a:p>
        </p:txBody>
      </p:sp>
      <p:sp>
        <p:nvSpPr>
          <p:cNvPr id="4" name="Slide Number Placeholder 3"/>
          <p:cNvSpPr>
            <a:spLocks noGrp="1"/>
          </p:cNvSpPr>
          <p:nvPr>
            <p:ph type="sldNum" sz="quarter" idx="10"/>
          </p:nvPr>
        </p:nvSpPr>
        <p:spPr/>
        <p:txBody>
          <a:bodyPr/>
          <a:lstStyle/>
          <a:p>
            <a:fld id="{56D7EC59-E5D4-4B4D-A9CE-0475D0A2E26B}" type="slidenum">
              <a:rPr lang="en-IN" smtClean="0"/>
              <a:t>9</a:t>
            </a:fld>
            <a:endParaRPr lang="en-IN"/>
          </a:p>
        </p:txBody>
      </p:sp>
      <p:sp>
        <p:nvSpPr>
          <p:cNvPr id="5" name="Footer Placeholder 4"/>
          <p:cNvSpPr>
            <a:spLocks noGrp="1"/>
          </p:cNvSpPr>
          <p:nvPr>
            <p:ph type="ftr" sz="quarter" idx="11"/>
          </p:nvPr>
        </p:nvSpPr>
        <p:spPr/>
        <p:txBody>
          <a:bodyPr/>
          <a:lstStyle/>
          <a:p>
            <a:endParaRPr lang="en-IN"/>
          </a:p>
        </p:txBody>
      </p:sp>
    </p:spTree>
    <p:extLst>
      <p:ext uri="{BB962C8B-B14F-4D97-AF65-F5344CB8AC3E}">
        <p14:creationId xmlns:p14="http://schemas.microsoft.com/office/powerpoint/2010/main" val="1254195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107950" y="93663"/>
            <a:ext cx="8456613" cy="914400"/>
          </a:xfrm>
        </p:spPr>
        <p:txBody>
          <a:bodyPr wrap="square" anchor="b">
            <a:noAutofit/>
          </a:bodyPr>
          <a:lstStyle>
            <a:lvl1pPr algn="l">
              <a:defRPr sz="4400">
                <a:solidFill>
                  <a:srgbClr val="000000"/>
                </a:solidFill>
              </a:defRPr>
            </a:lvl1pPr>
          </a:lstStyle>
          <a:p>
            <a:r>
              <a:rPr lang="en-US"/>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107950" y="1052513"/>
            <a:ext cx="6400800" cy="550862"/>
          </a:xfrm>
        </p:spPr>
        <p:txBody>
          <a:bodyPr wrap="square">
            <a:normAutofit/>
          </a:bodyPr>
          <a:lstStyle>
            <a:lvl1pPr marL="0" indent="0" algn="l">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r>
              <a:rPr lang="en-US"/>
              <a:t>‹#›</a:t>
            </a:r>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a:xfrm>
            <a:off x="6457950" y="6438239"/>
            <a:ext cx="2057400" cy="365125"/>
          </a:xfrm>
          <a:prstGeom prst="rect">
            <a:avLst/>
          </a:prstGeom>
        </p:spPr>
        <p:txBody>
          <a:bodyPr/>
          <a:lstStyle/>
          <a:p>
            <a:fld id="{5DD17A0F-4821-4802-8EF4-96BC11F9F858}" type="slidenum">
              <a:rPr lang="en-US" smtClean="0"/>
              <a:t>‹#›</a:t>
            </a:fld>
            <a:endParaRPr lang="en-US"/>
          </a:p>
        </p:txBody>
      </p:sp>
      <p:sp>
        <p:nvSpPr>
          <p:cNvPr id="7" name="Flowchart: Manual Input 6"/>
          <p:cNvSpPr/>
          <p:nvPr userDrawn="1"/>
        </p:nvSpPr>
        <p:spPr>
          <a:xfrm>
            <a:off x="0" y="4813160"/>
            <a:ext cx="9144000" cy="2064936"/>
          </a:xfrm>
          <a:prstGeom prst="flowChartManualInp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31344" y="5093565"/>
            <a:ext cx="5212652" cy="1737481"/>
          </a:xfrm>
          <a:prstGeom prst="rect">
            <a:avLst/>
          </a:prstGeom>
        </p:spPr>
      </p:pic>
    </p:spTree>
    <p:extLst>
      <p:ext uri="{BB962C8B-B14F-4D97-AF65-F5344CB8AC3E}">
        <p14:creationId xmlns:p14="http://schemas.microsoft.com/office/powerpoint/2010/main" val="44938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lvl1pPr>
              <a:defRPr/>
            </a:lvl1pPr>
          </a:lstStyle>
          <a:p>
            <a:r>
              <a:rPr lang="en-US"/>
              <a:t>‹#›</a:t>
            </a:r>
          </a:p>
        </p:txBody>
      </p:sp>
      <p:sp>
        <p:nvSpPr>
          <p:cNvPr id="7" name="Rectangle 6"/>
          <p:cNvSpPr/>
          <p:nvPr userDrawn="1"/>
        </p:nvSpPr>
        <p:spPr>
          <a:xfrm>
            <a:off x="0" y="0"/>
            <a:ext cx="7365442" cy="13975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5645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lvl1pPr>
              <a:defRPr/>
            </a:lvl1pPr>
          </a:lstStyle>
          <a:p>
            <a:r>
              <a:rPr lang="en-US"/>
              <a:t>‹#›</a:t>
            </a:r>
          </a:p>
        </p:txBody>
      </p:sp>
      <p:sp>
        <p:nvSpPr>
          <p:cNvPr id="7" name="Rectangle 6"/>
          <p:cNvSpPr/>
          <p:nvPr userDrawn="1"/>
        </p:nvSpPr>
        <p:spPr>
          <a:xfrm>
            <a:off x="0" y="0"/>
            <a:ext cx="7365442" cy="13975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6543675" y="365125"/>
            <a:ext cx="1971675" cy="5811838"/>
          </a:xfrm>
        </p:spPr>
        <p:txBody>
          <a:bodyPr vert="eaVert">
            <a:normAutofit/>
          </a:bodyPr>
          <a:lstStyle>
            <a:lvl1pPr>
              <a:defRPr sz="4000">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73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lvl1pPr>
              <a:defRPr/>
            </a:lvl1pPr>
          </a:lstStyle>
          <a:p>
            <a:r>
              <a:rPr lang="en-US"/>
              <a:t>‹#›</a:t>
            </a:r>
          </a:p>
        </p:txBody>
      </p:sp>
      <p:sp>
        <p:nvSpPr>
          <p:cNvPr id="7" name="Rectangle 6"/>
          <p:cNvSpPr/>
          <p:nvPr userDrawn="1"/>
        </p:nvSpPr>
        <p:spPr>
          <a:xfrm>
            <a:off x="0" y="0"/>
            <a:ext cx="7365442" cy="13975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146133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457200" y="1709739"/>
            <a:ext cx="8229600" cy="2852737"/>
          </a:xfrm>
        </p:spPr>
        <p:txBody>
          <a:bodyPr anchor="b">
            <a:normAutofit/>
          </a:bodyPr>
          <a:lstStyle>
            <a:lvl1pPr>
              <a:defRPr sz="4400">
                <a:solidFill>
                  <a:srgbClr val="0000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457200" y="4589464"/>
            <a:ext cx="8229600" cy="1500187"/>
          </a:xfrm>
        </p:spPr>
        <p:txBody>
          <a:bodyPr/>
          <a:lstStyle>
            <a:lvl1pPr marL="0" indent="0" algn="ctr">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lvl1pPr>
              <a:defRPr/>
            </a:lvl1pPr>
          </a:lstStyle>
          <a:p>
            <a:r>
              <a:rPr lang="en-US"/>
              <a:t>‹#›</a:t>
            </a:r>
          </a:p>
        </p:txBody>
      </p:sp>
      <p:sp>
        <p:nvSpPr>
          <p:cNvPr id="7" name="Rectangle 6"/>
          <p:cNvSpPr/>
          <p:nvPr userDrawn="1"/>
        </p:nvSpPr>
        <p:spPr>
          <a:xfrm>
            <a:off x="0" y="0"/>
            <a:ext cx="7365442" cy="13975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66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457200" y="1825625"/>
            <a:ext cx="41021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4584700" y="1825625"/>
            <a:ext cx="41021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lvl1pPr>
              <a:defRPr/>
            </a:lvl1pPr>
          </a:lstStyle>
          <a:p>
            <a:r>
              <a:rPr lang="en-US"/>
              <a:t>‹#›</a:t>
            </a:r>
          </a:p>
        </p:txBody>
      </p:sp>
      <p:sp>
        <p:nvSpPr>
          <p:cNvPr id="8" name="Rectangle 7"/>
          <p:cNvSpPr/>
          <p:nvPr userDrawn="1"/>
        </p:nvSpPr>
        <p:spPr>
          <a:xfrm>
            <a:off x="0" y="0"/>
            <a:ext cx="7365442" cy="13975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80958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457200" y="1622425"/>
            <a:ext cx="4102100"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457200" y="2270125"/>
            <a:ext cx="4102100" cy="3906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4584700" y="1622425"/>
            <a:ext cx="4102100"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4584700" y="2270125"/>
            <a:ext cx="4102100" cy="3906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lvl1pPr>
              <a:defRPr/>
            </a:lvl1pPr>
          </a:lstStyle>
          <a:p>
            <a:r>
              <a:rPr lang="en-US"/>
              <a:t>‹#›</a:t>
            </a:r>
          </a:p>
        </p:txBody>
      </p:sp>
      <p:sp>
        <p:nvSpPr>
          <p:cNvPr id="10" name="Rectangle 9"/>
          <p:cNvSpPr/>
          <p:nvPr userDrawn="1"/>
        </p:nvSpPr>
        <p:spPr>
          <a:xfrm>
            <a:off x="0" y="0"/>
            <a:ext cx="7365442" cy="13975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457200" y="274638"/>
            <a:ext cx="8229600" cy="1143000"/>
          </a:xfrm>
        </p:spPr>
        <p:txBody>
          <a:bodyPr>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118350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lvl1pPr>
              <a:defRPr/>
            </a:lvl1pPr>
          </a:lstStyle>
          <a:p>
            <a:r>
              <a:rPr lang="en-US"/>
              <a:t>‹#›</a:t>
            </a:r>
          </a:p>
        </p:txBody>
      </p:sp>
      <p:sp>
        <p:nvSpPr>
          <p:cNvPr id="6" name="Rectangle 5"/>
          <p:cNvSpPr/>
          <p:nvPr userDrawn="1"/>
        </p:nvSpPr>
        <p:spPr>
          <a:xfrm>
            <a:off x="0" y="0"/>
            <a:ext cx="7365442" cy="13975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119279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r>
              <a:rPr lang="en-US"/>
              <a:t>‹#›</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762" y="6187011"/>
            <a:ext cx="1866372" cy="622099"/>
          </a:xfrm>
          <a:prstGeom prst="rect">
            <a:avLst/>
          </a:prstGeom>
        </p:spPr>
      </p:pic>
    </p:spTree>
    <p:extLst>
      <p:ext uri="{BB962C8B-B14F-4D97-AF65-F5344CB8AC3E}">
        <p14:creationId xmlns:p14="http://schemas.microsoft.com/office/powerpoint/2010/main" val="372979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3431778" y="1851025"/>
            <a:ext cx="4629150" cy="4351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457200" y="1851025"/>
            <a:ext cx="2949178" cy="4351338"/>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lvl1pPr>
              <a:defRPr/>
            </a:lvl1pPr>
          </a:lstStyle>
          <a:p>
            <a:r>
              <a:rPr lang="en-US"/>
              <a:t>‹#›</a:t>
            </a:r>
          </a:p>
        </p:txBody>
      </p:sp>
      <p:sp>
        <p:nvSpPr>
          <p:cNvPr id="8" name="Rectangle 7"/>
          <p:cNvSpPr/>
          <p:nvPr userDrawn="1"/>
        </p:nvSpPr>
        <p:spPr>
          <a:xfrm>
            <a:off x="0" y="0"/>
            <a:ext cx="7365442" cy="13975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457200" y="274638"/>
            <a:ext cx="8229600" cy="1143000"/>
          </a:xfrm>
        </p:spPr>
        <p:txBody>
          <a:bodyPr anchor="ctr">
            <a:no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173459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1950508" y="1825625"/>
            <a:ext cx="5242984" cy="3932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397000" y="5783263"/>
            <a:ext cx="6350000"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lvl1pPr>
              <a:defRPr/>
            </a:lvl1pPr>
          </a:lstStyle>
          <a:p>
            <a:r>
              <a:rPr lang="en-US"/>
              <a:t>‹#›</a:t>
            </a:r>
          </a:p>
        </p:txBody>
      </p:sp>
      <p:sp>
        <p:nvSpPr>
          <p:cNvPr id="8" name="Rectangle 7"/>
          <p:cNvSpPr/>
          <p:nvPr userDrawn="1"/>
        </p:nvSpPr>
        <p:spPr>
          <a:xfrm>
            <a:off x="0" y="0"/>
            <a:ext cx="7365442" cy="13975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457200" y="274638"/>
            <a:ext cx="8229600" cy="1143000"/>
          </a:xfrm>
        </p:spPr>
        <p:txBody>
          <a:bodyPr anchor="ctr">
            <a:no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383540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457200" y="274638"/>
            <a:ext cx="8229600" cy="11430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457200" y="1825625"/>
            <a:ext cx="8229600" cy="4351338"/>
          </a:xfrm>
          <a:prstGeom prst="rect">
            <a:avLst/>
          </a:prstGeom>
        </p:spPr>
        <p:txBody>
          <a:bodyPr vert="horz" wrap="square"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628650" y="6438239"/>
            <a:ext cx="2057400" cy="365125"/>
          </a:xfrm>
          <a:prstGeom prst="rect">
            <a:avLst/>
          </a:prstGeom>
        </p:spPr>
        <p:txBody>
          <a:bodyPr vert="horz" lIns="91440" tIns="45720" rIns="91440" bIns="45720" rtlCol="0" anchor="ctr"/>
          <a:lstStyle>
            <a:lvl1pPr algn="l">
              <a:defRPr sz="1200">
                <a:solidFill>
                  <a:srgbClr val="000000"/>
                </a:solidFill>
              </a:defRPr>
            </a:lvl1pPr>
          </a:lstStyle>
          <a:p>
            <a:r>
              <a:rPr lang="en-US"/>
              <a:t>‹#›</a:t>
            </a:r>
          </a:p>
        </p:txBody>
      </p:sp>
      <p:pic>
        <p:nvPicPr>
          <p:cNvPr id="7" name="Picture 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224762" y="6187011"/>
            <a:ext cx="1866372" cy="622099"/>
          </a:xfrm>
          <a:prstGeom prst="rect">
            <a:avLst/>
          </a:prstGeom>
        </p:spPr>
      </p:pic>
    </p:spTree>
    <p:extLst>
      <p:ext uri="{BB962C8B-B14F-4D97-AF65-F5344CB8AC3E}">
        <p14:creationId xmlns:p14="http://schemas.microsoft.com/office/powerpoint/2010/main" val="332513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41001" y="1471151"/>
            <a:ext cx="6400800" cy="300099"/>
          </a:xfrm>
        </p:spPr>
        <p:txBody>
          <a:bodyPr>
            <a:noAutofit/>
          </a:bodyPr>
          <a:lstStyle/>
          <a:p>
            <a:endParaRPr lang="en-US" sz="2400"/>
          </a:p>
          <a:p>
            <a:r>
              <a:rPr lang="en-US" sz="2400"/>
              <a:t>May 24, 2018</a:t>
            </a:r>
          </a:p>
          <a:p>
            <a:pPr>
              <a:spcBef>
                <a:spcPts val="5"/>
              </a:spcBef>
            </a:pPr>
            <a:endParaRPr lang="en-US" sz="2000">
              <a:latin typeface="Calibri" panose="020F0502020204030204" pitchFamily="34" charset="0"/>
              <a:ea typeface="Calibri" panose="020F0502020204030204" pitchFamily="34" charset="0"/>
            </a:endParaRPr>
          </a:p>
          <a:p>
            <a:endParaRPr lang="en-US" sz="2400"/>
          </a:p>
        </p:txBody>
      </p:sp>
      <p:sp>
        <p:nvSpPr>
          <p:cNvPr id="5" name="Title 4"/>
          <p:cNvSpPr>
            <a:spLocks noGrp="1"/>
          </p:cNvSpPr>
          <p:nvPr>
            <p:ph type="ctrTitle"/>
          </p:nvPr>
        </p:nvSpPr>
        <p:spPr>
          <a:xfrm>
            <a:off x="107950" y="93662"/>
            <a:ext cx="8456613" cy="1824660"/>
          </a:xfrm>
        </p:spPr>
        <p:txBody>
          <a:bodyPr anchor="ctr"/>
          <a:lstStyle/>
          <a:p>
            <a:pPr algn="ctr"/>
            <a:r>
              <a:rPr lang="en-US" sz="4000" b="1"/>
              <a:t/>
            </a:r>
            <a:br>
              <a:rPr lang="en-US" sz="4000" b="1"/>
            </a:br>
            <a:r>
              <a:rPr lang="en-US" sz="3600" b="1"/>
              <a:t>FWPS Phase II CP18 </a:t>
            </a:r>
            <a:br>
              <a:rPr lang="en-US" sz="3600" b="1"/>
            </a:br>
            <a:r>
              <a:rPr lang="en-US" sz="2800" b="1"/>
              <a:t>Mirror Lake, Lake Grove, &amp; Wildwood</a:t>
            </a:r>
            <a:br>
              <a:rPr lang="en-US" sz="2800" b="1"/>
            </a:br>
            <a:r>
              <a:rPr lang="en-US" sz="2800" b="1"/>
              <a:t>Elementary Schools GC/CM Presentation</a:t>
            </a:r>
            <a:r>
              <a:rPr lang="en-US" sz="4000" b="1"/>
              <a:t/>
            </a:r>
            <a:br>
              <a:rPr lang="en-US" sz="4000" b="1"/>
            </a:br>
            <a:endParaRPr lang="en-US" sz="4000" b="1"/>
          </a:p>
        </p:txBody>
      </p:sp>
    </p:spTree>
    <p:extLst>
      <p:ext uri="{BB962C8B-B14F-4D97-AF65-F5344CB8AC3E}">
        <p14:creationId xmlns:p14="http://schemas.microsoft.com/office/powerpoint/2010/main" val="33288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l"/>
            <a:r>
              <a:rPr lang="en-US" sz="2800"/>
              <a:t>District Capital Program</a:t>
            </a:r>
            <a:br>
              <a:rPr lang="en-US" sz="2800"/>
            </a:br>
            <a:r>
              <a:rPr lang="en-US" sz="2800"/>
              <a:t>Phase II</a:t>
            </a:r>
            <a:br>
              <a:rPr lang="en-US" sz="2800"/>
            </a:br>
            <a:endParaRPr lang="en-US" sz="2800"/>
          </a:p>
        </p:txBody>
      </p:sp>
      <p:grpSp>
        <p:nvGrpSpPr>
          <p:cNvPr id="5" name="Group 4"/>
          <p:cNvGrpSpPr/>
          <p:nvPr/>
        </p:nvGrpSpPr>
        <p:grpSpPr>
          <a:xfrm>
            <a:off x="77608" y="1835227"/>
            <a:ext cx="8988784" cy="4156271"/>
            <a:chOff x="1840795" y="2209801"/>
            <a:chExt cx="8988784" cy="4156271"/>
          </a:xfrm>
        </p:grpSpPr>
        <p:pic>
          <p:nvPicPr>
            <p:cNvPr id="8" name="Picture 2" descr="C:\Users\owner\Documents\Seagate Sync\Casey -Professional\Employment\Job Search\Federal Way SD\171130 Cptl Prjcts Mngr\Presentation\Maps\Federal Way School District Map.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08462" y="2209801"/>
              <a:ext cx="3775075" cy="41562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48719" y="2286920"/>
              <a:ext cx="2067060" cy="369332"/>
            </a:xfrm>
            <a:prstGeom prst="rect">
              <a:avLst/>
            </a:prstGeom>
            <a:solidFill>
              <a:schemeClr val="accent4">
                <a:lumMod val="75000"/>
              </a:schemeClr>
            </a:solidFill>
            <a:ln>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Mark Twain ES</a:t>
              </a:r>
            </a:p>
          </p:txBody>
        </p:sp>
        <p:cxnSp>
          <p:nvCxnSpPr>
            <p:cNvPr id="10" name="Straight Arrow Connector 9"/>
            <p:cNvCxnSpPr>
              <a:stCxn id="9" idx="3"/>
            </p:cNvCxnSpPr>
            <p:nvPr/>
          </p:nvCxnSpPr>
          <p:spPr>
            <a:xfrm>
              <a:off x="4115779" y="2471586"/>
              <a:ext cx="2481468" cy="11098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8113614" y="2296086"/>
              <a:ext cx="2067060" cy="369332"/>
            </a:xfrm>
            <a:prstGeom prst="rect">
              <a:avLst/>
            </a:prstGeom>
            <a:solidFill>
              <a:schemeClr val="accent4">
                <a:lumMod val="75000"/>
              </a:schemeClr>
            </a:solidFill>
            <a:ln>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Star Lake ES</a:t>
              </a:r>
            </a:p>
          </p:txBody>
        </p:sp>
        <p:cxnSp>
          <p:nvCxnSpPr>
            <p:cNvPr id="12" name="Straight Arrow Connector 11"/>
            <p:cNvCxnSpPr>
              <a:stCxn id="11" idx="1"/>
            </p:cNvCxnSpPr>
            <p:nvPr/>
          </p:nvCxnSpPr>
          <p:spPr>
            <a:xfrm flipH="1">
              <a:off x="6907575" y="2480752"/>
              <a:ext cx="1206039" cy="875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840795" y="3159169"/>
              <a:ext cx="2274984" cy="369332"/>
            </a:xfrm>
            <a:prstGeom prst="rect">
              <a:avLst/>
            </a:prstGeom>
            <a:solidFill>
              <a:srgbClr val="92D050"/>
            </a:solidFill>
            <a:ln>
              <a:solidFill>
                <a:schemeClr val="accent3">
                  <a:lumMod val="40000"/>
                  <a:lumOff val="6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Memorial Stadium</a:t>
              </a:r>
            </a:p>
          </p:txBody>
        </p:sp>
        <p:sp>
          <p:nvSpPr>
            <p:cNvPr id="14" name="TextBox 13"/>
            <p:cNvSpPr txBox="1"/>
            <p:nvPr/>
          </p:nvSpPr>
          <p:spPr>
            <a:xfrm>
              <a:off x="2048719" y="4031418"/>
              <a:ext cx="2067060" cy="369332"/>
            </a:xfrm>
            <a:prstGeom prst="rect">
              <a:avLst/>
            </a:prstGeom>
            <a:solidFill>
              <a:schemeClr val="accent4">
                <a:lumMod val="75000"/>
              </a:schemeClr>
            </a:solidFill>
            <a:ln>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Lake Grove ES</a:t>
              </a:r>
            </a:p>
          </p:txBody>
        </p:sp>
        <p:sp>
          <p:nvSpPr>
            <p:cNvPr id="15" name="TextBox 14"/>
            <p:cNvSpPr txBox="1"/>
            <p:nvPr/>
          </p:nvSpPr>
          <p:spPr>
            <a:xfrm>
              <a:off x="1928930" y="4903667"/>
              <a:ext cx="2186849" cy="369332"/>
            </a:xfrm>
            <a:prstGeom prst="rect">
              <a:avLst/>
            </a:prstGeom>
            <a:solidFill>
              <a:schemeClr val="accent4">
                <a:lumMod val="75000"/>
              </a:schemeClr>
            </a:solidFill>
            <a:ln>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Olympic View ES</a:t>
              </a:r>
            </a:p>
          </p:txBody>
        </p:sp>
        <p:sp>
          <p:nvSpPr>
            <p:cNvPr id="16" name="TextBox 15"/>
            <p:cNvSpPr txBox="1"/>
            <p:nvPr/>
          </p:nvSpPr>
          <p:spPr>
            <a:xfrm>
              <a:off x="2048719" y="5775915"/>
              <a:ext cx="2067060" cy="369332"/>
            </a:xfrm>
            <a:prstGeom prst="rect">
              <a:avLst/>
            </a:prstGeom>
            <a:solidFill>
              <a:srgbClr val="336699"/>
            </a:solidFill>
            <a:ln>
              <a:solidFill>
                <a:srgbClr val="33669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Illahee MS</a:t>
              </a:r>
            </a:p>
          </p:txBody>
        </p:sp>
        <p:cxnSp>
          <p:nvCxnSpPr>
            <p:cNvPr id="17" name="Straight Arrow Connector 16"/>
            <p:cNvCxnSpPr/>
            <p:nvPr/>
          </p:nvCxnSpPr>
          <p:spPr>
            <a:xfrm>
              <a:off x="4126796" y="3371134"/>
              <a:ext cx="2185869" cy="9441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14" idx="3"/>
            </p:cNvCxnSpPr>
            <p:nvPr/>
          </p:nvCxnSpPr>
          <p:spPr>
            <a:xfrm>
              <a:off x="4115779" y="4216084"/>
              <a:ext cx="1756211" cy="184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5" idx="3"/>
            </p:cNvCxnSpPr>
            <p:nvPr/>
          </p:nvCxnSpPr>
          <p:spPr>
            <a:xfrm flipV="1">
              <a:off x="4115779" y="4838700"/>
              <a:ext cx="1240734" cy="2496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16" idx="3"/>
            </p:cNvCxnSpPr>
            <p:nvPr/>
          </p:nvCxnSpPr>
          <p:spPr>
            <a:xfrm flipV="1">
              <a:off x="4115779" y="5690401"/>
              <a:ext cx="1756211" cy="270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8113614" y="3137779"/>
              <a:ext cx="2067060" cy="369332"/>
            </a:xfrm>
            <a:prstGeom prst="rect">
              <a:avLst/>
            </a:prstGeom>
            <a:solidFill>
              <a:srgbClr val="336699"/>
            </a:solidFill>
            <a:ln>
              <a:solidFill>
                <a:srgbClr val="33669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Totem MS</a:t>
              </a:r>
            </a:p>
          </p:txBody>
        </p:sp>
        <p:sp>
          <p:nvSpPr>
            <p:cNvPr id="22" name="TextBox 21"/>
            <p:cNvSpPr txBox="1"/>
            <p:nvPr/>
          </p:nvSpPr>
          <p:spPr>
            <a:xfrm>
              <a:off x="8113614" y="3979472"/>
              <a:ext cx="2715965" cy="369332"/>
            </a:xfrm>
            <a:prstGeom prst="rect">
              <a:avLst/>
            </a:prstGeom>
            <a:solidFill>
              <a:srgbClr val="FF7C80"/>
            </a:solidFill>
            <a:ln>
              <a:solidFill>
                <a:srgbClr val="FF7C8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Thomas Jefferson HS</a:t>
              </a:r>
            </a:p>
          </p:txBody>
        </p:sp>
        <p:sp>
          <p:nvSpPr>
            <p:cNvPr id="23" name="TextBox 22"/>
            <p:cNvSpPr txBox="1"/>
            <p:nvPr/>
          </p:nvSpPr>
          <p:spPr>
            <a:xfrm>
              <a:off x="8113614" y="4821165"/>
              <a:ext cx="2067060" cy="369332"/>
            </a:xfrm>
            <a:prstGeom prst="rect">
              <a:avLst/>
            </a:prstGeom>
            <a:solidFill>
              <a:schemeClr val="accent4">
                <a:lumMod val="75000"/>
              </a:schemeClr>
            </a:solidFill>
            <a:ln>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Wildwood ES</a:t>
              </a:r>
            </a:p>
          </p:txBody>
        </p:sp>
        <p:sp>
          <p:nvSpPr>
            <p:cNvPr id="24" name="TextBox 23"/>
            <p:cNvSpPr txBox="1"/>
            <p:nvPr/>
          </p:nvSpPr>
          <p:spPr>
            <a:xfrm>
              <a:off x="8113614" y="5662859"/>
              <a:ext cx="2067060" cy="369332"/>
            </a:xfrm>
            <a:prstGeom prst="rect">
              <a:avLst/>
            </a:prstGeom>
            <a:solidFill>
              <a:schemeClr val="accent4">
                <a:lumMod val="75000"/>
              </a:schemeClr>
            </a:solidFill>
            <a:ln>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Mirror Lake ES</a:t>
              </a:r>
            </a:p>
          </p:txBody>
        </p:sp>
        <p:cxnSp>
          <p:nvCxnSpPr>
            <p:cNvPr id="25" name="Straight Arrow Connector 24"/>
            <p:cNvCxnSpPr>
              <a:stCxn id="21" idx="1"/>
            </p:cNvCxnSpPr>
            <p:nvPr/>
          </p:nvCxnSpPr>
          <p:spPr>
            <a:xfrm flipH="1">
              <a:off x="7017745" y="3322445"/>
              <a:ext cx="1095869" cy="184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22" idx="1"/>
            </p:cNvCxnSpPr>
            <p:nvPr/>
          </p:nvCxnSpPr>
          <p:spPr>
            <a:xfrm flipH="1" flipV="1">
              <a:off x="7105880" y="3979472"/>
              <a:ext cx="1007734" cy="184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23" idx="1"/>
            </p:cNvCxnSpPr>
            <p:nvPr/>
          </p:nvCxnSpPr>
          <p:spPr>
            <a:xfrm flipH="1" flipV="1">
              <a:off x="6597247" y="4216084"/>
              <a:ext cx="1516367" cy="7897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24" idx="1"/>
            </p:cNvCxnSpPr>
            <p:nvPr/>
          </p:nvCxnSpPr>
          <p:spPr>
            <a:xfrm flipH="1" flipV="1">
              <a:off x="6182839" y="4671152"/>
              <a:ext cx="1930775" cy="11763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6127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nd Project Timeline Char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69" y="1522565"/>
            <a:ext cx="7937225" cy="462519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86321" y="181450"/>
            <a:ext cx="8229600" cy="1143000"/>
          </a:xfrm>
        </p:spPr>
        <p:txBody>
          <a:bodyPr>
            <a:normAutofit/>
          </a:bodyPr>
          <a:lstStyle/>
          <a:p>
            <a:pPr algn="l"/>
            <a:r>
              <a:rPr lang="en-US" sz="2800"/>
              <a:t>District Capital Program</a:t>
            </a:r>
            <a:br>
              <a:rPr lang="en-US" sz="2800"/>
            </a:br>
            <a:r>
              <a:rPr lang="en-US" sz="2800"/>
              <a:t>Phase II Schedule – Original</a:t>
            </a:r>
          </a:p>
        </p:txBody>
      </p:sp>
    </p:spTree>
    <p:extLst>
      <p:ext uri="{BB962C8B-B14F-4D97-AF65-F5344CB8AC3E}">
        <p14:creationId xmlns:p14="http://schemas.microsoft.com/office/powerpoint/2010/main" val="247198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8356" y="149948"/>
            <a:ext cx="8229600" cy="1143000"/>
          </a:xfrm>
        </p:spPr>
        <p:txBody>
          <a:bodyPr vert="horz" wrap="square" lIns="91440" tIns="45720" rIns="91440" bIns="45720" rtlCol="0" anchor="ctr">
            <a:noAutofit/>
          </a:bodyPr>
          <a:lstStyle/>
          <a:p>
            <a:pPr algn="l"/>
            <a:r>
              <a:rPr lang="en-US" sz="2800"/>
              <a:t>District Capital Program</a:t>
            </a:r>
            <a:br>
              <a:rPr lang="en-US" sz="2800"/>
            </a:br>
            <a:r>
              <a:rPr lang="en-US" sz="2800"/>
              <a:t>Phase II Schedule - Revised</a:t>
            </a:r>
          </a:p>
        </p:txBody>
      </p:sp>
      <p:sp>
        <p:nvSpPr>
          <p:cNvPr id="2" name="Oval 1">
            <a:extLst>
              <a:ext uri="{FF2B5EF4-FFF2-40B4-BE49-F238E27FC236}">
                <a16:creationId xmlns:a16="http://schemas.microsoft.com/office/drawing/2014/main" id="{A36E96B6-E051-4215-BC19-43819AA83BE1}"/>
              </a:ext>
            </a:extLst>
          </p:cNvPr>
          <p:cNvSpPr/>
          <p:nvPr/>
        </p:nvSpPr>
        <p:spPr>
          <a:xfrm>
            <a:off x="678956" y="2329921"/>
            <a:ext cx="3944200" cy="1466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95393171"/>
              </p:ext>
            </p:extLst>
          </p:nvPr>
        </p:nvGraphicFramePr>
        <p:xfrm>
          <a:off x="49320" y="1938310"/>
          <a:ext cx="9040942" cy="3947796"/>
        </p:xfrm>
        <a:graphic>
          <a:graphicData uri="http://schemas.openxmlformats.org/presentationml/2006/ole">
            <mc:AlternateContent xmlns:mc="http://schemas.openxmlformats.org/markup-compatibility/2006">
              <mc:Choice xmlns:v="urn:schemas-microsoft-com:vml" Requires="v">
                <p:oleObj spid="_x0000_s37893" name="Acrobat Document" r:id="rId4" imgW="3533690" imgH="1543037" progId="Acrobat.Document.DC">
                  <p:embed/>
                </p:oleObj>
              </mc:Choice>
              <mc:Fallback>
                <p:oleObj name="Acrobat Document" r:id="rId4" imgW="3533690" imgH="1543037" progId="Acrobat.Document.DC">
                  <p:embed/>
                  <p:pic>
                    <p:nvPicPr>
                      <p:cNvPr id="0" name=""/>
                      <p:cNvPicPr/>
                      <p:nvPr/>
                    </p:nvPicPr>
                    <p:blipFill>
                      <a:blip r:embed="rId5"/>
                      <a:stretch>
                        <a:fillRect/>
                      </a:stretch>
                    </p:blipFill>
                    <p:spPr>
                      <a:xfrm>
                        <a:off x="49320" y="1938310"/>
                        <a:ext cx="9040942" cy="3947796"/>
                      </a:xfrm>
                      <a:prstGeom prst="rect">
                        <a:avLst/>
                      </a:prstGeom>
                    </p:spPr>
                  </p:pic>
                </p:oleObj>
              </mc:Fallback>
            </mc:AlternateContent>
          </a:graphicData>
        </a:graphic>
      </p:graphicFrame>
      <p:sp>
        <p:nvSpPr>
          <p:cNvPr id="4" name="Oval 3"/>
          <p:cNvSpPr/>
          <p:nvPr/>
        </p:nvSpPr>
        <p:spPr>
          <a:xfrm>
            <a:off x="1436914" y="2329921"/>
            <a:ext cx="2852057" cy="10011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11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043" y="1429150"/>
            <a:ext cx="8728364" cy="4747813"/>
          </a:xfrm>
        </p:spPr>
        <p:txBody>
          <a:bodyPr>
            <a:normAutofit fontScale="92500"/>
          </a:bodyPr>
          <a:lstStyle/>
          <a:p>
            <a:r>
              <a:rPr lang="en-US" sz="2400" b="1"/>
              <a:t>Capital Program Budget</a:t>
            </a:r>
            <a:r>
              <a:rPr lang="en-US" sz="2400"/>
              <a:t>				$ 600.0 </a:t>
            </a:r>
            <a:r>
              <a:rPr lang="en-US" sz="2400" b="1"/>
              <a:t>million</a:t>
            </a:r>
          </a:p>
          <a:p>
            <a:r>
              <a:rPr lang="en-US" sz="2400" b="1"/>
              <a:t>Elementary School Project Budget</a:t>
            </a:r>
            <a:r>
              <a:rPr lang="en-US" sz="2400"/>
              <a:t> (each of 3)</a:t>
            </a:r>
          </a:p>
          <a:p>
            <a:pPr lvl="1"/>
            <a:r>
              <a:rPr lang="en-US" sz="2000">
                <a:solidFill>
                  <a:schemeClr val="tx1"/>
                </a:solidFill>
                <a:ea typeface="Arial" panose="020B0604020202020204" pitchFamily="34" charset="0"/>
              </a:rPr>
              <a:t>Costs for Professional Services (A/E,</a:t>
            </a:r>
            <a:r>
              <a:rPr lang="en-US" sz="2000" spc="-55">
                <a:solidFill>
                  <a:schemeClr val="tx1"/>
                </a:solidFill>
                <a:ea typeface="Arial" panose="020B0604020202020204" pitchFamily="34" charset="0"/>
              </a:rPr>
              <a:t> </a:t>
            </a:r>
            <a:r>
              <a:rPr lang="en-US" sz="2000">
                <a:solidFill>
                  <a:schemeClr val="tx1"/>
                </a:solidFill>
                <a:ea typeface="Arial" panose="020B0604020202020204" pitchFamily="34" charset="0"/>
              </a:rPr>
              <a:t>Legal</a:t>
            </a:r>
            <a:r>
              <a:rPr lang="en-US" sz="2000" spc="-15">
                <a:solidFill>
                  <a:schemeClr val="tx1"/>
                </a:solidFill>
                <a:ea typeface="Arial" panose="020B0604020202020204" pitchFamily="34" charset="0"/>
              </a:rPr>
              <a:t> </a:t>
            </a:r>
            <a:r>
              <a:rPr lang="en-US" sz="2000">
                <a:solidFill>
                  <a:schemeClr val="tx1"/>
                </a:solidFill>
                <a:ea typeface="Arial" panose="020B0604020202020204" pitchFamily="34" charset="0"/>
              </a:rPr>
              <a:t>etc.)		$ </a:t>
            </a:r>
            <a:r>
              <a:rPr lang="en-US" sz="2000" spc="285">
                <a:solidFill>
                  <a:schemeClr val="tx1"/>
                </a:solidFill>
                <a:ea typeface="Arial" panose="020B0604020202020204" pitchFamily="34" charset="0"/>
              </a:rPr>
              <a:t>    </a:t>
            </a:r>
            <a:r>
              <a:rPr lang="en-US" sz="2000">
                <a:solidFill>
                  <a:schemeClr val="tx1"/>
                </a:solidFill>
                <a:ea typeface="Arial" panose="020B0604020202020204" pitchFamily="34" charset="0"/>
              </a:rPr>
              <a:t>3.0</a:t>
            </a:r>
            <a:r>
              <a:rPr lang="en-US" sz="2000" spc="-20">
                <a:solidFill>
                  <a:schemeClr val="tx1"/>
                </a:solidFill>
                <a:ea typeface="Arial" panose="020B0604020202020204" pitchFamily="34" charset="0"/>
              </a:rPr>
              <a:t> </a:t>
            </a:r>
            <a:r>
              <a:rPr lang="en-US" sz="2000">
                <a:solidFill>
                  <a:schemeClr val="tx1"/>
                </a:solidFill>
                <a:ea typeface="Arial" panose="020B0604020202020204" pitchFamily="34" charset="0"/>
              </a:rPr>
              <a:t>million</a:t>
            </a:r>
          </a:p>
          <a:p>
            <a:pPr lvl="1"/>
            <a:r>
              <a:rPr lang="en-US" sz="2000"/>
              <a:t>Estimated project construction costs                                                                (including construction contingencies): 			$      25.5 million</a:t>
            </a:r>
          </a:p>
          <a:p>
            <a:pPr lvl="1"/>
            <a:r>
              <a:rPr lang="en-US" sz="2000"/>
              <a:t>Equipment and furnishing costs			$         1.0 million </a:t>
            </a:r>
          </a:p>
          <a:p>
            <a:pPr lvl="1"/>
            <a:r>
              <a:rPr lang="en-US" sz="2000"/>
              <a:t>Off-site costs					$   incl. constr.</a:t>
            </a:r>
            <a:r>
              <a:rPr lang="en-US" sz="2000">
                <a:solidFill>
                  <a:srgbClr val="005EA3"/>
                </a:solidFill>
                <a:ea typeface="Arial" panose="020B0604020202020204" pitchFamily="34" charset="0"/>
              </a:rPr>
              <a:t> </a:t>
            </a:r>
          </a:p>
          <a:p>
            <a:pPr lvl="1"/>
            <a:r>
              <a:rPr lang="en-US" sz="2000"/>
              <a:t>Contract administration costs (Owner, CM etc.)		$         1.2 million</a:t>
            </a:r>
          </a:p>
          <a:p>
            <a:pPr lvl="1"/>
            <a:r>
              <a:rPr lang="en-US" sz="2000"/>
              <a:t>Contingencies (design &amp; owner)			$         2.1 million</a:t>
            </a:r>
          </a:p>
          <a:p>
            <a:pPr lvl="1"/>
            <a:r>
              <a:rPr lang="en-US" sz="2000"/>
              <a:t>Other related project costs                                                                                 (permits, curriculum, environmental)			$         1.0 million </a:t>
            </a:r>
          </a:p>
          <a:p>
            <a:pPr lvl="1"/>
            <a:r>
              <a:rPr lang="en-US" sz="2000"/>
              <a:t>Sales Tax						</a:t>
            </a:r>
            <a:r>
              <a:rPr lang="en-US" sz="2000" u="sng"/>
              <a:t>$          2.1 million</a:t>
            </a:r>
          </a:p>
          <a:p>
            <a:pPr lvl="1"/>
            <a:r>
              <a:rPr lang="en-US" sz="2000"/>
              <a:t>Total   						$        35.9 million</a:t>
            </a:r>
          </a:p>
          <a:p>
            <a:pPr lvl="0"/>
            <a:r>
              <a:rPr lang="en-US" sz="2400" b="1"/>
              <a:t>Projected Total Cost for the Project:</a:t>
            </a:r>
            <a:r>
              <a:rPr lang="en-US" sz="2400"/>
              <a:t>			</a:t>
            </a:r>
            <a:r>
              <a:rPr lang="en-US" sz="2400" b="1"/>
              <a:t>$ 107.7 million</a:t>
            </a:r>
          </a:p>
          <a:p>
            <a:pPr lvl="1"/>
            <a:endParaRPr lang="en-US" sz="2000"/>
          </a:p>
          <a:p>
            <a:pPr marL="457200" lvl="1" indent="0">
              <a:buNone/>
            </a:pPr>
            <a:endParaRPr lang="en-US" sz="2000"/>
          </a:p>
          <a:p>
            <a:pPr lvl="1"/>
            <a:endParaRPr lang="en-US" sz="2000"/>
          </a:p>
          <a:p>
            <a:pPr marL="457200" lvl="1" indent="0">
              <a:buNone/>
            </a:pPr>
            <a:endParaRPr lang="en-US" sz="1200">
              <a:solidFill>
                <a:prstClr val="black"/>
              </a:solidFill>
            </a:endParaRPr>
          </a:p>
          <a:p>
            <a:pPr lvl="2"/>
            <a:endParaRPr lang="en-US" sz="1200">
              <a:solidFill>
                <a:schemeClr val="tx1"/>
              </a:solidFill>
            </a:endParaRPr>
          </a:p>
        </p:txBody>
      </p:sp>
      <p:sp>
        <p:nvSpPr>
          <p:cNvPr id="3" name="Title 2"/>
          <p:cNvSpPr>
            <a:spLocks noGrp="1"/>
          </p:cNvSpPr>
          <p:nvPr>
            <p:ph type="title"/>
          </p:nvPr>
        </p:nvSpPr>
        <p:spPr>
          <a:xfrm>
            <a:off x="457200" y="156342"/>
            <a:ext cx="8229600" cy="1143000"/>
          </a:xfrm>
        </p:spPr>
        <p:txBody>
          <a:bodyPr>
            <a:noAutofit/>
          </a:bodyPr>
          <a:lstStyle/>
          <a:p>
            <a:pPr algn="l"/>
            <a:r>
              <a:rPr lang="en-US" sz="2800"/>
              <a:t>District Capital Program</a:t>
            </a:r>
            <a:br>
              <a:rPr lang="en-US" sz="2800"/>
            </a:br>
            <a:r>
              <a:rPr lang="en-US" sz="2800"/>
              <a:t>Mirror Lake, Lake Grove, &amp; Wildwood</a:t>
            </a:r>
            <a:br>
              <a:rPr lang="en-US" sz="2800"/>
            </a:br>
            <a:r>
              <a:rPr lang="en-US" sz="2800"/>
              <a:t>Elementary Schools Budget</a:t>
            </a:r>
          </a:p>
        </p:txBody>
      </p:sp>
    </p:spTree>
    <p:extLst>
      <p:ext uri="{BB962C8B-B14F-4D97-AF65-F5344CB8AC3E}">
        <p14:creationId xmlns:p14="http://schemas.microsoft.com/office/powerpoint/2010/main" val="317985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32432" y="1784038"/>
            <a:ext cx="5279136" cy="4284253"/>
          </a:xfrm>
          <a:prstGeom prst="rect">
            <a:avLst/>
          </a:prstGeom>
        </p:spPr>
      </p:pic>
      <p:sp>
        <p:nvSpPr>
          <p:cNvPr id="7" name="Title 6"/>
          <p:cNvSpPr>
            <a:spLocks noGrp="1"/>
          </p:cNvSpPr>
          <p:nvPr>
            <p:ph type="title"/>
          </p:nvPr>
        </p:nvSpPr>
        <p:spPr/>
        <p:txBody>
          <a:bodyPr>
            <a:noAutofit/>
          </a:bodyPr>
          <a:lstStyle/>
          <a:p>
            <a:pPr algn="l"/>
            <a:r>
              <a:rPr lang="en-US" sz="2800"/>
              <a:t>Project Details</a:t>
            </a:r>
            <a:br>
              <a:rPr lang="en-US" sz="2800"/>
            </a:br>
            <a:r>
              <a:rPr lang="en-US" sz="2800"/>
              <a:t>Mirror Lake, Lake Grove, &amp; Wildwood Elementary Schools</a:t>
            </a:r>
            <a:br>
              <a:rPr lang="en-US" sz="2800"/>
            </a:br>
            <a:endParaRPr lang="en-US" sz="2800"/>
          </a:p>
        </p:txBody>
      </p:sp>
      <p:grpSp>
        <p:nvGrpSpPr>
          <p:cNvPr id="5" name="Group 4"/>
          <p:cNvGrpSpPr/>
          <p:nvPr/>
        </p:nvGrpSpPr>
        <p:grpSpPr>
          <a:xfrm>
            <a:off x="384987" y="2435512"/>
            <a:ext cx="8531264" cy="2398206"/>
            <a:chOff x="2080331" y="4031418"/>
            <a:chExt cx="8100343" cy="1928425"/>
          </a:xfrm>
        </p:grpSpPr>
        <p:sp>
          <p:nvSpPr>
            <p:cNvPr id="14" name="TextBox 13"/>
            <p:cNvSpPr txBox="1"/>
            <p:nvPr/>
          </p:nvSpPr>
          <p:spPr>
            <a:xfrm>
              <a:off x="2080331" y="4031418"/>
              <a:ext cx="1469282" cy="296984"/>
            </a:xfrm>
            <a:prstGeom prst="rect">
              <a:avLst/>
            </a:prstGeom>
            <a:solidFill>
              <a:schemeClr val="accent4">
                <a:lumMod val="75000"/>
              </a:schemeClr>
            </a:solidFill>
            <a:ln>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Mirror Lake </a:t>
              </a:r>
              <a:r>
                <a:rPr kumimoji="0" lang="en-US" sz="1800" b="0" i="0" u="none" strike="noStrike" kern="1200" cap="none" spc="0" normalizeH="0" baseline="0" noProof="0">
                  <a:ln>
                    <a:noFill/>
                  </a:ln>
                  <a:solidFill>
                    <a:prstClr val="black"/>
                  </a:solidFill>
                  <a:effectLst/>
                  <a:uLnTx/>
                  <a:uFillTx/>
                  <a:latin typeface="Calibri"/>
                  <a:ea typeface="+mn-ea"/>
                  <a:cs typeface="+mn-cs"/>
                </a:rPr>
                <a:t>ES</a:t>
              </a:r>
            </a:p>
          </p:txBody>
        </p:sp>
        <p:cxnSp>
          <p:nvCxnSpPr>
            <p:cNvPr id="18" name="Straight Arrow Connector 17"/>
            <p:cNvCxnSpPr>
              <a:stCxn id="14" idx="3"/>
            </p:cNvCxnSpPr>
            <p:nvPr/>
          </p:nvCxnSpPr>
          <p:spPr>
            <a:xfrm>
              <a:off x="3549613" y="4179910"/>
              <a:ext cx="649642" cy="1024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8445340" y="4821165"/>
              <a:ext cx="1735333" cy="296984"/>
            </a:xfrm>
            <a:prstGeom prst="rect">
              <a:avLst/>
            </a:prstGeom>
            <a:solidFill>
              <a:schemeClr val="accent4">
                <a:lumMod val="75000"/>
              </a:schemeClr>
            </a:solidFill>
            <a:ln>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Wildwood ES</a:t>
              </a:r>
            </a:p>
          </p:txBody>
        </p:sp>
        <p:sp>
          <p:nvSpPr>
            <p:cNvPr id="24" name="TextBox 23"/>
            <p:cNvSpPr txBox="1"/>
            <p:nvPr/>
          </p:nvSpPr>
          <p:spPr>
            <a:xfrm>
              <a:off x="8445340" y="5662859"/>
              <a:ext cx="1735334" cy="296984"/>
            </a:xfrm>
            <a:prstGeom prst="rect">
              <a:avLst/>
            </a:prstGeom>
            <a:solidFill>
              <a:schemeClr val="accent4">
                <a:lumMod val="75000"/>
              </a:schemeClr>
            </a:solidFill>
            <a:ln>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Lake Grove ES</a:t>
              </a:r>
            </a:p>
          </p:txBody>
        </p:sp>
        <p:cxnSp>
          <p:nvCxnSpPr>
            <p:cNvPr id="27" name="Straight Arrow Connector 26"/>
            <p:cNvCxnSpPr>
              <a:stCxn id="23" idx="1"/>
            </p:cNvCxnSpPr>
            <p:nvPr/>
          </p:nvCxnSpPr>
          <p:spPr>
            <a:xfrm flipH="1" flipV="1">
              <a:off x="8083708" y="4479364"/>
              <a:ext cx="361632" cy="4902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24" idx="1"/>
            </p:cNvCxnSpPr>
            <p:nvPr/>
          </p:nvCxnSpPr>
          <p:spPr>
            <a:xfrm flipH="1">
              <a:off x="5661213" y="5811351"/>
              <a:ext cx="2784127" cy="614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5848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EC11D0-A60A-474E-B978-4B26CAB3E8E5}"/>
              </a:ext>
            </a:extLst>
          </p:cNvPr>
          <p:cNvPicPr>
            <a:picLocks noChangeAspect="1"/>
          </p:cNvPicPr>
          <p:nvPr/>
        </p:nvPicPr>
        <p:blipFill>
          <a:blip r:embed="rId3"/>
          <a:stretch>
            <a:fillRect/>
          </a:stretch>
        </p:blipFill>
        <p:spPr>
          <a:xfrm>
            <a:off x="0" y="2020284"/>
            <a:ext cx="9144000" cy="4553785"/>
          </a:xfrm>
          <a:prstGeom prst="rect">
            <a:avLst/>
          </a:prstGeom>
        </p:spPr>
      </p:pic>
      <p:sp>
        <p:nvSpPr>
          <p:cNvPr id="7" name="Title 6"/>
          <p:cNvSpPr>
            <a:spLocks noGrp="1"/>
          </p:cNvSpPr>
          <p:nvPr>
            <p:ph type="title"/>
          </p:nvPr>
        </p:nvSpPr>
        <p:spPr>
          <a:xfrm>
            <a:off x="401881" y="303719"/>
            <a:ext cx="8229600" cy="1143000"/>
          </a:xfrm>
        </p:spPr>
        <p:txBody>
          <a:bodyPr>
            <a:noAutofit/>
          </a:bodyPr>
          <a:lstStyle/>
          <a:p>
            <a:pPr algn="l"/>
            <a:r>
              <a:rPr lang="en-US" sz="2800"/>
              <a:t>Project Details</a:t>
            </a:r>
            <a:br>
              <a:rPr lang="en-US" sz="2800"/>
            </a:br>
            <a:r>
              <a:rPr lang="en-US" sz="2800"/>
              <a:t>Mirror Lake, Lake Grove, &amp; Wildwood Elementary Schools Schedule</a:t>
            </a:r>
            <a:br>
              <a:rPr lang="en-US" sz="2800"/>
            </a:br>
            <a:endParaRPr lang="en-US" sz="2800"/>
          </a:p>
        </p:txBody>
      </p:sp>
      <p:sp>
        <p:nvSpPr>
          <p:cNvPr id="3" name="TextBox 2"/>
          <p:cNvSpPr txBox="1"/>
          <p:nvPr/>
        </p:nvSpPr>
        <p:spPr>
          <a:xfrm>
            <a:off x="602208" y="4580617"/>
            <a:ext cx="1363387" cy="646331"/>
          </a:xfrm>
          <a:prstGeom prst="rect">
            <a:avLst/>
          </a:prstGeom>
          <a:noFill/>
          <a:ln w="19050">
            <a:solidFill>
              <a:srgbClr val="0070C0"/>
            </a:solidFill>
          </a:ln>
        </p:spPr>
        <p:txBody>
          <a:bodyPr wrap="square" rtlCol="0">
            <a:spAutoFit/>
          </a:bodyPr>
          <a:lstStyle/>
          <a:p>
            <a:r>
              <a:rPr lang="en-US"/>
              <a:t>GC/CM Engagement</a:t>
            </a:r>
          </a:p>
        </p:txBody>
      </p:sp>
      <p:cxnSp>
        <p:nvCxnSpPr>
          <p:cNvPr id="5" name="Straight Arrow Connector 4"/>
          <p:cNvCxnSpPr>
            <a:cxnSpLocks/>
            <a:stCxn id="3" idx="0"/>
          </p:cNvCxnSpPr>
          <p:nvPr/>
        </p:nvCxnSpPr>
        <p:spPr>
          <a:xfrm flipV="1">
            <a:off x="1283902" y="3860023"/>
            <a:ext cx="614368" cy="720594"/>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E306D62-3089-4FAA-94DD-ED2100C1E594}"/>
              </a:ext>
            </a:extLst>
          </p:cNvPr>
          <p:cNvSpPr txBox="1"/>
          <p:nvPr/>
        </p:nvSpPr>
        <p:spPr>
          <a:xfrm>
            <a:off x="2122714" y="1559130"/>
            <a:ext cx="5114260" cy="523220"/>
          </a:xfrm>
          <a:prstGeom prst="rect">
            <a:avLst/>
          </a:prstGeom>
          <a:noFill/>
        </p:spPr>
        <p:txBody>
          <a:bodyPr wrap="square" rtlCol="0">
            <a:spAutoFit/>
          </a:bodyPr>
          <a:lstStyle/>
          <a:p>
            <a:pPr algn="ctr"/>
            <a:r>
              <a:rPr lang="en-US" sz="2800" b="1"/>
              <a:t>3 Schools – 1 project</a:t>
            </a:r>
          </a:p>
        </p:txBody>
      </p:sp>
    </p:spTree>
    <p:extLst>
      <p:ext uri="{BB962C8B-B14F-4D97-AF65-F5344CB8AC3E}">
        <p14:creationId xmlns:p14="http://schemas.microsoft.com/office/powerpoint/2010/main" val="2381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47070" y="1425310"/>
            <a:ext cx="3831141" cy="3505062"/>
          </a:xfrm>
        </p:spPr>
        <p:txBody>
          <a:bodyPr wrap="square">
            <a:spAutoFit/>
          </a:bodyPr>
          <a:lstStyle/>
          <a:p>
            <a:pPr marL="285750" indent="-285750"/>
            <a:r>
              <a:rPr lang="en-US">
                <a:solidFill>
                  <a:schemeClr val="tx1"/>
                </a:solidFill>
              </a:rPr>
              <a:t>Occupied Site</a:t>
            </a:r>
          </a:p>
          <a:p>
            <a:pPr marL="285750" indent="-285750"/>
            <a:r>
              <a:rPr lang="en-US">
                <a:solidFill>
                  <a:schemeClr val="tx1"/>
                </a:solidFill>
              </a:rPr>
              <a:t>Perimeter/ adjacent streets and neighborhoods</a:t>
            </a:r>
          </a:p>
          <a:p>
            <a:pPr marL="285750" indent="-285750"/>
            <a:r>
              <a:rPr lang="en-US">
                <a:solidFill>
                  <a:schemeClr val="tx1"/>
                </a:solidFill>
              </a:rPr>
              <a:t>Set-backs, utilities, topography/slope</a:t>
            </a:r>
          </a:p>
          <a:p>
            <a:pPr marL="285750" indent="-285750"/>
            <a:endParaRPr lang="en-US">
              <a:solidFill>
                <a:schemeClr val="tx1"/>
              </a:solidFill>
            </a:endParaRPr>
          </a:p>
          <a:p>
            <a:pPr marL="457200" lvl="1"/>
            <a:endParaRPr lang="en-US" sz="1800">
              <a:solidFill>
                <a:schemeClr val="tx1"/>
              </a:solidFill>
            </a:endParaRPr>
          </a:p>
        </p:txBody>
      </p:sp>
      <p:sp>
        <p:nvSpPr>
          <p:cNvPr id="4" name="Text Placeholder 3"/>
          <p:cNvSpPr>
            <a:spLocks noGrp="1"/>
          </p:cNvSpPr>
          <p:nvPr>
            <p:ph sz="half" idx="2"/>
          </p:nvPr>
        </p:nvSpPr>
        <p:spPr/>
        <p:txBody>
          <a:bodyPr>
            <a:normAutofit/>
          </a:bodyPr>
          <a:lstStyle/>
          <a:p>
            <a:endParaRPr lang="en-US" sz="2000"/>
          </a:p>
          <a:p>
            <a:endParaRPr lang="en-US" sz="2800"/>
          </a:p>
        </p:txBody>
      </p:sp>
      <p:sp>
        <p:nvSpPr>
          <p:cNvPr id="7" name="Title 6"/>
          <p:cNvSpPr>
            <a:spLocks noGrp="1"/>
          </p:cNvSpPr>
          <p:nvPr>
            <p:ph type="title"/>
          </p:nvPr>
        </p:nvSpPr>
        <p:spPr/>
        <p:txBody>
          <a:bodyPr>
            <a:noAutofit/>
          </a:bodyPr>
          <a:lstStyle/>
          <a:p>
            <a:pPr algn="l"/>
            <a:r>
              <a:rPr lang="en-US" sz="2800"/>
              <a:t/>
            </a:r>
            <a:br>
              <a:rPr lang="en-US" sz="2800"/>
            </a:br>
            <a:r>
              <a:rPr lang="en-US" sz="2800"/>
              <a:t>Project Details</a:t>
            </a:r>
            <a:br>
              <a:rPr lang="en-US" sz="2800"/>
            </a:br>
            <a:r>
              <a:rPr lang="en-US" sz="2800"/>
              <a:t>(Mirror Lake Elementary School)</a:t>
            </a:r>
            <a:br>
              <a:rPr lang="en-US" sz="2800"/>
            </a:br>
            <a:r>
              <a:rPr lang="en-US" sz="2800"/>
              <a:t/>
            </a:r>
            <a:br>
              <a:rPr lang="en-US" sz="2800"/>
            </a:br>
            <a:r>
              <a:rPr lang="en-US" sz="2800"/>
              <a:t/>
            </a:r>
            <a:br>
              <a:rPr lang="en-US" sz="2800"/>
            </a:br>
            <a:endParaRPr lang="en-US" sz="2800"/>
          </a:p>
        </p:txBody>
      </p:sp>
      <p:sp>
        <p:nvSpPr>
          <p:cNvPr id="3" name="Rectangle 2"/>
          <p:cNvSpPr/>
          <p:nvPr/>
        </p:nvSpPr>
        <p:spPr>
          <a:xfrm>
            <a:off x="739366" y="1374079"/>
            <a:ext cx="6118634" cy="885371"/>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60310" y="1539075"/>
            <a:ext cx="4708588" cy="3901682"/>
          </a:xfrm>
          <a:prstGeom prst="rect">
            <a:avLst/>
          </a:prstGeom>
        </p:spPr>
      </p:pic>
      <p:sp>
        <p:nvSpPr>
          <p:cNvPr id="12" name="Rectangle 11">
            <a:extLst>
              <a:ext uri="{FF2B5EF4-FFF2-40B4-BE49-F238E27FC236}">
                <a16:creationId xmlns:a16="http://schemas.microsoft.com/office/drawing/2014/main" id="{D9D50902-C4C8-441F-9179-573AB6901029}"/>
              </a:ext>
            </a:extLst>
          </p:cNvPr>
          <p:cNvSpPr/>
          <p:nvPr/>
        </p:nvSpPr>
        <p:spPr>
          <a:xfrm>
            <a:off x="389092" y="5562194"/>
            <a:ext cx="6962776" cy="369332"/>
          </a:xfrm>
          <a:prstGeom prst="rect">
            <a:avLst/>
          </a:prstGeom>
        </p:spPr>
        <p:txBody>
          <a:bodyPr wrap="square">
            <a:spAutoFit/>
          </a:bodyPr>
          <a:lstStyle/>
          <a:p>
            <a:r>
              <a:rPr lang="en-US" b="1"/>
              <a:t>8.34 Acres  43,330 sf – main bldg.   7 portables	52,230 sf – total</a:t>
            </a:r>
          </a:p>
        </p:txBody>
      </p:sp>
      <p:sp>
        <p:nvSpPr>
          <p:cNvPr id="13" name="TextBox 12">
            <a:extLst>
              <a:ext uri="{FF2B5EF4-FFF2-40B4-BE49-F238E27FC236}">
                <a16:creationId xmlns:a16="http://schemas.microsoft.com/office/drawing/2014/main" id="{00F5435F-6FEA-42D3-99F8-F01C11482654}"/>
              </a:ext>
            </a:extLst>
          </p:cNvPr>
          <p:cNvSpPr txBox="1"/>
          <p:nvPr/>
        </p:nvSpPr>
        <p:spPr>
          <a:xfrm>
            <a:off x="5592762" y="4617466"/>
            <a:ext cx="1609725" cy="369332"/>
          </a:xfrm>
          <a:prstGeom prst="rect">
            <a:avLst/>
          </a:prstGeom>
          <a:noFill/>
        </p:spPr>
        <p:txBody>
          <a:bodyPr wrap="square" rtlCol="0">
            <a:spAutoFit/>
          </a:bodyPr>
          <a:lstStyle/>
          <a:p>
            <a:r>
              <a:rPr lang="en-US">
                <a:solidFill>
                  <a:schemeClr val="bg1"/>
                </a:solidFill>
              </a:rPr>
              <a:t>Wooded Areas</a:t>
            </a:r>
          </a:p>
        </p:txBody>
      </p:sp>
    </p:spTree>
    <p:extLst>
      <p:ext uri="{BB962C8B-B14F-4D97-AF65-F5344CB8AC3E}">
        <p14:creationId xmlns:p14="http://schemas.microsoft.com/office/powerpoint/2010/main" val="360591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15159" y="6021389"/>
            <a:ext cx="7801583" cy="885371"/>
          </a:xfrm>
        </p:spPr>
        <p:txBody>
          <a:bodyPr/>
          <a:lstStyle/>
          <a:p>
            <a:endParaRPr lang="en-US" sz="2000"/>
          </a:p>
          <a:p>
            <a:endParaRPr lang="en-US" sz="2800"/>
          </a:p>
        </p:txBody>
      </p:sp>
      <p:sp>
        <p:nvSpPr>
          <p:cNvPr id="7" name="Title 6"/>
          <p:cNvSpPr>
            <a:spLocks noGrp="1"/>
          </p:cNvSpPr>
          <p:nvPr>
            <p:ph type="title"/>
          </p:nvPr>
        </p:nvSpPr>
        <p:spPr>
          <a:xfrm>
            <a:off x="431622" y="127566"/>
            <a:ext cx="8229600" cy="1143000"/>
          </a:xfrm>
        </p:spPr>
        <p:txBody>
          <a:bodyPr>
            <a:noAutofit/>
          </a:bodyPr>
          <a:lstStyle/>
          <a:p>
            <a:pPr algn="l"/>
            <a:r>
              <a:rPr lang="en-US" sz="3200"/>
              <a:t/>
            </a:r>
            <a:br>
              <a:rPr lang="en-US" sz="3200"/>
            </a:br>
            <a:r>
              <a:rPr lang="en-US" sz="2800"/>
              <a:t>Project Details</a:t>
            </a:r>
            <a:br>
              <a:rPr lang="en-US" sz="2800"/>
            </a:br>
            <a:r>
              <a:rPr lang="en-US" sz="2800"/>
              <a:t>(Lake Grove Elementary School)</a:t>
            </a:r>
            <a:br>
              <a:rPr lang="en-US" sz="2800"/>
            </a:br>
            <a:endParaRPr lang="en-US" sz="2800"/>
          </a:p>
        </p:txBody>
      </p:sp>
      <p:sp>
        <p:nvSpPr>
          <p:cNvPr id="3" name="Rectangle 2"/>
          <p:cNvSpPr/>
          <p:nvPr/>
        </p:nvSpPr>
        <p:spPr>
          <a:xfrm>
            <a:off x="739366" y="1374079"/>
            <a:ext cx="7682066" cy="885371"/>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62474" y="1857574"/>
            <a:ext cx="4389067" cy="3254192"/>
          </a:xfrm>
          <a:prstGeom prst="rect">
            <a:avLst/>
          </a:prstGeom>
        </p:spPr>
      </p:pic>
      <p:sp>
        <p:nvSpPr>
          <p:cNvPr id="5" name="Rectangle 4"/>
          <p:cNvSpPr/>
          <p:nvPr/>
        </p:nvSpPr>
        <p:spPr>
          <a:xfrm>
            <a:off x="79194" y="1374079"/>
            <a:ext cx="4483280" cy="3496342"/>
          </a:xfrm>
          <a:prstGeom prst="rect">
            <a:avLst/>
          </a:prstGeom>
        </p:spPr>
        <p:txBody>
          <a:bodyPr wrap="square">
            <a:spAutoFit/>
          </a:bodyPr>
          <a:lstStyle/>
          <a:p>
            <a:pPr marL="285750" lvl="0" indent="-285750">
              <a:lnSpc>
                <a:spcPct val="90000"/>
              </a:lnSpc>
              <a:spcBef>
                <a:spcPts val="1000"/>
              </a:spcBef>
              <a:buFont typeface="Arial" panose="020B0604020202020204" pitchFamily="34" charset="0"/>
              <a:buChar char="•"/>
            </a:pPr>
            <a:r>
              <a:rPr lang="en-US" sz="2800">
                <a:solidFill>
                  <a:prstClr val="black"/>
                </a:solidFill>
              </a:rPr>
              <a:t>Occupied Site</a:t>
            </a:r>
            <a:endParaRPr lang="en-US" sz="2800"/>
          </a:p>
          <a:p>
            <a:pPr marL="285750" indent="-285750">
              <a:buFont typeface="Arial" panose="020B0604020202020204" pitchFamily="34" charset="0"/>
              <a:buChar char="•"/>
            </a:pPr>
            <a:r>
              <a:rPr lang="en-US" sz="2800"/>
              <a:t>Constrained Site</a:t>
            </a:r>
          </a:p>
          <a:p>
            <a:pPr marL="285750" indent="-285750">
              <a:buFont typeface="Arial" panose="020B0604020202020204" pitchFamily="34" charset="0"/>
              <a:buChar char="•"/>
            </a:pPr>
            <a:r>
              <a:rPr lang="en-US" sz="2800"/>
              <a:t>Geographical constraints lend to challenges – limited access and steep slope</a:t>
            </a:r>
          </a:p>
          <a:p>
            <a:pPr marL="285750" indent="-285750">
              <a:buFont typeface="Arial" panose="020B0604020202020204" pitchFamily="34" charset="0"/>
              <a:buChar char="•"/>
            </a:pPr>
            <a:r>
              <a:rPr lang="en-US" sz="2800"/>
              <a:t>Perimeter/ adjacent streets and neighborhoods</a:t>
            </a:r>
          </a:p>
          <a:p>
            <a:pPr marL="285750" indent="-285750">
              <a:buFont typeface="Arial" panose="020B0604020202020204" pitchFamily="34" charset="0"/>
              <a:buChar char="•"/>
            </a:pPr>
            <a:endParaRPr lang="en-US" sz="2800"/>
          </a:p>
        </p:txBody>
      </p:sp>
      <p:sp>
        <p:nvSpPr>
          <p:cNvPr id="8" name="Rectangle 7">
            <a:extLst>
              <a:ext uri="{FF2B5EF4-FFF2-40B4-BE49-F238E27FC236}">
                <a16:creationId xmlns:a16="http://schemas.microsoft.com/office/drawing/2014/main" id="{D93EE32D-94A9-4721-9A46-822D9AD266E7}"/>
              </a:ext>
            </a:extLst>
          </p:cNvPr>
          <p:cNvSpPr/>
          <p:nvPr/>
        </p:nvSpPr>
        <p:spPr>
          <a:xfrm>
            <a:off x="739366" y="5652057"/>
            <a:ext cx="6962776" cy="369332"/>
          </a:xfrm>
          <a:prstGeom prst="rect">
            <a:avLst/>
          </a:prstGeom>
        </p:spPr>
        <p:txBody>
          <a:bodyPr wrap="square">
            <a:spAutoFit/>
          </a:bodyPr>
          <a:lstStyle/>
          <a:p>
            <a:r>
              <a:rPr lang="en-US" b="1"/>
              <a:t>9.44 Acres  41,820 sf – main bldg.   2 portables	43,620 sf – total</a:t>
            </a:r>
          </a:p>
        </p:txBody>
      </p:sp>
    </p:spTree>
    <p:extLst>
      <p:ext uri="{BB962C8B-B14F-4D97-AF65-F5344CB8AC3E}">
        <p14:creationId xmlns:p14="http://schemas.microsoft.com/office/powerpoint/2010/main" val="421646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15159" y="6021389"/>
            <a:ext cx="7801583" cy="885371"/>
          </a:xfrm>
        </p:spPr>
        <p:txBody>
          <a:bodyPr/>
          <a:lstStyle/>
          <a:p>
            <a:endParaRPr lang="en-US" sz="2000"/>
          </a:p>
          <a:p>
            <a:endParaRPr lang="en-US" sz="2800"/>
          </a:p>
        </p:txBody>
      </p:sp>
      <p:sp>
        <p:nvSpPr>
          <p:cNvPr id="7" name="Title 6"/>
          <p:cNvSpPr>
            <a:spLocks noGrp="1"/>
          </p:cNvSpPr>
          <p:nvPr>
            <p:ph type="title"/>
          </p:nvPr>
        </p:nvSpPr>
        <p:spPr>
          <a:xfrm>
            <a:off x="457200" y="274638"/>
            <a:ext cx="8229600" cy="1099441"/>
          </a:xfrm>
        </p:spPr>
        <p:txBody>
          <a:bodyPr>
            <a:noAutofit/>
          </a:bodyPr>
          <a:lstStyle/>
          <a:p>
            <a:pPr algn="l"/>
            <a:r>
              <a:rPr lang="en-US" sz="2800"/>
              <a:t/>
            </a:r>
            <a:br>
              <a:rPr lang="en-US" sz="2800"/>
            </a:br>
            <a:r>
              <a:rPr lang="en-US" sz="2800"/>
              <a:t>Project Details</a:t>
            </a:r>
            <a:br>
              <a:rPr lang="en-US" sz="2800"/>
            </a:br>
            <a:r>
              <a:rPr lang="en-US" sz="2800"/>
              <a:t>(Wildwood Elementary School)</a:t>
            </a:r>
            <a:br>
              <a:rPr lang="en-US" sz="2800"/>
            </a:br>
            <a:r>
              <a:rPr lang="en-US" sz="2800"/>
              <a:t/>
            </a:r>
            <a:br>
              <a:rPr lang="en-US" sz="2800"/>
            </a:br>
            <a:endParaRPr lang="en-US" sz="2800"/>
          </a:p>
        </p:txBody>
      </p:sp>
      <p:sp>
        <p:nvSpPr>
          <p:cNvPr id="3" name="Rectangle 2"/>
          <p:cNvSpPr/>
          <p:nvPr/>
        </p:nvSpPr>
        <p:spPr>
          <a:xfrm>
            <a:off x="739366" y="1374079"/>
            <a:ext cx="6118634" cy="885371"/>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81525" y="1753511"/>
            <a:ext cx="4338715" cy="3566812"/>
          </a:xfrm>
          <a:prstGeom prst="rect">
            <a:avLst/>
          </a:prstGeom>
        </p:spPr>
      </p:pic>
      <p:sp>
        <p:nvSpPr>
          <p:cNvPr id="5" name="Rectangle 4"/>
          <p:cNvSpPr/>
          <p:nvPr/>
        </p:nvSpPr>
        <p:spPr>
          <a:xfrm>
            <a:off x="159861" y="1374079"/>
            <a:ext cx="4326414" cy="3539430"/>
          </a:xfrm>
          <a:prstGeom prst="rect">
            <a:avLst/>
          </a:prstGeom>
        </p:spPr>
        <p:txBody>
          <a:bodyPr wrap="square">
            <a:spAutoFit/>
          </a:bodyPr>
          <a:lstStyle/>
          <a:p>
            <a:pPr marL="285750" indent="-285750">
              <a:buFont typeface="Arial" panose="020B0604020202020204" pitchFamily="34" charset="0"/>
              <a:buChar char="•"/>
            </a:pPr>
            <a:r>
              <a:rPr lang="en-US" sz="2800"/>
              <a:t>Occupied Site</a:t>
            </a:r>
          </a:p>
          <a:p>
            <a:pPr marL="285750" indent="-285750">
              <a:buFont typeface="Arial" panose="020B0604020202020204" pitchFamily="34" charset="0"/>
              <a:buChar char="•"/>
            </a:pPr>
            <a:r>
              <a:rPr lang="en-US" sz="2800"/>
              <a:t>Constrained site</a:t>
            </a:r>
          </a:p>
          <a:p>
            <a:pPr marL="285750" indent="-285750">
              <a:buFont typeface="Arial" panose="020B0604020202020204" pitchFamily="34" charset="0"/>
              <a:buChar char="•"/>
            </a:pPr>
            <a:r>
              <a:rPr lang="en-US" sz="2800"/>
              <a:t>Geographical constraints lend to challenges – limited frontage for access</a:t>
            </a:r>
          </a:p>
          <a:p>
            <a:pPr marL="285750" lvl="0" indent="-285750">
              <a:buFont typeface="Arial" panose="020B0604020202020204" pitchFamily="34" charset="0"/>
              <a:buChar char="•"/>
            </a:pPr>
            <a:r>
              <a:rPr lang="en-US" sz="2800"/>
              <a:t>Perimeter/adjacent streets and neighborhoods</a:t>
            </a:r>
          </a:p>
        </p:txBody>
      </p:sp>
      <p:sp>
        <p:nvSpPr>
          <p:cNvPr id="8" name="Rectangle 7">
            <a:extLst>
              <a:ext uri="{FF2B5EF4-FFF2-40B4-BE49-F238E27FC236}">
                <a16:creationId xmlns:a16="http://schemas.microsoft.com/office/drawing/2014/main" id="{0CC93B9B-E553-4AA5-9815-7611770E0C8D}"/>
              </a:ext>
            </a:extLst>
          </p:cNvPr>
          <p:cNvSpPr/>
          <p:nvPr/>
        </p:nvSpPr>
        <p:spPr>
          <a:xfrm>
            <a:off x="389092" y="5562194"/>
            <a:ext cx="6962776" cy="369332"/>
          </a:xfrm>
          <a:prstGeom prst="rect">
            <a:avLst/>
          </a:prstGeom>
        </p:spPr>
        <p:txBody>
          <a:bodyPr wrap="square">
            <a:spAutoFit/>
          </a:bodyPr>
          <a:lstStyle/>
          <a:p>
            <a:r>
              <a:rPr lang="en-US" b="1"/>
              <a:t>9.38 Acres  44,490 sf – main bldg.   4 portables	48,490 sf – total</a:t>
            </a:r>
          </a:p>
        </p:txBody>
      </p:sp>
    </p:spTree>
    <p:extLst>
      <p:ext uri="{BB962C8B-B14F-4D97-AF65-F5344CB8AC3E}">
        <p14:creationId xmlns:p14="http://schemas.microsoft.com/office/powerpoint/2010/main" val="311403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4364" y="1695843"/>
            <a:ext cx="4838957" cy="3508075"/>
          </a:xfrm>
        </p:spPr>
        <p:txBody>
          <a:bodyPr>
            <a:noAutofit/>
          </a:bodyPr>
          <a:lstStyle/>
          <a:p>
            <a:pPr marL="0" indent="0">
              <a:lnSpc>
                <a:spcPct val="100000"/>
              </a:lnSpc>
              <a:spcBef>
                <a:spcPts val="0"/>
              </a:spcBef>
              <a:buNone/>
            </a:pPr>
            <a:r>
              <a:rPr lang="en-US" b="1"/>
              <a:t>RCW 39.10.340</a:t>
            </a:r>
          </a:p>
          <a:p>
            <a:pPr marL="0" indent="0">
              <a:lnSpc>
                <a:spcPct val="100000"/>
              </a:lnSpc>
              <a:spcBef>
                <a:spcPts val="0"/>
              </a:spcBef>
              <a:buNone/>
            </a:pPr>
            <a:endParaRPr lang="en-US" b="1"/>
          </a:p>
          <a:p>
            <a:pPr>
              <a:lnSpc>
                <a:spcPct val="100000"/>
              </a:lnSpc>
              <a:spcBef>
                <a:spcPts val="0"/>
              </a:spcBef>
            </a:pPr>
            <a:r>
              <a:rPr lang="en-US"/>
              <a:t>Team Qualifications</a:t>
            </a:r>
          </a:p>
          <a:p>
            <a:pPr>
              <a:lnSpc>
                <a:spcPct val="100000"/>
              </a:lnSpc>
              <a:spcBef>
                <a:spcPts val="0"/>
              </a:spcBef>
            </a:pPr>
            <a:r>
              <a:rPr lang="en-US"/>
              <a:t>Scheduling / Phasing</a:t>
            </a:r>
          </a:p>
          <a:p>
            <a:pPr lvl="0">
              <a:lnSpc>
                <a:spcPct val="100000"/>
              </a:lnSpc>
              <a:spcBef>
                <a:spcPts val="0"/>
              </a:spcBef>
            </a:pPr>
            <a:r>
              <a:rPr lang="en-US"/>
              <a:t>GC/CM critical during Design Phase </a:t>
            </a:r>
          </a:p>
          <a:p>
            <a:pPr lvl="0">
              <a:lnSpc>
                <a:spcPct val="100000"/>
              </a:lnSpc>
              <a:spcBef>
                <a:spcPts val="0"/>
              </a:spcBef>
            </a:pPr>
            <a:r>
              <a:rPr lang="en-US"/>
              <a:t>Complex &amp; Technical Work Environment</a:t>
            </a:r>
          </a:p>
          <a:p>
            <a:pPr>
              <a:lnSpc>
                <a:spcPct val="100000"/>
              </a:lnSpc>
              <a:spcBef>
                <a:spcPts val="0"/>
              </a:spcBef>
            </a:pPr>
            <a:endParaRPr lang="en-US"/>
          </a:p>
          <a:p>
            <a:pPr marL="0" indent="0">
              <a:lnSpc>
                <a:spcPct val="100000"/>
              </a:lnSpc>
              <a:spcBef>
                <a:spcPts val="0"/>
              </a:spcBef>
              <a:buNone/>
            </a:pPr>
            <a:endParaRPr lang="en-US" sz="2400" u="sng">
              <a:solidFill>
                <a:srgbClr val="FF0000"/>
              </a:solidFill>
            </a:endParaRPr>
          </a:p>
        </p:txBody>
      </p:sp>
      <p:sp>
        <p:nvSpPr>
          <p:cNvPr id="4" name="Title 3"/>
          <p:cNvSpPr>
            <a:spLocks noGrp="1"/>
          </p:cNvSpPr>
          <p:nvPr>
            <p:ph type="title"/>
          </p:nvPr>
        </p:nvSpPr>
        <p:spPr>
          <a:xfrm>
            <a:off x="371507" y="116332"/>
            <a:ext cx="8229600" cy="1143000"/>
          </a:xfrm>
        </p:spPr>
        <p:txBody>
          <a:bodyPr>
            <a:noAutofit/>
          </a:bodyPr>
          <a:lstStyle/>
          <a:p>
            <a:pPr algn="l"/>
            <a:r>
              <a:rPr lang="en-US" sz="2800"/>
              <a:t>Why GC/CM?</a:t>
            </a:r>
            <a:br>
              <a:rPr lang="en-US" sz="2800"/>
            </a:br>
            <a:endParaRPr lang="en-US" sz="280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215" y="2540581"/>
            <a:ext cx="3788823" cy="2841617"/>
          </a:xfrm>
          <a:prstGeom prst="rect">
            <a:avLst/>
          </a:prstGeom>
        </p:spPr>
      </p:pic>
    </p:spTree>
    <p:extLst>
      <p:ext uri="{BB962C8B-B14F-4D97-AF65-F5344CB8AC3E}">
        <p14:creationId xmlns:p14="http://schemas.microsoft.com/office/powerpoint/2010/main" val="307151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64543" y="1673525"/>
            <a:ext cx="8528648" cy="4819290"/>
          </a:xfrm>
        </p:spPr>
        <p:txBody>
          <a:bodyPr>
            <a:normAutofit/>
          </a:bodyPr>
          <a:lstStyle/>
          <a:p>
            <a:r>
              <a:rPr lang="en-US" sz="3200"/>
              <a:t>Introduction</a:t>
            </a:r>
          </a:p>
          <a:p>
            <a:pPr lvl="1">
              <a:buFont typeface="Courier New" panose="02070309020205020404" pitchFamily="49" charset="0"/>
              <a:buChar char="o"/>
            </a:pPr>
            <a:r>
              <a:rPr lang="en-US" sz="3200">
                <a:solidFill>
                  <a:prstClr val="black"/>
                </a:solidFill>
                <a:latin typeface="Calibri" panose="020F0502020204030204" pitchFamily="34" charset="0"/>
                <a:cs typeface="Calibri" panose="020F0502020204030204" pitchFamily="34" charset="0"/>
              </a:rPr>
              <a:t>Team Qualifications</a:t>
            </a:r>
            <a:endParaRPr lang="en-US" sz="3200"/>
          </a:p>
          <a:p>
            <a:pPr lvl="1">
              <a:buFont typeface="Courier New" panose="02070309020205020404" pitchFamily="49" charset="0"/>
              <a:buChar char="o"/>
            </a:pPr>
            <a:r>
              <a:rPr lang="en-US" sz="3200"/>
              <a:t>District Capital Program</a:t>
            </a:r>
          </a:p>
          <a:p>
            <a:pPr lvl="1">
              <a:buFont typeface="Courier New" panose="02070309020205020404" pitchFamily="49" charset="0"/>
              <a:buChar char="o"/>
            </a:pPr>
            <a:r>
              <a:rPr lang="en-US" sz="3200"/>
              <a:t>Project Details</a:t>
            </a:r>
          </a:p>
          <a:p>
            <a:r>
              <a:rPr lang="en-US" sz="3200"/>
              <a:t>Why GC/CM?</a:t>
            </a:r>
          </a:p>
          <a:p>
            <a:r>
              <a:rPr lang="en-US" sz="3200"/>
              <a:t>Questions &amp; Answers</a:t>
            </a:r>
          </a:p>
          <a:p>
            <a:endParaRPr lang="en-US"/>
          </a:p>
        </p:txBody>
      </p:sp>
      <p:sp>
        <p:nvSpPr>
          <p:cNvPr id="4" name="Title 3"/>
          <p:cNvSpPr>
            <a:spLocks noGrp="1"/>
          </p:cNvSpPr>
          <p:nvPr>
            <p:ph type="title"/>
          </p:nvPr>
        </p:nvSpPr>
        <p:spPr>
          <a:xfrm>
            <a:off x="457200" y="0"/>
            <a:ext cx="8229600" cy="1763486"/>
          </a:xfrm>
        </p:spPr>
        <p:txBody>
          <a:bodyPr>
            <a:normAutofit/>
          </a:bodyPr>
          <a:lstStyle/>
          <a:p>
            <a:pPr algn="l"/>
            <a:r>
              <a:rPr lang="en-US" sz="2800"/>
              <a:t>Agenda</a:t>
            </a:r>
            <a:br>
              <a:rPr lang="en-US" sz="2800"/>
            </a:br>
            <a:r>
              <a:rPr lang="en-US" sz="2800"/>
              <a:t>Mirror Lake, Lake Grove, &amp; Wildwood Elementary Schools </a:t>
            </a:r>
            <a:r>
              <a:rPr lang="en-US" sz="3200"/>
              <a:t/>
            </a:r>
            <a:br>
              <a:rPr lang="en-US" sz="3200"/>
            </a:br>
            <a:endParaRPr lang="en-US" sz="2800"/>
          </a:p>
        </p:txBody>
      </p:sp>
      <p:pic>
        <p:nvPicPr>
          <p:cNvPr id="6"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8636" y="1673525"/>
            <a:ext cx="3929063" cy="2614613"/>
          </a:xfrm>
        </p:spPr>
      </p:pic>
    </p:spTree>
    <p:extLst>
      <p:ext uri="{BB962C8B-B14F-4D97-AF65-F5344CB8AC3E}">
        <p14:creationId xmlns:p14="http://schemas.microsoft.com/office/powerpoint/2010/main" val="960430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91521"/>
            <a:ext cx="4496913" cy="4351338"/>
          </a:xfrm>
        </p:spPr>
        <p:txBody>
          <a:bodyPr>
            <a:normAutofit/>
          </a:bodyPr>
          <a:lstStyle/>
          <a:p>
            <a:pPr marL="0" lvl="0" indent="0">
              <a:lnSpc>
                <a:spcPct val="100000"/>
              </a:lnSpc>
              <a:spcBef>
                <a:spcPts val="0"/>
              </a:spcBef>
              <a:buNone/>
            </a:pPr>
            <a:endParaRPr lang="en-US" sz="2000" b="1">
              <a:solidFill>
                <a:prstClr val="black"/>
              </a:solidFill>
            </a:endParaRPr>
          </a:p>
          <a:p>
            <a:pPr>
              <a:lnSpc>
                <a:spcPct val="100000"/>
              </a:lnSpc>
              <a:spcBef>
                <a:spcPts val="0"/>
              </a:spcBef>
            </a:pPr>
            <a:r>
              <a:rPr lang="en-US" sz="2000" b="1">
                <a:solidFill>
                  <a:prstClr val="black"/>
                </a:solidFill>
              </a:rPr>
              <a:t>Questions &amp; Answers</a:t>
            </a:r>
            <a:endParaRPr lang="en-US" sz="2000"/>
          </a:p>
          <a:p>
            <a:pPr>
              <a:lnSpc>
                <a:spcPct val="100000"/>
              </a:lnSpc>
              <a:spcBef>
                <a:spcPts val="0"/>
              </a:spcBef>
            </a:pPr>
            <a:endParaRPr lang="en-US" sz="2000"/>
          </a:p>
          <a:p>
            <a:pPr>
              <a:lnSpc>
                <a:spcPct val="100000"/>
              </a:lnSpc>
              <a:spcBef>
                <a:spcPts val="0"/>
              </a:spcBef>
            </a:pPr>
            <a:endParaRPr lang="en-US" sz="2000" u="sng">
              <a:solidFill>
                <a:srgbClr val="FF0000"/>
              </a:solidFill>
            </a:endParaRPr>
          </a:p>
        </p:txBody>
      </p:sp>
      <p:sp>
        <p:nvSpPr>
          <p:cNvPr id="4" name="Title 3"/>
          <p:cNvSpPr>
            <a:spLocks noGrp="1"/>
          </p:cNvSpPr>
          <p:nvPr>
            <p:ph type="title"/>
          </p:nvPr>
        </p:nvSpPr>
        <p:spPr>
          <a:xfrm>
            <a:off x="333375" y="198438"/>
            <a:ext cx="8229600" cy="1143000"/>
          </a:xfrm>
        </p:spPr>
        <p:txBody>
          <a:bodyPr>
            <a:noAutofit/>
          </a:bodyPr>
          <a:lstStyle/>
          <a:p>
            <a:pPr algn="l"/>
            <a:r>
              <a:rPr lang="en-US" sz="2800"/>
              <a:t/>
            </a:r>
            <a:br>
              <a:rPr lang="en-US" sz="2800"/>
            </a:br>
            <a:r>
              <a:rPr lang="en-US" sz="2800"/>
              <a:t>Questions &amp; Answers</a:t>
            </a:r>
            <a:br>
              <a:rPr lang="en-US" sz="2800"/>
            </a:br>
            <a:r>
              <a:rPr lang="en-US" sz="2800"/>
              <a:t>Mirror Lake, Lake Grove, &amp; Wildwood</a:t>
            </a:r>
            <a:br>
              <a:rPr lang="en-US" sz="2800"/>
            </a:br>
            <a:r>
              <a:rPr lang="en-US" sz="2800"/>
              <a:t>Elementary Schools</a:t>
            </a:r>
            <a:br>
              <a:rPr lang="en-US" sz="2800"/>
            </a:br>
            <a:endParaRPr lang="en-US" sz="280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113" y="2507460"/>
            <a:ext cx="3788823" cy="2538511"/>
          </a:xfrm>
          <a:prstGeom prst="rect">
            <a:avLst/>
          </a:prstGeom>
        </p:spPr>
      </p:pic>
    </p:spTree>
    <p:extLst>
      <p:ext uri="{BB962C8B-B14F-4D97-AF65-F5344CB8AC3E}">
        <p14:creationId xmlns:p14="http://schemas.microsoft.com/office/powerpoint/2010/main" val="104765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33375" y="1797916"/>
            <a:ext cx="4496913" cy="4351338"/>
          </a:xfrm>
        </p:spPr>
        <p:txBody>
          <a:bodyPr>
            <a:normAutofit/>
          </a:bodyPr>
          <a:lstStyle/>
          <a:p>
            <a:pPr marL="0" lvl="0" indent="0">
              <a:lnSpc>
                <a:spcPct val="100000"/>
              </a:lnSpc>
              <a:spcBef>
                <a:spcPts val="0"/>
              </a:spcBef>
              <a:buNone/>
            </a:pPr>
            <a:endParaRPr lang="en-US" sz="2000" b="1">
              <a:solidFill>
                <a:prstClr val="black"/>
              </a:solidFill>
            </a:endParaRPr>
          </a:p>
          <a:p>
            <a:pPr marL="0" indent="0">
              <a:lnSpc>
                <a:spcPct val="100000"/>
              </a:lnSpc>
              <a:spcBef>
                <a:spcPts val="0"/>
              </a:spcBef>
              <a:buNone/>
            </a:pPr>
            <a:endParaRPr lang="en-US" sz="2000"/>
          </a:p>
          <a:p>
            <a:pPr>
              <a:lnSpc>
                <a:spcPct val="100000"/>
              </a:lnSpc>
              <a:spcBef>
                <a:spcPts val="0"/>
              </a:spcBef>
            </a:pPr>
            <a:endParaRPr lang="en-US" sz="2000" u="sng">
              <a:solidFill>
                <a:srgbClr val="FF0000"/>
              </a:solidFill>
            </a:endParaRPr>
          </a:p>
        </p:txBody>
      </p:sp>
      <p:sp>
        <p:nvSpPr>
          <p:cNvPr id="4" name="Title 3"/>
          <p:cNvSpPr>
            <a:spLocks noGrp="1"/>
          </p:cNvSpPr>
          <p:nvPr>
            <p:ph type="title"/>
          </p:nvPr>
        </p:nvSpPr>
        <p:spPr>
          <a:xfrm>
            <a:off x="333375" y="198438"/>
            <a:ext cx="8229600" cy="1143000"/>
          </a:xfrm>
        </p:spPr>
        <p:txBody>
          <a:bodyPr>
            <a:noAutofit/>
          </a:bodyPr>
          <a:lstStyle/>
          <a:p>
            <a:pPr algn="l"/>
            <a:r>
              <a:rPr lang="en-US" sz="2800"/>
              <a:t>Mirror Lake, Lake Grove, &amp; Wildwood Elementary Schools</a:t>
            </a:r>
            <a:br>
              <a:rPr lang="en-US" sz="2800"/>
            </a:br>
            <a:endParaRPr lang="en-US" sz="280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6767" y="1457041"/>
            <a:ext cx="2968969" cy="3955337"/>
          </a:xfrm>
          <a:prstGeom prst="rect">
            <a:avLst/>
          </a:prstGeom>
        </p:spPr>
      </p:pic>
      <p:sp>
        <p:nvSpPr>
          <p:cNvPr id="3" name="Rectangle 2"/>
          <p:cNvSpPr/>
          <p:nvPr/>
        </p:nvSpPr>
        <p:spPr>
          <a:xfrm>
            <a:off x="3020939" y="5636668"/>
            <a:ext cx="3293536" cy="369332"/>
          </a:xfrm>
          <a:prstGeom prst="rect">
            <a:avLst/>
          </a:prstGeom>
        </p:spPr>
        <p:txBody>
          <a:bodyPr wrap="square">
            <a:spAutoFit/>
          </a:bodyPr>
          <a:lstStyle/>
          <a:p>
            <a:pPr lvl="0" algn="ctr"/>
            <a:r>
              <a:rPr lang="en-US">
                <a:ln>
                  <a:solidFill>
                    <a:srgbClr val="4472C4"/>
                  </a:solidFill>
                </a:ln>
                <a:solidFill>
                  <a:srgbClr val="4472C4"/>
                </a:solidFill>
              </a:rPr>
              <a:t>Thank you!</a:t>
            </a:r>
          </a:p>
        </p:txBody>
      </p:sp>
    </p:spTree>
    <p:extLst>
      <p:ext uri="{BB962C8B-B14F-4D97-AF65-F5344CB8AC3E}">
        <p14:creationId xmlns:p14="http://schemas.microsoft.com/office/powerpoint/2010/main" val="193438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199" y="1636295"/>
            <a:ext cx="4414841" cy="4540668"/>
          </a:xfrm>
        </p:spPr>
        <p:txBody>
          <a:bodyPr>
            <a:normAutofit/>
          </a:bodyPr>
          <a:lstStyle/>
          <a:p>
            <a:pPr marL="0" indent="0">
              <a:buNone/>
            </a:pPr>
            <a:endParaRPr lang="en-US">
              <a:solidFill>
                <a:srgbClr val="364296"/>
              </a:solidFill>
              <a:latin typeface="Arial" panose="020B0604020202020204" pitchFamily="34" charset="0"/>
              <a:cs typeface="Arial" panose="020B0604020202020204" pitchFamily="34" charset="0"/>
            </a:endParaRPr>
          </a:p>
          <a:p>
            <a:pPr lvl="1">
              <a:spcAft>
                <a:spcPts val="600"/>
              </a:spcAft>
            </a:pPr>
            <a:endParaRPr lang="en-US" altLang="en-US">
              <a:solidFill>
                <a:srgbClr val="364296"/>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26115" y="175846"/>
            <a:ext cx="8360685" cy="1192557"/>
          </a:xfrm>
        </p:spPr>
        <p:txBody>
          <a:bodyPr>
            <a:normAutofit/>
          </a:bodyPr>
          <a:lstStyle/>
          <a:p>
            <a:pPr algn="l"/>
            <a:r>
              <a:rPr lang="en-US" sz="3200"/>
              <a:t>Agenda</a:t>
            </a:r>
            <a:r>
              <a:rPr lang="en-US" sz="3200">
                <a:ea typeface="Verdana"/>
                <a:cs typeface="Verdana"/>
              </a:rPr>
              <a:t/>
            </a:r>
            <a:br>
              <a:rPr lang="en-US" sz="3200">
                <a:ea typeface="Verdana"/>
                <a:cs typeface="Verdana"/>
              </a:rPr>
            </a:br>
            <a:r>
              <a:rPr lang="en-US" sz="3200">
                <a:ea typeface="Verdana"/>
                <a:cs typeface="Verdana"/>
              </a:rPr>
              <a:t>District Demographics</a:t>
            </a:r>
          </a:p>
        </p:txBody>
      </p:sp>
      <p:pic>
        <p:nvPicPr>
          <p:cNvPr id="2" name="Picture 4" descr="A screenshot of a cell phone&#10;&#10;Description generated with very high confidence">
            <a:extLst>
              <a:ext uri="{FF2B5EF4-FFF2-40B4-BE49-F238E27FC236}">
                <a16:creationId xmlns:a16="http://schemas.microsoft.com/office/drawing/2014/main" id="{AB02BA4C-5605-4CD4-B887-5BCD9C79BDE7}"/>
              </a:ext>
            </a:extLst>
          </p:cNvPr>
          <p:cNvPicPr>
            <a:picLocks noChangeAspect="1"/>
          </p:cNvPicPr>
          <p:nvPr/>
        </p:nvPicPr>
        <p:blipFill>
          <a:blip r:embed="rId3"/>
          <a:stretch>
            <a:fillRect/>
          </a:stretch>
        </p:blipFill>
        <p:spPr>
          <a:xfrm>
            <a:off x="1627361" y="2205188"/>
            <a:ext cx="6059030" cy="3409556"/>
          </a:xfrm>
          <a:prstGeom prst="rect">
            <a:avLst/>
          </a:prstGeom>
        </p:spPr>
      </p:pic>
    </p:spTree>
    <p:extLst>
      <p:ext uri="{BB962C8B-B14F-4D97-AF65-F5344CB8AC3E}">
        <p14:creationId xmlns:p14="http://schemas.microsoft.com/office/powerpoint/2010/main" val="144047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199" y="1636295"/>
            <a:ext cx="4414841" cy="4540668"/>
          </a:xfrm>
        </p:spPr>
        <p:txBody>
          <a:bodyPr>
            <a:normAutofit/>
          </a:bodyPr>
          <a:lstStyle/>
          <a:p>
            <a:pPr marL="0" indent="0">
              <a:buNone/>
            </a:pPr>
            <a:endParaRPr lang="en-US">
              <a:solidFill>
                <a:srgbClr val="364296"/>
              </a:solidFill>
              <a:latin typeface="Arial" panose="020B0604020202020204" pitchFamily="34" charset="0"/>
              <a:cs typeface="Arial" panose="020B0604020202020204" pitchFamily="34" charset="0"/>
            </a:endParaRPr>
          </a:p>
          <a:p>
            <a:pPr lvl="1">
              <a:spcAft>
                <a:spcPts val="600"/>
              </a:spcAft>
            </a:pPr>
            <a:endParaRPr lang="en-US" altLang="en-US">
              <a:solidFill>
                <a:srgbClr val="364296"/>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26115" y="175846"/>
            <a:ext cx="8360685" cy="1192557"/>
          </a:xfrm>
        </p:spPr>
        <p:txBody>
          <a:bodyPr>
            <a:normAutofit/>
          </a:bodyPr>
          <a:lstStyle/>
          <a:p>
            <a:pPr algn="l"/>
            <a:r>
              <a:rPr lang="en-US" sz="3200"/>
              <a:t>Team Qualifications</a:t>
            </a:r>
            <a:br>
              <a:rPr lang="en-US" sz="3200"/>
            </a:br>
            <a:r>
              <a:rPr lang="en-US" sz="3200"/>
              <a:t>Project Team Structure</a:t>
            </a:r>
            <a:endParaRPr lang="en-US" sz="3100"/>
          </a:p>
        </p:txBody>
      </p:sp>
      <p:sp>
        <p:nvSpPr>
          <p:cNvPr id="7" name="Oval 6"/>
          <p:cNvSpPr/>
          <p:nvPr/>
        </p:nvSpPr>
        <p:spPr>
          <a:xfrm>
            <a:off x="1398511" y="3371850"/>
            <a:ext cx="3341610" cy="326507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Capital Project </a:t>
            </a:r>
            <a:r>
              <a:rPr lang="en-US" sz="2200" b="1">
                <a:solidFill>
                  <a:prstClr val="black"/>
                </a:solidFill>
                <a:latin typeface="Calibri"/>
              </a:rPr>
              <a:t>Team</a:t>
            </a:r>
            <a:r>
              <a:rPr kumimoji="0" lang="en-US" sz="2200" b="1" i="0" u="none" strike="noStrike" kern="1200" cap="none" spc="0" normalizeH="0" baseline="0" noProof="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CBRE | Heery</a:t>
            </a:r>
          </a:p>
        </p:txBody>
      </p:sp>
      <p:sp>
        <p:nvSpPr>
          <p:cNvPr id="8" name="Oval 7"/>
          <p:cNvSpPr/>
          <p:nvPr/>
        </p:nvSpPr>
        <p:spPr>
          <a:xfrm>
            <a:off x="2794755" y="1494540"/>
            <a:ext cx="3257550" cy="3218835"/>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Owner: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Federal Way Public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(FWPS)</a:t>
            </a:r>
          </a:p>
        </p:txBody>
      </p:sp>
      <p:sp>
        <p:nvSpPr>
          <p:cNvPr id="9" name="Oval 8"/>
          <p:cNvSpPr/>
          <p:nvPr/>
        </p:nvSpPr>
        <p:spPr>
          <a:xfrm>
            <a:off x="4133882" y="3341468"/>
            <a:ext cx="3295617" cy="329545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A/E Firm: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alibri"/>
                <a:ea typeface="+mn-ea"/>
                <a:cs typeface="+mn-cs"/>
              </a:rPr>
              <a:t>Integrus Architecture</a:t>
            </a:r>
          </a:p>
        </p:txBody>
      </p:sp>
    </p:spTree>
    <p:extLst>
      <p:ext uri="{BB962C8B-B14F-4D97-AF65-F5344CB8AC3E}">
        <p14:creationId xmlns:p14="http://schemas.microsoft.com/office/powerpoint/2010/main" val="89982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77090" y="1825625"/>
            <a:ext cx="5954898" cy="4796848"/>
          </a:xfrm>
        </p:spPr>
        <p:txBody>
          <a:bodyPr>
            <a:normAutofit/>
          </a:bodyPr>
          <a:lstStyle/>
          <a:p>
            <a:r>
              <a:rPr lang="en-US"/>
              <a:t>FWPS</a:t>
            </a:r>
          </a:p>
          <a:p>
            <a:pPr lvl="1"/>
            <a:r>
              <a:rPr lang="en-US" b="1"/>
              <a:t>Sally McLean</a:t>
            </a:r>
            <a:r>
              <a:rPr lang="en-US"/>
              <a:t>: Chief Finance and Operation Officer – 30 Years Experience, 17 Years with FWPS</a:t>
            </a:r>
          </a:p>
          <a:p>
            <a:pPr lvl="1"/>
            <a:r>
              <a:rPr lang="en-US" b="1"/>
              <a:t>Mike Benzien</a:t>
            </a:r>
            <a:r>
              <a:rPr lang="en-US"/>
              <a:t>, Executive Director of Maintenance and Operations – 30 Years Experience</a:t>
            </a:r>
          </a:p>
          <a:p>
            <a:pPr lvl="1"/>
            <a:r>
              <a:rPr lang="en-US" b="1"/>
              <a:t>Casey Moore</a:t>
            </a:r>
            <a:r>
              <a:rPr lang="en-US"/>
              <a:t>, Capital Projects Manager – 30 Years Experience </a:t>
            </a:r>
          </a:p>
          <a:p>
            <a:pPr marL="0" indent="0">
              <a:buNone/>
            </a:pPr>
            <a:endParaRPr lang="en-US"/>
          </a:p>
        </p:txBody>
      </p:sp>
      <p:sp>
        <p:nvSpPr>
          <p:cNvPr id="5" name="Title 4"/>
          <p:cNvSpPr>
            <a:spLocks noGrp="1"/>
          </p:cNvSpPr>
          <p:nvPr>
            <p:ph type="title"/>
          </p:nvPr>
        </p:nvSpPr>
        <p:spPr>
          <a:xfrm>
            <a:off x="457200" y="0"/>
            <a:ext cx="8229600" cy="1406769"/>
          </a:xfrm>
        </p:spPr>
        <p:txBody>
          <a:bodyPr>
            <a:normAutofit/>
          </a:bodyPr>
          <a:lstStyle/>
          <a:p>
            <a:pPr algn="l"/>
            <a:r>
              <a:rPr lang="en-US" sz="2800"/>
              <a:t>Team Qualifications</a:t>
            </a:r>
            <a:br>
              <a:rPr lang="en-US" sz="2800"/>
            </a:br>
            <a:r>
              <a:rPr lang="en-US" sz="2800"/>
              <a:t>(Owner)</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3274" y="1497384"/>
            <a:ext cx="2046210" cy="1497301"/>
          </a:xfrm>
        </p:spPr>
      </p:pic>
      <p:pic>
        <p:nvPicPr>
          <p:cNvPr id="7"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274" y="3085300"/>
            <a:ext cx="2046210" cy="1413163"/>
          </a:xfrm>
          <a:prstGeom prst="rect">
            <a:avLst/>
          </a:prstGeom>
        </p:spPr>
      </p:pic>
      <p:pic>
        <p:nvPicPr>
          <p:cNvPr id="9" name="Content Placeholder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73274" y="4589078"/>
            <a:ext cx="2046210" cy="1534658"/>
          </a:xfrm>
          <a:prstGeom prst="rect">
            <a:avLst/>
          </a:prstGeom>
        </p:spPr>
      </p:pic>
    </p:spTree>
    <p:extLst>
      <p:ext uri="{BB962C8B-B14F-4D97-AF65-F5344CB8AC3E}">
        <p14:creationId xmlns:p14="http://schemas.microsoft.com/office/powerpoint/2010/main" val="227417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6115" y="175846"/>
            <a:ext cx="8360685" cy="1192557"/>
          </a:xfrm>
        </p:spPr>
        <p:txBody>
          <a:bodyPr>
            <a:normAutofit/>
          </a:bodyPr>
          <a:lstStyle/>
          <a:p>
            <a:pPr algn="l"/>
            <a:r>
              <a:rPr lang="en-US" sz="3200"/>
              <a:t>Team Qualifications</a:t>
            </a:r>
            <a:br>
              <a:rPr lang="en-US" sz="3200"/>
            </a:br>
            <a:r>
              <a:rPr lang="en-US" sz="3200"/>
              <a:t>Project Team Structure</a:t>
            </a:r>
            <a:endParaRPr lang="en-US" sz="3100"/>
          </a:p>
        </p:txBody>
      </p:sp>
      <p:pic>
        <p:nvPicPr>
          <p:cNvPr id="6" name="Picture 5">
            <a:extLst>
              <a:ext uri="{FF2B5EF4-FFF2-40B4-BE49-F238E27FC236}">
                <a16:creationId xmlns:a16="http://schemas.microsoft.com/office/drawing/2014/main" id="{68D013CA-F3B9-4E0F-B902-02447A00623D}"/>
              </a:ext>
            </a:extLst>
          </p:cNvPr>
          <p:cNvPicPr>
            <a:picLocks noChangeAspect="1"/>
          </p:cNvPicPr>
          <p:nvPr/>
        </p:nvPicPr>
        <p:blipFill>
          <a:blip r:embed="rId3"/>
          <a:stretch>
            <a:fillRect/>
          </a:stretch>
        </p:blipFill>
        <p:spPr>
          <a:xfrm>
            <a:off x="1497999" y="1595305"/>
            <a:ext cx="6016915" cy="4972920"/>
          </a:xfrm>
          <a:prstGeom prst="rect">
            <a:avLst/>
          </a:prstGeom>
        </p:spPr>
      </p:pic>
    </p:spTree>
    <p:extLst>
      <p:ext uri="{BB962C8B-B14F-4D97-AF65-F5344CB8AC3E}">
        <p14:creationId xmlns:p14="http://schemas.microsoft.com/office/powerpoint/2010/main" val="274299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6115" y="175846"/>
            <a:ext cx="8360685" cy="1192557"/>
          </a:xfrm>
        </p:spPr>
        <p:txBody>
          <a:bodyPr>
            <a:normAutofit/>
          </a:bodyPr>
          <a:lstStyle/>
          <a:p>
            <a:pPr algn="l"/>
            <a:r>
              <a:rPr lang="en-US" sz="3200"/>
              <a:t>Team Qualifications</a:t>
            </a:r>
            <a:br>
              <a:rPr lang="en-US" sz="3200"/>
            </a:br>
            <a:r>
              <a:rPr lang="en-US" sz="3200"/>
              <a:t>Project Team Structure</a:t>
            </a:r>
            <a:endParaRPr lang="en-US" sz="3100"/>
          </a:p>
        </p:txBody>
      </p:sp>
      <p:pic>
        <p:nvPicPr>
          <p:cNvPr id="2" name="Picture 1">
            <a:extLst>
              <a:ext uri="{FF2B5EF4-FFF2-40B4-BE49-F238E27FC236}">
                <a16:creationId xmlns:a16="http://schemas.microsoft.com/office/drawing/2014/main" id="{CAAD5952-7491-4EAB-A133-212D6254DA68}"/>
              </a:ext>
            </a:extLst>
          </p:cNvPr>
          <p:cNvPicPr>
            <a:picLocks noChangeAspect="1"/>
          </p:cNvPicPr>
          <p:nvPr/>
        </p:nvPicPr>
        <p:blipFill>
          <a:blip r:embed="rId3"/>
          <a:stretch>
            <a:fillRect/>
          </a:stretch>
        </p:blipFill>
        <p:spPr>
          <a:xfrm>
            <a:off x="1519707" y="1552574"/>
            <a:ext cx="7190080" cy="4752634"/>
          </a:xfrm>
          <a:prstGeom prst="rect">
            <a:avLst/>
          </a:prstGeom>
        </p:spPr>
      </p:pic>
    </p:spTree>
    <p:extLst>
      <p:ext uri="{BB962C8B-B14F-4D97-AF65-F5344CB8AC3E}">
        <p14:creationId xmlns:p14="http://schemas.microsoft.com/office/powerpoint/2010/main" val="14114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406769"/>
          </a:xfrm>
        </p:spPr>
        <p:txBody>
          <a:bodyPr>
            <a:normAutofit/>
          </a:bodyPr>
          <a:lstStyle/>
          <a:p>
            <a:pPr algn="l"/>
            <a:r>
              <a:rPr lang="en-US" sz="2800"/>
              <a:t>Team Qualifications</a:t>
            </a:r>
            <a:br>
              <a:rPr lang="en-US" sz="2800"/>
            </a:br>
            <a:r>
              <a:rPr lang="en-US" sz="2800"/>
              <a:t>(PM Team)</a:t>
            </a:r>
          </a:p>
        </p:txBody>
      </p:sp>
      <p:sp>
        <p:nvSpPr>
          <p:cNvPr id="9" name="Rectangle 8">
            <a:extLst>
              <a:ext uri="{FF2B5EF4-FFF2-40B4-BE49-F238E27FC236}">
                <a16:creationId xmlns:a16="http://schemas.microsoft.com/office/drawing/2014/main" id="{2C97434E-B1D8-49A9-8214-942EEE97C47D}"/>
              </a:ext>
            </a:extLst>
          </p:cNvPr>
          <p:cNvSpPr/>
          <p:nvPr/>
        </p:nvSpPr>
        <p:spPr>
          <a:xfrm>
            <a:off x="315532" y="2865630"/>
            <a:ext cx="8512935" cy="2123658"/>
          </a:xfrm>
          <a:prstGeom prst="rect">
            <a:avLst/>
          </a:prstGeom>
        </p:spPr>
        <p:txBody>
          <a:bodyPr wrap="square">
            <a:spAutoFit/>
          </a:bodyPr>
          <a:lstStyle/>
          <a:p>
            <a:pPr marL="342900" indent="-342900">
              <a:lnSpc>
                <a:spcPct val="120000"/>
              </a:lnSpc>
              <a:defRPr/>
            </a:pPr>
            <a:r>
              <a:rPr lang="en-US" sz="2000" u="sng">
                <a:latin typeface="Arial" charset="0"/>
              </a:rPr>
              <a:t>Greg Brown, AIA, LEED AP – </a:t>
            </a:r>
            <a:r>
              <a:rPr lang="en-US" sz="1600" u="sng">
                <a:latin typeface="Arial" charset="0"/>
              </a:rPr>
              <a:t>Program Manager, </a:t>
            </a:r>
            <a:r>
              <a:rPr lang="en-US" sz="1600" u="sng" err="1"/>
              <a:t>CBRE|Heery</a:t>
            </a:r>
            <a:r>
              <a:rPr lang="en-US" sz="1600" u="sng"/>
              <a:t> </a:t>
            </a:r>
            <a:endParaRPr lang="en-US" sz="1600" u="sng">
              <a:latin typeface="Arial" charset="0"/>
            </a:endParaRPr>
          </a:p>
          <a:p>
            <a:pPr marL="342900" indent="-342900">
              <a:lnSpc>
                <a:spcPct val="120000"/>
              </a:lnSpc>
              <a:buFont typeface="Arial" panose="020B0604020202020204" pitchFamily="34" charset="0"/>
              <a:buChar char="•"/>
              <a:defRPr/>
            </a:pPr>
            <a:r>
              <a:rPr lang="en-US">
                <a:latin typeface="Arial" charset="0"/>
              </a:rPr>
              <a:t>  30 years K–12 Program Management -over $1B in bond projects to date</a:t>
            </a:r>
          </a:p>
          <a:p>
            <a:pPr marL="457200" indent="-457200">
              <a:lnSpc>
                <a:spcPct val="120000"/>
              </a:lnSpc>
              <a:buFont typeface="Arial" pitchFamily="34" charset="0"/>
              <a:buChar char="•"/>
              <a:defRPr/>
            </a:pPr>
            <a:r>
              <a:rPr lang="en-US">
                <a:latin typeface="Arial" charset="0"/>
              </a:rPr>
              <a:t>Director at Spokane Public Schools for 12 years</a:t>
            </a:r>
          </a:p>
          <a:p>
            <a:pPr marL="457200" indent="-457200">
              <a:lnSpc>
                <a:spcPct val="120000"/>
              </a:lnSpc>
              <a:buFont typeface="Arial" pitchFamily="34" charset="0"/>
              <a:buChar char="•"/>
              <a:defRPr/>
            </a:pPr>
            <a:r>
              <a:rPr lang="en-US">
                <a:latin typeface="Arial" charset="0"/>
              </a:rPr>
              <a:t>Director of 10 successful GC/CM projects</a:t>
            </a:r>
          </a:p>
          <a:p>
            <a:pPr marL="457200" indent="-457200">
              <a:lnSpc>
                <a:spcPct val="120000"/>
              </a:lnSpc>
              <a:buFont typeface="Arial" pitchFamily="34" charset="0"/>
              <a:buChar char="•"/>
              <a:defRPr/>
            </a:pPr>
            <a:r>
              <a:rPr lang="en-US">
                <a:latin typeface="Arial" charset="0"/>
              </a:rPr>
              <a:t>Led application for Spokane Public Schools to obtain Public Body Certification – First school district in State</a:t>
            </a:r>
          </a:p>
        </p:txBody>
      </p:sp>
      <p:sp>
        <p:nvSpPr>
          <p:cNvPr id="10" name="Rectangle 7">
            <a:extLst>
              <a:ext uri="{FF2B5EF4-FFF2-40B4-BE49-F238E27FC236}">
                <a16:creationId xmlns:a16="http://schemas.microsoft.com/office/drawing/2014/main" id="{9D30F814-4DA3-40F3-9B86-C26580EE1D68}"/>
              </a:ext>
            </a:extLst>
          </p:cNvPr>
          <p:cNvSpPr>
            <a:spLocks noChangeArrowheads="1"/>
          </p:cNvSpPr>
          <p:nvPr/>
        </p:nvSpPr>
        <p:spPr bwMode="auto">
          <a:xfrm>
            <a:off x="360608" y="1406769"/>
            <a:ext cx="8783392" cy="145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000" u="sng"/>
              <a:t>Ray Vefik, RA, AIA, NCARB – </a:t>
            </a:r>
            <a:r>
              <a:rPr lang="en-US" altLang="en-US" sz="1600" u="sng"/>
              <a:t>Senior</a:t>
            </a:r>
            <a:r>
              <a:rPr lang="en-US" altLang="en-US" sz="2000" u="sng"/>
              <a:t> </a:t>
            </a:r>
            <a:r>
              <a:rPr lang="en-US" altLang="en-US" sz="1600" u="sng"/>
              <a:t>Project Manager, </a:t>
            </a:r>
            <a:r>
              <a:rPr lang="en-US" altLang="en-US" sz="1600" u="sng" err="1"/>
              <a:t>CBRE|Heery</a:t>
            </a:r>
            <a:r>
              <a:rPr lang="en-US" altLang="en-US" sz="1600" u="sng"/>
              <a:t> </a:t>
            </a:r>
          </a:p>
          <a:p>
            <a:pPr eaLnBrk="1" hangingPunct="1">
              <a:lnSpc>
                <a:spcPct val="120000"/>
              </a:lnSpc>
              <a:buFont typeface="Arial" panose="020B0604020202020204" pitchFamily="34" charset="0"/>
              <a:buChar char="•"/>
            </a:pPr>
            <a:r>
              <a:rPr lang="en-US" altLang="en-US"/>
              <a:t>20 years K–12 Program Management (35 years total)</a:t>
            </a:r>
          </a:p>
          <a:p>
            <a:pPr eaLnBrk="1" hangingPunct="1">
              <a:lnSpc>
                <a:spcPct val="120000"/>
              </a:lnSpc>
              <a:buFont typeface="Arial" panose="020B0604020202020204" pitchFamily="34" charset="0"/>
              <a:buChar char="•"/>
            </a:pPr>
            <a:r>
              <a:rPr lang="en-US" altLang="en-US"/>
              <a:t>Auburn SD Capital Projects Subcommittee Director, ranging over $456M total projects value</a:t>
            </a:r>
          </a:p>
        </p:txBody>
      </p:sp>
      <p:sp>
        <p:nvSpPr>
          <p:cNvPr id="11" name="Rectangle 10">
            <a:extLst>
              <a:ext uri="{FF2B5EF4-FFF2-40B4-BE49-F238E27FC236}">
                <a16:creationId xmlns:a16="http://schemas.microsoft.com/office/drawing/2014/main" id="{F4FA9AA4-40FA-4284-9A5D-F1CE29E98AC7}"/>
              </a:ext>
            </a:extLst>
          </p:cNvPr>
          <p:cNvSpPr/>
          <p:nvPr/>
        </p:nvSpPr>
        <p:spPr>
          <a:xfrm>
            <a:off x="360608" y="4989288"/>
            <a:ext cx="8512935" cy="1791260"/>
          </a:xfrm>
          <a:prstGeom prst="rect">
            <a:avLst/>
          </a:prstGeom>
        </p:spPr>
        <p:txBody>
          <a:bodyPr wrap="square">
            <a:spAutoFit/>
          </a:bodyPr>
          <a:lstStyle/>
          <a:p>
            <a:pPr marL="342900" indent="-342900">
              <a:lnSpc>
                <a:spcPct val="120000"/>
              </a:lnSpc>
              <a:defRPr/>
            </a:pPr>
            <a:r>
              <a:rPr lang="en-US" sz="2000" u="sng">
                <a:latin typeface="Arial" charset="0"/>
              </a:rPr>
              <a:t>Robert Evans, PE – </a:t>
            </a:r>
            <a:r>
              <a:rPr lang="en-US" sz="1600" u="sng">
                <a:latin typeface="Arial" charset="0"/>
              </a:rPr>
              <a:t>Senior Project Manager, </a:t>
            </a:r>
            <a:r>
              <a:rPr lang="en-US" sz="1600" u="sng" err="1"/>
              <a:t>CBRE|Heery</a:t>
            </a:r>
            <a:r>
              <a:rPr lang="en-US" sz="1600" u="sng"/>
              <a:t> </a:t>
            </a:r>
            <a:endParaRPr lang="en-US" sz="1600" u="sng">
              <a:latin typeface="Arial" charset="0"/>
            </a:endParaRPr>
          </a:p>
          <a:p>
            <a:pPr marL="342900" indent="-342900">
              <a:lnSpc>
                <a:spcPct val="120000"/>
              </a:lnSpc>
              <a:buFont typeface="Arial" panose="020B0604020202020204" pitchFamily="34" charset="0"/>
              <a:buChar char="•"/>
              <a:defRPr/>
            </a:pPr>
            <a:r>
              <a:rPr lang="en-US">
                <a:latin typeface="Arial" charset="0"/>
              </a:rPr>
              <a:t>30 years Project Management experience, including Seattle Public Schools, Lake WA SD</a:t>
            </a:r>
          </a:p>
          <a:p>
            <a:pPr marL="285750" indent="-285750">
              <a:lnSpc>
                <a:spcPct val="120000"/>
              </a:lnSpc>
              <a:buFont typeface="Arial" panose="020B0604020202020204" pitchFamily="34" charset="0"/>
              <a:buChar char="•"/>
              <a:defRPr/>
            </a:pPr>
            <a:r>
              <a:rPr lang="en-US">
                <a:latin typeface="Arial" charset="0"/>
              </a:rPr>
              <a:t>GC/CM, D/B, D-B-B and multi-prime management experience</a:t>
            </a:r>
          </a:p>
          <a:p>
            <a:pPr marL="285750" indent="-285750">
              <a:lnSpc>
                <a:spcPct val="120000"/>
              </a:lnSpc>
              <a:buFont typeface="Arial" panose="020B0604020202020204" pitchFamily="34" charset="0"/>
              <a:buChar char="•"/>
              <a:defRPr/>
            </a:pPr>
            <a:r>
              <a:rPr lang="en-US">
                <a:latin typeface="Arial" charset="0"/>
              </a:rPr>
              <a:t>Resident of Federal Way</a:t>
            </a:r>
          </a:p>
        </p:txBody>
      </p:sp>
    </p:spTree>
    <p:extLst>
      <p:ext uri="{BB962C8B-B14F-4D97-AF65-F5344CB8AC3E}">
        <p14:creationId xmlns:p14="http://schemas.microsoft.com/office/powerpoint/2010/main" val="341027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406769"/>
          </a:xfrm>
        </p:spPr>
        <p:txBody>
          <a:bodyPr>
            <a:normAutofit/>
          </a:bodyPr>
          <a:lstStyle/>
          <a:p>
            <a:pPr algn="l"/>
            <a:r>
              <a:rPr lang="en-US" sz="2800"/>
              <a:t>Team Qualifications</a:t>
            </a:r>
            <a:br>
              <a:rPr lang="en-US" sz="2800"/>
            </a:br>
            <a:r>
              <a:rPr lang="en-US" sz="2800"/>
              <a:t>(A/E Team)</a:t>
            </a:r>
          </a:p>
        </p:txBody>
      </p:sp>
      <p:sp>
        <p:nvSpPr>
          <p:cNvPr id="8" name="Content Placeholder 5">
            <a:extLst>
              <a:ext uri="{FF2B5EF4-FFF2-40B4-BE49-F238E27FC236}">
                <a16:creationId xmlns:a16="http://schemas.microsoft.com/office/drawing/2014/main" id="{1503BCAD-6EB5-4B81-8180-C7B179396BBD}"/>
              </a:ext>
            </a:extLst>
          </p:cNvPr>
          <p:cNvSpPr txBox="1">
            <a:spLocks/>
          </p:cNvSpPr>
          <p:nvPr/>
        </p:nvSpPr>
        <p:spPr>
          <a:xfrm>
            <a:off x="5081003" y="4034925"/>
            <a:ext cx="2758983" cy="282307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a:p>
        </p:txBody>
      </p:sp>
      <p:sp>
        <p:nvSpPr>
          <p:cNvPr id="10" name="Rectangle 7">
            <a:extLst>
              <a:ext uri="{FF2B5EF4-FFF2-40B4-BE49-F238E27FC236}">
                <a16:creationId xmlns:a16="http://schemas.microsoft.com/office/drawing/2014/main" id="{637C9550-FD9D-48E3-816E-6B640C43BFF6}"/>
              </a:ext>
            </a:extLst>
          </p:cNvPr>
          <p:cNvSpPr>
            <a:spLocks noChangeArrowheads="1"/>
          </p:cNvSpPr>
          <p:nvPr/>
        </p:nvSpPr>
        <p:spPr bwMode="auto">
          <a:xfrm>
            <a:off x="359568" y="1529903"/>
            <a:ext cx="8424863" cy="659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0"/>
              </a:spcBef>
              <a:buFontTx/>
              <a:buNone/>
              <a:defRPr/>
            </a:pPr>
            <a:r>
              <a:rPr lang="en-US" altLang="en-US" sz="2000" u="sng"/>
              <a:t>Rebecca Baibak, AIA – Principal, Integrus Architecture</a:t>
            </a:r>
          </a:p>
          <a:p>
            <a:pPr eaLnBrk="1" hangingPunct="1">
              <a:lnSpc>
                <a:spcPct val="120000"/>
              </a:lnSpc>
              <a:spcBef>
                <a:spcPct val="0"/>
              </a:spcBef>
              <a:defRPr/>
            </a:pPr>
            <a:r>
              <a:rPr lang="en-US" altLang="en-US" sz="1800"/>
              <a:t>25 years experience including numerous GCCM projects over the past 14 years</a:t>
            </a:r>
          </a:p>
          <a:p>
            <a:pPr eaLnBrk="1" hangingPunct="1">
              <a:lnSpc>
                <a:spcPct val="120000"/>
              </a:lnSpc>
              <a:spcBef>
                <a:spcPct val="0"/>
              </a:spcBef>
              <a:defRPr/>
            </a:pPr>
            <a:r>
              <a:rPr lang="en-US" altLang="en-US" sz="1800"/>
              <a:t>Recent K-12 school GC/CM projects: Einstein Middle School (Shoreline SD), Juanita High School (Lake WA SD), Park Place Middle School (Monroe SD), Rush Elementary School (Lake WA SD), and Northshore Jr High (Northshore SD).</a:t>
            </a:r>
          </a:p>
          <a:p>
            <a:pPr eaLnBrk="1" hangingPunct="1">
              <a:lnSpc>
                <a:spcPct val="120000"/>
              </a:lnSpc>
              <a:spcBef>
                <a:spcPct val="0"/>
              </a:spcBef>
              <a:defRPr/>
            </a:pPr>
            <a:r>
              <a:rPr lang="en-US" altLang="en-US" sz="1800"/>
              <a:t>Allocation 60% Design/20% Construction</a:t>
            </a:r>
          </a:p>
          <a:p>
            <a:pPr marL="0" indent="0">
              <a:lnSpc>
                <a:spcPct val="120000"/>
              </a:lnSpc>
              <a:spcBef>
                <a:spcPct val="0"/>
              </a:spcBef>
              <a:buNone/>
              <a:defRPr/>
            </a:pPr>
            <a:r>
              <a:rPr lang="en-US" altLang="en-US" sz="2000" u="sng"/>
              <a:t>Amy Vanderhorst – Associate Principal, Integrus Architecture</a:t>
            </a:r>
          </a:p>
          <a:p>
            <a:pPr eaLnBrk="1" hangingPunct="1">
              <a:lnSpc>
                <a:spcPct val="120000"/>
              </a:lnSpc>
              <a:spcBef>
                <a:spcPct val="0"/>
              </a:spcBef>
              <a:defRPr/>
            </a:pPr>
            <a:r>
              <a:rPr lang="en-US" altLang="en-US" sz="1800"/>
              <a:t>Over 15 years experience in education  and civic projects as Principal and Project Manager.</a:t>
            </a:r>
          </a:p>
          <a:p>
            <a:pPr eaLnBrk="1" hangingPunct="1">
              <a:lnSpc>
                <a:spcPct val="120000"/>
              </a:lnSpc>
              <a:spcBef>
                <a:spcPct val="0"/>
              </a:spcBef>
              <a:defRPr/>
            </a:pPr>
            <a:r>
              <a:rPr lang="en-US" altLang="en-US" sz="1800"/>
              <a:t>Recent K-12 school GC/CM projects: Ingraham High School (Seattle Public Schools), Rainier Elementary School (Clover Park SD), </a:t>
            </a:r>
            <a:r>
              <a:rPr lang="en-US" altLang="en-US" sz="1800" err="1"/>
              <a:t>Meriweather</a:t>
            </a:r>
            <a:r>
              <a:rPr lang="en-US" altLang="en-US" sz="1800"/>
              <a:t> Elementary School (Clover Park SD), and Edmonds SD Support Center.</a:t>
            </a:r>
          </a:p>
          <a:p>
            <a:pPr eaLnBrk="1" hangingPunct="1">
              <a:lnSpc>
                <a:spcPct val="120000"/>
              </a:lnSpc>
              <a:spcBef>
                <a:spcPct val="0"/>
              </a:spcBef>
              <a:defRPr/>
            </a:pPr>
            <a:r>
              <a:rPr lang="en-US" altLang="en-US" sz="1800"/>
              <a:t>Allocation 40% Design/50% Construction</a:t>
            </a:r>
          </a:p>
          <a:p>
            <a:pPr eaLnBrk="1" hangingPunct="1">
              <a:lnSpc>
                <a:spcPct val="120000"/>
              </a:lnSpc>
              <a:spcBef>
                <a:spcPct val="0"/>
              </a:spcBef>
              <a:defRPr/>
            </a:pPr>
            <a:endParaRPr lang="en-US" altLang="en-US" sz="1800"/>
          </a:p>
          <a:p>
            <a:pPr eaLnBrk="1" hangingPunct="1">
              <a:lnSpc>
                <a:spcPct val="120000"/>
              </a:lnSpc>
              <a:spcBef>
                <a:spcPct val="0"/>
              </a:spcBef>
              <a:defRPr/>
            </a:pPr>
            <a:endParaRPr lang="en-US" altLang="en-US" sz="2000"/>
          </a:p>
          <a:p>
            <a:pPr marL="0" indent="0" eaLnBrk="1" hangingPunct="1">
              <a:lnSpc>
                <a:spcPct val="120000"/>
              </a:lnSpc>
              <a:spcBef>
                <a:spcPct val="0"/>
              </a:spcBef>
              <a:buFontTx/>
              <a:buNone/>
              <a:defRPr/>
            </a:pPr>
            <a:endParaRPr lang="en-US" altLang="en-US" sz="2000"/>
          </a:p>
          <a:p>
            <a:pPr eaLnBrk="1" hangingPunct="1">
              <a:lnSpc>
                <a:spcPct val="120000"/>
              </a:lnSpc>
              <a:spcBef>
                <a:spcPct val="0"/>
              </a:spcBef>
              <a:defRPr/>
            </a:pPr>
            <a:endParaRPr lang="en-US" altLang="en-US" sz="2000"/>
          </a:p>
        </p:txBody>
      </p:sp>
    </p:spTree>
    <p:extLst>
      <p:ext uri="{BB962C8B-B14F-4D97-AF65-F5344CB8AC3E}">
        <p14:creationId xmlns:p14="http://schemas.microsoft.com/office/powerpoint/2010/main" val="1239352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WPS">
      <a:majorFont>
        <a:latin typeface="Verdan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sOfNewHouse_co_32_PowerPlugs_Template_gopx.v17.11.s_print.potx" id="{7D64821E-589B-47ED-B192-8DABE17B6B46}" vid="{E4602C52-080E-4E72-B1B5-79932C9B45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DD404A4EC9134EBC60F5F3EB36DCC1" ma:contentTypeVersion="4" ma:contentTypeDescription="Create a new document." ma:contentTypeScope="" ma:versionID="edb1153e64c30aa6a483fbf4bebdbf1a">
  <xsd:schema xmlns:xsd="http://www.w3.org/2001/XMLSchema" xmlns:xs="http://www.w3.org/2001/XMLSchema" xmlns:p="http://schemas.microsoft.com/office/2006/metadata/properties" xmlns:ns2="93c8b7a7-c09f-4f88-b06b-744fd152b442" xmlns:ns3="58fc923c-97a7-4b15-892f-cd2c21974027" targetNamespace="http://schemas.microsoft.com/office/2006/metadata/properties" ma:root="true" ma:fieldsID="61c3a927ac6946dd21503dae544c645e" ns2:_="" ns3:_="">
    <xsd:import namespace="93c8b7a7-c09f-4f88-b06b-744fd152b442"/>
    <xsd:import namespace="58fc923c-97a7-4b15-892f-cd2c219740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c8b7a7-c09f-4f88-b06b-744fd152b4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fc923c-97a7-4b15-892f-cd2c219740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8fc923c-97a7-4b15-892f-cd2c21974027">
      <UserInfo>
        <DisplayName>Casey Moore</DisplayName>
        <AccountId>12</AccountId>
        <AccountType/>
      </UserInfo>
    </SharedWithUsers>
  </documentManagement>
</p:properties>
</file>

<file path=customXml/itemProps1.xml><?xml version="1.0" encoding="utf-8"?>
<ds:datastoreItem xmlns:ds="http://schemas.openxmlformats.org/officeDocument/2006/customXml" ds:itemID="{984581DF-EC8C-449E-91C0-361386B0DB9F}">
  <ds:schemaRefs>
    <ds:schemaRef ds:uri="58fc923c-97a7-4b15-892f-cd2c21974027"/>
    <ds:schemaRef ds:uri="93c8b7a7-c09f-4f88-b06b-744fd152b4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D3A2B5-4674-4F1C-BAA8-65533814604A}">
  <ds:schemaRefs>
    <ds:schemaRef ds:uri="http://schemas.microsoft.com/sharepoint/v3/contenttype/forms"/>
  </ds:schemaRefs>
</ds:datastoreItem>
</file>

<file path=customXml/itemProps3.xml><?xml version="1.0" encoding="utf-8"?>
<ds:datastoreItem xmlns:ds="http://schemas.openxmlformats.org/officeDocument/2006/customXml" ds:itemID="{EE3318B1-7C1F-46E6-9E4D-7F9BBD08F868}">
  <ds:schemaRefs>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58fc923c-97a7-4b15-892f-cd2c21974027"/>
    <ds:schemaRef ds:uri="93c8b7a7-c09f-4f88-b06b-744fd152b442"/>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TotalTime>
  <Words>1143</Words>
  <Application>Microsoft Office PowerPoint</Application>
  <PresentationFormat>On-screen Show (4:3)</PresentationFormat>
  <Paragraphs>236</Paragraphs>
  <Slides>21</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Verdana</vt:lpstr>
      <vt:lpstr>Calibri</vt:lpstr>
      <vt:lpstr>Arial</vt:lpstr>
      <vt:lpstr>Courier New</vt:lpstr>
      <vt:lpstr>Times New Roman</vt:lpstr>
      <vt:lpstr>Office Theme</vt:lpstr>
      <vt:lpstr>Acrobat Document</vt:lpstr>
      <vt:lpstr> FWPS Phase II CP18  Mirror Lake, Lake Grove, &amp; Wildwood Elementary Schools GC/CM Presentation </vt:lpstr>
      <vt:lpstr>Agenda Mirror Lake, Lake Grove, &amp; Wildwood Elementary Schools  </vt:lpstr>
      <vt:lpstr>Agenda District Demographics</vt:lpstr>
      <vt:lpstr>Team Qualifications Project Team Structure</vt:lpstr>
      <vt:lpstr>Team Qualifications (Owner)</vt:lpstr>
      <vt:lpstr>Team Qualifications Project Team Structure</vt:lpstr>
      <vt:lpstr>Team Qualifications Project Team Structure</vt:lpstr>
      <vt:lpstr>Team Qualifications (PM Team)</vt:lpstr>
      <vt:lpstr>Team Qualifications (A/E Team)</vt:lpstr>
      <vt:lpstr>District Capital Program Phase II </vt:lpstr>
      <vt:lpstr>District Capital Program Phase II Schedule – Original</vt:lpstr>
      <vt:lpstr>District Capital Program Phase II Schedule - Revised</vt:lpstr>
      <vt:lpstr>District Capital Program Mirror Lake, Lake Grove, &amp; Wildwood Elementary Schools Budget</vt:lpstr>
      <vt:lpstr>Project Details Mirror Lake, Lake Grove, &amp; Wildwood Elementary Schools </vt:lpstr>
      <vt:lpstr>Project Details Mirror Lake, Lake Grove, &amp; Wildwood Elementary Schools Schedule </vt:lpstr>
      <vt:lpstr> Project Details (Mirror Lake Elementary School)   </vt:lpstr>
      <vt:lpstr> Project Details (Lake Grove Elementary School) </vt:lpstr>
      <vt:lpstr> Project Details (Wildwood Elementary School)  </vt:lpstr>
      <vt:lpstr>Why GC/CM? </vt:lpstr>
      <vt:lpstr> Questions &amp; Answers Mirror Lake, Lake Grove, &amp; Wildwood Elementary Schools </vt:lpstr>
      <vt:lpstr>Mirror Lake, Lake Grove, &amp; Wildwood Elementary Schools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FWPS Phase II CP18  Mirror Lake, Lake Grove, &amp; Wildwood Elementary Schools GC/CM Presentation</dc:title>
  <dc:creator>Ray Vefik</dc:creator>
  <cp:lastModifiedBy>Ray Vefik</cp:lastModifiedBy>
  <cp:revision>5</cp:revision>
  <cp:lastPrinted>2018-05-24T17:40:27Z</cp:lastPrinted>
  <dcterms:modified xsi:type="dcterms:W3CDTF">2018-05-24T18:34:36Z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0x010100B7DD404A4EC9134EBC60F5F3EB36DCC1</vt:lpwstr>
  </property>
</Properties>
</file>