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322" r:id="rId6"/>
    <p:sldId id="382" r:id="rId7"/>
    <p:sldId id="365" r:id="rId8"/>
    <p:sldId id="377" r:id="rId9"/>
    <p:sldId id="375" r:id="rId10"/>
    <p:sldId id="376" r:id="rId11"/>
    <p:sldId id="379" r:id="rId12"/>
    <p:sldId id="378" r:id="rId13"/>
    <p:sldId id="330" r:id="rId14"/>
    <p:sldId id="368" r:id="rId15"/>
    <p:sldId id="381" r:id="rId16"/>
    <p:sldId id="364" r:id="rId17"/>
    <p:sldId id="356" r:id="rId18"/>
    <p:sldId id="372" r:id="rId19"/>
    <p:sldId id="336" r:id="rId20"/>
    <p:sldId id="380" r:id="rId21"/>
    <p:sldId id="349" r:id="rId22"/>
    <p:sldId id="355" r:id="rId23"/>
  </p:sldIdLst>
  <p:sldSz cx="9144000" cy="6858000" type="screen4x3"/>
  <p:notesSz cx="6858000" cy="9296400"/>
  <p:embeddedFontLst>
    <p:embeddedFont>
      <p:font typeface="Verdana" panose="020B060403050404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54" y="6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ey Moore" userId="S::cmoore@fwps.org::8c23b6cc-efed-4d28-a5e6-28f5f3c85964" providerId="AD" clId="Web-{E02C2705-CC0C-45A6-BC38-AC9854742B16}"/>
    <pc:docChg chg="addSld modSld">
      <pc:chgData name="Casey Moore" userId="S::cmoore@fwps.org::8c23b6cc-efed-4d28-a5e6-28f5f3c85964" providerId="AD" clId="Web-{E02C2705-CC0C-45A6-BC38-AC9854742B16}" dt="2018-05-24T17:29:42.810" v="111"/>
      <pc:docMkLst>
        <pc:docMk/>
      </pc:docMkLst>
      <pc:sldChg chg="modNotes">
        <pc:chgData name="Casey Moore" userId="S::cmoore@fwps.org::8c23b6cc-efed-4d28-a5e6-28f5f3c85964" providerId="AD" clId="Web-{E02C2705-CC0C-45A6-BC38-AC9854742B16}" dt="2018-05-24T17:17:34.515" v="2"/>
        <pc:sldMkLst>
          <pc:docMk/>
          <pc:sldMk cId="960430793" sldId="322"/>
        </pc:sldMkLst>
      </pc:sldChg>
      <pc:sldChg chg="modNotes">
        <pc:chgData name="Casey Moore" userId="S::cmoore@fwps.org::8c23b6cc-efed-4d28-a5e6-28f5f3c85964" providerId="AD" clId="Web-{E02C2705-CC0C-45A6-BC38-AC9854742B16}" dt="2018-05-24T17:20:47.083" v="28"/>
        <pc:sldMkLst>
          <pc:docMk/>
          <pc:sldMk cId="3261271996" sldId="330"/>
        </pc:sldMkLst>
      </pc:sldChg>
      <pc:sldChg chg="modNotes">
        <pc:chgData name="Casey Moore" userId="S::cmoore@fwps.org::8c23b6cc-efed-4d28-a5e6-28f5f3c85964" providerId="AD" clId="Web-{E02C2705-CC0C-45A6-BC38-AC9854742B16}" dt="2018-05-24T17:26:14.978" v="103"/>
        <pc:sldMkLst>
          <pc:docMk/>
          <pc:sldMk cId="3605910134" sldId="336"/>
        </pc:sldMkLst>
      </pc:sldChg>
      <pc:sldChg chg="modNotes">
        <pc:chgData name="Casey Moore" userId="S::cmoore@fwps.org::8c23b6cc-efed-4d28-a5e6-28f5f3c85964" providerId="AD" clId="Web-{E02C2705-CC0C-45A6-BC38-AC9854742B16}" dt="2018-05-24T17:24:19.164" v="75"/>
        <pc:sldMkLst>
          <pc:docMk/>
          <pc:sldMk cId="2858481347" sldId="356"/>
        </pc:sldMkLst>
      </pc:sldChg>
      <pc:sldChg chg="modNotes">
        <pc:chgData name="Casey Moore" userId="S::cmoore@fwps.org::8c23b6cc-efed-4d28-a5e6-28f5f3c85964" providerId="AD" clId="Web-{E02C2705-CC0C-45A6-BC38-AC9854742B16}" dt="2018-05-24T17:23:29.179" v="68"/>
        <pc:sldMkLst>
          <pc:docMk/>
          <pc:sldMk cId="3179858433" sldId="364"/>
        </pc:sldMkLst>
      </pc:sldChg>
      <pc:sldChg chg="modNotes">
        <pc:chgData name="Casey Moore" userId="S::cmoore@fwps.org::8c23b6cc-efed-4d28-a5e6-28f5f3c85964" providerId="AD" clId="Web-{E02C2705-CC0C-45A6-BC38-AC9854742B16}" dt="2018-05-24T17:18:07.141" v="4"/>
        <pc:sldMkLst>
          <pc:docMk/>
          <pc:sldMk cId="1440471832" sldId="365"/>
        </pc:sldMkLst>
      </pc:sldChg>
      <pc:sldChg chg="modNotes">
        <pc:chgData name="Casey Moore" userId="S::cmoore@fwps.org::8c23b6cc-efed-4d28-a5e6-28f5f3c85964" providerId="AD" clId="Web-{E02C2705-CC0C-45A6-BC38-AC9854742B16}" dt="2018-05-24T17:25:03.149" v="89"/>
        <pc:sldMkLst>
          <pc:docMk/>
          <pc:sldMk cId="480191560" sldId="372"/>
        </pc:sldMkLst>
      </pc:sldChg>
      <pc:sldChg chg="modNotes">
        <pc:chgData name="Casey Moore" userId="S::cmoore@fwps.org::8c23b6cc-efed-4d28-a5e6-28f5f3c85964" providerId="AD" clId="Web-{E02C2705-CC0C-45A6-BC38-AC9854742B16}" dt="2018-05-24T17:18:47.719" v="8"/>
        <pc:sldMkLst>
          <pc:docMk/>
          <pc:sldMk cId="3763301345" sldId="375"/>
        </pc:sldMkLst>
      </pc:sldChg>
      <pc:sldChg chg="modNotes">
        <pc:chgData name="Casey Moore" userId="S::cmoore@fwps.org::8c23b6cc-efed-4d28-a5e6-28f5f3c85964" providerId="AD" clId="Web-{E02C2705-CC0C-45A6-BC38-AC9854742B16}" dt="2018-05-24T17:19:09.141" v="9"/>
        <pc:sldMkLst>
          <pc:docMk/>
          <pc:sldMk cId="1233779209" sldId="376"/>
        </pc:sldMkLst>
      </pc:sldChg>
      <pc:sldChg chg="modNotes">
        <pc:chgData name="Casey Moore" userId="S::cmoore@fwps.org::8c23b6cc-efed-4d28-a5e6-28f5f3c85964" providerId="AD" clId="Web-{E02C2705-CC0C-45A6-BC38-AC9854742B16}" dt="2018-05-24T17:18:25.438" v="6"/>
        <pc:sldMkLst>
          <pc:docMk/>
          <pc:sldMk cId="2160445115" sldId="377"/>
        </pc:sldMkLst>
      </pc:sldChg>
      <pc:sldChg chg="modNotes">
        <pc:chgData name="Casey Moore" userId="S::cmoore@fwps.org::8c23b6cc-efed-4d28-a5e6-28f5f3c85964" providerId="AD" clId="Web-{E02C2705-CC0C-45A6-BC38-AC9854742B16}" dt="2018-05-24T17:19:54.251" v="24"/>
        <pc:sldMkLst>
          <pc:docMk/>
          <pc:sldMk cId="348233871" sldId="378"/>
        </pc:sldMkLst>
      </pc:sldChg>
      <pc:sldChg chg="modNotes">
        <pc:chgData name="Casey Moore" userId="S::cmoore@fwps.org::8c23b6cc-efed-4d28-a5e6-28f5f3c85964" providerId="AD" clId="Web-{E02C2705-CC0C-45A6-BC38-AC9854742B16}" dt="2018-05-24T17:19:38.751" v="17"/>
        <pc:sldMkLst>
          <pc:docMk/>
          <pc:sldMk cId="1619336894" sldId="379"/>
        </pc:sldMkLst>
      </pc:sldChg>
      <pc:sldChg chg="modNotes">
        <pc:chgData name="Casey Moore" userId="S::cmoore@fwps.org::8c23b6cc-efed-4d28-a5e6-28f5f3c85964" providerId="AD" clId="Web-{E02C2705-CC0C-45A6-BC38-AC9854742B16}" dt="2018-05-24T17:29:42.810" v="111"/>
        <pc:sldMkLst>
          <pc:docMk/>
          <pc:sldMk cId="1479086614" sldId="380"/>
        </pc:sldMkLst>
      </pc:sldChg>
      <pc:sldChg chg="modNotes">
        <pc:chgData name="Casey Moore" userId="S::cmoore@fwps.org::8c23b6cc-efed-4d28-a5e6-28f5f3c85964" providerId="AD" clId="Web-{E02C2705-CC0C-45A6-BC38-AC9854742B16}" dt="2018-05-24T17:23:06.648" v="66"/>
        <pc:sldMkLst>
          <pc:docMk/>
          <pc:sldMk cId="127873091" sldId="381"/>
        </pc:sldMkLst>
      </pc:sldChg>
      <pc:sldChg chg="add">
        <pc:chgData name="Casey Moore" userId="S::cmoore@fwps.org::8c23b6cc-efed-4d28-a5e6-28f5f3c85964" providerId="AD" clId="Web-{E02C2705-CC0C-45A6-BC38-AC9854742B16}" dt="2018-05-24T17:16:27.088" v="0"/>
        <pc:sldMkLst>
          <pc:docMk/>
          <pc:sldMk cId="1450206896" sldId="38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6434"/>
          </a:xfrm>
          <a:prstGeom prst="rect">
            <a:avLst/>
          </a:prstGeom>
        </p:spPr>
        <p:txBody>
          <a:bodyPr vert="horz" lIns="91606" tIns="45803" rIns="91606" bIns="4580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6434"/>
          </a:xfrm>
          <a:prstGeom prst="rect">
            <a:avLst/>
          </a:prstGeom>
        </p:spPr>
        <p:txBody>
          <a:bodyPr vert="horz" lIns="91606" tIns="45803" rIns="91606" bIns="45803" rtlCol="0"/>
          <a:lstStyle>
            <a:lvl1pPr algn="r">
              <a:defRPr sz="1200"/>
            </a:lvl1pPr>
          </a:lstStyle>
          <a:p>
            <a:fld id="{690A8988-1ED7-4CD8-A86B-D02DCAA36276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6433"/>
          </a:xfrm>
          <a:prstGeom prst="rect">
            <a:avLst/>
          </a:prstGeom>
        </p:spPr>
        <p:txBody>
          <a:bodyPr vert="horz" lIns="91606" tIns="45803" rIns="91606" bIns="45803" rtlCol="0" anchor="b"/>
          <a:lstStyle>
            <a:lvl1pPr algn="l">
              <a:defRPr sz="1200"/>
            </a:lvl1pPr>
          </a:lstStyle>
          <a:p>
            <a:r>
              <a:rPr lang="en-US"/>
              <a:t>Robert's Notes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8"/>
            <a:ext cx="2971800" cy="466433"/>
          </a:xfrm>
          <a:prstGeom prst="rect">
            <a:avLst/>
          </a:prstGeom>
        </p:spPr>
        <p:txBody>
          <a:bodyPr vert="horz" lIns="91606" tIns="45803" rIns="91606" bIns="45803" rtlCol="0" anchor="b"/>
          <a:lstStyle>
            <a:lvl1pPr algn="r">
              <a:defRPr sz="1200"/>
            </a:lvl1pPr>
          </a:lstStyle>
          <a:p>
            <a:fld id="{C6869A28-34F4-46A8-8F72-C0A04FAC7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263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606" tIns="45803" rIns="91606" bIns="45803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606" tIns="45803" rIns="91606" bIns="45803" rtlCol="0"/>
          <a:lstStyle>
            <a:lvl1pPr algn="r">
              <a:defRPr sz="1200"/>
            </a:lvl1pPr>
          </a:lstStyle>
          <a:p>
            <a:fld id="{58E13EE0-DD97-459E-922F-44A1DE08AD51}" type="datetimeFigureOut">
              <a:rPr lang="en-IN" smtClean="0"/>
              <a:t>24-05-2018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6" tIns="45803" rIns="91606" bIns="45803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606" tIns="45803" rIns="91606" bIns="458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606" tIns="45803" rIns="91606" bIns="45803" rtlCol="0" anchor="b"/>
          <a:lstStyle>
            <a:lvl1pPr algn="l">
              <a:defRPr sz="1200"/>
            </a:lvl1pPr>
          </a:lstStyle>
          <a:p>
            <a:r>
              <a:rPr lang="en-IN"/>
              <a:t>Robert's Notes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606" tIns="45803" rIns="91606" bIns="45803" rtlCol="0" anchor="b"/>
          <a:lstStyle>
            <a:lvl1pPr algn="r">
              <a:defRPr sz="1200"/>
            </a:lvl1pPr>
          </a:lstStyle>
          <a:p>
            <a:fld id="{56D7EC59-E5D4-4B4D-A9CE-0475D0A2E2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76746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3792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30 –Casey</a:t>
            </a:r>
          </a:p>
          <a:p>
            <a:r>
              <a:rPr lang="en-US"/>
              <a:t>Number of projects</a:t>
            </a:r>
            <a:endParaRPr lang="en-US">
              <a:cs typeface="Calibri"/>
            </a:endParaRPr>
          </a:p>
          <a:p>
            <a:r>
              <a:rPr lang="en-US"/>
              <a:t>Reason for delivery over 8 years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1741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7121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45 –Casey</a:t>
            </a:r>
          </a:p>
          <a:p>
            <a:r>
              <a:rPr lang="en-US"/>
              <a:t>Impact of regional escalation particularly of long schedule for delivery of projects</a:t>
            </a:r>
          </a:p>
          <a:p>
            <a:r>
              <a:rPr lang="en-US"/>
              <a:t>Modified project schedules to deliver earlier, as a result of revised bond sales opportunities</a:t>
            </a:r>
          </a:p>
          <a:p>
            <a:r>
              <a:rPr lang="en-US"/>
              <a:t>Critically important that first three projects are delivered within scope, schedule, and budget to provide greatest opportunity to deliver subsequent projects</a:t>
            </a:r>
          </a:p>
          <a:p>
            <a:r>
              <a:rPr lang="en-US"/>
              <a:t>Deliver high school on occupied</a:t>
            </a:r>
            <a:r>
              <a:rPr lang="en-US">
                <a:cs typeface="Calibri"/>
              </a:rPr>
              <a:t> site with existing facilities, phased project, </a:t>
            </a:r>
            <a:r>
              <a:rPr lang="en-US" err="1">
                <a:cs typeface="Calibri"/>
              </a:rPr>
              <a:t>tigh</a:t>
            </a:r>
            <a:r>
              <a:rPr lang="en-US">
                <a:cs typeface="Calibri"/>
              </a:rPr>
              <a:t> schedule</a:t>
            </a:r>
            <a:endParaRPr lang="en-US"/>
          </a:p>
          <a:p>
            <a:r>
              <a:rPr lang="en-US"/>
              <a:t>    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5169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30 -Casey</a:t>
            </a:r>
          </a:p>
          <a:p>
            <a:r>
              <a:rPr lang="en-US"/>
              <a:t>Total project value as component of entire bond is over 1/6th, accordingly very important to minimize risk in successful delivery of projects</a:t>
            </a:r>
          </a:p>
          <a:p>
            <a:endParaRPr lang="en-US">
              <a:solidFill>
                <a:srgbClr val="FFFFFF"/>
              </a:solidFill>
            </a:endParaRPr>
          </a:p>
          <a:p>
            <a:r>
              <a:rPr lang="en-US"/>
              <a:t>Let's talk about the details of the project...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18500">
              <a:defRPr/>
            </a:pPr>
            <a:fld id="{56D7EC59-E5D4-4B4D-A9CE-0475D0A2E26B}" type="slidenum">
              <a:rPr lang="en-IN">
                <a:solidFill>
                  <a:prstClr val="black"/>
                </a:solidFill>
                <a:latin typeface="Calibri"/>
              </a:rPr>
              <a:pPr defTabSz="618500">
                <a:defRPr/>
              </a:pPr>
              <a:t>13</a:t>
            </a:fld>
            <a:endParaRPr lang="en-IN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2666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30 –Robert</a:t>
            </a:r>
          </a:p>
          <a:p>
            <a:endParaRPr lang="en-US">
              <a:solidFill>
                <a:srgbClr val="FFFFFF"/>
              </a:solidFill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6509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18500">
              <a:lnSpc>
                <a:spcPct val="90000"/>
              </a:lnSpc>
              <a:spcBef>
                <a:spcPts val="676"/>
              </a:spcBef>
              <a:defRPr/>
            </a:pPr>
            <a:r>
              <a:rPr lang="en-US">
                <a:cs typeface="Calibri"/>
              </a:rPr>
              <a:t>30 -Robert</a:t>
            </a:r>
          </a:p>
          <a:p>
            <a:pPr marL="154305" indent="-154305" defTabSz="6185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/>
              <a:t>GCCM will brought on board at beginning</a:t>
            </a:r>
            <a:r>
              <a:rPr lang="en-US" baseline="0"/>
              <a:t> of design phase</a:t>
            </a:r>
            <a:endParaRPr lang="en-US">
              <a:cs typeface="Calibri"/>
            </a:endParaRPr>
          </a:p>
          <a:p>
            <a:pPr marL="154625" indent="-154625" defTabSz="618500">
              <a:lnSpc>
                <a:spcPct val="90000"/>
              </a:lnSpc>
              <a:spcBef>
                <a:spcPts val="676"/>
              </a:spcBef>
              <a:buFont typeface="Arial" panose="020B0604020202020204" pitchFamily="34" charset="0"/>
              <a:buChar char="•"/>
              <a:defRPr/>
            </a:pPr>
            <a:r>
              <a:rPr lang="en-US" sz="1600" baseline="0">
                <a:solidFill>
                  <a:prstClr val="black"/>
                </a:solidFill>
              </a:rPr>
              <a:t>Will partner with AE and PM to manage scope, schedule and budget through design and construction</a:t>
            </a:r>
            <a:endParaRPr lang="en-US" sz="1600">
              <a:solidFill>
                <a:prstClr val="black"/>
              </a:solidFill>
            </a:endParaRPr>
          </a:p>
          <a:p>
            <a:endParaRPr lang="en-US"/>
          </a:p>
          <a:p>
            <a:r>
              <a:rPr lang="en-US">
                <a:cs typeface="Calibri"/>
              </a:rPr>
              <a:t>...hand off to Bassetti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6238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270 Bassetti</a:t>
            </a:r>
            <a:endParaRPr lang="en-US"/>
          </a:p>
          <a:p>
            <a:endParaRPr lang="en-US"/>
          </a:p>
          <a:p>
            <a:r>
              <a:rPr lang="en-US"/>
              <a:t>RCW 39.10.340</a:t>
            </a:r>
          </a:p>
          <a:p>
            <a:r>
              <a:rPr lang="en-US" b="1"/>
              <a:t>(1) Implementation of the project involves complex scheduling, phasing, or coordination;</a:t>
            </a:r>
          </a:p>
          <a:p>
            <a:r>
              <a:rPr lang="en-US" b="1"/>
              <a:t>(2) The project involves construction at an occupied facility which must continue to operate during</a:t>
            </a:r>
          </a:p>
          <a:p>
            <a:r>
              <a:rPr lang="en-US" b="1"/>
              <a:t>construction;</a:t>
            </a:r>
          </a:p>
          <a:p>
            <a:r>
              <a:rPr lang="en-US" b="1"/>
              <a:t>(3) The involvement of the general contractor/construction manager during the design stage is critical</a:t>
            </a:r>
          </a:p>
          <a:p>
            <a:r>
              <a:rPr lang="en-US" b="1"/>
              <a:t>to the success of the project;</a:t>
            </a:r>
          </a:p>
          <a:p>
            <a:r>
              <a:rPr lang="en-US" b="1"/>
              <a:t>(4) The project encompasses a complex or technical work environment;</a:t>
            </a:r>
          </a:p>
          <a:p>
            <a:r>
              <a:rPr lang="en-US"/>
              <a:t>(5) The project requires specialized work on a building that has historic significance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7247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15 –Sally</a:t>
            </a:r>
          </a:p>
          <a:p>
            <a:r>
              <a:rPr lang="en-US"/>
              <a:t>15 –Casey</a:t>
            </a:r>
            <a:endParaRPr lang="en-US">
              <a:cs typeface="Calibri"/>
            </a:endParaRPr>
          </a:p>
          <a:p>
            <a:r>
              <a:rPr lang="en-US"/>
              <a:t>15 –Dan</a:t>
            </a:r>
            <a:endParaRPr lang="en-US">
              <a:cs typeface="Calibri"/>
            </a:endParaRPr>
          </a:p>
          <a:p>
            <a:r>
              <a:rPr lang="en-US"/>
              <a:t>15 -</a:t>
            </a:r>
            <a:r>
              <a:rPr lang="en-US">
                <a:cs typeface="Calibri"/>
              </a:rPr>
              <a:t>Bassetti</a:t>
            </a:r>
          </a:p>
          <a:p>
            <a:pPr marL="321945" indent="-321945">
              <a:buAutoNum type="arabicPeriod"/>
            </a:pPr>
            <a:endParaRPr lang="en-US">
              <a:cs typeface="Calibri"/>
            </a:endParaRPr>
          </a:p>
          <a:p>
            <a:pPr marL="321945" indent="-321945">
              <a:buAutoNum type="arabicPeriod"/>
            </a:pPr>
            <a:endParaRPr lang="en-US"/>
          </a:p>
          <a:p>
            <a:pPr marL="321945" indent="-321945">
              <a:buAutoNum type="arabicPeriod"/>
            </a:pPr>
            <a:r>
              <a:rPr lang="en-US"/>
              <a:t>Number &amp; Timing of Capital Projects</a:t>
            </a:r>
            <a:endParaRPr lang="en-US">
              <a:cs typeface="Calibri"/>
            </a:endParaRPr>
          </a:p>
          <a:p>
            <a:pPr marL="321960" indent="-321960">
              <a:buFont typeface="+mj-lt"/>
              <a:buAutoNum type="arabicPeriod"/>
            </a:pPr>
            <a:r>
              <a:rPr lang="en-US" sz="800">
                <a:solidFill>
                  <a:prstClr val="black"/>
                </a:solidFill>
              </a:rPr>
              <a:t>Phasing</a:t>
            </a:r>
            <a:r>
              <a:rPr lang="en-US" sz="800" baseline="0">
                <a:solidFill>
                  <a:prstClr val="black"/>
                </a:solidFill>
              </a:rPr>
              <a:t> and extensive coordination needed to complete the design, obtain necessary permits and agency approvals and execute the work with minimum impact on school operations</a:t>
            </a:r>
            <a:endParaRPr lang="en-US" sz="800">
              <a:solidFill>
                <a:prstClr val="black"/>
              </a:solidFill>
            </a:endParaRPr>
          </a:p>
          <a:p>
            <a:pPr marL="321960" indent="-321960">
              <a:buFont typeface="+mj-lt"/>
              <a:buAutoNum type="arabicPeriod"/>
            </a:pPr>
            <a:r>
              <a:rPr lang="en-US" sz="800">
                <a:solidFill>
                  <a:prstClr val="black"/>
                </a:solidFill>
              </a:rPr>
              <a:t>Engage Contractor early in Design Process to assist in management of project scope, schedule, &amp; budget</a:t>
            </a:r>
          </a:p>
          <a:p>
            <a:pPr marL="321960" indent="-321960">
              <a:buFont typeface="+mj-lt"/>
              <a:buAutoNum type="arabicPeriod"/>
            </a:pPr>
            <a:r>
              <a:rPr lang="en-US" sz="800">
                <a:solidFill>
                  <a:prstClr val="black"/>
                </a:solidFill>
              </a:rPr>
              <a:t>Proximity of wetlands,</a:t>
            </a:r>
            <a:r>
              <a:rPr lang="en-US" sz="800" baseline="0">
                <a:solidFill>
                  <a:prstClr val="black"/>
                </a:solidFill>
              </a:rPr>
              <a:t> potentially wet soils and steep slopes</a:t>
            </a:r>
            <a:endParaRPr lang="en-US" sz="800">
              <a:solidFill>
                <a:prstClr val="black"/>
              </a:solidFill>
            </a:endParaRPr>
          </a:p>
          <a:p>
            <a:pPr marL="321960" indent="-321960">
              <a:buFont typeface="+mj-lt"/>
              <a:buAutoNum type="arabicPeriod"/>
            </a:pPr>
            <a:r>
              <a:rPr lang="en-US" sz="800">
                <a:solidFill>
                  <a:prstClr val="black"/>
                </a:solidFill>
              </a:rPr>
              <a:t>Tight Design &amp; Construction Schedule</a:t>
            </a:r>
          </a:p>
          <a:p>
            <a:pPr marL="321960" indent="-321960">
              <a:buFont typeface="+mj-lt"/>
              <a:buAutoNum type="arabicPeriod"/>
            </a:pPr>
            <a:r>
              <a:rPr lang="en-US" sz="800">
                <a:solidFill>
                  <a:prstClr val="black"/>
                </a:solidFill>
              </a:rPr>
              <a:t>Reduce Potential Project Change Impacts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4376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6152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3066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30 Sally</a:t>
            </a:r>
          </a:p>
          <a:p>
            <a:r>
              <a:rPr lang="en-US"/>
              <a:t>Thank you for the opportunity to present our project for consideration of approval for GCCM alternative delivery method, my name is Sally McClean, I am the Chief Financial Officer for FWPS</a:t>
            </a:r>
          </a:p>
          <a:p>
            <a:r>
              <a:rPr lang="en-US"/>
              <a:t>In our presentation today we explain why we believe our project is a good fit for this delivery method due to:</a:t>
            </a:r>
          </a:p>
          <a:p>
            <a:r>
              <a:rPr lang="en-US">
                <a:solidFill>
                  <a:srgbClr val="FFFFFF"/>
                </a:solidFill>
              </a:rPr>
              <a:t>        - our team qualifications</a:t>
            </a:r>
          </a:p>
          <a:p>
            <a:r>
              <a:rPr lang="en-US">
                <a:solidFill>
                  <a:srgbClr val="FFFFFF"/>
                </a:solidFill>
              </a:rPr>
              <a:t>        - the tight schedule and required phasing associated with existing, occupied sites</a:t>
            </a:r>
          </a:p>
          <a:p>
            <a:r>
              <a:rPr lang="en-US">
                <a:solidFill>
                  <a:srgbClr val="FFFFFF"/>
                </a:solidFill>
              </a:rPr>
              <a:t>        - the need for Contractor engagement in the Design Process</a:t>
            </a:r>
          </a:p>
          <a:p>
            <a:r>
              <a:rPr lang="en-US">
                <a:solidFill>
                  <a:srgbClr val="FFFFFF"/>
                </a:solidFill>
              </a:rPr>
              <a:t>        - the technical complexity of the projects</a:t>
            </a:r>
          </a:p>
          <a:p>
            <a:r>
              <a:rPr lang="en-US"/>
              <a:t>To that end our presentation today will inform you about</a:t>
            </a:r>
          </a:p>
          <a:p>
            <a:r>
              <a:rPr lang="en-US">
                <a:solidFill>
                  <a:srgbClr val="FFFFFF"/>
                </a:solidFill>
              </a:rPr>
              <a:t>        -Our Team Qualifications</a:t>
            </a:r>
          </a:p>
          <a:p>
            <a:r>
              <a:rPr lang="en-US">
                <a:solidFill>
                  <a:srgbClr val="FFFFFF"/>
                </a:solidFill>
              </a:rPr>
              <a:t>        -The District Capital Program</a:t>
            </a:r>
          </a:p>
          <a:p>
            <a:r>
              <a:rPr lang="en-US">
                <a:solidFill>
                  <a:srgbClr val="FFFFFF"/>
                </a:solidFill>
              </a:rPr>
              <a:t>        -Project details</a:t>
            </a:r>
          </a:p>
          <a:p>
            <a:r>
              <a:rPr lang="en-US"/>
              <a:t>...and then summarize with why we believe this project is a good fit for the GCCM process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518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15 Sally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18280">
              <a:defRPr/>
            </a:pPr>
            <a:fld id="{56D7EC59-E5D4-4B4D-A9CE-0475D0A2E26B}" type="slidenum">
              <a:rPr lang="en-IN">
                <a:solidFill>
                  <a:prstClr val="black"/>
                </a:solidFill>
                <a:latin typeface="Calibri"/>
              </a:rPr>
              <a:pPr defTabSz="618280">
                <a:defRPr/>
              </a:pPr>
              <a:t>3</a:t>
            </a:fld>
            <a:endParaRPr lang="en-IN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6445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10 Sally</a:t>
            </a:r>
          </a:p>
          <a:p>
            <a:endParaRPr lang="en-US">
              <a:solidFill>
                <a:srgbClr val="FFFFFF"/>
              </a:solidFill>
            </a:endParaRPr>
          </a:p>
          <a:p>
            <a:r>
              <a:rPr lang="en-US"/>
              <a:t>So I would like to begin by introducing you to the Teams that will facilitate the project, which are grouped in to</a:t>
            </a:r>
          </a:p>
          <a:p>
            <a:r>
              <a:rPr lang="en-US">
                <a:solidFill>
                  <a:srgbClr val="FFFFFF"/>
                </a:solidFill>
              </a:rPr>
              <a:t>     -our Owners Team</a:t>
            </a:r>
          </a:p>
          <a:p>
            <a:r>
              <a:rPr lang="en-US">
                <a:solidFill>
                  <a:srgbClr val="FFFFFF"/>
                </a:solidFill>
              </a:rPr>
              <a:t>     -our Project Management Team</a:t>
            </a:r>
          </a:p>
          <a:p>
            <a:r>
              <a:rPr lang="en-US">
                <a:solidFill>
                  <a:srgbClr val="FFFFFF"/>
                </a:solidFill>
              </a:rPr>
              <a:t>     -and our Architectural team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18500">
              <a:defRPr/>
            </a:pPr>
            <a:fld id="{56D7EC59-E5D4-4B4D-A9CE-0475D0A2E26B}" type="slidenum">
              <a:rPr lang="en-IN">
                <a:solidFill>
                  <a:prstClr val="black"/>
                </a:solidFill>
                <a:latin typeface="Calibri"/>
              </a:rPr>
              <a:pPr defTabSz="618500">
                <a:defRPr/>
              </a:pPr>
              <a:t>4</a:t>
            </a:fld>
            <a:endParaRPr lang="en-IN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6445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30 Sally ...as I mentioned previously I am Sally McClean, CFO, ...history and experience ...intro to Mike</a:t>
            </a:r>
          </a:p>
          <a:p>
            <a:r>
              <a:rPr lang="en-US"/>
              <a:t>30 Mike ...history experience ...intro to Casey</a:t>
            </a:r>
            <a:endParaRPr lang="en-US">
              <a:cs typeface="Calibri"/>
            </a:endParaRPr>
          </a:p>
          <a:p>
            <a:r>
              <a:rPr lang="en-US">
                <a:solidFill>
                  <a:srgbClr val="FFFFFF"/>
                </a:solidFill>
              </a:rPr>
              <a:t>30 Casey ...history and experience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5325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15 -Casey</a:t>
            </a:r>
          </a:p>
          <a:p>
            <a:r>
              <a:rPr lang="en-US"/>
              <a:t>Alignment to support execution of the District's strategic goals as established by </a:t>
            </a:r>
            <a:r>
              <a:rPr lang="en-US" err="1"/>
              <a:t>Dr</a:t>
            </a:r>
            <a:r>
              <a:rPr lang="en-US"/>
              <a:t> Campbell</a:t>
            </a:r>
          </a:p>
          <a:p>
            <a:r>
              <a:rPr lang="en-US"/>
              <a:t>My involvement 100% in deliver of Capital Program</a:t>
            </a:r>
          </a:p>
          <a:p>
            <a:r>
              <a:rPr lang="en-US"/>
              <a:t>Partners aligned to supporting execution</a:t>
            </a:r>
          </a:p>
          <a:p>
            <a:r>
              <a:rPr lang="en-US">
                <a:solidFill>
                  <a:srgbClr val="FFFFFF"/>
                </a:solidFill>
              </a:rPr>
              <a:t>    -Perkins Coie for Legal Guidance</a:t>
            </a:r>
          </a:p>
          <a:p>
            <a:r>
              <a:rPr lang="en-US">
                <a:solidFill>
                  <a:srgbClr val="FFFFFF"/>
                </a:solidFill>
              </a:rPr>
              <a:t>    -CBRE Heery for direct project management and program guidance</a:t>
            </a:r>
          </a:p>
          <a:p>
            <a:r>
              <a:rPr lang="en-US">
                <a:solidFill>
                  <a:srgbClr val="FFFFFF"/>
                </a:solidFill>
              </a:rPr>
              <a:t>    -Integrus as Architect</a:t>
            </a:r>
          </a:p>
          <a:p>
            <a:r>
              <a:rPr lang="en-US">
                <a:solidFill>
                  <a:srgbClr val="FFFFFF"/>
                </a:solidFill>
              </a:rPr>
              <a:t>Introduction to Dan Gendreau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43920">
              <a:defRPr/>
            </a:pPr>
            <a:fld id="{56D7EC59-E5D4-4B4D-A9CE-0475D0A2E26B}" type="slidenum">
              <a:rPr lang="en-IN">
                <a:solidFill>
                  <a:prstClr val="black"/>
                </a:solidFill>
                <a:latin typeface="Calibri"/>
              </a:rPr>
              <a:pPr defTabSz="643920">
                <a:defRPr/>
              </a:pPr>
              <a:t>6</a:t>
            </a:fld>
            <a:endParaRPr lang="en-IN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5264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30 -Dan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43920">
              <a:defRPr/>
            </a:pPr>
            <a:fld id="{56D7EC59-E5D4-4B4D-A9CE-0475D0A2E26B}" type="slidenum">
              <a:rPr lang="en-IN">
                <a:solidFill>
                  <a:prstClr val="black"/>
                </a:solidFill>
                <a:latin typeface="Calibri"/>
              </a:rPr>
              <a:pPr defTabSz="643920">
                <a:defRPr/>
              </a:pPr>
              <a:t>7</a:t>
            </a:fld>
            <a:endParaRPr lang="en-IN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3708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90-Dan</a:t>
            </a:r>
          </a:p>
          <a:p>
            <a:r>
              <a:rPr lang="en-US"/>
              <a:t>Introduce each Team member</a:t>
            </a:r>
            <a:endParaRPr lang="en-US">
              <a:cs typeface="Calibri"/>
            </a:endParaRPr>
          </a:p>
          <a:p>
            <a:r>
              <a:rPr lang="en-US"/>
              <a:t>Introduce </a:t>
            </a:r>
            <a:r>
              <a:rPr lang="en-US">
                <a:cs typeface="Calibri"/>
              </a:rPr>
              <a:t>Bassetti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7382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60 -Bassetti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030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1F433-1CAE-477E-8C32-8B79F3033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0" y="93663"/>
            <a:ext cx="8456613" cy="914400"/>
          </a:xfrm>
        </p:spPr>
        <p:txBody>
          <a:bodyPr wrap="square" anchor="b">
            <a:noAutofit/>
          </a:bodyPr>
          <a:lstStyle>
            <a:lvl1pPr algn="l">
              <a:defRPr sz="44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362E7-E657-4773-B0DE-8B661C3FD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50" y="1052513"/>
            <a:ext cx="6400800" cy="550862"/>
          </a:xfrm>
        </p:spPr>
        <p:txBody>
          <a:bodyPr wrap="square">
            <a:normAutofit/>
          </a:bodyPr>
          <a:lstStyle>
            <a:lvl1pPr marL="0" indent="0" algn="l">
              <a:buNone/>
              <a:defRPr sz="32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3F58B-1BB1-47AE-907D-015CB0E6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D608A-7B5D-4178-BB43-1CB2E2D5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38239"/>
            <a:ext cx="2057400" cy="365125"/>
          </a:xfrm>
          <a:prstGeom prst="rect">
            <a:avLst/>
          </a:prstGeom>
        </p:spPr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lowchart: Manual Input 6"/>
          <p:cNvSpPr/>
          <p:nvPr userDrawn="1"/>
        </p:nvSpPr>
        <p:spPr>
          <a:xfrm>
            <a:off x="0" y="4813160"/>
            <a:ext cx="9144000" cy="2064936"/>
          </a:xfrm>
          <a:prstGeom prst="flowChartManualInpu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1344" y="5093565"/>
            <a:ext cx="5212652" cy="173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8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6BF0F-6098-4BD5-B472-7ED76233D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05B0D-6FF3-49AB-B363-5E22C8BF5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‹#›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7365442" cy="139754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23344-9AB0-4610-B81D-30CA54697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454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AB092-9ED9-4D2C-A219-76771BC0F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‹#›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7365442" cy="139754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25E2C9-501A-4B4D-92FB-1FDAB9FF29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8683D-983A-443D-8768-C42A6CDEB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73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5760A-FC17-437C-9A43-2BE933CC6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3CD50-0C67-4CA6-A288-14DD6526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‹#›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7365442" cy="139754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3D1A0-31A3-4EA7-8D84-828F8419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133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A9B1-A214-4D72-9629-CF61CC9E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9"/>
            <a:ext cx="82296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02552-F2B8-401D-AF33-F60C94D6A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4"/>
            <a:ext cx="8229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D65D7-E5C9-4A2E-901B-D1B8F9360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‹#›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7365442" cy="139754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6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4CE66-C769-4392-9D37-0C8888B2C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41021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6F996-2645-48F9-83AB-D75E4A585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4700" y="1825625"/>
            <a:ext cx="41021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2800F-7DB9-4F38-A156-AF2AC47C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‹#›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7365442" cy="139754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37A356-6F8C-480A-A714-90AC3674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958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4F85E-5E67-4BAC-9F99-0794F4791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22425"/>
            <a:ext cx="4102100" cy="63500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1950D-9FC6-45C6-B303-7E2DA51CF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270125"/>
            <a:ext cx="4102100" cy="3906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9DF54-A3E5-4D1A-B02F-79CC327A6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84700" y="1622425"/>
            <a:ext cx="4102100" cy="63500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F09FD7-61A0-498E-A849-8FE26DC42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84700" y="2270125"/>
            <a:ext cx="4102100" cy="3906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7A27EF-BF96-4C40-9DB3-748578737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‹#›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7365442" cy="139754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3D0C6-B890-4CC8-845D-3124EF06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350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3A0DD-49A9-4590-8AC8-4A0AEF0F9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‹#›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7365442" cy="139754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95756D-E7A3-4F10-813F-3D1927E9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279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E4A91E-9A3E-44AD-8322-CB3578AB2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4762" y="6187011"/>
            <a:ext cx="1866372" cy="62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9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83CAB-10F0-4B5A-917C-6D2F84155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1778" y="1851025"/>
            <a:ext cx="4629150" cy="4351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E4C22-0A97-4D5A-B697-9E9DDE3CD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51025"/>
            <a:ext cx="2949178" cy="4351338"/>
          </a:xfrm>
        </p:spPr>
        <p:txBody>
          <a:bodyPr tIns="864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9B5C8-BC4A-4122-B8D1-324E2D187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‹#›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7365442" cy="139754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ABCBE3-7499-4604-BB77-94DCF77A6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59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090C37-339F-49EE-9872-381D65F67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50508" y="1825625"/>
            <a:ext cx="5242984" cy="3932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B574E-7496-4B63-8D17-D81C7E064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7000" y="5783263"/>
            <a:ext cx="6350000" cy="424732"/>
          </a:xfrm>
        </p:spPr>
        <p:txBody>
          <a:bodyPr>
            <a:sp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89EFE-5D3D-45B1-91D2-32B90AD7A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‹#›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7365442" cy="139754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F4D4E-0112-4388-9E28-74BBDBB5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540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6831AC-D821-4D45-86AE-9DF70C74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9F8B2-EC91-421F-9512-17A08B2B9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8229600" cy="435133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93589-AF80-4982-BC15-2AD0A18D7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en-US"/>
              <a:t>‹#›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4762" y="6187011"/>
            <a:ext cx="1866372" cy="62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3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1001" y="1471151"/>
            <a:ext cx="6400800" cy="300099"/>
          </a:xfrm>
        </p:spPr>
        <p:txBody>
          <a:bodyPr>
            <a:noAutofit/>
          </a:bodyPr>
          <a:lstStyle/>
          <a:p>
            <a:endParaRPr lang="en-US" sz="2400"/>
          </a:p>
          <a:p>
            <a:r>
              <a:rPr lang="en-US" sz="2400"/>
              <a:t>May 24, 2018</a:t>
            </a:r>
          </a:p>
          <a:p>
            <a:pPr>
              <a:spcBef>
                <a:spcPts val="5"/>
              </a:spcBef>
            </a:pPr>
            <a:endParaRPr lang="en-US" sz="20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40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7950" y="93662"/>
            <a:ext cx="8456613" cy="1824660"/>
          </a:xfrm>
        </p:spPr>
        <p:txBody>
          <a:bodyPr anchor="ctr"/>
          <a:lstStyle/>
          <a:p>
            <a:pPr algn="ctr"/>
            <a:r>
              <a:rPr lang="en-US" sz="4000" b="1"/>
              <a:t/>
            </a:r>
            <a:br>
              <a:rPr lang="en-US" sz="4000" b="1"/>
            </a:br>
            <a:r>
              <a:rPr lang="en-US" sz="3600" b="1"/>
              <a:t>FWPS Phase II CP18 </a:t>
            </a:r>
            <a:br>
              <a:rPr lang="en-US" sz="3600" b="1"/>
            </a:br>
            <a:r>
              <a:rPr lang="en-US" sz="2800" b="1"/>
              <a:t>Thomas Jefferson High School</a:t>
            </a:r>
            <a:br>
              <a:rPr lang="en-US" sz="2800" b="1"/>
            </a:br>
            <a:r>
              <a:rPr lang="en-US" sz="2800" b="1"/>
              <a:t> GC/CM Presentation</a:t>
            </a:r>
            <a:r>
              <a:rPr lang="en-US" sz="4000" b="1"/>
              <a:t/>
            </a:r>
            <a:br>
              <a:rPr lang="en-US" sz="4000" b="1"/>
            </a:b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332888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/>
              <a:t>District Capital Program</a:t>
            </a:r>
            <a:br>
              <a:rPr lang="en-US" sz="2800"/>
            </a:br>
            <a:r>
              <a:rPr lang="en-US" sz="2800"/>
              <a:t>Phase II</a:t>
            </a:r>
            <a:br>
              <a:rPr lang="en-US" sz="2800"/>
            </a:br>
            <a:endParaRPr lang="en-US" sz="2800"/>
          </a:p>
        </p:txBody>
      </p:sp>
      <p:grpSp>
        <p:nvGrpSpPr>
          <p:cNvPr id="5" name="Group 4"/>
          <p:cNvGrpSpPr/>
          <p:nvPr/>
        </p:nvGrpSpPr>
        <p:grpSpPr>
          <a:xfrm>
            <a:off x="77608" y="1835227"/>
            <a:ext cx="8988784" cy="4156271"/>
            <a:chOff x="1840795" y="2209801"/>
            <a:chExt cx="8988784" cy="4156271"/>
          </a:xfrm>
        </p:grpSpPr>
        <p:pic>
          <p:nvPicPr>
            <p:cNvPr id="8" name="Picture 2" descr="C:\Users\owner\Documents\Seagate Sync\Casey -Professional\Employment\Job Search\Federal Way SD\171130 Cptl Prjcts Mngr\Presentation\Maps\Federal Way School District Map.jpe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462" y="2209801"/>
              <a:ext cx="3775075" cy="4156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048719" y="2286920"/>
              <a:ext cx="2067060" cy="3693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Mark Twain ES</a:t>
              </a:r>
            </a:p>
          </p:txBody>
        </p:sp>
        <p:cxnSp>
          <p:nvCxnSpPr>
            <p:cNvPr id="10" name="Straight Arrow Connector 9"/>
            <p:cNvCxnSpPr>
              <a:stCxn id="9" idx="3"/>
            </p:cNvCxnSpPr>
            <p:nvPr/>
          </p:nvCxnSpPr>
          <p:spPr>
            <a:xfrm>
              <a:off x="4115779" y="2471586"/>
              <a:ext cx="2481468" cy="11098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113614" y="2296086"/>
              <a:ext cx="2067060" cy="3693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Star Lake ES</a:t>
              </a:r>
            </a:p>
          </p:txBody>
        </p:sp>
        <p:cxnSp>
          <p:nvCxnSpPr>
            <p:cNvPr id="12" name="Straight Arrow Connector 11"/>
            <p:cNvCxnSpPr>
              <a:stCxn id="11" idx="1"/>
            </p:cNvCxnSpPr>
            <p:nvPr/>
          </p:nvCxnSpPr>
          <p:spPr>
            <a:xfrm flipH="1">
              <a:off x="6907575" y="2480752"/>
              <a:ext cx="1206039" cy="8750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840795" y="3159169"/>
              <a:ext cx="2274984" cy="36933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Memorial Stadium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48719" y="4031418"/>
              <a:ext cx="2067060" cy="3693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Lake Grove 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28930" y="4903667"/>
              <a:ext cx="2186849" cy="3693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Olympic View ES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48719" y="5775915"/>
              <a:ext cx="2067060" cy="369332"/>
            </a:xfrm>
            <a:prstGeom prst="rect">
              <a:avLst/>
            </a:prstGeom>
            <a:solidFill>
              <a:srgbClr val="336699"/>
            </a:solidFill>
            <a:ln>
              <a:solidFill>
                <a:srgbClr val="33669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Illahee MS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126796" y="3371134"/>
              <a:ext cx="2185869" cy="9441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4" idx="3"/>
            </p:cNvCxnSpPr>
            <p:nvPr/>
          </p:nvCxnSpPr>
          <p:spPr>
            <a:xfrm>
              <a:off x="4115779" y="4216084"/>
              <a:ext cx="1756211" cy="1846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5" idx="3"/>
            </p:cNvCxnSpPr>
            <p:nvPr/>
          </p:nvCxnSpPr>
          <p:spPr>
            <a:xfrm flipV="1">
              <a:off x="4115779" y="4838700"/>
              <a:ext cx="1240734" cy="2496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6" idx="3"/>
            </p:cNvCxnSpPr>
            <p:nvPr/>
          </p:nvCxnSpPr>
          <p:spPr>
            <a:xfrm flipV="1">
              <a:off x="4115779" y="5690401"/>
              <a:ext cx="1756211" cy="2701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8113614" y="3137779"/>
              <a:ext cx="2067060" cy="369332"/>
            </a:xfrm>
            <a:prstGeom prst="rect">
              <a:avLst/>
            </a:prstGeom>
            <a:solidFill>
              <a:srgbClr val="336699"/>
            </a:solidFill>
            <a:ln>
              <a:solidFill>
                <a:srgbClr val="33669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Totem MS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13614" y="3979472"/>
              <a:ext cx="2715965" cy="369332"/>
            </a:xfrm>
            <a:prstGeom prst="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Thomas Jefferson HS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113614" y="4821165"/>
              <a:ext cx="2067060" cy="3693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Wildwood ES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113614" y="5662859"/>
              <a:ext cx="2067060" cy="3693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Mirror Lake ES</a:t>
              </a:r>
            </a:p>
          </p:txBody>
        </p:sp>
        <p:cxnSp>
          <p:nvCxnSpPr>
            <p:cNvPr id="25" name="Straight Arrow Connector 24"/>
            <p:cNvCxnSpPr>
              <a:stCxn id="21" idx="1"/>
            </p:cNvCxnSpPr>
            <p:nvPr/>
          </p:nvCxnSpPr>
          <p:spPr>
            <a:xfrm flipH="1">
              <a:off x="7017745" y="3322445"/>
              <a:ext cx="1095869" cy="1846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2" idx="1"/>
            </p:cNvCxnSpPr>
            <p:nvPr/>
          </p:nvCxnSpPr>
          <p:spPr>
            <a:xfrm flipH="1" flipV="1">
              <a:off x="7105880" y="3979472"/>
              <a:ext cx="1007734" cy="1846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3" idx="1"/>
            </p:cNvCxnSpPr>
            <p:nvPr/>
          </p:nvCxnSpPr>
          <p:spPr>
            <a:xfrm flipH="1" flipV="1">
              <a:off x="6597247" y="4216084"/>
              <a:ext cx="1516367" cy="7897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4" idx="1"/>
            </p:cNvCxnSpPr>
            <p:nvPr/>
          </p:nvCxnSpPr>
          <p:spPr>
            <a:xfrm flipH="1" flipV="1">
              <a:off x="6182839" y="4671152"/>
              <a:ext cx="1930775" cy="11763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1271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/>
              <a:t>District Capital Program</a:t>
            </a:r>
            <a:br>
              <a:rPr lang="en-US" sz="2800"/>
            </a:br>
            <a:r>
              <a:rPr lang="en-US" sz="2800"/>
              <a:t>Phase II Schedule - Original</a:t>
            </a:r>
          </a:p>
        </p:txBody>
      </p:sp>
      <p:pic>
        <p:nvPicPr>
          <p:cNvPr id="1026" name="Picture 2" descr="Bond Project Timeline Char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8" y="1522564"/>
            <a:ext cx="7838536" cy="456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628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81" y="2084742"/>
            <a:ext cx="8285791" cy="407005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8356" y="1499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800"/>
              <a:t>District Capital Program</a:t>
            </a:r>
            <a:br>
              <a:rPr lang="en-US" sz="2800"/>
            </a:br>
            <a:r>
              <a:rPr lang="en-US" sz="2800"/>
              <a:t>Phase II Schedule - Revised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36E96B6-E051-4215-BC19-43819AA83BE1}"/>
              </a:ext>
            </a:extLst>
          </p:cNvPr>
          <p:cNvSpPr/>
          <p:nvPr/>
        </p:nvSpPr>
        <p:spPr>
          <a:xfrm>
            <a:off x="1639463" y="2973453"/>
            <a:ext cx="4026835" cy="8434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73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043" y="1429150"/>
            <a:ext cx="8728364" cy="4747813"/>
          </a:xfrm>
        </p:spPr>
        <p:txBody>
          <a:bodyPr>
            <a:normAutofit fontScale="92500"/>
          </a:bodyPr>
          <a:lstStyle/>
          <a:p>
            <a:r>
              <a:rPr lang="en-US" sz="2400"/>
              <a:t>Capital Program Budget				$600.0 million</a:t>
            </a:r>
          </a:p>
          <a:p>
            <a:r>
              <a:rPr lang="en-US" sz="2400"/>
              <a:t>High School Project Budget</a:t>
            </a:r>
          </a:p>
          <a:p>
            <a:pPr lvl="1"/>
            <a:r>
              <a:rPr lang="en-US" sz="2000">
                <a:solidFill>
                  <a:schemeClr val="tx1"/>
                </a:solidFill>
                <a:ea typeface="Arial" panose="020B0604020202020204" pitchFamily="34" charset="0"/>
              </a:rPr>
              <a:t>Costs for Professional Services (A/E,</a:t>
            </a:r>
            <a:r>
              <a:rPr lang="en-US" sz="2000" spc="-55">
                <a:solidFill>
                  <a:schemeClr val="tx1"/>
                </a:solidFill>
                <a:ea typeface="Arial" panose="020B0604020202020204" pitchFamily="34" charset="0"/>
              </a:rPr>
              <a:t> </a:t>
            </a:r>
            <a:r>
              <a:rPr lang="en-US" sz="2000">
                <a:solidFill>
                  <a:schemeClr val="tx1"/>
                </a:solidFill>
                <a:ea typeface="Arial" panose="020B0604020202020204" pitchFamily="34" charset="0"/>
              </a:rPr>
              <a:t>Legal</a:t>
            </a:r>
            <a:r>
              <a:rPr lang="en-US" sz="2000" spc="-15">
                <a:solidFill>
                  <a:schemeClr val="tx1"/>
                </a:solidFill>
                <a:ea typeface="Arial" panose="020B0604020202020204" pitchFamily="34" charset="0"/>
              </a:rPr>
              <a:t> </a:t>
            </a:r>
            <a:r>
              <a:rPr lang="en-US" sz="2000">
                <a:solidFill>
                  <a:schemeClr val="tx1"/>
                </a:solidFill>
                <a:ea typeface="Arial" panose="020B0604020202020204" pitchFamily="34" charset="0"/>
              </a:rPr>
              <a:t>etc.)		$ </a:t>
            </a:r>
            <a:r>
              <a:rPr lang="en-US" sz="2000" spc="285">
                <a:solidFill>
                  <a:schemeClr val="tx1"/>
                </a:solidFill>
                <a:ea typeface="Arial" panose="020B0604020202020204" pitchFamily="34" charset="0"/>
              </a:rPr>
              <a:t>   </a:t>
            </a:r>
            <a:r>
              <a:rPr lang="en-US" sz="2000">
                <a:solidFill>
                  <a:schemeClr val="tx1"/>
                </a:solidFill>
                <a:ea typeface="Arial" panose="020B0604020202020204" pitchFamily="34" charset="0"/>
              </a:rPr>
              <a:t>9.5</a:t>
            </a:r>
            <a:r>
              <a:rPr lang="en-US" sz="2000" spc="-20">
                <a:solidFill>
                  <a:schemeClr val="tx1"/>
                </a:solidFill>
                <a:ea typeface="Arial" panose="020B0604020202020204" pitchFamily="34" charset="0"/>
              </a:rPr>
              <a:t> </a:t>
            </a:r>
            <a:r>
              <a:rPr lang="en-US" sz="2000">
                <a:solidFill>
                  <a:schemeClr val="tx1"/>
                </a:solidFill>
                <a:ea typeface="Arial" panose="020B0604020202020204" pitchFamily="34" charset="0"/>
              </a:rPr>
              <a:t>million</a:t>
            </a:r>
          </a:p>
          <a:p>
            <a:pPr lvl="1"/>
            <a:r>
              <a:rPr lang="en-US" sz="2000"/>
              <a:t>Estimated project construction costs                                                                (including construction contingencies): 			$    82.4 million</a:t>
            </a:r>
          </a:p>
          <a:p>
            <a:pPr lvl="1"/>
            <a:r>
              <a:rPr lang="en-US" sz="2000"/>
              <a:t>Equipment and furnishing costs			$      3.0 million </a:t>
            </a:r>
          </a:p>
          <a:p>
            <a:pPr lvl="1"/>
            <a:r>
              <a:rPr lang="en-US" sz="2000"/>
              <a:t>Off-site costs					$   incl. constr.</a:t>
            </a:r>
            <a:r>
              <a:rPr lang="en-US" sz="2000">
                <a:solidFill>
                  <a:srgbClr val="005EA3"/>
                </a:solidFill>
                <a:ea typeface="Arial" panose="020B0604020202020204" pitchFamily="34" charset="0"/>
              </a:rPr>
              <a:t> </a:t>
            </a:r>
          </a:p>
          <a:p>
            <a:pPr lvl="1"/>
            <a:r>
              <a:rPr lang="en-US" sz="2000"/>
              <a:t>Contract administration costs (Owner, CM etc.)		$      3.3 million</a:t>
            </a:r>
          </a:p>
          <a:p>
            <a:pPr lvl="1"/>
            <a:r>
              <a:rPr lang="en-US" sz="2000"/>
              <a:t>Contingencies (design &amp; owner)			$      6.0 million</a:t>
            </a:r>
          </a:p>
          <a:p>
            <a:pPr lvl="1"/>
            <a:r>
              <a:rPr lang="en-US" sz="2000"/>
              <a:t>Other related project costs                                                                                 (permits, curriculum, environmental)			$      2.8 million </a:t>
            </a:r>
          </a:p>
          <a:p>
            <a:pPr lvl="1"/>
            <a:r>
              <a:rPr lang="en-US" sz="2000"/>
              <a:t>Sales Tax						</a:t>
            </a:r>
            <a:r>
              <a:rPr lang="en-US" sz="2000" u="sng"/>
              <a:t>$      8.0 million</a:t>
            </a:r>
          </a:p>
          <a:p>
            <a:pPr lvl="0"/>
            <a:r>
              <a:rPr lang="en-US" sz="2400"/>
              <a:t>Projected Total Cost for the Project:			$115.0 million</a:t>
            </a:r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marL="457200" lvl="1" indent="0">
              <a:buNone/>
            </a:pPr>
            <a:endParaRPr lang="en-US" sz="1200">
              <a:solidFill>
                <a:prstClr val="black"/>
              </a:solidFill>
            </a:endParaRPr>
          </a:p>
          <a:p>
            <a:pPr lvl="2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634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800"/>
              <a:t>District Capital Program</a:t>
            </a:r>
            <a:br>
              <a:rPr lang="en-US" sz="2800"/>
            </a:br>
            <a:r>
              <a:rPr lang="en-US" sz="2800"/>
              <a:t>Thomas Jefferson High School </a:t>
            </a:r>
            <a:br>
              <a:rPr lang="en-US" sz="2800"/>
            </a:br>
            <a:r>
              <a:rPr lang="en-US" sz="2800"/>
              <a:t>Budget</a:t>
            </a:r>
          </a:p>
        </p:txBody>
      </p:sp>
    </p:spTree>
    <p:extLst>
      <p:ext uri="{BB962C8B-B14F-4D97-AF65-F5344CB8AC3E}">
        <p14:creationId xmlns:p14="http://schemas.microsoft.com/office/powerpoint/2010/main" val="3179858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39" y="2252991"/>
            <a:ext cx="6121740" cy="364994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/>
              <a:t>District Capital Program</a:t>
            </a:r>
            <a:br>
              <a:rPr lang="en-US" sz="2800"/>
            </a:br>
            <a:r>
              <a:rPr lang="en-US" sz="2800"/>
              <a:t>Thomas Jefferson High School </a:t>
            </a:r>
            <a:br>
              <a:rPr lang="en-US" sz="2800"/>
            </a:br>
            <a:endParaRPr lang="en-US" sz="2800"/>
          </a:p>
        </p:txBody>
      </p:sp>
      <p:grpSp>
        <p:nvGrpSpPr>
          <p:cNvPr id="5" name="Group 4"/>
          <p:cNvGrpSpPr/>
          <p:nvPr/>
        </p:nvGrpSpPr>
        <p:grpSpPr>
          <a:xfrm>
            <a:off x="341754" y="2450422"/>
            <a:ext cx="4717264" cy="1460626"/>
            <a:chOff x="2048719" y="4031418"/>
            <a:chExt cx="2118924" cy="1172942"/>
          </a:xfrm>
        </p:grpSpPr>
        <p:sp>
          <p:nvSpPr>
            <p:cNvPr id="14" name="TextBox 13"/>
            <p:cNvSpPr txBox="1"/>
            <p:nvPr/>
          </p:nvSpPr>
          <p:spPr>
            <a:xfrm>
              <a:off x="2048719" y="4031418"/>
              <a:ext cx="833146" cy="51972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>
                  <a:solidFill>
                    <a:prstClr val="black"/>
                  </a:solidFill>
                  <a:latin typeface="Calibri"/>
                </a:rPr>
                <a:t>Thomas Jefferson H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</a:t>
              </a:r>
            </a:p>
          </p:txBody>
        </p:sp>
        <p:cxnSp>
          <p:nvCxnSpPr>
            <p:cNvPr id="18" name="Straight Arrow Connector 17"/>
            <p:cNvCxnSpPr>
              <a:stCxn id="14" idx="3"/>
            </p:cNvCxnSpPr>
            <p:nvPr/>
          </p:nvCxnSpPr>
          <p:spPr>
            <a:xfrm>
              <a:off x="2881865" y="4291280"/>
              <a:ext cx="1285778" cy="9130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8481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1881" y="303719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800"/>
              <a:t>District Capital Program</a:t>
            </a:r>
            <a:br>
              <a:rPr lang="en-US" sz="2800"/>
            </a:br>
            <a:r>
              <a:rPr lang="en-US" sz="2800"/>
              <a:t>Thomas Jefferson High School </a:t>
            </a:r>
            <a:br>
              <a:rPr lang="en-US" sz="2800"/>
            </a:br>
            <a:r>
              <a:rPr lang="en-US" sz="2800"/>
              <a:t>Schedule</a:t>
            </a:r>
            <a:br>
              <a:rPr lang="en-US" sz="2800"/>
            </a:br>
            <a:endParaRPr lang="en-US" sz="2800"/>
          </a:p>
        </p:txBody>
      </p:sp>
      <p:sp>
        <p:nvSpPr>
          <p:cNvPr id="3" name="TextBox 2"/>
          <p:cNvSpPr txBox="1"/>
          <p:nvPr/>
        </p:nvSpPr>
        <p:spPr>
          <a:xfrm>
            <a:off x="980001" y="4686477"/>
            <a:ext cx="1167848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GC/CM Engagement</a:t>
            </a:r>
            <a:endParaRPr lang="en-US" sz="140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195030" y="3601576"/>
            <a:ext cx="291081" cy="1084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07" y="1963956"/>
            <a:ext cx="8689347" cy="369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91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40676" y="1512278"/>
            <a:ext cx="3188933" cy="4277265"/>
          </a:xfrm>
        </p:spPr>
        <p:txBody>
          <a:bodyPr>
            <a:normAutofit lnSpcReduction="10000"/>
          </a:bodyPr>
          <a:lstStyle/>
          <a:p>
            <a:r>
              <a:rPr lang="en-US" sz="2000"/>
              <a:t>Occupied Site with phased construction</a:t>
            </a:r>
          </a:p>
          <a:p>
            <a:r>
              <a:rPr lang="en-US" sz="2000"/>
              <a:t>Engage Contractor early in Design Process to assist in management of project scope, schedule, &amp; budget</a:t>
            </a:r>
          </a:p>
          <a:p>
            <a:r>
              <a:rPr lang="en-US" sz="2000"/>
              <a:t>Environmentally sensitive area and site constraints (parking and playfields)</a:t>
            </a:r>
          </a:p>
          <a:p>
            <a:r>
              <a:rPr lang="en-US" sz="2000"/>
              <a:t>Tight Design &amp; Construction Schedule to be coordinated to meet District operational, permitting and construction milestones.</a:t>
            </a:r>
          </a:p>
          <a:p>
            <a:pPr lvl="1"/>
            <a:endParaRPr lang="en-US" sz="1600"/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sz="2000"/>
          </a:p>
          <a:p>
            <a:endParaRPr lang="en-US" sz="280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/>
              <a:t/>
            </a:r>
            <a:br>
              <a:rPr lang="en-US" sz="2800"/>
            </a:br>
            <a:r>
              <a:rPr lang="en-US" sz="2800"/>
              <a:t>Project Details</a:t>
            </a:r>
            <a:br>
              <a:rPr lang="en-US" sz="2800"/>
            </a:br>
            <a:r>
              <a:rPr lang="en-US" sz="2800"/>
              <a:t>(Thomas Jefferson High School)</a:t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endParaRPr lang="en-US" sz="2800"/>
          </a:p>
        </p:txBody>
      </p:sp>
      <p:sp>
        <p:nvSpPr>
          <p:cNvPr id="3" name="Rectangle 2"/>
          <p:cNvSpPr/>
          <p:nvPr/>
        </p:nvSpPr>
        <p:spPr>
          <a:xfrm>
            <a:off x="739366" y="1374079"/>
            <a:ext cx="6118634" cy="88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348" y="1497163"/>
            <a:ext cx="4661452" cy="41035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C93B9B-E553-4AA5-9815-7611770E0C8D}"/>
              </a:ext>
            </a:extLst>
          </p:cNvPr>
          <p:cNvSpPr/>
          <p:nvPr/>
        </p:nvSpPr>
        <p:spPr>
          <a:xfrm>
            <a:off x="317295" y="5807631"/>
            <a:ext cx="6962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/>
              <a:t>38 Acres     12 buildings  plus 10 portables  =  179,119 sf – total</a:t>
            </a:r>
          </a:p>
        </p:txBody>
      </p:sp>
    </p:spTree>
    <p:extLst>
      <p:ext uri="{BB962C8B-B14F-4D97-AF65-F5344CB8AC3E}">
        <p14:creationId xmlns:p14="http://schemas.microsoft.com/office/powerpoint/2010/main" val="3605910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75866" y="1422614"/>
            <a:ext cx="4859748" cy="3994775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>
                <a:solidFill>
                  <a:prstClr val="black"/>
                </a:solidFill>
              </a:rPr>
              <a:t>RCW 39.10.340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Team Qualifications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Scheduling / Phasing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GC/CM critical during Design Phase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Complex &amp; Technical Work Environment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u="sng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214" y="5969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800"/>
              <a:t>Why GC/CM?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720" y="2362301"/>
            <a:ext cx="3788823" cy="284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86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33375" y="1797916"/>
            <a:ext cx="4496913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>
                <a:solidFill>
                  <a:prstClr val="black"/>
                </a:solidFill>
              </a:rPr>
              <a:t>Questions and Answers</a:t>
            </a:r>
            <a:endParaRPr lang="en-US" sz="200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u="sng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3375" y="1984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800"/>
              <a:t/>
            </a:r>
            <a:br>
              <a:rPr lang="en-US" sz="2800"/>
            </a:br>
            <a:r>
              <a:rPr lang="en-US" sz="2800"/>
              <a:t>Questions &amp; Answers</a:t>
            </a:r>
            <a:br>
              <a:rPr lang="en-US" sz="2800"/>
            </a:br>
            <a:r>
              <a:rPr lang="en-US" sz="2800"/>
              <a:t>Thomas Jefferson High School</a:t>
            </a:r>
            <a:br>
              <a:rPr lang="en-US" sz="2800"/>
            </a:br>
            <a:endParaRPr lang="en-US" sz="28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113" y="2507460"/>
            <a:ext cx="3788823" cy="253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58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33375" y="1797916"/>
            <a:ext cx="4496913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>
              <a:solidFill>
                <a:prstClr val="black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u="sng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3375" y="1984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800"/>
              <a:t>Thomas Jefferson High School</a:t>
            </a:r>
            <a:br>
              <a:rPr lang="en-US" sz="2800"/>
            </a:br>
            <a:endParaRPr lang="en-US" sz="2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6767" y="1457041"/>
            <a:ext cx="2968969" cy="39553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20939" y="5636668"/>
            <a:ext cx="3293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>
                <a:ln>
                  <a:solidFill>
                    <a:srgbClr val="4472C4"/>
                  </a:solidFill>
                </a:ln>
                <a:solidFill>
                  <a:srgbClr val="4472C4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934386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4543" y="1673525"/>
            <a:ext cx="8528648" cy="4819290"/>
          </a:xfrm>
        </p:spPr>
        <p:txBody>
          <a:bodyPr>
            <a:normAutofit/>
          </a:bodyPr>
          <a:lstStyle/>
          <a:p>
            <a:r>
              <a:rPr lang="en-US" sz="3200"/>
              <a:t>Introduction</a:t>
            </a:r>
          </a:p>
          <a:p>
            <a:pPr lvl="1"/>
            <a:r>
              <a:rPr lang="en-US" sz="2800"/>
              <a:t>District Capital Program</a:t>
            </a:r>
          </a:p>
          <a:p>
            <a:pPr lvl="1"/>
            <a:r>
              <a:rPr lang="en-US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 Qualifications</a:t>
            </a:r>
            <a:endParaRPr lang="en-US" sz="2800"/>
          </a:p>
          <a:p>
            <a:pPr lvl="1"/>
            <a:r>
              <a:rPr lang="en-US" sz="2800"/>
              <a:t>Project Details</a:t>
            </a:r>
          </a:p>
          <a:p>
            <a:r>
              <a:rPr lang="en-US" sz="3200"/>
              <a:t>Why GC/CM?</a:t>
            </a:r>
          </a:p>
          <a:p>
            <a:r>
              <a:rPr lang="en-US" sz="3200"/>
              <a:t>Questions &amp; Answers</a:t>
            </a:r>
          </a:p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63486"/>
          </a:xfrm>
        </p:spPr>
        <p:txBody>
          <a:bodyPr>
            <a:normAutofit/>
          </a:bodyPr>
          <a:lstStyle/>
          <a:p>
            <a:pPr algn="l"/>
            <a:r>
              <a:rPr lang="en-US" sz="2800"/>
              <a:t>Agenda</a:t>
            </a:r>
            <a:br>
              <a:rPr lang="en-US" sz="2800"/>
            </a:br>
            <a:r>
              <a:rPr lang="en-US" sz="2800"/>
              <a:t>Thomas Jefferson High School </a:t>
            </a:r>
            <a:r>
              <a:rPr lang="en-US" sz="3200"/>
              <a:t/>
            </a:r>
            <a:br>
              <a:rPr lang="en-US" sz="3200"/>
            </a:br>
            <a:endParaRPr lang="en-US" sz="2800"/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584" y="1673525"/>
            <a:ext cx="4107607" cy="2662619"/>
          </a:xfrm>
        </p:spPr>
      </p:pic>
    </p:spTree>
    <p:extLst>
      <p:ext uri="{BB962C8B-B14F-4D97-AF65-F5344CB8AC3E}">
        <p14:creationId xmlns:p14="http://schemas.microsoft.com/office/powerpoint/2010/main" val="960430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1636295"/>
            <a:ext cx="4414841" cy="4540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>
              <a:solidFill>
                <a:srgbClr val="3642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endParaRPr lang="en-US" altLang="en-US">
              <a:solidFill>
                <a:srgbClr val="3642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6115" y="175846"/>
            <a:ext cx="8360685" cy="1192557"/>
          </a:xfrm>
        </p:spPr>
        <p:txBody>
          <a:bodyPr>
            <a:normAutofit/>
          </a:bodyPr>
          <a:lstStyle/>
          <a:p>
            <a:pPr algn="l"/>
            <a:r>
              <a:rPr lang="en-US" sz="3200"/>
              <a:t>Agenda</a:t>
            </a:r>
            <a:r>
              <a:rPr lang="en-US" sz="3200">
                <a:ea typeface="Verdana"/>
                <a:cs typeface="Verdana"/>
              </a:rPr>
              <a:t/>
            </a:r>
            <a:br>
              <a:rPr lang="en-US" sz="3200">
                <a:ea typeface="Verdana"/>
                <a:cs typeface="Verdana"/>
              </a:rPr>
            </a:br>
            <a:r>
              <a:rPr lang="en-US" sz="3200">
                <a:ea typeface="Verdana"/>
                <a:cs typeface="Verdana"/>
              </a:rPr>
              <a:t>District Demographics</a:t>
            </a:r>
          </a:p>
        </p:txBody>
      </p:sp>
      <p:pic>
        <p:nvPicPr>
          <p:cNvPr id="2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B02BA4C-5605-4CD4-B887-5BCD9C79B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361" y="2205188"/>
            <a:ext cx="6059030" cy="340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0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1636295"/>
            <a:ext cx="4414841" cy="4540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>
              <a:solidFill>
                <a:srgbClr val="3642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endParaRPr lang="en-US" altLang="en-US">
              <a:solidFill>
                <a:srgbClr val="3642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6115" y="175846"/>
            <a:ext cx="8360685" cy="1192557"/>
          </a:xfrm>
        </p:spPr>
        <p:txBody>
          <a:bodyPr>
            <a:normAutofit/>
          </a:bodyPr>
          <a:lstStyle/>
          <a:p>
            <a:pPr algn="l"/>
            <a:r>
              <a:rPr lang="en-US" sz="3200"/>
              <a:t>Team Qualifications</a:t>
            </a:r>
            <a:br>
              <a:rPr lang="en-US" sz="3200"/>
            </a:br>
            <a:r>
              <a:rPr lang="en-US" sz="3200"/>
              <a:t>Project Team Structure</a:t>
            </a:r>
            <a:endParaRPr lang="en-US" sz="3100"/>
          </a:p>
        </p:txBody>
      </p:sp>
      <p:sp>
        <p:nvSpPr>
          <p:cNvPr id="7" name="Oval 6"/>
          <p:cNvSpPr/>
          <p:nvPr/>
        </p:nvSpPr>
        <p:spPr>
          <a:xfrm>
            <a:off x="2028825" y="3097630"/>
            <a:ext cx="2751060" cy="2581275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Capital Project Manager: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CBRE | Heery</a:t>
            </a:r>
          </a:p>
        </p:txBody>
      </p:sp>
      <p:sp>
        <p:nvSpPr>
          <p:cNvPr id="8" name="Oval 7"/>
          <p:cNvSpPr/>
          <p:nvPr/>
        </p:nvSpPr>
        <p:spPr>
          <a:xfrm>
            <a:off x="3000375" y="1665068"/>
            <a:ext cx="2796155" cy="2611657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Owner: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Federal Way Public Schools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(FWPS)</a:t>
            </a:r>
          </a:p>
        </p:txBody>
      </p:sp>
      <p:sp>
        <p:nvSpPr>
          <p:cNvPr id="9" name="Oval 8"/>
          <p:cNvSpPr/>
          <p:nvPr/>
        </p:nvSpPr>
        <p:spPr>
          <a:xfrm>
            <a:off x="4372008" y="3067248"/>
            <a:ext cx="2758854" cy="2476500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A/E Firm: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Bassetti Architects</a:t>
            </a:r>
          </a:p>
        </p:txBody>
      </p:sp>
    </p:spTree>
    <p:extLst>
      <p:ext uri="{BB962C8B-B14F-4D97-AF65-F5344CB8AC3E}">
        <p14:creationId xmlns:p14="http://schemas.microsoft.com/office/powerpoint/2010/main" val="144047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77090" y="1825625"/>
            <a:ext cx="5954898" cy="4796848"/>
          </a:xfrm>
        </p:spPr>
        <p:txBody>
          <a:bodyPr>
            <a:normAutofit/>
          </a:bodyPr>
          <a:lstStyle/>
          <a:p>
            <a:r>
              <a:rPr lang="en-US"/>
              <a:t>FWPS</a:t>
            </a:r>
          </a:p>
          <a:p>
            <a:pPr lvl="1"/>
            <a:r>
              <a:rPr lang="en-US" b="1"/>
              <a:t>Sally McLean</a:t>
            </a:r>
            <a:r>
              <a:rPr lang="en-US"/>
              <a:t>: Chief Finance and Operation Officer – 30 Years Experience, 17 Years with FWPS</a:t>
            </a:r>
          </a:p>
          <a:p>
            <a:pPr lvl="1"/>
            <a:r>
              <a:rPr lang="en-US" b="1"/>
              <a:t>Mike Benzien</a:t>
            </a:r>
            <a:r>
              <a:rPr lang="en-US"/>
              <a:t>, Executive Director of Maintenance and Operations – 30 Years Experience</a:t>
            </a:r>
          </a:p>
          <a:p>
            <a:pPr lvl="1"/>
            <a:r>
              <a:rPr lang="en-US" b="1"/>
              <a:t>Casey Moore</a:t>
            </a:r>
            <a:r>
              <a:rPr lang="en-US"/>
              <a:t>, Capital Projects Manager – 30 Years Experience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06769"/>
          </a:xfrm>
        </p:spPr>
        <p:txBody>
          <a:bodyPr>
            <a:normAutofit/>
          </a:bodyPr>
          <a:lstStyle/>
          <a:p>
            <a:pPr algn="l"/>
            <a:r>
              <a:rPr lang="en-US" sz="2800"/>
              <a:t>Team Qualifications</a:t>
            </a:r>
            <a:br>
              <a:rPr lang="en-US" sz="2800"/>
            </a:br>
            <a:r>
              <a:rPr lang="en-US" sz="2800"/>
              <a:t>(Owner)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274" y="1497384"/>
            <a:ext cx="2046210" cy="1497301"/>
          </a:xfrm>
        </p:spPr>
      </p:pic>
      <p:pic>
        <p:nvPicPr>
          <p:cNvPr id="7" name="Content Placehold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274" y="3085300"/>
            <a:ext cx="2046210" cy="1413163"/>
          </a:xfrm>
          <a:prstGeom prst="rect">
            <a:avLst/>
          </a:prstGeom>
        </p:spPr>
      </p:pic>
      <p:pic>
        <p:nvPicPr>
          <p:cNvPr id="9" name="Content Placeholder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274" y="4589078"/>
            <a:ext cx="2046210" cy="153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45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6115" y="175846"/>
            <a:ext cx="8360685" cy="1192557"/>
          </a:xfrm>
        </p:spPr>
        <p:txBody>
          <a:bodyPr>
            <a:normAutofit/>
          </a:bodyPr>
          <a:lstStyle/>
          <a:p>
            <a:pPr algn="l"/>
            <a:r>
              <a:rPr lang="en-US" sz="3200"/>
              <a:t>Team Qualifications</a:t>
            </a:r>
            <a:br>
              <a:rPr lang="en-US" sz="3200"/>
            </a:br>
            <a:r>
              <a:rPr lang="en-US" sz="3200"/>
              <a:t>Project Team Structure</a:t>
            </a:r>
            <a:endParaRPr lang="en-US" sz="310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208" y="1148358"/>
            <a:ext cx="5892498" cy="51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01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6115" y="175846"/>
            <a:ext cx="8360685" cy="1192557"/>
          </a:xfrm>
        </p:spPr>
        <p:txBody>
          <a:bodyPr>
            <a:normAutofit/>
          </a:bodyPr>
          <a:lstStyle/>
          <a:p>
            <a:pPr algn="l"/>
            <a:r>
              <a:rPr lang="en-US" sz="3200"/>
              <a:t>Team Qualifications</a:t>
            </a:r>
            <a:br>
              <a:rPr lang="en-US" sz="3200"/>
            </a:br>
            <a:r>
              <a:rPr lang="en-US" sz="3200"/>
              <a:t>Project Team Structure</a:t>
            </a:r>
            <a:endParaRPr lang="en-US" sz="31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45" y="1468669"/>
            <a:ext cx="6760931" cy="460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79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06769"/>
          </a:xfrm>
        </p:spPr>
        <p:txBody>
          <a:bodyPr>
            <a:normAutofit/>
          </a:bodyPr>
          <a:lstStyle/>
          <a:p>
            <a:pPr algn="l"/>
            <a:r>
              <a:rPr lang="en-US" sz="2800"/>
              <a:t>Team Qualifications</a:t>
            </a:r>
            <a:br>
              <a:rPr lang="en-US" sz="2800"/>
            </a:br>
            <a:r>
              <a:rPr lang="en-US" sz="2800"/>
              <a:t>(PM Team)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97434E-B1D8-49A9-8214-942EEE97C47D}"/>
              </a:ext>
            </a:extLst>
          </p:cNvPr>
          <p:cNvSpPr/>
          <p:nvPr/>
        </p:nvSpPr>
        <p:spPr>
          <a:xfrm>
            <a:off x="109260" y="2966866"/>
            <a:ext cx="851293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defRPr/>
            </a:pPr>
            <a:r>
              <a:rPr lang="en-US" sz="2000" u="sng">
                <a:latin typeface="Arial" charset="0"/>
              </a:rPr>
              <a:t>Greg Brown, AIA, LEED AP – </a:t>
            </a:r>
            <a:r>
              <a:rPr lang="en-US" sz="1600" u="sng">
                <a:latin typeface="Arial" charset="0"/>
              </a:rPr>
              <a:t>Program Manager, </a:t>
            </a:r>
            <a:r>
              <a:rPr lang="en-US" sz="1600" u="sng" err="1"/>
              <a:t>CBRE|Heery</a:t>
            </a:r>
            <a:r>
              <a:rPr lang="en-US" sz="1600" u="sng"/>
              <a:t> </a:t>
            </a:r>
            <a:endParaRPr lang="en-US" sz="1600" u="sng">
              <a:latin typeface="Arial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>
                <a:latin typeface="Arial" charset="0"/>
              </a:rPr>
              <a:t>  30 years K–12 Program Management -over $1B in bond projects to date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>
                <a:latin typeface="Arial" charset="0"/>
              </a:rPr>
              <a:t>Director at Spokane Public Schools for 12 years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>
                <a:latin typeface="Arial" charset="0"/>
              </a:rPr>
              <a:t>Director of 10 successful GC/CM projects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>
                <a:latin typeface="Arial" charset="0"/>
              </a:rPr>
              <a:t>Led application for Spokane Public Schools to obtain Public Body Certification – First school district in State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9D30F814-4DA3-40F3-9B86-C26580EE1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59" y="4902929"/>
            <a:ext cx="8783392" cy="145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2000" u="sng"/>
              <a:t>Steve Moore – </a:t>
            </a:r>
            <a:r>
              <a:rPr lang="en-US" altLang="en-US" sz="1600" u="sng"/>
              <a:t>Senior</a:t>
            </a:r>
            <a:r>
              <a:rPr lang="en-US" altLang="en-US" sz="2000" u="sng"/>
              <a:t> </a:t>
            </a:r>
            <a:r>
              <a:rPr lang="en-US" altLang="en-US" sz="1600" u="sng"/>
              <a:t>Project Manager, </a:t>
            </a:r>
            <a:r>
              <a:rPr lang="en-US" altLang="en-US" sz="1600" u="sng" err="1"/>
              <a:t>CBRE|Heery</a:t>
            </a:r>
            <a:r>
              <a:rPr lang="en-US" altLang="en-US" sz="1600" u="sng"/>
              <a:t> 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/>
              <a:t>18 years K–12 Program Management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/>
              <a:t>Over 20 years of construction-related experience including General Contractor, program management, project management, and construction management</a:t>
            </a:r>
            <a:endParaRPr lang="en-US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FA9AA4-40FA-4284-9A5D-F1CE29E98AC7}"/>
              </a:ext>
            </a:extLst>
          </p:cNvPr>
          <p:cNvSpPr/>
          <p:nvPr/>
        </p:nvSpPr>
        <p:spPr>
          <a:xfrm>
            <a:off x="109261" y="1308535"/>
            <a:ext cx="8512935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defRPr/>
            </a:pPr>
            <a:r>
              <a:rPr lang="en-US" sz="2000" u="sng">
                <a:latin typeface="Arial" charset="0"/>
              </a:rPr>
              <a:t>Robert Evans, PE – </a:t>
            </a:r>
            <a:r>
              <a:rPr lang="en-US" sz="1600" u="sng">
                <a:latin typeface="Arial" charset="0"/>
              </a:rPr>
              <a:t>Senior Project Manager, </a:t>
            </a:r>
            <a:r>
              <a:rPr lang="en-US" sz="1600" u="sng" err="1"/>
              <a:t>CBRE|Heery</a:t>
            </a:r>
            <a:r>
              <a:rPr lang="en-US" sz="1600" u="sng"/>
              <a:t> </a:t>
            </a:r>
            <a:endParaRPr lang="en-US" sz="1600" u="sng">
              <a:latin typeface="Arial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>
                <a:latin typeface="Arial" charset="0"/>
              </a:rPr>
              <a:t>30 years Project Management experience, including Seattle Public Schools, Lake WA SD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>
                <a:latin typeface="Arial" charset="0"/>
              </a:rPr>
              <a:t>GC/CM, D/B, D-B-B and multi-prime management experience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>
                <a:latin typeface="Arial" charset="0"/>
              </a:rPr>
              <a:t>Resident of Federal Way</a:t>
            </a:r>
          </a:p>
        </p:txBody>
      </p:sp>
    </p:spTree>
    <p:extLst>
      <p:ext uri="{BB962C8B-B14F-4D97-AF65-F5344CB8AC3E}">
        <p14:creationId xmlns:p14="http://schemas.microsoft.com/office/powerpoint/2010/main" val="1619336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06769"/>
          </a:xfrm>
        </p:spPr>
        <p:txBody>
          <a:bodyPr>
            <a:normAutofit/>
          </a:bodyPr>
          <a:lstStyle/>
          <a:p>
            <a:pPr algn="l"/>
            <a:r>
              <a:rPr lang="en-US" sz="2800"/>
              <a:t>Team Qualifications</a:t>
            </a:r>
            <a:br>
              <a:rPr lang="en-US" sz="2800"/>
            </a:br>
            <a:r>
              <a:rPr lang="en-US" sz="2800"/>
              <a:t>(A/E Team)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503BCAD-6EB5-4B81-8180-C7B179396BBD}"/>
              </a:ext>
            </a:extLst>
          </p:cNvPr>
          <p:cNvSpPr txBox="1">
            <a:spLocks/>
          </p:cNvSpPr>
          <p:nvPr/>
        </p:nvSpPr>
        <p:spPr>
          <a:xfrm>
            <a:off x="5081003" y="4034925"/>
            <a:ext cx="2758983" cy="282307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637C9550-FD9D-48E3-816E-6B640C43B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" y="1529903"/>
            <a:ext cx="8424863" cy="592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000" u="sng" dirty="0"/>
              <a:t>Lorne McConachie, </a:t>
            </a:r>
            <a:r>
              <a:rPr lang="en-US" altLang="en-US" sz="2000" u="sng" dirty="0" smtClean="0"/>
              <a:t>FAIA </a:t>
            </a:r>
            <a:r>
              <a:rPr lang="en-US" altLang="en-US" sz="2000" u="sng" dirty="0"/>
              <a:t>– Principal-in-Charge, Bassetti Architects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en-US" sz="1800" dirty="0"/>
              <a:t>40 years experience including over 12 GCCM projects over the past 14 years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en-US" sz="1800" dirty="0"/>
              <a:t>Recent K-12 school GC/CM projects: Mountlake Terrace Elementary School (Edmonds SD), Lincoln High School (Seattle PS), Stewart Middle School (Tacoma PS), Lynnwood Elementary School (Edmonds SD).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en-US" sz="1800" dirty="0"/>
              <a:t>Allocation 60% Design/20% Construction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en-US" sz="2000" u="sng"/>
              <a:t>Jordan </a:t>
            </a:r>
            <a:r>
              <a:rPr lang="en-US" altLang="en-US" sz="2000" u="sng" smtClean="0"/>
              <a:t>Kiel, AIA, DBIA </a:t>
            </a:r>
            <a:r>
              <a:rPr lang="en-US" altLang="en-US" sz="2000" u="sng" dirty="0"/>
              <a:t>– Principal, Bassetti Architects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en-US" sz="1800" dirty="0"/>
              <a:t>Over 10 years experience in education  and civic projects as Principal and Project Manager.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en-US" sz="1800" dirty="0"/>
              <a:t>Recent K-12 school GC/CM projects: Stewart Middle School (Tacoma PS), Denny Middle School (Seattle PS), and Chief </a:t>
            </a:r>
            <a:r>
              <a:rPr lang="en-US" altLang="en-US" sz="1800" dirty="0" err="1"/>
              <a:t>Sealth</a:t>
            </a:r>
            <a:r>
              <a:rPr lang="en-US" altLang="en-US" sz="1800" dirty="0"/>
              <a:t> High School (Seattle PS).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en-US" sz="1800" dirty="0"/>
              <a:t>Allocation 40% Design/50% Construction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endParaRPr lang="en-US" altLang="en-US" sz="180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endParaRPr lang="en-US" altLang="en-US" sz="2000" dirty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000" dirty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8233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WPS">
      <a:majorFont>
        <a:latin typeface="Verdan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aftsOfNewHouse_co_32_PowerPlugs_Template_gopx.v17.11.s_print.potx" id="{7D64821E-589B-47ED-B192-8DABE17B6B46}" vid="{E4602C52-080E-4E72-B1B5-79932C9B45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DD404A4EC9134EBC60F5F3EB36DCC1" ma:contentTypeVersion="4" ma:contentTypeDescription="Create a new document." ma:contentTypeScope="" ma:versionID="edb1153e64c30aa6a483fbf4bebdbf1a">
  <xsd:schema xmlns:xsd="http://www.w3.org/2001/XMLSchema" xmlns:xs="http://www.w3.org/2001/XMLSchema" xmlns:p="http://schemas.microsoft.com/office/2006/metadata/properties" xmlns:ns2="93c8b7a7-c09f-4f88-b06b-744fd152b442" xmlns:ns3="58fc923c-97a7-4b15-892f-cd2c21974027" targetNamespace="http://schemas.microsoft.com/office/2006/metadata/properties" ma:root="true" ma:fieldsID="61c3a927ac6946dd21503dae544c645e" ns2:_="" ns3:_="">
    <xsd:import namespace="93c8b7a7-c09f-4f88-b06b-744fd152b442"/>
    <xsd:import namespace="58fc923c-97a7-4b15-892f-cd2c219740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8b7a7-c09f-4f88-b06b-744fd152b4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c923c-97a7-4b15-892f-cd2c2197402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911378-0E6C-4DF0-939D-E18B9AB3F1B5}">
  <ds:schemaRefs>
    <ds:schemaRef ds:uri="58fc923c-97a7-4b15-892f-cd2c21974027"/>
    <ds:schemaRef ds:uri="93c8b7a7-c09f-4f88-b06b-744fd152b44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E3318B1-7C1F-46E6-9E4D-7F9BBD08F868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58fc923c-97a7-4b15-892f-cd2c21974027"/>
    <ds:schemaRef ds:uri="http://purl.org/dc/dcmitype/"/>
    <ds:schemaRef ds:uri="93c8b7a7-c09f-4f88-b06b-744fd152b442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AD3A2B5-4674-4F1C-BAA8-6553381460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869</Words>
  <Application>Microsoft Office PowerPoint</Application>
  <PresentationFormat>On-screen Show (4:3)</PresentationFormat>
  <Paragraphs>196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Verdana</vt:lpstr>
      <vt:lpstr>Calibri</vt:lpstr>
      <vt:lpstr>Arial</vt:lpstr>
      <vt:lpstr>Office Theme</vt:lpstr>
      <vt:lpstr> FWPS Phase II CP18  Thomas Jefferson High School  GC/CM Presentation </vt:lpstr>
      <vt:lpstr>Agenda Thomas Jefferson High School  </vt:lpstr>
      <vt:lpstr>Agenda District Demographics</vt:lpstr>
      <vt:lpstr>Team Qualifications Project Team Structure</vt:lpstr>
      <vt:lpstr>Team Qualifications (Owner)</vt:lpstr>
      <vt:lpstr>Team Qualifications Project Team Structure</vt:lpstr>
      <vt:lpstr>Team Qualifications Project Team Structure</vt:lpstr>
      <vt:lpstr>Team Qualifications (PM Team)</vt:lpstr>
      <vt:lpstr>Team Qualifications (A/E Team)</vt:lpstr>
      <vt:lpstr>District Capital Program Phase II </vt:lpstr>
      <vt:lpstr>District Capital Program Phase II Schedule - Original</vt:lpstr>
      <vt:lpstr>District Capital Program Phase II Schedule - Revised</vt:lpstr>
      <vt:lpstr>District Capital Program Thomas Jefferson High School  Budget</vt:lpstr>
      <vt:lpstr>District Capital Program Thomas Jefferson High School  </vt:lpstr>
      <vt:lpstr>District Capital Program Thomas Jefferson High School  Schedule </vt:lpstr>
      <vt:lpstr> Project Details (Thomas Jefferson High School)  </vt:lpstr>
      <vt:lpstr>Why GC/CM?</vt:lpstr>
      <vt:lpstr> Questions &amp; Answers Thomas Jefferson High School </vt:lpstr>
      <vt:lpstr>Thomas Jefferson High School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FWPS Phase II CP18  Thomas Jefferson High School  GC/CM Presentation</dc:title>
  <dc:creator>Ray Vefik</dc:creator>
  <cp:lastModifiedBy>Ray Vefik</cp:lastModifiedBy>
  <cp:revision>4</cp:revision>
  <cp:lastPrinted>2018-05-24T17:49:32Z</cp:lastPrinted>
  <dcterms:modified xsi:type="dcterms:W3CDTF">2018-05-24T18:41:31Z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0x010100B7DD404A4EC9134EBC60F5F3EB36DCC1</vt:lpwstr>
  </property>
</Properties>
</file>