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322" r:id="rId6"/>
    <p:sldId id="365" r:id="rId7"/>
    <p:sldId id="375" r:id="rId8"/>
    <p:sldId id="308" r:id="rId9"/>
    <p:sldId id="373" r:id="rId10"/>
    <p:sldId id="374" r:id="rId11"/>
    <p:sldId id="360" r:id="rId12"/>
    <p:sldId id="366" r:id="rId13"/>
    <p:sldId id="330" r:id="rId14"/>
    <p:sldId id="367" r:id="rId15"/>
    <p:sldId id="363" r:id="rId16"/>
    <p:sldId id="364" r:id="rId17"/>
    <p:sldId id="376" r:id="rId18"/>
    <p:sldId id="338" r:id="rId19"/>
    <p:sldId id="387" r:id="rId20"/>
    <p:sldId id="33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48" r:id="rId32"/>
    <p:sldId id="355" r:id="rId33"/>
  </p:sldIdLst>
  <p:sldSz cx="9144000" cy="6858000" type="screen4x3"/>
  <p:notesSz cx="9236075" cy="7010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4456" userDrawn="1">
          <p15:clr>
            <a:srgbClr val="A4A3A4"/>
          </p15:clr>
        </p15:guide>
        <p15:guide id="2" pos="33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1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4456"/>
        <p:guide pos="33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6"/>
            <a:ext cx="4269119" cy="2229881"/>
          </a:xfrm>
          <a:prstGeom prst="rect">
            <a:avLst/>
          </a:prstGeom>
        </p:spPr>
        <p:txBody>
          <a:bodyPr vert="horz" lIns="186034" tIns="93019" rIns="186034" bIns="93019" rtlCol="0"/>
          <a:lstStyle>
            <a:lvl1pPr algn="l">
              <a:defRPr sz="2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0414" y="16"/>
            <a:ext cx="4269119" cy="2229881"/>
          </a:xfrm>
          <a:prstGeom prst="rect">
            <a:avLst/>
          </a:prstGeom>
        </p:spPr>
        <p:txBody>
          <a:bodyPr vert="horz" lIns="186034" tIns="93019" rIns="186034" bIns="93019" rtlCol="0"/>
          <a:lstStyle>
            <a:lvl1pPr algn="r">
              <a:defRPr sz="2300"/>
            </a:lvl1pPr>
          </a:lstStyle>
          <a:p>
            <a:fld id="{690A8988-1ED7-4CD8-A86B-D02DCAA36276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42213428"/>
            <a:ext cx="4269119" cy="2229876"/>
          </a:xfrm>
          <a:prstGeom prst="rect">
            <a:avLst/>
          </a:prstGeom>
        </p:spPr>
        <p:txBody>
          <a:bodyPr vert="horz" lIns="186034" tIns="93019" rIns="186034" bIns="93019" rtlCol="0" anchor="b"/>
          <a:lstStyle>
            <a:lvl1pPr algn="l">
              <a:defRPr sz="2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0414" y="42213428"/>
            <a:ext cx="4269119" cy="2229876"/>
          </a:xfrm>
          <a:prstGeom prst="rect">
            <a:avLst/>
          </a:prstGeom>
        </p:spPr>
        <p:txBody>
          <a:bodyPr vert="horz" lIns="186034" tIns="93019" rIns="186034" bIns="93019" rtlCol="0" anchor="b"/>
          <a:lstStyle>
            <a:lvl1pPr algn="r">
              <a:defRPr sz="2300"/>
            </a:lvl1pPr>
          </a:lstStyle>
          <a:p>
            <a:fld id="{C6869A28-34F4-46A8-8F72-C0A04FAC7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263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69119" cy="2222165"/>
          </a:xfrm>
          <a:prstGeom prst="rect">
            <a:avLst/>
          </a:prstGeom>
        </p:spPr>
        <p:txBody>
          <a:bodyPr vert="horz" lIns="186034" tIns="93019" rIns="186034" bIns="93019" rtlCol="0"/>
          <a:lstStyle>
            <a:lvl1pPr algn="l">
              <a:defRPr sz="2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0414" y="0"/>
            <a:ext cx="4269119" cy="2222165"/>
          </a:xfrm>
          <a:prstGeom prst="rect">
            <a:avLst/>
          </a:prstGeom>
        </p:spPr>
        <p:txBody>
          <a:bodyPr vert="horz" lIns="186034" tIns="93019" rIns="186034" bIns="93019" rtlCol="0"/>
          <a:lstStyle>
            <a:lvl1pPr algn="r">
              <a:defRPr sz="2300"/>
            </a:lvl1pPr>
          </a:lstStyle>
          <a:p>
            <a:fld id="{58E13EE0-DD97-459E-922F-44A1DE08AD51}" type="datetimeFigureOut">
              <a:rPr lang="en-IN" smtClean="0"/>
              <a:t>26-07-2018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181725" y="3328988"/>
            <a:ext cx="22218650" cy="16665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86034" tIns="93019" rIns="186034" bIns="93019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5181" y="21110568"/>
            <a:ext cx="7881451" cy="19999481"/>
          </a:xfrm>
          <a:prstGeom prst="rect">
            <a:avLst/>
          </a:prstGeom>
        </p:spPr>
        <p:txBody>
          <a:bodyPr vert="horz" lIns="186034" tIns="93019" rIns="186034" bIns="930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2213409"/>
            <a:ext cx="4269119" cy="2222165"/>
          </a:xfrm>
          <a:prstGeom prst="rect">
            <a:avLst/>
          </a:prstGeom>
        </p:spPr>
        <p:txBody>
          <a:bodyPr vert="horz" lIns="186034" tIns="93019" rIns="186034" bIns="93019" rtlCol="0" anchor="b"/>
          <a:lstStyle>
            <a:lvl1pPr algn="l">
              <a:defRPr sz="2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0414" y="42213409"/>
            <a:ext cx="4269119" cy="2222165"/>
          </a:xfrm>
          <a:prstGeom prst="rect">
            <a:avLst/>
          </a:prstGeom>
        </p:spPr>
        <p:txBody>
          <a:bodyPr vert="horz" lIns="186034" tIns="93019" rIns="186034" bIns="93019" rtlCol="0" anchor="b"/>
          <a:lstStyle>
            <a:lvl1pPr algn="r">
              <a:defRPr sz="2300"/>
            </a:lvl1pPr>
          </a:lstStyle>
          <a:p>
            <a:fld id="{56D7EC59-E5D4-4B4D-A9CE-0475D0A2E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76746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934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73842"/>
            <a:r>
              <a:rPr lang="en-US"/>
              <a:t>45</a:t>
            </a:r>
            <a:r>
              <a:rPr lang="en-US">
                <a:cs typeface="Calibri"/>
              </a:rPr>
              <a:t> -Casey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10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174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</a:t>
            </a:r>
            <a:r>
              <a:rPr lang="en-US">
                <a:cs typeface="Calibri"/>
              </a:rPr>
              <a:t> –Casey</a:t>
            </a:r>
          </a:p>
          <a:p>
            <a:r>
              <a:rPr lang="en-US">
                <a:cs typeface="Calibri"/>
              </a:rPr>
              <a:t>Number of projects</a:t>
            </a:r>
          </a:p>
          <a:p>
            <a:r>
              <a:rPr lang="en-US">
                <a:cs typeface="Calibri"/>
              </a:rPr>
              <a:t>Reason for delivery over 8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6551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56046">
              <a:defRPr/>
            </a:pPr>
            <a:r>
              <a:rPr lang="en-US">
                <a:cs typeface="Calibri"/>
              </a:rPr>
              <a:t>45 –Casey</a:t>
            </a:r>
          </a:p>
          <a:p>
            <a:r>
              <a:rPr lang="en-US">
                <a:cs typeface="Calibri"/>
              </a:rPr>
              <a:t>Impact of regional escalation particularly of long schedule for delivery of projects</a:t>
            </a:r>
          </a:p>
          <a:p>
            <a:r>
              <a:rPr lang="en-US">
                <a:cs typeface="Calibri"/>
              </a:rPr>
              <a:t>Modified project schedules to deliver earlier, as a result of revised bond sales opportunities</a:t>
            </a:r>
          </a:p>
          <a:p>
            <a:r>
              <a:rPr lang="en-US">
                <a:cs typeface="Calibri"/>
              </a:rPr>
              <a:t>Critically important that first three projects are delivered within scope, schedule, and budget to provide greatest opportunity to deliver subsequent projects</a:t>
            </a:r>
          </a:p>
          <a:p>
            <a:r>
              <a:rPr lang="en-US">
                <a:cs typeface="Calibri"/>
              </a:rPr>
              <a:t>Deliver three elementary schools as a single  project, advantages being</a:t>
            </a:r>
          </a:p>
          <a:p>
            <a:r>
              <a:rPr lang="en-US">
                <a:cs typeface="Calibri"/>
              </a:rPr>
              <a:t>    - designed by single architect</a:t>
            </a:r>
          </a:p>
          <a:p>
            <a:r>
              <a:rPr lang="en-US">
                <a:cs typeface="Calibri"/>
              </a:rPr>
              <a:t>    - designs more similar than different</a:t>
            </a:r>
          </a:p>
          <a:p>
            <a:r>
              <a:rPr lang="en-US">
                <a:cs typeface="Calibri"/>
              </a:rPr>
              <a:t>    - consistency in design and specification of major systems</a:t>
            </a:r>
          </a:p>
          <a:p>
            <a:r>
              <a:rPr lang="en-US">
                <a:cs typeface="Calibri"/>
              </a:rPr>
              <a:t>    - Ability to bid to single GCCM and engage in design process</a:t>
            </a:r>
          </a:p>
          <a:p>
            <a:r>
              <a:rPr lang="en-US">
                <a:cs typeface="Calibri"/>
              </a:rPr>
              <a:t>    - Anticipated savings through economy of scale</a:t>
            </a:r>
          </a:p>
          <a:p>
            <a:r>
              <a:rPr lang="en-US">
                <a:cs typeface="Calibri"/>
              </a:rPr>
              <a:t>    -reduced administration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12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1035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</a:t>
            </a:r>
            <a:r>
              <a:rPr lang="en-US">
                <a:cs typeface="Calibri"/>
              </a:rPr>
              <a:t> -Casey</a:t>
            </a:r>
          </a:p>
          <a:p>
            <a:r>
              <a:rPr lang="en-US">
                <a:cs typeface="Calibri"/>
              </a:rPr>
              <a:t>Total project value as component of entire bond is over 1/6th, accordingly very important to minimize risk in successful delivery of projects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Let's talk about the details of the project...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046">
              <a:defRPr/>
            </a:pPr>
            <a:fld id="{56D7EC59-E5D4-4B4D-A9CE-0475D0A2E26B}" type="slidenum">
              <a:rPr lang="en-IN">
                <a:solidFill>
                  <a:prstClr val="black"/>
                </a:solidFill>
                <a:latin typeface="Calibri"/>
              </a:rPr>
              <a:pPr defTabSz="1256046">
                <a:defRPr/>
              </a:pPr>
              <a:t>13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2666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</a:t>
            </a:r>
            <a:r>
              <a:rPr lang="en-US">
                <a:cs typeface="Calibri"/>
              </a:rPr>
              <a:t> -Casey</a:t>
            </a:r>
          </a:p>
          <a:p>
            <a:r>
              <a:rPr lang="en-US">
                <a:cs typeface="Calibri"/>
              </a:rPr>
              <a:t>Total project value as component of entire bond is over 1/6th, accordingly very important to minimize risk in successful delivery of projects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Let's talk about the details of the project...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046">
              <a:defRPr/>
            </a:pPr>
            <a:fld id="{56D7EC59-E5D4-4B4D-A9CE-0475D0A2E26B}" type="slidenum">
              <a:rPr lang="en-IN">
                <a:solidFill>
                  <a:prstClr val="black"/>
                </a:solidFill>
                <a:latin typeface="Calibri"/>
              </a:rPr>
              <a:pPr defTabSz="1256046">
                <a:defRPr/>
              </a:pPr>
              <a:t>14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1200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/>
              <a:t>30 -Curtis</a:t>
            </a:r>
            <a:endParaRPr lang="en-US" altLang="en-US" baseline="0"/>
          </a:p>
          <a:p>
            <a:pPr>
              <a:spcBef>
                <a:spcPct val="0"/>
              </a:spcBef>
              <a:defRPr/>
            </a:pPr>
            <a:r>
              <a:rPr lang="en-US" altLang="en-US"/>
              <a:t>  </a:t>
            </a:r>
            <a:r>
              <a:rPr lang="en-US"/>
              <a:t>  - Hiring the GC early is critical to assisting with</a:t>
            </a:r>
            <a:r>
              <a:rPr lang="en-US">
                <a:cs typeface="Calibri"/>
              </a:rPr>
              <a:t> design development and scheduling to be able to start construction by next summer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/>
              <a:t>    - Construction Schedule tight and complicated requiring Contractor pre-planning</a:t>
            </a:r>
            <a:endParaRPr lang="en-US" altLang="en-US">
              <a:cs typeface="Calibri"/>
            </a:endParaRPr>
          </a:p>
          <a:p>
            <a:pPr>
              <a:spcBef>
                <a:spcPct val="0"/>
              </a:spcBef>
              <a:defRPr/>
            </a:pPr>
            <a:endParaRPr lang="en-US" altLang="en-US"/>
          </a:p>
          <a:p>
            <a:pPr>
              <a:spcBef>
                <a:spcPct val="0"/>
              </a:spcBef>
              <a:defRPr/>
            </a:pPr>
            <a:r>
              <a:rPr lang="en-US" altLang="en-US">
                <a:cs typeface="Calibri"/>
              </a:rPr>
              <a:t>Introduction to Rebecca</a:t>
            </a:r>
            <a:endParaRPr lang="en-US" altLang="en-US"/>
          </a:p>
          <a:p>
            <a:pPr>
              <a:spcBef>
                <a:spcPct val="0"/>
              </a:spcBef>
              <a:defRPr/>
            </a:pPr>
            <a:r>
              <a:rPr lang="en-US" altLang="en-US"/>
              <a:t>  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0032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>
                <a:cs typeface="Calibri"/>
              </a:rPr>
              <a:t>15 -Michael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/>
              <a:t>RCW 39.10.340: </a:t>
            </a:r>
            <a:r>
              <a:rPr lang="en-US">
                <a:ea typeface="Times New Roman" panose="02020603050405020304" pitchFamily="18" charset="0"/>
              </a:rPr>
              <a:t>The project involves construction at an existing facility that must continue to operate during construction:</a:t>
            </a:r>
            <a:endParaRPr lang="en-US">
              <a:ea typeface="Times New Roman" panose="02020603050405020304" pitchFamily="18" charset="0"/>
              <a:cs typeface="Calibri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500">
              <a:ea typeface="Times New Roman" panose="02020603050405020304" pitchFamily="18" charset="0"/>
            </a:endParaRPr>
          </a:p>
          <a:p>
            <a:pPr marL="1148715"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/>
              <a:t>The existing school will be occupied during construction. Education and operations must continue unobstructed by construction activity and remain safe throughout.</a:t>
            </a:r>
            <a:endParaRPr lang="en-US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7EC59-E5D4-4B4D-A9CE-0475D0A2E26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20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>
                <a:cs typeface="Calibri"/>
              </a:rPr>
              <a:t>90 –Michael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>
                <a:cs typeface="Calibri"/>
              </a:rPr>
              <a:t>30 -Casey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/>
              <a:t>RCW 39.10.340: </a:t>
            </a:r>
            <a:r>
              <a:rPr lang="en-US">
                <a:ea typeface="Times New Roman" panose="02020603050405020304" pitchFamily="18" charset="0"/>
              </a:rPr>
              <a:t>The project involves construction at an existing facility that must continue to operate during construction:</a:t>
            </a:r>
            <a:endParaRPr lang="en-US">
              <a:ea typeface="Times New Roman" panose="02020603050405020304" pitchFamily="18" charset="0"/>
              <a:cs typeface="Calibri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900">
              <a:ea typeface="Times New Roman" panose="02020603050405020304" pitchFamily="18" charset="0"/>
            </a:endParaRPr>
          </a:p>
          <a:p>
            <a:pPr marL="2228967"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/>
              <a:t>The existing school will be occupied during construction. Education and operations must continue unobstructed by construction activity and remain safe throughout.</a:t>
            </a:r>
            <a:endParaRPr lang="en-US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0749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66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</a:t>
            </a:r>
            <a:r>
              <a:rPr lang="en-US">
                <a:cs typeface="Calibri"/>
              </a:rPr>
              <a:t> Sally</a:t>
            </a:r>
          </a:p>
          <a:p>
            <a:r>
              <a:rPr lang="en-US">
                <a:cs typeface="Calibri"/>
              </a:rPr>
              <a:t>Thank you for the opportunity to present our project for consideration of approval for GCCM alternative delivery method, my name is Sally McClean, I am the Chief Financial Officer for FWPS</a:t>
            </a:r>
          </a:p>
          <a:p>
            <a:r>
              <a:rPr lang="en-US">
                <a:cs typeface="Calibri"/>
              </a:rPr>
              <a:t>In our presentation today we explain why we believe our project is a good fit for this delivery method due to:</a:t>
            </a:r>
          </a:p>
          <a:p>
            <a:r>
              <a:rPr lang="en-US">
                <a:cs typeface="Calibri"/>
              </a:rPr>
              <a:t>        - our team qualifications</a:t>
            </a:r>
          </a:p>
          <a:p>
            <a:r>
              <a:rPr lang="en-US">
                <a:cs typeface="Calibri"/>
              </a:rPr>
              <a:t>        - the tight schedule and required phasing associated with existing, occupied sites</a:t>
            </a:r>
          </a:p>
          <a:p>
            <a:r>
              <a:rPr lang="en-US">
                <a:cs typeface="Calibri"/>
              </a:rPr>
              <a:t>        - the need for Contractor engagement in the Design Process</a:t>
            </a:r>
          </a:p>
          <a:p>
            <a:r>
              <a:rPr lang="en-US">
                <a:cs typeface="Calibri"/>
              </a:rPr>
              <a:t>        - the technical complexity of the projects</a:t>
            </a:r>
          </a:p>
          <a:p>
            <a:r>
              <a:rPr lang="en-US">
                <a:cs typeface="Calibri"/>
              </a:rPr>
              <a:t>To that end our presentation today will inform you about</a:t>
            </a:r>
          </a:p>
          <a:p>
            <a:r>
              <a:rPr lang="en-US">
                <a:cs typeface="Calibri"/>
              </a:rPr>
              <a:t>        -Our Team Qualifications</a:t>
            </a:r>
          </a:p>
          <a:p>
            <a:r>
              <a:rPr lang="en-US">
                <a:cs typeface="Calibri"/>
              </a:rPr>
              <a:t>        -The District Capital Program</a:t>
            </a:r>
          </a:p>
          <a:p>
            <a:r>
              <a:rPr lang="en-US">
                <a:cs typeface="Calibri"/>
              </a:rPr>
              <a:t>        -Project details</a:t>
            </a:r>
          </a:p>
          <a:p>
            <a:r>
              <a:rPr lang="en-US">
                <a:cs typeface="Calibri"/>
              </a:rPr>
              <a:t>...and then summarize with why we believe this project is a good fit for the GCCM process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 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2716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85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32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45 - 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25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5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07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98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76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57871">
              <a:defRPr/>
            </a:pPr>
            <a:fld id="{61142566-4769-424B-B902-2757F29E83DB}" type="slidenum">
              <a:rPr lang="en-US" altLang="en-US">
                <a:solidFill>
                  <a:srgbClr val="000000"/>
                </a:solidFill>
              </a:rPr>
              <a:pPr defTabSz="1857871">
                <a:defRPr/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79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15 –Sally</a:t>
            </a:r>
            <a:endParaRPr lang="en-US" dirty="0"/>
          </a:p>
          <a:p>
            <a:r>
              <a:rPr lang="en-US" dirty="0">
                <a:cs typeface="Calibri"/>
              </a:rPr>
              <a:t>15 –Casey</a:t>
            </a:r>
          </a:p>
          <a:p>
            <a:r>
              <a:rPr lang="en-US" dirty="0">
                <a:cs typeface="Calibri"/>
              </a:rPr>
              <a:t>15 –Dan/Curtis </a:t>
            </a:r>
          </a:p>
          <a:p>
            <a:r>
              <a:rPr lang="en-US" dirty="0">
                <a:cs typeface="Calibri"/>
              </a:rPr>
              <a:t>15 -Michael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Number &amp; Timing of Capital Projects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Engage Contractor early in Design Process to assist in management of project scope, schedule, &amp; budget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Utilize Single Architect to develop similar designs &amp; construction documents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Ability to Bid to a single GC/CM contractor to capitalize on economy of scale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Reduce design team and contractor Construction Administration 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Proximity of sites to each other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Tight Design &amp; Construction Schedule</a:t>
            </a:r>
            <a:endParaRPr lang="en-US" dirty="0">
              <a:cs typeface="Calibri"/>
            </a:endParaRPr>
          </a:p>
          <a:p>
            <a:pPr marL="627166" indent="-627166">
              <a:buFont typeface="+mj-lt"/>
              <a:buAutoNum type="arabicPeriod"/>
            </a:pPr>
            <a:r>
              <a:rPr lang="en-US" dirty="0"/>
              <a:t>Reduce Potential Project Change Impacts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28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5776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29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4128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15 Sally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046">
              <a:defRPr/>
            </a:pPr>
            <a:fld id="{56D7EC59-E5D4-4B4D-A9CE-0475D0A2E26B}" type="slidenum">
              <a:rPr lang="en-IN">
                <a:solidFill>
                  <a:prstClr val="black"/>
                </a:solidFill>
                <a:latin typeface="Calibri"/>
              </a:rPr>
              <a:pPr defTabSz="1256046">
                <a:defRPr/>
              </a:pPr>
              <a:t>3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644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10 Sally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 I would like to begin by introducing you to the Teams that will facilitate the project, which are grouped in to</a:t>
            </a:r>
          </a:p>
          <a:p>
            <a:r>
              <a:rPr lang="en-US">
                <a:cs typeface="Calibri"/>
              </a:rPr>
              <a:t>     -our Owners Team</a:t>
            </a:r>
          </a:p>
          <a:p>
            <a:r>
              <a:rPr lang="en-US">
                <a:cs typeface="Calibri"/>
              </a:rPr>
              <a:t>     -our Project Management Team</a:t>
            </a:r>
          </a:p>
          <a:p>
            <a:r>
              <a:rPr lang="en-US">
                <a:cs typeface="Calibri"/>
              </a:rPr>
              <a:t>     -and our Architectural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046">
              <a:defRPr/>
            </a:pPr>
            <a:fld id="{56D7EC59-E5D4-4B4D-A9CE-0475D0A2E26B}" type="slidenum">
              <a:rPr lang="en-IN">
                <a:solidFill>
                  <a:prstClr val="black"/>
                </a:solidFill>
                <a:latin typeface="Calibri"/>
              </a:rPr>
              <a:pPr defTabSz="1256046">
                <a:defRPr/>
              </a:pPr>
              <a:t>4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6301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73842"/>
            <a:r>
              <a:rPr lang="en-US">
                <a:cs typeface="Calibri"/>
              </a:rPr>
              <a:t>30 Sally ...as I mentioned previously I am Sally McClean, CFO, ...history and experience ...intro to Mike</a:t>
            </a:r>
          </a:p>
          <a:p>
            <a:pPr defTabSz="1773842"/>
            <a:r>
              <a:rPr lang="en-US">
                <a:cs typeface="Calibri"/>
              </a:rPr>
              <a:t>30 Mike ...history experience ...intro to Casey</a:t>
            </a:r>
          </a:p>
          <a:p>
            <a:pPr defTabSz="1773842"/>
            <a:r>
              <a:rPr lang="en-US">
                <a:cs typeface="Calibri"/>
              </a:rPr>
              <a:t>30 Casey ...history and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12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15 -Casey</a:t>
            </a:r>
          </a:p>
          <a:p>
            <a:r>
              <a:rPr lang="en-US"/>
              <a:t>Alignment to support execution of the District's strategic goals as established by </a:t>
            </a:r>
            <a:r>
              <a:rPr lang="en-US" err="1"/>
              <a:t>Dr</a:t>
            </a:r>
            <a:r>
              <a:rPr lang="en-US"/>
              <a:t> Campbell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My involvement 100% in deliver of Capital Program</a:t>
            </a:r>
            <a:endParaRPr lang="en-US"/>
          </a:p>
          <a:p>
            <a:r>
              <a:rPr lang="en-US">
                <a:cs typeface="Calibri"/>
              </a:rPr>
              <a:t>Partners aligned to supporting execution</a:t>
            </a:r>
          </a:p>
          <a:p>
            <a:r>
              <a:rPr lang="en-US">
                <a:cs typeface="Calibri"/>
              </a:rPr>
              <a:t>    -Perkins Coie for Legal Guidance</a:t>
            </a:r>
          </a:p>
          <a:p>
            <a:r>
              <a:rPr lang="en-US">
                <a:cs typeface="Calibri"/>
              </a:rPr>
              <a:t>    -CBRE Heery for direct project management and program guidance</a:t>
            </a:r>
          </a:p>
          <a:p>
            <a:r>
              <a:rPr lang="en-US">
                <a:cs typeface="Calibri"/>
              </a:rPr>
              <a:t>    -Integrus as Architect</a:t>
            </a:r>
          </a:p>
          <a:p>
            <a:r>
              <a:rPr lang="en-US">
                <a:cs typeface="Calibri"/>
              </a:rPr>
              <a:t>Introduction to Dan Gendreau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046">
              <a:defRPr/>
            </a:pPr>
            <a:fld id="{56D7EC59-E5D4-4B4D-A9CE-0475D0A2E26B}" type="slidenum">
              <a:rPr lang="en-IN">
                <a:solidFill>
                  <a:prstClr val="black"/>
                </a:solidFill>
                <a:latin typeface="Calibri"/>
              </a:rPr>
              <a:pPr defTabSz="1256046">
                <a:defRPr/>
              </a:pPr>
              <a:t>6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542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</a:t>
            </a:r>
            <a:r>
              <a:rPr lang="en-US">
                <a:cs typeface="Calibri"/>
              </a:rPr>
              <a:t> -Dan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56046">
              <a:defRPr/>
            </a:pPr>
            <a:fld id="{56D7EC59-E5D4-4B4D-A9CE-0475D0A2E26B}" type="slidenum">
              <a:rPr lang="en-IN">
                <a:solidFill>
                  <a:prstClr val="black"/>
                </a:solidFill>
                <a:latin typeface="Calibri"/>
              </a:rPr>
              <a:pPr defTabSz="1256046">
                <a:defRPr/>
              </a:pPr>
              <a:t>7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7214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90-Dan</a:t>
            </a:r>
          </a:p>
          <a:p>
            <a:r>
              <a:rPr lang="en-US">
                <a:cs typeface="Calibri"/>
              </a:rPr>
              <a:t>Introduce each Team member</a:t>
            </a:r>
          </a:p>
          <a:p>
            <a:r>
              <a:rPr lang="en-US">
                <a:cs typeface="Calibri"/>
              </a:rPr>
              <a:t>Introduce Rebecca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3107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</a:t>
            </a:r>
            <a:r>
              <a:rPr lang="en-US" dirty="0">
                <a:cs typeface="Calibri"/>
              </a:rPr>
              <a:t> -Michael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7EC59-E5D4-4B4D-A9CE-0475D0A2E26B}" type="slidenum">
              <a:rPr lang="en-IN" smtClean="0"/>
              <a:t>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419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33-1CAE-477E-8C32-8B79F303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0" y="93663"/>
            <a:ext cx="8456613" cy="914400"/>
          </a:xfrm>
        </p:spPr>
        <p:txBody>
          <a:bodyPr wrap="square" anchor="b">
            <a:noAutofit/>
          </a:bodyPr>
          <a:lstStyle>
            <a:lvl1pPr algn="l"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362E7-E657-4773-B0DE-8B661C3F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50" y="1052513"/>
            <a:ext cx="6400800" cy="550862"/>
          </a:xfrm>
        </p:spPr>
        <p:txBody>
          <a:bodyPr wrap="square">
            <a:norm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3F58B-1BB1-47AE-907D-015CB0E6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608A-7B5D-4178-BB43-1CB2E2D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38239"/>
            <a:ext cx="2057400" cy="365125"/>
          </a:xfrm>
          <a:prstGeom prst="rect">
            <a:avLst/>
          </a:prstGeom>
        </p:spPr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lowchart: Manual Input 6"/>
          <p:cNvSpPr/>
          <p:nvPr userDrawn="1"/>
        </p:nvSpPr>
        <p:spPr>
          <a:xfrm>
            <a:off x="0" y="4813160"/>
            <a:ext cx="9144000" cy="2064936"/>
          </a:xfrm>
          <a:prstGeom prst="flowChartManualInp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44" y="5093565"/>
            <a:ext cx="5212652" cy="17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8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BF0F-6098-4BD5-B472-7ED76233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5B0D-6FF3-49AB-B363-5E22C8BF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23344-9AB0-4610-B81D-30CA546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54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B092-9ED9-4D2C-A219-76771BC0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5E2C9-501A-4B4D-92FB-1FDAB9FF2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8683D-983A-443D-8768-C42A6CDE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3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133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9B1-A214-4D72-9629-CF61CC9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9"/>
            <a:ext cx="8229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2552-F2B8-401D-AF33-F60C94D6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8229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65D7-E5C9-4A2E-901B-D1B8F936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CE66-C769-4392-9D37-0C8888B2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1021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6F996-2645-48F9-83AB-D75E4A58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700" y="1825625"/>
            <a:ext cx="41021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2800F-7DB9-4F38-A156-AF2AC47C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7A356-6F8C-480A-A714-90AC3674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95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F85E-5E67-4BAC-9F99-0794F47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22425"/>
            <a:ext cx="41021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950D-9FC6-45C6-B303-7E2DA51CF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70125"/>
            <a:ext cx="4102100" cy="3906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9DF54-A3E5-4D1A-B02F-79CC327A6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4700" y="1622425"/>
            <a:ext cx="41021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09FD7-61A0-498E-A849-8FE26DC42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4700" y="2270125"/>
            <a:ext cx="4102100" cy="3906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A27EF-BF96-4C40-9DB3-7485787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3D0C6-B890-4CC8-845D-3124EF0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5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3A0DD-49A9-4590-8AC8-4A0AEF0F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5756D-E7A3-4F10-813F-3D1927E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9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A91E-9A3E-44AD-8322-CB3578AB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762" y="6187011"/>
            <a:ext cx="1866372" cy="6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CAB-10F0-4B5A-917C-6D2F8415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778" y="1851025"/>
            <a:ext cx="462915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C22-0A97-4D5A-B697-9E9DDE3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51025"/>
            <a:ext cx="2949178" cy="4351338"/>
          </a:xfrm>
        </p:spPr>
        <p:txBody>
          <a:bodyPr tIns="864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B5C8-BC4A-4122-B8D1-324E2D18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BCBE3-7499-4604-BB77-94DCF77A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90C37-339F-49EE-9872-381D65F6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50508" y="1825625"/>
            <a:ext cx="5242984" cy="3932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74E-7496-4B63-8D17-D81C7E06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7000" y="5783263"/>
            <a:ext cx="6350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89EFE-5D3D-45B1-91D2-32B90AD7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365442" cy="139754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F4D4E-0112-4388-9E28-74BBDBB5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0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831AC-D821-4D45-86AE-9DF70C74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F8B2-EC91-421F-9512-17A08B2B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82296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589-AF80-4982-BC15-2AD0A18D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/>
              <a:t>‹#›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762" y="6187011"/>
            <a:ext cx="1866372" cy="6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1001" y="1471151"/>
            <a:ext cx="6400800" cy="300099"/>
          </a:xfrm>
        </p:spPr>
        <p:txBody>
          <a:bodyPr>
            <a:noAutofit/>
          </a:bodyPr>
          <a:lstStyle/>
          <a:p>
            <a:endParaRPr lang="en-US" sz="2400"/>
          </a:p>
          <a:p>
            <a:r>
              <a:rPr lang="en-US" sz="2400"/>
              <a:t>July 26, 2018</a:t>
            </a:r>
          </a:p>
          <a:p>
            <a:pPr>
              <a:spcBef>
                <a:spcPts val="5"/>
              </a:spcBef>
            </a:pPr>
            <a:endParaRPr lang="en-US" sz="20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950" y="93662"/>
            <a:ext cx="8456613" cy="1824660"/>
          </a:xfrm>
        </p:spPr>
        <p:txBody>
          <a:bodyPr anchor="ctr"/>
          <a:lstStyle/>
          <a:p>
            <a:pPr algn="ctr"/>
            <a:r>
              <a:rPr lang="en-US" sz="4000" b="1"/>
              <a:t/>
            </a:r>
            <a:br>
              <a:rPr lang="en-US" sz="4000" b="1"/>
            </a:br>
            <a:r>
              <a:rPr lang="en-US" sz="3600" b="1"/>
              <a:t>FWPS Phase II CP18 </a:t>
            </a:r>
            <a:br>
              <a:rPr lang="en-US" sz="3600" b="1"/>
            </a:br>
            <a:r>
              <a:rPr lang="en-US" sz="2800" b="1"/>
              <a:t>Star Lake Elementary School &amp; </a:t>
            </a:r>
            <a:br>
              <a:rPr lang="en-US" sz="2800" b="1"/>
            </a:br>
            <a:r>
              <a:rPr lang="en-US" sz="2800" b="1"/>
              <a:t>Totem Middle School </a:t>
            </a:r>
            <a:br>
              <a:rPr lang="en-US" sz="2800" b="1"/>
            </a:br>
            <a:r>
              <a:rPr lang="en-US" sz="2800" b="1"/>
              <a:t>GC/CM Presentation</a:t>
            </a:r>
            <a:r>
              <a:rPr lang="en-US" sz="4000" b="1"/>
              <a:t/>
            </a:r>
            <a:br>
              <a:rPr lang="en-US" sz="4000" b="1"/>
            </a:b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3288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0722"/>
            <a:ext cx="8229600" cy="1216916"/>
          </a:xfrm>
        </p:spPr>
        <p:txBody>
          <a:bodyPr>
            <a:noAutofit/>
          </a:bodyPr>
          <a:lstStyle/>
          <a:p>
            <a:pPr algn="l"/>
            <a:r>
              <a:rPr lang="en-US" sz="3200"/>
              <a:t>District Capital Program</a:t>
            </a:r>
            <a:br>
              <a:rPr lang="en-US" sz="3200"/>
            </a:br>
            <a:r>
              <a:rPr lang="en-US" sz="3200"/>
              <a:t>Phase II</a:t>
            </a:r>
            <a:br>
              <a:rPr lang="en-US" sz="3200"/>
            </a:br>
            <a:endParaRPr lang="en-US" sz="3200"/>
          </a:p>
        </p:txBody>
      </p:sp>
      <p:grpSp>
        <p:nvGrpSpPr>
          <p:cNvPr id="5" name="Group 4"/>
          <p:cNvGrpSpPr/>
          <p:nvPr/>
        </p:nvGrpSpPr>
        <p:grpSpPr>
          <a:xfrm>
            <a:off x="285532" y="1835227"/>
            <a:ext cx="8401269" cy="4156271"/>
            <a:chOff x="2048719" y="2209801"/>
            <a:chExt cx="8401269" cy="4156271"/>
          </a:xfrm>
        </p:grpSpPr>
        <p:pic>
          <p:nvPicPr>
            <p:cNvPr id="8" name="Picture 2" descr="C:\Users\owner\Documents\Seagate Sync\Casey -Professional\Employment\Job Search\Federal Way SD\171130 Cptl Prjcts Mngr\Presentation\Maps\Federal Way School District Map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462" y="2209801"/>
              <a:ext cx="3775075" cy="415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048719" y="2286920"/>
              <a:ext cx="2001559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Mark Twain ES</a:t>
              </a:r>
            </a:p>
          </p:txBody>
        </p:sp>
        <p:cxnSp>
          <p:nvCxnSpPr>
            <p:cNvPr id="10" name="Straight Arrow Connector 9"/>
            <p:cNvCxnSpPr>
              <a:stCxn id="9" idx="3"/>
            </p:cNvCxnSpPr>
            <p:nvPr/>
          </p:nvCxnSpPr>
          <p:spPr>
            <a:xfrm>
              <a:off x="4050278" y="2471586"/>
              <a:ext cx="2546969" cy="11098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243691" y="3374390"/>
              <a:ext cx="2067060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Star Lake ES</a:t>
              </a:r>
            </a:p>
          </p:txBody>
        </p:sp>
        <p:cxnSp>
          <p:nvCxnSpPr>
            <p:cNvPr id="12" name="Straight Arrow Connector 11"/>
            <p:cNvCxnSpPr>
              <a:cxnSpLocks/>
              <a:stCxn id="11" idx="1"/>
            </p:cNvCxnSpPr>
            <p:nvPr/>
          </p:nvCxnSpPr>
          <p:spPr>
            <a:xfrm flipH="1" flipV="1">
              <a:off x="7003911" y="3551714"/>
              <a:ext cx="1239780" cy="73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48719" y="3159169"/>
              <a:ext cx="2001559" cy="3693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Memorial Stadium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48719" y="4031418"/>
              <a:ext cx="2001559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Lake Grove 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48719" y="4903667"/>
              <a:ext cx="2001560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Olympic View 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48719" y="5775915"/>
              <a:ext cx="2001559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Illahee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126796" y="3371134"/>
              <a:ext cx="2185869" cy="944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4" idx="3"/>
            </p:cNvCxnSpPr>
            <p:nvPr/>
          </p:nvCxnSpPr>
          <p:spPr>
            <a:xfrm>
              <a:off x="4050278" y="4216084"/>
              <a:ext cx="1821712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5" idx="3"/>
            </p:cNvCxnSpPr>
            <p:nvPr/>
          </p:nvCxnSpPr>
          <p:spPr>
            <a:xfrm flipV="1">
              <a:off x="4050279" y="4838701"/>
              <a:ext cx="1306234" cy="2496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3"/>
            </p:cNvCxnSpPr>
            <p:nvPr/>
          </p:nvCxnSpPr>
          <p:spPr>
            <a:xfrm flipV="1">
              <a:off x="4050278" y="5690401"/>
              <a:ext cx="1821712" cy="270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243691" y="2553902"/>
              <a:ext cx="2067060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Totem MS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58255" y="4093709"/>
              <a:ext cx="2191733" cy="369332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Thomas Jefferson HS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58255" y="4813028"/>
              <a:ext cx="2035870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Wildwood 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58255" y="5635173"/>
              <a:ext cx="2067060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Mirror Lake ES</a:t>
              </a:r>
            </a:p>
          </p:txBody>
        </p: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 flipH="1">
              <a:off x="7003911" y="2896778"/>
              <a:ext cx="1137810" cy="5510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1"/>
            </p:cNvCxnSpPr>
            <p:nvPr/>
          </p:nvCxnSpPr>
          <p:spPr>
            <a:xfrm flipH="1" flipV="1">
              <a:off x="7105883" y="4093709"/>
              <a:ext cx="1152372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3" idx="1"/>
            </p:cNvCxnSpPr>
            <p:nvPr/>
          </p:nvCxnSpPr>
          <p:spPr>
            <a:xfrm flipH="1" flipV="1">
              <a:off x="6710699" y="4207948"/>
              <a:ext cx="1547556" cy="7897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4" idx="1"/>
            </p:cNvCxnSpPr>
            <p:nvPr/>
          </p:nvCxnSpPr>
          <p:spPr>
            <a:xfrm flipH="1" flipV="1">
              <a:off x="6327480" y="4643466"/>
              <a:ext cx="1930775" cy="1176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127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nd Project Timeline Char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9" y="1522565"/>
            <a:ext cx="7937225" cy="462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6321" y="0"/>
            <a:ext cx="8229600" cy="1393902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District Capital Program</a:t>
            </a:r>
            <a:br>
              <a:rPr lang="en-US" sz="3200"/>
            </a:br>
            <a:r>
              <a:rPr lang="en-US" sz="3200"/>
              <a:t>Phase II Schedule – Original</a:t>
            </a:r>
          </a:p>
        </p:txBody>
      </p:sp>
    </p:spTree>
    <p:extLst>
      <p:ext uri="{BB962C8B-B14F-4D97-AF65-F5344CB8AC3E}">
        <p14:creationId xmlns:p14="http://schemas.microsoft.com/office/powerpoint/2010/main" val="247198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FF95E4-B5D6-48AF-9DDF-20BF5BC6F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583"/>
            <a:ext cx="9144000" cy="50178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8356" y="149948"/>
            <a:ext cx="8229600" cy="980635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District Capital Program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Phase II Schedule - Revised</a:t>
            </a:r>
          </a:p>
        </p:txBody>
      </p:sp>
      <p:sp>
        <p:nvSpPr>
          <p:cNvPr id="4" name="Oval 3"/>
          <p:cNvSpPr/>
          <p:nvPr/>
        </p:nvSpPr>
        <p:spPr>
          <a:xfrm>
            <a:off x="1788985" y="3211550"/>
            <a:ext cx="5566030" cy="682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18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7818" y="1496057"/>
            <a:ext cx="8728364" cy="4747813"/>
          </a:xfrm>
        </p:spPr>
        <p:txBody>
          <a:bodyPr>
            <a:normAutofit/>
          </a:bodyPr>
          <a:lstStyle/>
          <a:p>
            <a:r>
              <a:rPr lang="en-US" sz="2400" b="1"/>
              <a:t>Capital Program Budget</a:t>
            </a:r>
            <a:r>
              <a:rPr lang="en-US" sz="2400"/>
              <a:t>				$ 600.0 million</a:t>
            </a:r>
          </a:p>
          <a:p>
            <a:r>
              <a:rPr lang="en-US" sz="2400" b="1"/>
              <a:t>Star Lake Elementary School Project Budget</a:t>
            </a:r>
            <a:endParaRPr lang="en-US" sz="2400"/>
          </a:p>
          <a:p>
            <a:pPr lvl="1"/>
            <a:r>
              <a:rPr lang="en-US" sz="2000">
                <a:solidFill>
                  <a:schemeClr val="tx1"/>
                </a:solidFill>
                <a:ea typeface="Arial" panose="020B0604020202020204" pitchFamily="34" charset="0"/>
              </a:rPr>
              <a:t>Costs for Professional Services (A/E,</a:t>
            </a:r>
            <a:r>
              <a:rPr lang="en-US" sz="2000" spc="-55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/>
                </a:solidFill>
                <a:ea typeface="Arial" panose="020B0604020202020204" pitchFamily="34" charset="0"/>
              </a:rPr>
              <a:t>Legal</a:t>
            </a:r>
            <a:r>
              <a:rPr lang="en-US" sz="2000" spc="-15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/>
                </a:solidFill>
                <a:ea typeface="Arial" panose="020B0604020202020204" pitchFamily="34" charset="0"/>
              </a:rPr>
              <a:t>etc.)		$ </a:t>
            </a:r>
            <a:r>
              <a:rPr lang="en-US" sz="2000" spc="285">
                <a:solidFill>
                  <a:schemeClr val="tx1"/>
                </a:solidFill>
                <a:ea typeface="Arial" panose="020B0604020202020204" pitchFamily="34" charset="0"/>
              </a:rPr>
              <a:t>    </a:t>
            </a:r>
            <a:r>
              <a:rPr lang="en-US" sz="2000">
                <a:solidFill>
                  <a:schemeClr val="tx1"/>
                </a:solidFill>
                <a:ea typeface="Arial" panose="020B0604020202020204" pitchFamily="34" charset="0"/>
              </a:rPr>
              <a:t>3.3</a:t>
            </a:r>
            <a:r>
              <a:rPr lang="en-US" sz="2000" spc="-20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/>
                </a:solidFill>
                <a:ea typeface="Arial" panose="020B0604020202020204" pitchFamily="34" charset="0"/>
              </a:rPr>
              <a:t>million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Estimated project construction costs                                                                (including construction contingencies): 		$     28.4 million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Equipment and furnishing costs			$       1.7 million 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Off-site costs					$      incl. constr.</a:t>
            </a:r>
            <a:r>
              <a:rPr lang="en-US" sz="2000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Contract administration costs (Owner, CM etc.)	$       1.3 million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Contingencies (design &amp; owner)			$       1.5 million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Other related project costs                                                                                 (permits, curriculum, environmental)			$       1.1 million 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Sales Tax						</a:t>
            </a:r>
            <a:r>
              <a:rPr lang="en-US" sz="2000" u="sng">
                <a:solidFill>
                  <a:schemeClr val="tx1"/>
                </a:solidFill>
              </a:rPr>
              <a:t>$       2.8 million</a:t>
            </a:r>
          </a:p>
          <a:p>
            <a:pPr lvl="1"/>
            <a:r>
              <a:rPr lang="en-US" sz="2000" b="1">
                <a:solidFill>
                  <a:schemeClr val="tx1"/>
                </a:solidFill>
              </a:rPr>
              <a:t>Total Star Lake Elementary School Project Budget</a:t>
            </a:r>
            <a:r>
              <a:rPr lang="en-US" sz="2000">
                <a:solidFill>
                  <a:schemeClr val="tx1"/>
                </a:solidFill>
              </a:rPr>
              <a:t>	</a:t>
            </a:r>
            <a:r>
              <a:rPr lang="en-US" sz="2000" b="1">
                <a:solidFill>
                  <a:schemeClr val="tx1"/>
                </a:solidFill>
              </a:rPr>
              <a:t>$     40.1 million</a:t>
            </a:r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pPr lvl="1"/>
            <a:endParaRPr lang="en-US" sz="2000"/>
          </a:p>
          <a:p>
            <a:pPr marL="457200" lvl="1" indent="0">
              <a:buNone/>
            </a:pPr>
            <a:endParaRPr lang="en-US" sz="1200">
              <a:solidFill>
                <a:prstClr val="black"/>
              </a:solidFill>
            </a:endParaRPr>
          </a:p>
          <a:p>
            <a:pPr lvl="2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634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District Capital Program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Star Lake Elementary School &amp;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Totem Middle School Budget</a:t>
            </a:r>
          </a:p>
        </p:txBody>
      </p:sp>
    </p:spTree>
    <p:extLst>
      <p:ext uri="{BB962C8B-B14F-4D97-AF65-F5344CB8AC3E}">
        <p14:creationId xmlns:p14="http://schemas.microsoft.com/office/powerpoint/2010/main" val="317985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634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District Capital Program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Star Lake Elementary School &amp;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Totem Middle School Budget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2BEB71F-CD37-48B7-BA05-F1DCCE1A7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43" y="1572322"/>
            <a:ext cx="8728364" cy="4604641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/>
              <a:t>Capital Program Budget</a:t>
            </a:r>
            <a:r>
              <a:rPr lang="en-US" sz="2600"/>
              <a:t>				$ 600.0 million</a:t>
            </a:r>
          </a:p>
          <a:p>
            <a:r>
              <a:rPr lang="en-US" sz="2600" b="1"/>
              <a:t>Totem Middle School Project Budget</a:t>
            </a:r>
            <a:endParaRPr lang="en-US" sz="2600"/>
          </a:p>
          <a:p>
            <a:pPr lvl="1"/>
            <a:r>
              <a:rPr lang="en-US" sz="2200">
                <a:solidFill>
                  <a:schemeClr val="tx1"/>
                </a:solidFill>
                <a:ea typeface="Arial" panose="020B0604020202020204" pitchFamily="34" charset="0"/>
              </a:rPr>
              <a:t>Costs for Professional Services (A/E,</a:t>
            </a:r>
            <a:r>
              <a:rPr lang="en-US" sz="2200" spc="-55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US" sz="2200">
                <a:solidFill>
                  <a:schemeClr val="tx1"/>
                </a:solidFill>
                <a:ea typeface="Arial" panose="020B0604020202020204" pitchFamily="34" charset="0"/>
              </a:rPr>
              <a:t>Legal</a:t>
            </a:r>
            <a:r>
              <a:rPr lang="en-US" sz="2200" spc="-15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US" sz="2200">
                <a:solidFill>
                  <a:schemeClr val="tx1"/>
                </a:solidFill>
                <a:ea typeface="Arial" panose="020B0604020202020204" pitchFamily="34" charset="0"/>
              </a:rPr>
              <a:t>etc.)		$ </a:t>
            </a:r>
            <a:r>
              <a:rPr lang="en-US" sz="2200" spc="285">
                <a:solidFill>
                  <a:schemeClr val="tx1"/>
                </a:solidFill>
                <a:ea typeface="Arial" panose="020B0604020202020204" pitchFamily="34" charset="0"/>
              </a:rPr>
              <a:t>    </a:t>
            </a:r>
            <a:r>
              <a:rPr lang="en-US" sz="2200">
                <a:solidFill>
                  <a:schemeClr val="tx1"/>
                </a:solidFill>
                <a:ea typeface="Arial" panose="020B0604020202020204" pitchFamily="34" charset="0"/>
              </a:rPr>
              <a:t>5.7</a:t>
            </a:r>
            <a:r>
              <a:rPr lang="en-US" sz="2200" spc="-20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  <a:r>
              <a:rPr lang="en-US" sz="2200">
                <a:solidFill>
                  <a:schemeClr val="tx1"/>
                </a:solidFill>
                <a:ea typeface="Arial" panose="020B0604020202020204" pitchFamily="34" charset="0"/>
              </a:rPr>
              <a:t>million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Estimated project construction costs                                                                (including construction contingencies): 		$     47.8 million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Equipment and furnishing costs			$       3.1 million 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Off-site costs					$      incl. constr.</a:t>
            </a:r>
            <a:r>
              <a:rPr lang="en-US" sz="2200">
                <a:solidFill>
                  <a:schemeClr val="tx1"/>
                </a:solidFill>
                <a:ea typeface="Arial" panose="020B0604020202020204" pitchFamily="34" charset="0"/>
              </a:rPr>
              <a:t> 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Contract administration costs (Owner, CM etc.)	$       2.2 million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Contingencies (design &amp; owner)			$       2.6 million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Other related project costs                                                                                 (permits, curriculum, environmental)			$       2.0 million </a:t>
            </a:r>
          </a:p>
          <a:p>
            <a:pPr lvl="1"/>
            <a:r>
              <a:rPr lang="en-US" sz="2200">
                <a:solidFill>
                  <a:schemeClr val="tx1"/>
                </a:solidFill>
              </a:rPr>
              <a:t>Sales Tax						</a:t>
            </a:r>
            <a:r>
              <a:rPr lang="en-US" sz="2200" u="sng">
                <a:solidFill>
                  <a:schemeClr val="tx1"/>
                </a:solidFill>
              </a:rPr>
              <a:t>$       3.5 million</a:t>
            </a:r>
          </a:p>
          <a:p>
            <a:pPr lvl="1"/>
            <a:r>
              <a:rPr lang="en-US" sz="2200" b="1">
                <a:solidFill>
                  <a:schemeClr val="tx1"/>
                </a:solidFill>
              </a:rPr>
              <a:t>Total Totem Middle School Project Budget</a:t>
            </a:r>
            <a:r>
              <a:rPr lang="en-US" sz="2200">
                <a:solidFill>
                  <a:schemeClr val="tx1"/>
                </a:solidFill>
              </a:rPr>
              <a:t>		</a:t>
            </a:r>
            <a:r>
              <a:rPr lang="en-US" sz="2200" b="1">
                <a:solidFill>
                  <a:schemeClr val="tx1"/>
                </a:solidFill>
              </a:rPr>
              <a:t>$     66.9 million</a:t>
            </a:r>
          </a:p>
          <a:p>
            <a:pPr lvl="0"/>
            <a:r>
              <a:rPr lang="en-US" sz="2600" b="1"/>
              <a:t>Projected Total Cost for the Project (2 schools):</a:t>
            </a:r>
            <a:r>
              <a:rPr lang="en-US" sz="2600"/>
              <a:t>	</a:t>
            </a:r>
            <a:r>
              <a:rPr lang="en-US" sz="2600" b="1"/>
              <a:t>$ 107.0 million</a:t>
            </a:r>
          </a:p>
          <a:p>
            <a:pPr lvl="1"/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pPr lvl="1"/>
            <a:endParaRPr lang="en-US" sz="2000"/>
          </a:p>
          <a:p>
            <a:pPr marL="457200" lvl="1" indent="0">
              <a:buNone/>
            </a:pPr>
            <a:endParaRPr lang="en-US" sz="1200">
              <a:solidFill>
                <a:prstClr val="black"/>
              </a:solidFill>
            </a:endParaRPr>
          </a:p>
          <a:p>
            <a:pPr lvl="2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79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1881" y="30371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Project Details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Star Lake Elementary School &amp;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Totem Middle School Schedule</a:t>
            </a:r>
            <a:r>
              <a:rPr lang="en-US" sz="2800">
                <a:solidFill>
                  <a:srgbClr val="FF0000"/>
                </a:solidFill>
              </a:rPr>
              <a:t/>
            </a:r>
            <a:br>
              <a:rPr lang="en-US" sz="2800">
                <a:solidFill>
                  <a:srgbClr val="FF0000"/>
                </a:solidFill>
              </a:rPr>
            </a:b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306D62-3089-4FAA-94DD-ED2100C1E594}"/>
              </a:ext>
            </a:extLst>
          </p:cNvPr>
          <p:cNvSpPr txBox="1"/>
          <p:nvPr/>
        </p:nvSpPr>
        <p:spPr>
          <a:xfrm>
            <a:off x="2122714" y="1559130"/>
            <a:ext cx="511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2 Schools – 1 project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DFE1652-650D-4AD3-80B2-96DE01D5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2350"/>
            <a:ext cx="9144000" cy="35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00027" y="2166715"/>
            <a:ext cx="2807296" cy="337682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/>
            <a:r>
              <a:rPr lang="en-US" dirty="0">
                <a:solidFill>
                  <a:schemeClr val="tx1"/>
                </a:solidFill>
              </a:rPr>
              <a:t>Site surrounded by residential neighborhood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marL="285750" indent="-285750"/>
            <a:r>
              <a:rPr lang="en-US" dirty="0">
                <a:solidFill>
                  <a:schemeClr val="tx1"/>
                </a:solidFill>
                <a:cs typeface="Calibri"/>
              </a:rPr>
              <a:t>Adjacent to busy streets and highway</a:t>
            </a:r>
          </a:p>
          <a:p>
            <a:pPr marL="285750" indent="-285750"/>
            <a:endParaRPr lang="en-US" dirty="0">
              <a:solidFill>
                <a:schemeClr val="tx1"/>
              </a:solidFill>
              <a:cs typeface="Calibri"/>
            </a:endParaRPr>
          </a:p>
          <a:p>
            <a:pPr marL="457200" lvl="1"/>
            <a:endParaRPr lang="en-US" sz="18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83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Project Details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(Star Lake Elementary School &amp; 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Totem Middle School)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accent2"/>
                </a:solidFill>
              </a:rPr>
              <a:t/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/>
              <a:t/>
            </a:r>
            <a:br>
              <a:rPr lang="en-US" sz="2800"/>
            </a:br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5435F-6FEA-42D3-99F8-F01C11482654}"/>
              </a:ext>
            </a:extLst>
          </p:cNvPr>
          <p:cNvSpPr txBox="1"/>
          <p:nvPr/>
        </p:nvSpPr>
        <p:spPr>
          <a:xfrm>
            <a:off x="5592762" y="4617466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Wooded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8D459-A818-4C99-925F-767D211DD5A3}"/>
              </a:ext>
            </a:extLst>
          </p:cNvPr>
          <p:cNvSpPr txBox="1"/>
          <p:nvPr/>
        </p:nvSpPr>
        <p:spPr>
          <a:xfrm>
            <a:off x="3539027" y="5949235"/>
            <a:ext cx="107540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I5 Hwy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DF88E-55F7-4124-A6DD-7394F69C9E79}"/>
              </a:ext>
            </a:extLst>
          </p:cNvPr>
          <p:cNvSpPr txBox="1"/>
          <p:nvPr/>
        </p:nvSpPr>
        <p:spPr>
          <a:xfrm>
            <a:off x="6452338" y="1582236"/>
            <a:ext cx="244247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 Lake/Totem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6566921-8710-41B8-9D41-9CD99DA2D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747" y="2169879"/>
            <a:ext cx="5717647" cy="340969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1EBA8E-7333-4848-B8AA-A063BF541D5C}"/>
              </a:ext>
            </a:extLst>
          </p:cNvPr>
          <p:cNvCxnSpPr>
            <a:cxnSpLocks/>
          </p:cNvCxnSpPr>
          <p:nvPr/>
        </p:nvCxnSpPr>
        <p:spPr>
          <a:xfrm flipH="1">
            <a:off x="6834938" y="2022936"/>
            <a:ext cx="712201" cy="1477525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54D165-2B1D-43CF-9D33-3BF0184970AA}"/>
              </a:ext>
            </a:extLst>
          </p:cNvPr>
          <p:cNvSpPr txBox="1"/>
          <p:nvPr/>
        </p:nvSpPr>
        <p:spPr>
          <a:xfrm>
            <a:off x="6077830" y="5888085"/>
            <a:ext cx="107540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272nd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DA8D0D-7687-405F-AB75-3974591CE437}"/>
              </a:ext>
            </a:extLst>
          </p:cNvPr>
          <p:cNvCxnSpPr>
            <a:cxnSpLocks/>
          </p:cNvCxnSpPr>
          <p:nvPr/>
        </p:nvCxnSpPr>
        <p:spPr>
          <a:xfrm flipH="1" flipV="1">
            <a:off x="6490368" y="5207563"/>
            <a:ext cx="312514" cy="696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DD973-CE67-4584-AB3A-F4FB63595632}"/>
              </a:ext>
            </a:extLst>
          </p:cNvPr>
          <p:cNvCxnSpPr>
            <a:cxnSpLocks/>
          </p:cNvCxnSpPr>
          <p:nvPr/>
        </p:nvCxnSpPr>
        <p:spPr>
          <a:xfrm flipH="1" flipV="1">
            <a:off x="3462964" y="3618837"/>
            <a:ext cx="639084" cy="2329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72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7070" y="1425310"/>
            <a:ext cx="3831141" cy="3245504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/>
            <a:r>
              <a:rPr lang="en-US" dirty="0">
                <a:solidFill>
                  <a:schemeClr val="tx1"/>
                </a:solidFill>
              </a:rPr>
              <a:t>Occupied Site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Limited Street Access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Set-backs, utilities, topography/slope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marL="285750" indent="-285750"/>
            <a:r>
              <a:rPr lang="en-US" dirty="0">
                <a:solidFill>
                  <a:schemeClr val="tx1"/>
                </a:solidFill>
                <a:cs typeface="Calibri"/>
              </a:rPr>
              <a:t>Safety &amp; Security</a:t>
            </a:r>
          </a:p>
          <a:p>
            <a:pPr marL="285750" indent="-285750"/>
            <a:endParaRPr lang="en-US" dirty="0">
              <a:solidFill>
                <a:schemeClr val="tx1"/>
              </a:solidFill>
              <a:cs typeface="Calibri"/>
            </a:endParaRPr>
          </a:p>
          <a:p>
            <a:pPr marL="457200" lvl="1"/>
            <a:endParaRPr lang="en-US" sz="18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83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Project Details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(Star Lake Elementary School &amp; 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Totem Middle School)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accent2"/>
                </a:solidFill>
              </a:rPr>
              <a:t/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/>
              <a:t/>
            </a:r>
            <a:br>
              <a:rPr lang="en-US" sz="2800"/>
            </a:br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739366" y="1374079"/>
            <a:ext cx="6118634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5435F-6FEA-42D3-99F8-F01C11482654}"/>
              </a:ext>
            </a:extLst>
          </p:cNvPr>
          <p:cNvSpPr txBox="1"/>
          <p:nvPr/>
        </p:nvSpPr>
        <p:spPr>
          <a:xfrm>
            <a:off x="5592762" y="4617466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Wooded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8D459-A818-4C99-925F-767D211DD5A3}"/>
              </a:ext>
            </a:extLst>
          </p:cNvPr>
          <p:cNvSpPr txBox="1"/>
          <p:nvPr/>
        </p:nvSpPr>
        <p:spPr>
          <a:xfrm>
            <a:off x="3618464" y="5966890"/>
            <a:ext cx="329962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</a:rPr>
              <a:t>Star Lake Elementary School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DF88E-55F7-4124-A6DD-7394F69C9E79}"/>
              </a:ext>
            </a:extLst>
          </p:cNvPr>
          <p:cNvSpPr txBox="1"/>
          <p:nvPr/>
        </p:nvSpPr>
        <p:spPr>
          <a:xfrm>
            <a:off x="5666800" y="1511626"/>
            <a:ext cx="244247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</a:rPr>
              <a:t>Totem Middle School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50902-C4C8-441F-9179-573AB6901029}"/>
              </a:ext>
            </a:extLst>
          </p:cNvPr>
          <p:cNvSpPr/>
          <p:nvPr/>
        </p:nvSpPr>
        <p:spPr>
          <a:xfrm>
            <a:off x="221277" y="4001294"/>
            <a:ext cx="3049671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/>
              <a:t>Site: 28.06 Acres  </a:t>
            </a:r>
          </a:p>
          <a:p>
            <a:r>
              <a:rPr lang="en-US" b="1" i="1" u="sng">
                <a:solidFill>
                  <a:srgbClr val="00B0F0"/>
                </a:solidFill>
              </a:rPr>
              <a:t>Totem Middle School</a:t>
            </a:r>
            <a:r>
              <a:rPr lang="en-US" b="1" i="1">
                <a:solidFill>
                  <a:srgbClr val="00B0F0"/>
                </a:solidFill>
              </a:rPr>
              <a:t>:</a:t>
            </a:r>
          </a:p>
          <a:p>
            <a:r>
              <a:rPr lang="en-US" b="1" i="1"/>
              <a:t>   </a:t>
            </a:r>
            <a:r>
              <a:rPr lang="en-US" i="1"/>
              <a:t>101,821 sf - Main building </a:t>
            </a:r>
          </a:p>
          <a:p>
            <a:r>
              <a:rPr lang="en-US" i="1"/>
              <a:t>       5,115 sf - Outbuilding</a:t>
            </a:r>
          </a:p>
          <a:p>
            <a:r>
              <a:rPr lang="en-US" i="1" u="sng"/>
              <a:t>    15,454 sf - 9 portables</a:t>
            </a:r>
          </a:p>
          <a:p>
            <a:r>
              <a:rPr lang="en-US" b="1" i="1"/>
              <a:t>   122,390 sf - Total</a:t>
            </a:r>
          </a:p>
          <a:p>
            <a:r>
              <a:rPr lang="en-US" b="1" i="1" u="sng">
                <a:solidFill>
                  <a:srgbClr val="00B0F0"/>
                </a:solidFill>
              </a:rPr>
              <a:t>Star Lake Elementary</a:t>
            </a:r>
            <a:r>
              <a:rPr lang="en-US" b="1" i="1">
                <a:solidFill>
                  <a:srgbClr val="00B0F0"/>
                </a:solidFill>
              </a:rPr>
              <a:t>: </a:t>
            </a:r>
            <a:r>
              <a:rPr lang="en-US" b="1" i="1"/>
              <a:t/>
            </a:r>
            <a:br>
              <a:rPr lang="en-US" b="1" i="1"/>
            </a:br>
            <a:r>
              <a:rPr lang="en-US" b="1" i="1"/>
              <a:t>    </a:t>
            </a:r>
            <a:r>
              <a:rPr lang="en-US" i="1"/>
              <a:t>44,381 sf - Main building </a:t>
            </a:r>
          </a:p>
          <a:p>
            <a:r>
              <a:rPr lang="en-US" i="1" u="sng"/>
              <a:t>      3,578 sf - 4 portables </a:t>
            </a:r>
          </a:p>
          <a:p>
            <a:r>
              <a:rPr lang="en-US" b="1" i="1"/>
              <a:t>    47,969 sf - Total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C646590-6A52-49DD-9330-97CC03CE6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2" t="1612" r="16743" b="-1563"/>
          <a:stretch/>
        </p:blipFill>
        <p:spPr>
          <a:xfrm>
            <a:off x="3827064" y="2217307"/>
            <a:ext cx="3864850" cy="3619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DD973-CE67-4584-AB3A-F4FB63595632}"/>
              </a:ext>
            </a:extLst>
          </p:cNvPr>
          <p:cNvCxnSpPr>
            <a:cxnSpLocks/>
          </p:cNvCxnSpPr>
          <p:nvPr/>
        </p:nvCxnSpPr>
        <p:spPr>
          <a:xfrm flipH="1" flipV="1">
            <a:off x="5042864" y="5384088"/>
            <a:ext cx="294860" cy="6082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1EBA8E-7333-4848-B8AA-A063BF541D5C}"/>
              </a:ext>
            </a:extLst>
          </p:cNvPr>
          <p:cNvCxnSpPr>
            <a:cxnSpLocks/>
          </p:cNvCxnSpPr>
          <p:nvPr/>
        </p:nvCxnSpPr>
        <p:spPr>
          <a:xfrm flipH="1">
            <a:off x="5157604" y="1923511"/>
            <a:ext cx="518021" cy="1018561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910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112" y="0"/>
            <a:ext cx="8229600" cy="143560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A – Two Schools, </a:t>
            </a:r>
            <a:br>
              <a:rPr lang="en-US" dirty="0"/>
            </a:br>
            <a:r>
              <a:rPr lang="en-US" dirty="0"/>
              <a:t>No Shared Spaces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92" y="1738445"/>
            <a:ext cx="5181967" cy="4556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586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706" y="0"/>
            <a:ext cx="8229600" cy="139903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A – Two Schools, </a:t>
            </a:r>
            <a:br>
              <a:rPr lang="en-US" dirty="0"/>
            </a:br>
            <a:r>
              <a:rPr lang="en-US" dirty="0"/>
              <a:t>No Shared Spaces - Step 2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4" y="1861175"/>
            <a:ext cx="5162565" cy="4275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70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4543" y="1673525"/>
            <a:ext cx="8528648" cy="4819290"/>
          </a:xfrm>
        </p:spPr>
        <p:txBody>
          <a:bodyPr>
            <a:normAutofit/>
          </a:bodyPr>
          <a:lstStyle/>
          <a:p>
            <a:r>
              <a:rPr lang="en-US" sz="3200"/>
              <a:t>Introduction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Qualifications</a:t>
            </a:r>
            <a:endParaRPr lang="en-US" sz="320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/>
              <a:t>District Capital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/>
              <a:t>Project Details</a:t>
            </a:r>
          </a:p>
          <a:p>
            <a:r>
              <a:rPr lang="en-US" sz="3200"/>
              <a:t>Why GC/CM?</a:t>
            </a:r>
          </a:p>
          <a:p>
            <a:r>
              <a:rPr lang="en-US" sz="3200"/>
              <a:t>Questions &amp; Answers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663"/>
            <a:ext cx="8229600" cy="1416204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/>
              <a:t>Agenda</a:t>
            </a:r>
            <a:br>
              <a:rPr lang="en-US" sz="3600"/>
            </a:br>
            <a:r>
              <a:rPr lang="en-US" sz="3600"/>
              <a:t>Star Lake Elementary School &amp; </a:t>
            </a:r>
            <a:br>
              <a:rPr lang="en-US" sz="3600"/>
            </a:br>
            <a:r>
              <a:rPr lang="en-US" sz="3600"/>
              <a:t>Totem Middle School </a:t>
            </a:r>
            <a:r>
              <a:rPr lang="en-US" sz="3200"/>
              <a:t/>
            </a:r>
            <a:br>
              <a:rPr lang="en-US" sz="3200"/>
            </a:br>
            <a:endParaRPr lang="en-US" sz="280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07" y="1863095"/>
            <a:ext cx="3841592" cy="2786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430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283" y="0"/>
            <a:ext cx="8229600" cy="14081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A – Two Schools, </a:t>
            </a:r>
            <a:br>
              <a:rPr lang="en-US" dirty="0"/>
            </a:br>
            <a:r>
              <a:rPr lang="en-US" dirty="0"/>
              <a:t>No Shared Spaces - Step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36" y="1828800"/>
            <a:ext cx="4921379" cy="4328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991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0"/>
            <a:ext cx="8293123" cy="138988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A – Two Schools, </a:t>
            </a:r>
            <a:br>
              <a:rPr lang="en-US" dirty="0"/>
            </a:br>
            <a:r>
              <a:rPr lang="en-US" dirty="0"/>
              <a:t>No Shared Spaces - Step 4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78" y="1828800"/>
            <a:ext cx="5020387" cy="4378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84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0"/>
            <a:ext cx="8293123" cy="143560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A – Two Schools, </a:t>
            </a:r>
            <a:br>
              <a:rPr lang="en-US" dirty="0"/>
            </a:br>
            <a:r>
              <a:rPr lang="en-US" dirty="0"/>
              <a:t>No Shared Spaces - Step 5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4" y="1828800"/>
            <a:ext cx="5110284" cy="434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152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283" y="0"/>
            <a:ext cx="8229600" cy="139903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B – Two Schools, </a:t>
            </a:r>
            <a:br>
              <a:rPr lang="en-US" dirty="0"/>
            </a:br>
            <a:r>
              <a:rPr lang="en-US" dirty="0"/>
              <a:t>Shared Spaces - Step 1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8" y="1868732"/>
            <a:ext cx="4831187" cy="4349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82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283" y="0"/>
            <a:ext cx="8229600" cy="14081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B – Two Schools, </a:t>
            </a:r>
            <a:br>
              <a:rPr lang="en-US" dirty="0"/>
            </a:br>
            <a:r>
              <a:rPr lang="en-US" dirty="0"/>
              <a:t>Shared Spaces - Step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94" y="1828800"/>
            <a:ext cx="5027629" cy="4474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60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283" y="0"/>
            <a:ext cx="8229600" cy="139903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B – Two Schools, </a:t>
            </a:r>
            <a:br>
              <a:rPr lang="en-US" dirty="0"/>
            </a:br>
            <a:r>
              <a:rPr lang="en-US" dirty="0"/>
              <a:t>Shared Spaces - Step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7" y="1868732"/>
            <a:ext cx="5147035" cy="4453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85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722" y="0"/>
            <a:ext cx="8229600" cy="14081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B – Two Schools, </a:t>
            </a:r>
            <a:br>
              <a:rPr lang="en-US" dirty="0"/>
            </a:br>
            <a:r>
              <a:rPr lang="en-US" dirty="0"/>
              <a:t>Shared Spaces - Step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1" y="1868732"/>
            <a:ext cx="5052767" cy="4423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943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283" y="0"/>
            <a:ext cx="8229600" cy="1380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Option B – Two Schools, </a:t>
            </a:r>
            <a:br>
              <a:rPr lang="en-US" dirty="0"/>
            </a:br>
            <a:r>
              <a:rPr lang="en-US" dirty="0"/>
              <a:t>Shared Spaces - Step 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23" y="1868732"/>
            <a:ext cx="5451737" cy="4445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16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64364" y="1695843"/>
            <a:ext cx="4838957" cy="3508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/>
              <a:t>RCW 39.10.340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Team Qualifications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Scheduling / Phasing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GC/CM critical during Design Phase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Complex &amp; Technical Work Environment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u="sng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507" y="11633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Why GC/CM?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21" y="2248691"/>
            <a:ext cx="2005507" cy="3303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515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33375" y="1797916"/>
            <a:ext cx="4496913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u="sng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375" y="1984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/>
              <a:t>Star Lake Elementary School &amp; </a:t>
            </a:r>
            <a:br>
              <a:rPr lang="en-US" sz="3200"/>
            </a:br>
            <a:r>
              <a:rPr lang="en-US" sz="3200"/>
              <a:t>Totem Middle School</a:t>
            </a:r>
            <a:br>
              <a:rPr lang="en-US" sz="3200"/>
            </a:b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767" y="1457041"/>
            <a:ext cx="2968969" cy="3955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0939" y="5636668"/>
            <a:ext cx="329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>
                <a:ln>
                  <a:solidFill>
                    <a:srgbClr val="4472C4"/>
                  </a:solidFill>
                </a:ln>
                <a:solidFill>
                  <a:srgbClr val="4472C4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3438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36295"/>
            <a:ext cx="4414841" cy="454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364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altLang="en-US">
              <a:solidFill>
                <a:srgbClr val="364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115" y="175846"/>
            <a:ext cx="8360685" cy="1192557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Agenda</a:t>
            </a:r>
            <a:r>
              <a:rPr lang="en-US" sz="3200">
                <a:ea typeface="Verdana"/>
                <a:cs typeface="Verdana"/>
              </a:rPr>
              <a:t/>
            </a:r>
            <a:br>
              <a:rPr lang="en-US" sz="3200">
                <a:ea typeface="Verdana"/>
                <a:cs typeface="Verdana"/>
              </a:rPr>
            </a:br>
            <a:r>
              <a:rPr lang="en-US" sz="3200">
                <a:ea typeface="Verdana"/>
                <a:cs typeface="Verdana"/>
              </a:rPr>
              <a:t>District Demographics</a:t>
            </a:r>
          </a:p>
        </p:txBody>
      </p:sp>
      <p:pic>
        <p:nvPicPr>
          <p:cNvPr id="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B02BA4C-5605-4CD4-B887-5BCD9C79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61" y="2205188"/>
            <a:ext cx="6059030" cy="34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636295"/>
            <a:ext cx="4414841" cy="454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364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altLang="en-US">
              <a:solidFill>
                <a:srgbClr val="3642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115" y="175846"/>
            <a:ext cx="8360685" cy="1192557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Team Qualifications</a:t>
            </a:r>
            <a:br>
              <a:rPr lang="en-US" sz="3200"/>
            </a:br>
            <a:r>
              <a:rPr lang="en-US" sz="3200"/>
              <a:t>Project Team Structure</a:t>
            </a:r>
            <a:endParaRPr lang="en-US" sz="3100"/>
          </a:p>
        </p:txBody>
      </p:sp>
      <p:sp>
        <p:nvSpPr>
          <p:cNvPr id="7" name="Oval 6"/>
          <p:cNvSpPr/>
          <p:nvPr/>
        </p:nvSpPr>
        <p:spPr>
          <a:xfrm>
            <a:off x="1398511" y="3371850"/>
            <a:ext cx="3341610" cy="326507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Capital Project </a:t>
            </a:r>
            <a:r>
              <a:rPr lang="en-US" sz="2200" b="1">
                <a:solidFill>
                  <a:prstClr val="black"/>
                </a:solidFill>
                <a:latin typeface="Calibri"/>
              </a:rPr>
              <a:t>Team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CBRE | Heery</a:t>
            </a:r>
          </a:p>
        </p:txBody>
      </p:sp>
      <p:sp>
        <p:nvSpPr>
          <p:cNvPr id="8" name="Oval 7"/>
          <p:cNvSpPr/>
          <p:nvPr/>
        </p:nvSpPr>
        <p:spPr>
          <a:xfrm>
            <a:off x="2794755" y="1494540"/>
            <a:ext cx="3257550" cy="321883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Owner: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Way Public Schools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(FWPS)</a:t>
            </a:r>
          </a:p>
        </p:txBody>
      </p:sp>
      <p:sp>
        <p:nvSpPr>
          <p:cNvPr id="9" name="Oval 8"/>
          <p:cNvSpPr/>
          <p:nvPr/>
        </p:nvSpPr>
        <p:spPr>
          <a:xfrm>
            <a:off x="4133882" y="3341468"/>
            <a:ext cx="3295617" cy="3295452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A/E Firm: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Calibri"/>
              </a:rPr>
              <a:t>McGranahan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Architects</a:t>
            </a:r>
          </a:p>
        </p:txBody>
      </p:sp>
    </p:spTree>
    <p:extLst>
      <p:ext uri="{BB962C8B-B14F-4D97-AF65-F5344CB8AC3E}">
        <p14:creationId xmlns:p14="http://schemas.microsoft.com/office/powerpoint/2010/main" val="89982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77090" y="1825625"/>
            <a:ext cx="5954898" cy="4796848"/>
          </a:xfrm>
        </p:spPr>
        <p:txBody>
          <a:bodyPr>
            <a:normAutofit/>
          </a:bodyPr>
          <a:lstStyle/>
          <a:p>
            <a:r>
              <a:rPr lang="en-US" b="1"/>
              <a:t>FWPS</a:t>
            </a:r>
          </a:p>
          <a:p>
            <a:pPr lvl="1"/>
            <a:r>
              <a:rPr lang="en-US" b="1"/>
              <a:t>Sally McLean</a:t>
            </a:r>
            <a:r>
              <a:rPr lang="en-US"/>
              <a:t>: Chief Finance and Operation Officer – 30 Years Experience, 17 Years with FWPS</a:t>
            </a:r>
          </a:p>
          <a:p>
            <a:pPr lvl="1"/>
            <a:r>
              <a:rPr lang="en-US" b="1"/>
              <a:t>Mike Benzien</a:t>
            </a:r>
            <a:r>
              <a:rPr lang="en-US"/>
              <a:t>, Executive Director of Maintenance and Operations – 30 Years Experience</a:t>
            </a:r>
          </a:p>
          <a:p>
            <a:pPr lvl="1"/>
            <a:r>
              <a:rPr lang="en-US" b="1"/>
              <a:t>Casey Moore</a:t>
            </a:r>
            <a:r>
              <a:rPr lang="en-US"/>
              <a:t>, Capital Projects Manager – 30 Years Experience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6769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Team Qualifications</a:t>
            </a:r>
            <a:br>
              <a:rPr lang="en-US" sz="3200"/>
            </a:br>
            <a:r>
              <a:rPr lang="en-US" sz="3200"/>
              <a:t>(Owner)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58" y="4224050"/>
            <a:ext cx="2660405" cy="1931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59" y="2007221"/>
            <a:ext cx="2660850" cy="1996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17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115" y="175846"/>
            <a:ext cx="8360685" cy="1192557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Team Qualifications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Project Team Structure</a:t>
            </a:r>
            <a:endParaRPr lang="en-US" sz="31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5D06B-4C61-4366-BCC3-0576298F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516128"/>
            <a:ext cx="5326655" cy="52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9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115" y="175846"/>
            <a:ext cx="8360685" cy="1192557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Team Qualifications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Project Team Structure</a:t>
            </a:r>
            <a:endParaRPr lang="en-US" sz="31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C3D86-6B95-4B9F-8D7D-B603F87B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410" y="1504951"/>
            <a:ext cx="6304094" cy="44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6769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Team Qualifications</a:t>
            </a:r>
            <a:br>
              <a:rPr lang="en-US" sz="3200"/>
            </a:br>
            <a:r>
              <a:rPr lang="en-US" sz="3200"/>
              <a:t>(PM Team)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97434E-B1D8-49A9-8214-942EEE97C47D}"/>
              </a:ext>
            </a:extLst>
          </p:cNvPr>
          <p:cNvSpPr/>
          <p:nvPr/>
        </p:nvSpPr>
        <p:spPr>
          <a:xfrm>
            <a:off x="315532" y="3060405"/>
            <a:ext cx="85129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000" u="sng">
                <a:latin typeface="Arial" charset="0"/>
              </a:rPr>
              <a:t>Greg Brown, AIA, LEED AP – </a:t>
            </a:r>
            <a:r>
              <a:rPr lang="en-US" sz="1600" u="sng">
                <a:latin typeface="Arial" charset="0"/>
              </a:rPr>
              <a:t>Program Manager, </a:t>
            </a:r>
            <a:r>
              <a:rPr lang="en-US" sz="1600" u="sng" err="1">
                <a:latin typeface="Arial" panose="020B0604020202020204" pitchFamily="34" charset="0"/>
                <a:cs typeface="Arial" panose="020B0604020202020204" pitchFamily="34" charset="0"/>
              </a:rPr>
              <a:t>CBRE|Heery</a:t>
            </a:r>
            <a:r>
              <a:rPr lang="en-US" sz="1600" u="sng"/>
              <a:t> </a:t>
            </a:r>
            <a:endParaRPr lang="en-US" sz="1600" u="sng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latin typeface="Arial" charset="0"/>
              </a:rPr>
              <a:t>  30 years K–12 Program Management -over $1B in bond projects to date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>
                <a:latin typeface="Arial" charset="0"/>
              </a:rPr>
              <a:t>Director at Spokane Public Schools for 12 years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>
                <a:latin typeface="Arial" charset="0"/>
              </a:rPr>
              <a:t>Director of 10 successful GC/CM projects</a:t>
            </a:r>
          </a:p>
          <a:p>
            <a:pPr marL="457200" indent="-4572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>
                <a:latin typeface="Arial" charset="0"/>
              </a:rPr>
              <a:t>Led application for Spokane Public Schools to obtain Public Body Certification – First school district in State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D30F814-4DA3-40F3-9B86-C26580EE1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08" y="1406769"/>
            <a:ext cx="8783392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000" u="sng"/>
              <a:t>Curt Cooper, RA – </a:t>
            </a:r>
            <a:r>
              <a:rPr lang="en-US" altLang="en-US" sz="1600" u="sng"/>
              <a:t>Senior</a:t>
            </a:r>
            <a:r>
              <a:rPr lang="en-US" altLang="en-US" sz="2000" u="sng"/>
              <a:t> </a:t>
            </a:r>
            <a:r>
              <a:rPr lang="en-US" altLang="en-US" sz="1600" u="sng"/>
              <a:t>Project Manager, </a:t>
            </a:r>
            <a:r>
              <a:rPr lang="en-US" altLang="en-US" sz="1600" u="sng" err="1"/>
              <a:t>CBRE|Heery</a:t>
            </a:r>
            <a:r>
              <a:rPr lang="en-US" altLang="en-US" sz="1600" u="sng"/>
              <a:t>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/>
              <a:t>30 years public sector Program Management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/>
              <a:t>Registered Architect in WA State; extensive experience in all phases of design and construction.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/>
              <a:t>Proven leader and team manager/facilitator (retired Navy Captain).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FA9AA4-40FA-4284-9A5D-F1CE29E98AC7}"/>
              </a:ext>
            </a:extLst>
          </p:cNvPr>
          <p:cNvSpPr/>
          <p:nvPr/>
        </p:nvSpPr>
        <p:spPr>
          <a:xfrm>
            <a:off x="360608" y="5046438"/>
            <a:ext cx="851293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000" u="sng">
                <a:latin typeface="Arial" charset="0"/>
              </a:rPr>
              <a:t>Robert Evans, PE – </a:t>
            </a:r>
            <a:r>
              <a:rPr lang="en-US" sz="1600" u="sng">
                <a:latin typeface="Arial" charset="0"/>
              </a:rPr>
              <a:t>Senior Project Manager, </a:t>
            </a:r>
            <a:r>
              <a:rPr lang="en-US" sz="1600" u="sng" err="1">
                <a:latin typeface="Arial" panose="020B0604020202020204" pitchFamily="34" charset="0"/>
                <a:cs typeface="Arial" panose="020B0604020202020204" pitchFamily="34" charset="0"/>
              </a:rPr>
              <a:t>CBRE|Heery</a:t>
            </a:r>
            <a:r>
              <a:rPr lang="en-US" sz="1600" u="sng"/>
              <a:t> </a:t>
            </a:r>
            <a:endParaRPr lang="en-US" sz="1600" u="sng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latin typeface="Arial" charset="0"/>
              </a:rPr>
              <a:t>30 years Project Management experience, including Seattle Public Schools, Lake WA SD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latin typeface="Arial" charset="0"/>
              </a:rPr>
              <a:t>GC/CM, D/B, D-B-B and multi-prime management experience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latin typeface="Arial" charset="0"/>
              </a:rPr>
              <a:t>Resident of Federal Way</a:t>
            </a:r>
          </a:p>
        </p:txBody>
      </p:sp>
    </p:spTree>
    <p:extLst>
      <p:ext uri="{BB962C8B-B14F-4D97-AF65-F5344CB8AC3E}">
        <p14:creationId xmlns:p14="http://schemas.microsoft.com/office/powerpoint/2010/main" val="341027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6769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Team Qualifications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(A/E Team)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503BCAD-6EB5-4B81-8180-C7B179396BBD}"/>
              </a:ext>
            </a:extLst>
          </p:cNvPr>
          <p:cNvSpPr txBox="1">
            <a:spLocks/>
          </p:cNvSpPr>
          <p:nvPr/>
        </p:nvSpPr>
        <p:spPr>
          <a:xfrm>
            <a:off x="5081003" y="4034925"/>
            <a:ext cx="2758983" cy="282307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37C9550-FD9D-48E3-816E-6B640C43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" y="1529903"/>
            <a:ext cx="842486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u="sng"/>
              <a:t>Michael McGavock, AIA – Principal, </a:t>
            </a:r>
            <a:r>
              <a:rPr lang="en-US" altLang="en-US" sz="2000" u="sng" err="1"/>
              <a:t>McGranahan</a:t>
            </a:r>
            <a:r>
              <a:rPr lang="en-US" altLang="en-US" sz="2000" u="sng"/>
              <a:t> Architects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1800"/>
              <a:t>30 years experience including numerous GC/CM projects over the past 14 years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1800"/>
              <a:t>Recent K-12 school GC/CM projects: Birney Elementary School, Tacoma Public Schools, Grant Center for the Expressive Arts, Tacoma Public Schools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1800"/>
              <a:t>Allocation 25% Design / 5% Construction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US" altLang="en-US" sz="2000" u="sng"/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en-US" sz="2000" u="sng"/>
              <a:t>Kris </a:t>
            </a:r>
            <a:r>
              <a:rPr lang="en-US" altLang="en-US" sz="2000" u="sng" err="1"/>
              <a:t>Stamon</a:t>
            </a:r>
            <a:r>
              <a:rPr lang="en-US" altLang="en-US" sz="2000" u="sng"/>
              <a:t>, AIA – </a:t>
            </a:r>
            <a:r>
              <a:rPr lang="en-US" altLang="en-US" sz="2000" u="sng" err="1"/>
              <a:t>McGranahan</a:t>
            </a:r>
            <a:r>
              <a:rPr lang="en-US" altLang="en-US" sz="2000" u="sng"/>
              <a:t> Architects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1800"/>
              <a:t>16 years experience including.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1800"/>
              <a:t>Recent K-12 school GC/CM projects: Birney Elementary School, Tacoma Public Schools; Garfield Elementary School, Olympia School District.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en-US" sz="1800"/>
              <a:t>Allocation 90% Design / 25% Construction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altLang="en-US" sz="180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altLang="en-US" sz="2000"/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20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239352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WPS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sOfNewHouse_co_32_PowerPlugs_Template_gopx.v17.11.s_print.potx" id="{7D64821E-589B-47ED-B192-8DABE17B6B46}" vid="{E4602C52-080E-4E72-B1B5-79932C9B45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fc923c-97a7-4b15-892f-cd2c21974027">
      <UserInfo>
        <DisplayName>Casey Moore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DD404A4EC9134EBC60F5F3EB36DCC1" ma:contentTypeVersion="7" ma:contentTypeDescription="Create a new document." ma:contentTypeScope="" ma:versionID="5aacbda9953b28e3639dafb2b1ab440f">
  <xsd:schema xmlns:xsd="http://www.w3.org/2001/XMLSchema" xmlns:xs="http://www.w3.org/2001/XMLSchema" xmlns:p="http://schemas.microsoft.com/office/2006/metadata/properties" xmlns:ns2="93c8b7a7-c09f-4f88-b06b-744fd152b442" xmlns:ns3="58fc923c-97a7-4b15-892f-cd2c21974027" targetNamespace="http://schemas.microsoft.com/office/2006/metadata/properties" ma:root="true" ma:fieldsID="0f654219571796a2163611e7f217f044" ns2:_="" ns3:_="">
    <xsd:import namespace="93c8b7a7-c09f-4f88-b06b-744fd152b442"/>
    <xsd:import namespace="58fc923c-97a7-4b15-892f-cd2c219740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8b7a7-c09f-4f88-b06b-744fd152b4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c923c-97a7-4b15-892f-cd2c219740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3318B1-7C1F-46E6-9E4D-7F9BBD08F86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3c8b7a7-c09f-4f88-b06b-744fd152b442"/>
    <ds:schemaRef ds:uri="http://purl.org/dc/elements/1.1/"/>
    <ds:schemaRef ds:uri="http://schemas.microsoft.com/office/2006/metadata/properties"/>
    <ds:schemaRef ds:uri="58fc923c-97a7-4b15-892f-cd2c2197402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AD3A2B5-4674-4F1C-BAA8-6553381460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584616-E745-439A-8D83-990ECE251B20}">
  <ds:schemaRefs>
    <ds:schemaRef ds:uri="58fc923c-97a7-4b15-892f-cd2c21974027"/>
    <ds:schemaRef ds:uri="93c8b7a7-c09f-4f88-b06b-744fd152b4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918</Words>
  <Application>Microsoft Office PowerPoint</Application>
  <PresentationFormat>On-screen Show (4:3)</PresentationFormat>
  <Paragraphs>271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Verdana</vt:lpstr>
      <vt:lpstr>Arial</vt:lpstr>
      <vt:lpstr>Times New Roman</vt:lpstr>
      <vt:lpstr>Courier New</vt:lpstr>
      <vt:lpstr>Office Theme</vt:lpstr>
      <vt:lpstr> FWPS Phase II CP18  Star Lake Elementary School &amp;  Totem Middle School  GC/CM Presentation </vt:lpstr>
      <vt:lpstr>Agenda Star Lake Elementary School &amp;  Totem Middle School  </vt:lpstr>
      <vt:lpstr>Agenda District Demographics</vt:lpstr>
      <vt:lpstr>Team Qualifications Project Team Structure</vt:lpstr>
      <vt:lpstr>Team Qualifications (Owner)</vt:lpstr>
      <vt:lpstr>Team Qualifications Project Team Structure</vt:lpstr>
      <vt:lpstr>Team Qualifications Project Team Structure</vt:lpstr>
      <vt:lpstr>Team Qualifications (PM Team)</vt:lpstr>
      <vt:lpstr>Team Qualifications (A/E Team)</vt:lpstr>
      <vt:lpstr>District Capital Program Phase II </vt:lpstr>
      <vt:lpstr>District Capital Program Phase II Schedule – Original</vt:lpstr>
      <vt:lpstr>District Capital Program Phase II Schedule - Revised</vt:lpstr>
      <vt:lpstr>District Capital Program Star Lake Elementary School &amp; Totem Middle School Budget</vt:lpstr>
      <vt:lpstr>District Capital Program Star Lake Elementary School &amp; Totem Middle School Budget</vt:lpstr>
      <vt:lpstr>Project Details Star Lake Elementary School &amp; Totem Middle School Schedule </vt:lpstr>
      <vt:lpstr> Project Details (Star Lake Elementary School &amp;  Totem Middle School)   </vt:lpstr>
      <vt:lpstr> Project Details (Star Lake Elementary School &amp;  Totem Middle School)   </vt:lpstr>
      <vt:lpstr>Option A – Two Schools,  No Shared Spaces </vt:lpstr>
      <vt:lpstr>Option A – Two Schools,  No Shared Spaces - Step 2 </vt:lpstr>
      <vt:lpstr>Option A – Two Schools,  No Shared Spaces - Step 3 </vt:lpstr>
      <vt:lpstr>Option A – Two Schools,  No Shared Spaces - Step 4 </vt:lpstr>
      <vt:lpstr>Option A – Two Schools,  No Shared Spaces - Step 5 </vt:lpstr>
      <vt:lpstr>Option B – Two Schools,  Shared Spaces - Step 1 </vt:lpstr>
      <vt:lpstr>Option B – Two Schools,  Shared Spaces - Step 2</vt:lpstr>
      <vt:lpstr>Option B – Two Schools,  Shared Spaces - Step 3</vt:lpstr>
      <vt:lpstr>Option B – Two Schools,  Shared Spaces - Step 4</vt:lpstr>
      <vt:lpstr>Option B – Two Schools,  Shared Spaces - Step 5</vt:lpstr>
      <vt:lpstr>Why GC/CM? </vt:lpstr>
      <vt:lpstr>Star Lake Elementary School &amp;  Totem Middle School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FWPS Phase II CP18  Star Lake Elementary School &amp;  Totem Middle School  GC/CM Presentation</dc:title>
  <dc:creator>Paula Benz</dc:creator>
  <cp:lastModifiedBy>Loaner</cp:lastModifiedBy>
  <cp:revision>17</cp:revision>
  <cp:lastPrinted>2018-07-25T23:26:26Z</cp:lastPrinted>
  <dcterms:modified xsi:type="dcterms:W3CDTF">2018-07-26T17:43:13Z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0x010100B7DD404A4EC9134EBC60F5F3EB36DCC1</vt:lpwstr>
  </property>
</Properties>
</file>