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31"/>
  </p:notesMasterIdLst>
  <p:handoutMasterIdLst>
    <p:handoutMasterId r:id="rId32"/>
  </p:handoutMasterIdLst>
  <p:sldIdLst>
    <p:sldId id="256" r:id="rId5"/>
    <p:sldId id="346" r:id="rId6"/>
    <p:sldId id="379" r:id="rId7"/>
    <p:sldId id="395" r:id="rId8"/>
    <p:sldId id="396" r:id="rId9"/>
    <p:sldId id="397" r:id="rId10"/>
    <p:sldId id="398" r:id="rId11"/>
    <p:sldId id="399" r:id="rId12"/>
    <p:sldId id="351" r:id="rId13"/>
    <p:sldId id="366" r:id="rId14"/>
    <p:sldId id="353" r:id="rId15"/>
    <p:sldId id="348" r:id="rId16"/>
    <p:sldId id="367" r:id="rId17"/>
    <p:sldId id="359" r:id="rId18"/>
    <p:sldId id="375" r:id="rId19"/>
    <p:sldId id="387" r:id="rId20"/>
    <p:sldId id="388" r:id="rId21"/>
    <p:sldId id="389" r:id="rId22"/>
    <p:sldId id="390" r:id="rId23"/>
    <p:sldId id="391" r:id="rId24"/>
    <p:sldId id="361" r:id="rId25"/>
    <p:sldId id="368" r:id="rId26"/>
    <p:sldId id="369" r:id="rId27"/>
    <p:sldId id="370" r:id="rId28"/>
    <p:sldId id="374" r:id="rId29"/>
    <p:sldId id="347" r:id="rId30"/>
  </p:sldIdLst>
  <p:sldSz cx="12192000" cy="6858000"/>
  <p:notesSz cx="9313863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3CCFF"/>
    <a:srgbClr val="F5A70B"/>
    <a:srgbClr val="0000CC"/>
    <a:srgbClr val="66FF33"/>
    <a:srgbClr val="FF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58" autoAdjust="0"/>
    <p:restoredTop sz="94660"/>
  </p:normalViewPr>
  <p:slideViewPr>
    <p:cSldViewPr snapToGrid="0">
      <p:cViewPr varScale="1">
        <p:scale>
          <a:sx n="86" d="100"/>
          <a:sy n="86" d="100"/>
        </p:scale>
        <p:origin x="43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820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36007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75702" y="1"/>
            <a:ext cx="4036007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5CD8CE-E0FE-4AEE-8E19-BE60762D0D48}" type="datetimeFigureOut">
              <a:rPr lang="en-US" smtClean="0"/>
              <a:t>7/25/2019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1"/>
            <a:ext cx="4036007" cy="3440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75702" y="6513911"/>
            <a:ext cx="4036007" cy="3440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75FE5B-BA69-480D-B99C-EC8D5512A8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0050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5425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5263" y="0"/>
            <a:ext cx="4037012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6B47BB-B77B-4A2D-8B2C-6F17839EE6CF}" type="datetimeFigureOut">
              <a:rPr lang="en-US" smtClean="0"/>
              <a:t>7/25/2019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98738" y="857250"/>
            <a:ext cx="4116387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1863" y="3300413"/>
            <a:ext cx="7450137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4035425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5263" y="6513513"/>
            <a:ext cx="4037012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474CF-2544-4C12-9EC0-1269248D7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196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4400" b="1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80E3E9A-967A-4EA3-A9D6-94017E318917}" type="datetime1">
              <a:rPr lang="en-US" smtClean="0"/>
              <a:t>7/25/2019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874" y="1220520"/>
            <a:ext cx="1240274" cy="12402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/>
          <a:srcRect l="7479" t="7630"/>
          <a:stretch/>
        </p:blipFill>
        <p:spPr>
          <a:xfrm>
            <a:off x="10009282" y="2693899"/>
            <a:ext cx="1565458" cy="3225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9F87D-9962-42EB-892B-17CD804C0AA1}" type="datetime1">
              <a:rPr lang="en-US" smtClean="0"/>
              <a:t>7/25/2019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19DC895-784B-4B3B-BF26-AE407E142DB4}" type="datetime1">
              <a:rPr lang="en-US" smtClean="0"/>
              <a:t>7/25/2019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4136440"/>
          </a:xfrm>
        </p:spPr>
        <p:txBody>
          <a:bodyPr anchor="t"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292" y="5734968"/>
            <a:ext cx="575587" cy="5755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/>
          <a:srcRect l="7479" t="7630"/>
          <a:stretch/>
        </p:blipFill>
        <p:spPr>
          <a:xfrm>
            <a:off x="9086962" y="5861479"/>
            <a:ext cx="1565458" cy="3225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AF95CC1F-DBDA-4A50-9D86-035CB9EE34E4}" type="datetime1">
              <a:rPr lang="en-US" smtClean="0"/>
              <a:t>7/25/2019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D87D9-B492-45DB-A99A-FDC31BBE0AA9}" type="datetime1">
              <a:rPr lang="en-US" smtClean="0"/>
              <a:t>7/25/2019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D99E9-CAFF-415E-AFD9-E97ADE39C916}" type="datetime1">
              <a:rPr lang="en-US" smtClean="0"/>
              <a:t>7/25/2019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6E333-4695-455C-9115-5F7EE2064B08}" type="datetime1">
              <a:rPr lang="en-US" smtClean="0"/>
              <a:t>7/25/2019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8BC3A-BB09-4924-BC69-49EA0480261F}" type="datetime1">
              <a:rPr lang="en-US" smtClean="0"/>
              <a:t>7/25/2019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EE7E7E2-3F7B-44F0-A8B2-8A167B8FBE45}" type="datetime1">
              <a:rPr lang="en-US" smtClean="0"/>
              <a:t>7/25/2019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9AF8A-5271-49A4-956E-3BD232D74980}" type="datetime1">
              <a:rPr lang="en-US" smtClean="0"/>
              <a:t>7/25/2019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5B9E7DB2-F3CE-4D49-82C9-1C23AD793B5E}" type="datetime1">
              <a:rPr lang="en-US" smtClean="0"/>
              <a:t>7/25/2019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4" y="1020432"/>
            <a:ext cx="10993549" cy="1475013"/>
          </a:xfrm>
        </p:spPr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2234" y="2046769"/>
            <a:ext cx="10807949" cy="796955"/>
          </a:xfrm>
        </p:spPr>
        <p:txBody>
          <a:bodyPr>
            <a:normAutofit fontScale="77500" lnSpcReduction="20000"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+mj-lt"/>
              </a:rPr>
              <a:t>New Elementary School Project</a:t>
            </a:r>
          </a:p>
          <a:p>
            <a:r>
              <a:rPr lang="en-US" sz="2800" dirty="0">
                <a:solidFill>
                  <a:srgbClr val="0070C0"/>
                </a:solidFill>
              </a:rPr>
              <a:t>July 25,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62" y="551357"/>
            <a:ext cx="6547627" cy="9577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720" y="694046"/>
            <a:ext cx="1551306" cy="5029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729900-ADED-4114-8D18-CE15C4071AE8}"/>
              </a:ext>
            </a:extLst>
          </p:cNvPr>
          <p:cNvSpPr txBox="1"/>
          <p:nvPr/>
        </p:nvSpPr>
        <p:spPr>
          <a:xfrm>
            <a:off x="5184962" y="4304146"/>
            <a:ext cx="341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Insert Picture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233" y="3094793"/>
            <a:ext cx="8948687" cy="32578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204" y="3096594"/>
            <a:ext cx="4908184" cy="327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145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941917"/>
          </a:xfrm>
        </p:spPr>
        <p:txBody>
          <a:bodyPr>
            <a:noAutofit/>
          </a:bodyPr>
          <a:lstStyle/>
          <a:p>
            <a:r>
              <a:rPr lang="en-US" sz="2800" dirty="0"/>
              <a:t>Project  Team:</a:t>
            </a:r>
            <a:br>
              <a:rPr lang="en-US" sz="2800" dirty="0"/>
            </a:br>
            <a:r>
              <a:rPr lang="en-US" sz="2800" dirty="0"/>
              <a:t>District Design &amp; Project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539" y="1810328"/>
            <a:ext cx="11269396" cy="4276436"/>
          </a:xfrm>
        </p:spPr>
        <p:txBody>
          <a:bodyPr numCol="2" spcCol="274320">
            <a:noAutofit/>
          </a:bodyPr>
          <a:lstStyle/>
          <a:p>
            <a:pPr marL="0" indent="0">
              <a:buNone/>
            </a:pPr>
            <a:r>
              <a:rPr lang="en-US" sz="1800" u="sng" dirty="0">
                <a:highlight>
                  <a:srgbClr val="FFFFFF"/>
                </a:highlight>
              </a:rPr>
              <a:t>CONSTRUCTION SERVICES GROUP | ESD 112</a:t>
            </a:r>
          </a:p>
          <a:p>
            <a:pPr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Phil Iverson, Senior Bond Program Manager </a:t>
            </a:r>
          </a:p>
          <a:p>
            <a:pPr lvl="1"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en-US" sz="1600" dirty="0"/>
              <a:t>19 years project planning and management</a:t>
            </a:r>
          </a:p>
          <a:p>
            <a:pPr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1600" b="1" dirty="0"/>
              <a:t>Kirk Pawlowski, Project Executive</a:t>
            </a:r>
          </a:p>
          <a:p>
            <a:pPr lvl="2"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en-US" sz="1600" dirty="0"/>
              <a:t>35+ years design, project management, and executive leadership in construction</a:t>
            </a:r>
          </a:p>
          <a:p>
            <a:pPr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1600" b="1" dirty="0"/>
              <a:t>Keith Bloom, GC/CM Consulting Manager</a:t>
            </a:r>
          </a:p>
          <a:p>
            <a:pPr lvl="2"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en-US" sz="1600" dirty="0"/>
              <a:t>Over $5 billion and 40 years in construction management experience</a:t>
            </a:r>
          </a:p>
          <a:p>
            <a:pPr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Justin Rogers, Project Manager</a:t>
            </a:r>
          </a:p>
          <a:p>
            <a:pPr lvl="2"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en-US" sz="1600" dirty="0"/>
              <a:t>Former Director, OSPI School Facilities Organization</a:t>
            </a:r>
          </a:p>
          <a:p>
            <a:pPr marL="0" indent="0">
              <a:buNone/>
            </a:pPr>
            <a:endParaRPr lang="en-US" sz="1600" dirty="0">
              <a:highlight>
                <a:srgbClr val="F5A70B"/>
              </a:highlight>
            </a:endParaRPr>
          </a:p>
          <a:p>
            <a:pPr marL="0" indent="0">
              <a:buNone/>
            </a:pPr>
            <a:r>
              <a:rPr lang="en-US" sz="1800" u="sng" dirty="0">
                <a:highlight>
                  <a:srgbClr val="FFFFFF"/>
                </a:highlight>
              </a:rPr>
              <a:t>INTEGRUS ARCHITECTURE | SEATTLE</a:t>
            </a:r>
          </a:p>
          <a:p>
            <a:pPr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1600" b="1" dirty="0"/>
              <a:t>Brian Carter, CEO | Principal</a:t>
            </a:r>
          </a:p>
          <a:p>
            <a:pPr lvl="2"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en-US" sz="1600" dirty="0"/>
              <a:t>Statewide K12 GC/CM subject matter expert </a:t>
            </a:r>
          </a:p>
          <a:p>
            <a:pPr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1600" b="1" dirty="0"/>
              <a:t>Loretta Sachs, Project Manager</a:t>
            </a:r>
          </a:p>
          <a:p>
            <a:pPr lvl="2"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en-US" sz="1600" dirty="0"/>
              <a:t>14 years of experience including Surprise Lake Middle School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38" y="5886221"/>
            <a:ext cx="3452159" cy="5049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652" y="5886221"/>
            <a:ext cx="1551306" cy="50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926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5"/>
            <a:ext cx="11029616" cy="553989"/>
          </a:xfrm>
        </p:spPr>
        <p:txBody>
          <a:bodyPr>
            <a:normAutofit/>
          </a:bodyPr>
          <a:lstStyle/>
          <a:p>
            <a:r>
              <a:rPr lang="en-US" sz="2800" dirty="0"/>
              <a:t>Knowledge and Experience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884217"/>
            <a:ext cx="11029615" cy="383309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400" dirty="0"/>
              <a:t>District Team’s Experience:   ESD 112/CSG, Integrus Architecture, and Perkins Coie</a:t>
            </a:r>
          </a:p>
          <a:p>
            <a:pPr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600" b="0" dirty="0"/>
              <a:t>The District’s project management and design team members have participated in GC/CM project delivery for more than 20 years</a:t>
            </a:r>
          </a:p>
          <a:p>
            <a:pPr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600" b="0" dirty="0"/>
              <a:t>Current GCCM project at the District in progress:  </a:t>
            </a:r>
            <a:r>
              <a:rPr lang="en-US" sz="2600" b="0" u="sng" dirty="0"/>
              <a:t>Surprise Lake Middle School Replacemen</a:t>
            </a:r>
            <a:r>
              <a:rPr lang="en-US" sz="2600" b="0" dirty="0"/>
              <a:t>t</a:t>
            </a:r>
          </a:p>
          <a:p>
            <a:pPr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600" b="0" dirty="0"/>
              <a:t>More than 60 alternative delivery projects and over $5 billion in construction contract management successfully completed</a:t>
            </a:r>
          </a:p>
          <a:p>
            <a:pPr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600" b="0" dirty="0"/>
              <a:t>Nationally-respected legal expertise in construction procurement and advice during construction</a:t>
            </a:r>
          </a:p>
          <a:p>
            <a:pPr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600" b="0" dirty="0"/>
              <a:t>Currently and successfully executing multiple GC/CM K12 projects </a:t>
            </a:r>
          </a:p>
          <a:p>
            <a:pPr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600" b="0" dirty="0"/>
              <a:t>Ability of project management and design teams to provide additional depth of expertise with additional staff resources at any time</a:t>
            </a:r>
          </a:p>
          <a:p>
            <a:pPr>
              <a:buFont typeface="Arial" panose="020B0604020202020204" pitchFamily="34" charset="0"/>
              <a:buChar char="•"/>
            </a:pP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38" y="5886221"/>
            <a:ext cx="3452159" cy="5049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463" y="5814002"/>
            <a:ext cx="1551306" cy="50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47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44753"/>
          </a:xfrm>
        </p:spPr>
        <p:txBody>
          <a:bodyPr>
            <a:normAutofit fontScale="90000"/>
          </a:bodyPr>
          <a:lstStyle/>
          <a:p>
            <a:br>
              <a:rPr lang="en-US" sz="2800" dirty="0"/>
            </a:br>
            <a:r>
              <a:rPr lang="en-US" sz="3100" dirty="0"/>
              <a:t>Project Scope of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940312"/>
            <a:ext cx="11029615" cy="3873690"/>
          </a:xfrm>
        </p:spPr>
        <p:txBody>
          <a:bodyPr>
            <a:normAutofit/>
          </a:bodyPr>
          <a:lstStyle/>
          <a:p>
            <a:pPr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b="0" dirty="0"/>
              <a:t>Construct new K-5 elementary school on existing campus of Fife High School</a:t>
            </a:r>
          </a:p>
          <a:p>
            <a:pPr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b="0" dirty="0"/>
              <a:t>Approximately 113,000 GSF serving 850 students</a:t>
            </a:r>
          </a:p>
          <a:p>
            <a:pPr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b="0" dirty="0"/>
              <a:t>Allows District to meet growths needs of community and utilize existing 1950s-era elementary school for non-instructional purposes</a:t>
            </a:r>
          </a:p>
          <a:p>
            <a:pPr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b="0" dirty="0"/>
              <a:t>Site proximity to existing high school creates safety concerns, site constraints, and access impacts during construction activities </a:t>
            </a:r>
          </a:p>
          <a:p>
            <a:pPr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b="0" dirty="0"/>
              <a:t>Primary concerns are the safety of the Fife School District staff, students, and visitors, and mitigating disruptive impacts during the construction period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38" y="5886221"/>
            <a:ext cx="3452159" cy="5049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463" y="5814002"/>
            <a:ext cx="1551306" cy="50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1402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35517"/>
          </a:xfrm>
        </p:spPr>
        <p:txBody>
          <a:bodyPr>
            <a:noAutofit/>
          </a:bodyPr>
          <a:lstStyle/>
          <a:p>
            <a:br>
              <a:rPr lang="en-US" sz="2800" dirty="0"/>
            </a:br>
            <a:r>
              <a:rPr lang="en-US" sz="2800" dirty="0"/>
              <a:t>Total project cost budget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38" y="5886221"/>
            <a:ext cx="3452159" cy="5049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463" y="5814002"/>
            <a:ext cx="1551306" cy="502934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D6A5B18-B39E-441B-869A-1167B23D4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911927"/>
            <a:ext cx="11029615" cy="378690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b="0" dirty="0"/>
              <a:t>Construction: Guaranteed Maximum Price (GMP)……………………………………………$52,003,000</a:t>
            </a:r>
          </a:p>
          <a:p>
            <a:pPr marL="0" indent="0">
              <a:buNone/>
            </a:pPr>
            <a:r>
              <a:rPr lang="en-US" sz="2000" b="0" dirty="0"/>
              <a:t>Off-site Costs………………………………………………………………………………included in GMP</a:t>
            </a:r>
          </a:p>
          <a:p>
            <a:pPr marL="0" indent="0">
              <a:buNone/>
            </a:pPr>
            <a:r>
              <a:rPr lang="en-US" sz="2000" b="0" dirty="0"/>
              <a:t>A/E Basic &amp; Additional Services, Consultant Fees, Legal………………………………………...$5,259,763</a:t>
            </a:r>
          </a:p>
          <a:p>
            <a:pPr marL="0" indent="0">
              <a:buNone/>
            </a:pPr>
            <a:r>
              <a:rPr lang="en-US" sz="2000" b="0" dirty="0"/>
              <a:t>Permitting, Impact Fees, Utilities…………………………………………………………………..$640,000</a:t>
            </a:r>
          </a:p>
          <a:p>
            <a:pPr marL="0" indent="0">
              <a:buNone/>
            </a:pPr>
            <a:r>
              <a:rPr lang="en-US" sz="2000" b="0" dirty="0"/>
              <a:t>Project Administration…………………………………………………………………………..$3,101,626</a:t>
            </a:r>
          </a:p>
          <a:p>
            <a:pPr marL="0" indent="0">
              <a:buNone/>
            </a:pPr>
            <a:r>
              <a:rPr lang="en-US" sz="2000" b="0" dirty="0"/>
              <a:t>Equipment &amp; Furnishings…………………………………………………………………………$2,700,00</a:t>
            </a:r>
          </a:p>
          <a:p>
            <a:pPr marL="0" indent="0">
              <a:buNone/>
            </a:pPr>
            <a:r>
              <a:rPr lang="en-US" sz="2000" b="0" dirty="0"/>
              <a:t>Owner &amp; Design Contingency………………………………………………………………….$7,800,450</a:t>
            </a:r>
          </a:p>
          <a:p>
            <a:pPr marL="0" indent="0">
              <a:buNone/>
            </a:pPr>
            <a:r>
              <a:rPr lang="en-US" sz="2000" b="0" dirty="0"/>
              <a:t>Sales Tax	…………………………………………………………………………………………</a:t>
            </a:r>
            <a:r>
              <a:rPr lang="en-US" sz="2000" b="0" u="sng" dirty="0"/>
              <a:t>$5,148,297</a:t>
            </a:r>
          </a:p>
          <a:p>
            <a:pPr marL="0" indent="0">
              <a:buNone/>
            </a:pPr>
            <a:r>
              <a:rPr lang="en-US" sz="2000" b="0" dirty="0"/>
              <a:t>												     Total Project Cost			           $76,653,136</a:t>
            </a:r>
          </a:p>
        </p:txBody>
      </p:sp>
    </p:spTree>
    <p:extLst>
      <p:ext uri="{BB962C8B-B14F-4D97-AF65-F5344CB8AC3E}">
        <p14:creationId xmlns:p14="http://schemas.microsoft.com/office/powerpoint/2010/main" val="3352186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90935"/>
          </a:xfrm>
        </p:spPr>
        <p:txBody>
          <a:bodyPr>
            <a:normAutofit fontScale="90000"/>
          </a:bodyPr>
          <a:lstStyle/>
          <a:p>
            <a:br>
              <a:rPr lang="en-US" sz="2800" dirty="0"/>
            </a:br>
            <a:r>
              <a:rPr lang="en-US" sz="3100" dirty="0"/>
              <a:t>Funding and project  Timeline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838036"/>
            <a:ext cx="11029615" cy="411810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2600" b="0" dirty="0"/>
              <a:t>Successful Bond Election February 2018 with $75M Bonds sold in May 2018. </a:t>
            </a:r>
          </a:p>
          <a:p>
            <a:pPr marL="0" indent="0">
              <a:buNone/>
            </a:pPr>
            <a:r>
              <a:rPr lang="en-US" sz="2600" b="0" dirty="0"/>
              <a:t>Second bond sale of $75M scheduled for November 2019 with remaining bonds to be sold in 2020.  </a:t>
            </a:r>
          </a:p>
          <a:p>
            <a:pPr marL="0" indent="0">
              <a:buNone/>
            </a:pPr>
            <a:r>
              <a:rPr lang="en-US" sz="2600" dirty="0"/>
              <a:t>	</a:t>
            </a:r>
            <a:r>
              <a:rPr lang="en-US" sz="2600" u="sng" dirty="0"/>
              <a:t>Elementary School Project Schedule</a:t>
            </a:r>
          </a:p>
          <a:p>
            <a:pPr lvl="1"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chemeClr val="tx1"/>
                </a:solidFill>
              </a:rPr>
              <a:t>Publication for GC/CM Services		late July – mid August 		2019</a:t>
            </a:r>
          </a:p>
          <a:p>
            <a:pPr lvl="1"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chemeClr val="tx1"/>
                </a:solidFill>
              </a:rPr>
              <a:t>Short-list						late August 			2019</a:t>
            </a:r>
          </a:p>
          <a:p>
            <a:pPr lvl="1"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chemeClr val="tx1"/>
                </a:solidFill>
              </a:rPr>
              <a:t>RFP Deadline						mid September			2019</a:t>
            </a:r>
          </a:p>
          <a:p>
            <a:pPr lvl="1"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chemeClr val="tx1"/>
                </a:solidFill>
              </a:rPr>
              <a:t>Notification						mid September 			2019</a:t>
            </a:r>
          </a:p>
          <a:p>
            <a:pPr lvl="1"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chemeClr val="tx1"/>
                </a:solidFill>
              </a:rPr>
              <a:t>Execute Pre-Con Agreement   			late September			2019</a:t>
            </a:r>
          </a:p>
          <a:p>
            <a:pPr lvl="1"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chemeClr val="tx1"/>
                </a:solidFill>
              </a:rPr>
              <a:t>Design Development Start			early October			2019</a:t>
            </a:r>
          </a:p>
          <a:p>
            <a:pPr lvl="1"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chemeClr val="tx1"/>
                </a:solidFill>
              </a:rPr>
              <a:t>MACC Estimate / Negotiation			May 					2020</a:t>
            </a:r>
          </a:p>
          <a:p>
            <a:pPr lvl="1"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chemeClr val="tx1"/>
                </a:solidFill>
              </a:rPr>
              <a:t>GMP Execution					May					2020</a:t>
            </a:r>
          </a:p>
          <a:p>
            <a:pPr lvl="1"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chemeClr val="tx1"/>
                </a:solidFill>
              </a:rPr>
              <a:t>Anticipated Final Completion			August				2021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38" y="5886221"/>
            <a:ext cx="3452159" cy="5049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463" y="5814002"/>
            <a:ext cx="1551306" cy="50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59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932680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Qualifying Criteria   </a:t>
            </a:r>
            <a:r>
              <a:rPr lang="en-US" sz="3100" b="0" dirty="0"/>
              <a:t>(RCW 39.10.340)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38" y="5886221"/>
            <a:ext cx="3452159" cy="5049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463" y="5814002"/>
            <a:ext cx="1551306" cy="5029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D5A8EA-741F-47CB-8FAC-1A3F187E9796}"/>
              </a:ext>
            </a:extLst>
          </p:cNvPr>
          <p:cNvSpPr txBox="1"/>
          <p:nvPr/>
        </p:nvSpPr>
        <p:spPr>
          <a:xfrm>
            <a:off x="424538" y="2022764"/>
            <a:ext cx="1129640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Public bodies may utilize the general contractor/construction manager procedure for public works projects </a:t>
            </a:r>
            <a:r>
              <a:rPr lang="en-US" u="sng" dirty="0"/>
              <a:t>where at least one of the following is met:</a:t>
            </a:r>
          </a:p>
          <a:p>
            <a:endParaRPr lang="en-US" dirty="0"/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dirty="0"/>
              <a:t>Implementation of the project involves complex scheduling, phasing, or coordination;</a:t>
            </a: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dirty="0"/>
              <a:t>The project involves construction at an occupied facility which must continue to operate during construction;</a:t>
            </a: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dirty="0"/>
              <a:t>The involvement of the general contractor/construction manager during the design stage is critical to the success of the project;</a:t>
            </a:r>
          </a:p>
          <a:p>
            <a:pPr>
              <a:buClr>
                <a:srgbClr val="0070C0"/>
              </a:buClr>
            </a:pPr>
            <a:endParaRPr lang="en-US" dirty="0"/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/>
              <a:t>The project encompasses a complex or technical work environment;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/>
              <a:t>The project requires specialized work on a building that has historic significance; or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/>
              <a:t>The project is, and the public body elects to procure the project as, a heavy civil construction project. However, no provision of this chapter pertaining to a heavy civil construction project applies unless the public body expressly elects to procure the project as a heavy civil construction project.</a:t>
            </a:r>
          </a:p>
        </p:txBody>
      </p:sp>
    </p:spTree>
    <p:extLst>
      <p:ext uri="{BB962C8B-B14F-4D97-AF65-F5344CB8AC3E}">
        <p14:creationId xmlns:p14="http://schemas.microsoft.com/office/powerpoint/2010/main" val="36804336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 fontScale="90000"/>
          </a:bodyPr>
          <a:lstStyle/>
          <a:p>
            <a:r>
              <a:rPr lang="en-US" sz="2200" dirty="0"/>
              <a:t>Qualifying Criteria:</a:t>
            </a:r>
            <a:br>
              <a:rPr lang="en-US" sz="2200" dirty="0"/>
            </a:br>
            <a:r>
              <a:rPr lang="en-US" sz="2200" dirty="0"/>
              <a:t>Site diagram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ED8428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ED8428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38" y="5886221"/>
            <a:ext cx="3452159" cy="5049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463" y="5814002"/>
            <a:ext cx="1551306" cy="5029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D5A8EA-741F-47CB-8FAC-1A3F187E9796}"/>
              </a:ext>
            </a:extLst>
          </p:cNvPr>
          <p:cNvSpPr txBox="1"/>
          <p:nvPr/>
        </p:nvSpPr>
        <p:spPr>
          <a:xfrm>
            <a:off x="424538" y="2022764"/>
            <a:ext cx="398120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Student/Staff Safety During Construction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Site Constraints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Access Limitations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Proximity to HS Campus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Parking Impacts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Traffic: I-5 Corridor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E2177D0-EA05-42BF-A0E1-3A343B9C64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681" b="22602"/>
          <a:stretch/>
        </p:blipFill>
        <p:spPr>
          <a:xfrm>
            <a:off x="4343400" y="612648"/>
            <a:ext cx="7406640" cy="502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0483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C9A981E-0262-484F-992A-595DC3F0F2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70" b="22753"/>
          <a:stretch/>
        </p:blipFill>
        <p:spPr>
          <a:xfrm>
            <a:off x="4333352" y="612648"/>
            <a:ext cx="7452360" cy="50295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 fontScale="90000"/>
          </a:bodyPr>
          <a:lstStyle/>
          <a:p>
            <a:r>
              <a:rPr lang="en-US" sz="2200" dirty="0"/>
              <a:t>Qualifying Criteria:</a:t>
            </a:r>
            <a:br>
              <a:rPr lang="en-US" sz="2200" dirty="0"/>
            </a:br>
            <a:r>
              <a:rPr lang="en-US" sz="2200" dirty="0"/>
              <a:t>Site diagram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ED8428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ED8428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538" y="5886221"/>
            <a:ext cx="3452159" cy="5049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463" y="5814002"/>
            <a:ext cx="1551306" cy="5029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D5A8EA-741F-47CB-8FAC-1A3F187E9796}"/>
              </a:ext>
            </a:extLst>
          </p:cNvPr>
          <p:cNvSpPr txBox="1"/>
          <p:nvPr/>
        </p:nvSpPr>
        <p:spPr>
          <a:xfrm>
            <a:off x="424538" y="2022764"/>
            <a:ext cx="398120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Student/Staff Safety During Construction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Site Constraints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Access Limitations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Proximity to HS Campus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Parking Impacts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Traffic: I-5 Corridor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0040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B38C625-289C-49D0-BDF9-BDB32A48B2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15" b="22624"/>
          <a:stretch/>
        </p:blipFill>
        <p:spPr>
          <a:xfrm>
            <a:off x="4343400" y="612648"/>
            <a:ext cx="7406640" cy="50295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 fontScale="90000"/>
          </a:bodyPr>
          <a:lstStyle/>
          <a:p>
            <a:r>
              <a:rPr lang="en-US" sz="2200" dirty="0"/>
              <a:t>Qualifying Criteria:</a:t>
            </a:r>
            <a:br>
              <a:rPr lang="en-US" sz="2200" dirty="0"/>
            </a:br>
            <a:r>
              <a:rPr lang="en-US" sz="2200" dirty="0"/>
              <a:t>Site diagram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ED8428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ED8428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538" y="5886221"/>
            <a:ext cx="3452159" cy="5049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463" y="5814002"/>
            <a:ext cx="1551306" cy="5029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D5A8EA-741F-47CB-8FAC-1A3F187E9796}"/>
              </a:ext>
            </a:extLst>
          </p:cNvPr>
          <p:cNvSpPr txBox="1"/>
          <p:nvPr/>
        </p:nvSpPr>
        <p:spPr>
          <a:xfrm>
            <a:off x="424538" y="2022764"/>
            <a:ext cx="398120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Student/Staff Safety During Construction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Site Constraints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Access Limitations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Proximity to HS Campus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Parking Impacts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Traffic: I-5 Corridor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7295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0D91BAA-B1AD-461B-8AAD-8B35B4CE0C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16" b="22624"/>
          <a:stretch/>
        </p:blipFill>
        <p:spPr>
          <a:xfrm>
            <a:off x="4343400" y="612648"/>
            <a:ext cx="7406640" cy="50295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 fontScale="90000"/>
          </a:bodyPr>
          <a:lstStyle/>
          <a:p>
            <a:r>
              <a:rPr lang="en-US" sz="2200" dirty="0"/>
              <a:t>Qualifying Criteria:</a:t>
            </a:r>
            <a:br>
              <a:rPr lang="en-US" sz="2200" dirty="0"/>
            </a:br>
            <a:r>
              <a:rPr lang="en-US" sz="2200" dirty="0"/>
              <a:t>Site diagram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ED8428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ED8428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538" y="5886221"/>
            <a:ext cx="3452159" cy="5049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463" y="5814002"/>
            <a:ext cx="1551306" cy="5029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D5A8EA-741F-47CB-8FAC-1A3F187E9796}"/>
              </a:ext>
            </a:extLst>
          </p:cNvPr>
          <p:cNvSpPr txBox="1"/>
          <p:nvPr/>
        </p:nvSpPr>
        <p:spPr>
          <a:xfrm>
            <a:off x="424538" y="2022764"/>
            <a:ext cx="398120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Student/Staff Safety During Construction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Site Constraints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Access Limitations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Proximity to HS Campus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Parking Impacts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Traffic: I-5 Corridor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451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53989"/>
          </a:xfrm>
        </p:spPr>
        <p:txBody>
          <a:bodyPr>
            <a:normAutofit/>
          </a:bodyPr>
          <a:lstStyle/>
          <a:p>
            <a:r>
              <a:rPr lang="en-US" sz="2800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0070C0"/>
              </a:buClr>
            </a:pPr>
            <a:r>
              <a:rPr lang="en-US" sz="2600" b="0" dirty="0">
                <a:solidFill>
                  <a:schemeClr val="tx1"/>
                </a:solidFill>
              </a:rPr>
              <a:t>Introductions of Project Team</a:t>
            </a:r>
          </a:p>
          <a:p>
            <a:pPr>
              <a:buClr>
                <a:srgbClr val="0070C0"/>
              </a:buClr>
            </a:pPr>
            <a:r>
              <a:rPr lang="en-US" sz="2600" b="0" dirty="0">
                <a:solidFill>
                  <a:schemeClr val="tx1"/>
                </a:solidFill>
              </a:rPr>
              <a:t>Knowledge and Experience</a:t>
            </a:r>
          </a:p>
          <a:p>
            <a:pPr>
              <a:buClr>
                <a:srgbClr val="0070C0"/>
              </a:buClr>
            </a:pPr>
            <a:r>
              <a:rPr lang="en-US" sz="2600" b="0" dirty="0">
                <a:solidFill>
                  <a:schemeClr val="tx1"/>
                </a:solidFill>
              </a:rPr>
              <a:t>Project Scope of Work</a:t>
            </a:r>
          </a:p>
          <a:p>
            <a:pPr>
              <a:buClr>
                <a:srgbClr val="0070C0"/>
              </a:buClr>
            </a:pPr>
            <a:r>
              <a:rPr lang="en-US" sz="2600" b="0" dirty="0">
                <a:solidFill>
                  <a:schemeClr val="tx1"/>
                </a:solidFill>
              </a:rPr>
              <a:t>Funding, Timeline and Budget</a:t>
            </a:r>
          </a:p>
          <a:p>
            <a:pPr>
              <a:buClr>
                <a:srgbClr val="0070C0"/>
              </a:buClr>
            </a:pPr>
            <a:r>
              <a:rPr lang="en-US" sz="2600" b="0" dirty="0">
                <a:solidFill>
                  <a:schemeClr val="tx1"/>
                </a:solidFill>
              </a:rPr>
              <a:t>Qualifying Criteria</a:t>
            </a:r>
          </a:p>
          <a:p>
            <a:pPr>
              <a:buClr>
                <a:srgbClr val="0070C0"/>
              </a:buClr>
            </a:pPr>
            <a:r>
              <a:rPr lang="en-US" sz="2600" b="0" dirty="0">
                <a:solidFill>
                  <a:schemeClr val="tx1"/>
                </a:solidFill>
              </a:rPr>
              <a:t>Questions and Answers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38" y="5886221"/>
            <a:ext cx="3452159" cy="5049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463" y="5814002"/>
            <a:ext cx="1551306" cy="50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8116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5E05C36-0C9A-4337-A6A9-3CDFE503EA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33" b="22457"/>
          <a:stretch/>
        </p:blipFill>
        <p:spPr>
          <a:xfrm>
            <a:off x="4343400" y="612649"/>
            <a:ext cx="7406640" cy="50295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 fontScale="90000"/>
          </a:bodyPr>
          <a:lstStyle/>
          <a:p>
            <a:r>
              <a:rPr lang="en-US" sz="2200" dirty="0"/>
              <a:t>Qualifying Criteria:</a:t>
            </a:r>
            <a:br>
              <a:rPr lang="en-US" sz="2200" dirty="0"/>
            </a:br>
            <a:r>
              <a:rPr lang="en-US" sz="2200" dirty="0"/>
              <a:t>Site diagram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ED8428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ED8428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538" y="5886221"/>
            <a:ext cx="3452159" cy="5049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463" y="5814002"/>
            <a:ext cx="1551306" cy="5029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D5A8EA-741F-47CB-8FAC-1A3F187E9796}"/>
              </a:ext>
            </a:extLst>
          </p:cNvPr>
          <p:cNvSpPr txBox="1"/>
          <p:nvPr/>
        </p:nvSpPr>
        <p:spPr>
          <a:xfrm>
            <a:off x="424538" y="2022764"/>
            <a:ext cx="398120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Student/Staff Safety During Construction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Site Constraints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Access Limitations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Proximity to HS Campus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Parking Impacts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Traffic: I-5 Corridor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2085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3100" dirty="0"/>
            </a:br>
            <a:br>
              <a:rPr lang="en-US" sz="3100" dirty="0"/>
            </a:br>
            <a:br>
              <a:rPr lang="en-US" sz="3100" dirty="0"/>
            </a:br>
            <a:r>
              <a:rPr lang="en-US" sz="3100" dirty="0"/>
              <a:t>QUESTIONS FROM THE PRC</a:t>
            </a:r>
            <a:br>
              <a:rPr lang="en-US" sz="2800" dirty="0"/>
            </a:br>
            <a:endParaRPr lang="en-US" sz="2800" dirty="0">
              <a:solidFill>
                <a:srgbClr val="F5A70B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38" y="5886221"/>
            <a:ext cx="3452159" cy="5049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463" y="5814002"/>
            <a:ext cx="1551306" cy="502934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E1F34F4-973D-4EB5-844A-48EF8A776D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Please provide the “Off-Site Costs” as a separate line item in the Project Budget and provide a brief explanation of what the item includes.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5268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984601"/>
          </a:xfrm>
        </p:spPr>
        <p:txBody>
          <a:bodyPr>
            <a:normAutofit fontScale="90000"/>
          </a:bodyPr>
          <a:lstStyle/>
          <a:p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3100" dirty="0"/>
            </a:br>
            <a:r>
              <a:rPr lang="en-US" sz="3100" dirty="0"/>
              <a:t>QUESTIONS FROM THE PRC</a:t>
            </a:r>
            <a:br>
              <a:rPr lang="en-US" sz="2800" dirty="0"/>
            </a:br>
            <a:endParaRPr lang="en-US" sz="2800" dirty="0">
              <a:solidFill>
                <a:srgbClr val="F5A70B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38" y="5886221"/>
            <a:ext cx="3452159" cy="5049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463" y="5814002"/>
            <a:ext cx="1551306" cy="502934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E1F34F4-973D-4EB5-844A-48EF8A776D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Early Planning: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0" dirty="0"/>
              <a:t>The District and project team determined that there would be offsite improvements beyond the typical utility relocations, street lighting, crosswalks, sidewalks, etc. required due to the proposed site.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0" dirty="0"/>
              <a:t>Based on these realizations, the District and project team began working with the City of Fife, JHA (Jurisdiction Having Authority) as part of the early/conceptual planning process.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972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3100" dirty="0"/>
            </a:br>
            <a:r>
              <a:rPr lang="en-US" sz="3100" dirty="0"/>
              <a:t>QUESTIONS FROM THE PRC</a:t>
            </a:r>
            <a:br>
              <a:rPr lang="en-US" sz="2800" dirty="0"/>
            </a:br>
            <a:endParaRPr lang="en-US" sz="2800" dirty="0">
              <a:solidFill>
                <a:srgbClr val="F5A70B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38" y="5886221"/>
            <a:ext cx="3452159" cy="5049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463" y="5814002"/>
            <a:ext cx="1551306" cy="502934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E1F34F4-973D-4EB5-844A-48EF8A776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04008"/>
            <a:ext cx="11029615" cy="421292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Current Ongoing Planning Process: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0" dirty="0"/>
              <a:t>As this partnership and ongoing planning process continues with the local jurisdiction, the project team has engaged in the services of a traffic engineering firm familiar with the requirements for the local area to assist both JHA and the design team.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0" dirty="0"/>
              <a:t>The project team continues to work to fully define the scope and capital cost of the potential off-site improvements.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5782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3100" dirty="0"/>
            </a:br>
            <a:r>
              <a:rPr lang="en-US" sz="3100" dirty="0"/>
              <a:t>QUESTIONS FROM THE PRC</a:t>
            </a:r>
            <a:br>
              <a:rPr lang="en-US" sz="2800" dirty="0"/>
            </a:br>
            <a:endParaRPr lang="en-US" sz="2800" dirty="0">
              <a:solidFill>
                <a:srgbClr val="F5A70B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38" y="5886221"/>
            <a:ext cx="3452159" cy="5049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463" y="5814002"/>
            <a:ext cx="1551306" cy="502934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E1F34F4-973D-4EB5-844A-48EF8A776D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Budget Planning: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0" dirty="0"/>
              <a:t>Additional funds have been reserved in budget contingencies and are included in the total project budget outside of the total cost of construction (TCC) budget.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0" dirty="0"/>
              <a:t>The District is still in the process of negotiating the extent of the District’s cost participation with the City of Fife.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7647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3100" dirty="0"/>
            </a:br>
            <a:r>
              <a:rPr lang="en-US" sz="3100" dirty="0"/>
              <a:t>QUESTIONS FROM THE PRC</a:t>
            </a:r>
            <a:br>
              <a:rPr lang="en-US" sz="2800" dirty="0"/>
            </a:br>
            <a:endParaRPr lang="en-US" sz="2800" dirty="0">
              <a:solidFill>
                <a:srgbClr val="F5A70B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38" y="5886221"/>
            <a:ext cx="3452159" cy="5049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463" y="5814002"/>
            <a:ext cx="1551306" cy="502934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E1F34F4-973D-4EB5-844A-48EF8A776D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Budget Planning: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0" dirty="0"/>
              <a:t>The District and project team have full confidence that sufficient resources have been identified based on actual experience with similar conditions.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0" dirty="0"/>
              <a:t>Partnering with a GC/CM will be vital for defining the costs and logistics of any required offsite improvements in the future.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0328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4" y="1020432"/>
            <a:ext cx="10993549" cy="1475013"/>
          </a:xfrm>
        </p:spPr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2234" y="1835481"/>
            <a:ext cx="10807949" cy="1250285"/>
          </a:xfrm>
        </p:spPr>
        <p:txBody>
          <a:bodyPr>
            <a:normAutofit fontScale="47500" lnSpcReduction="20000"/>
          </a:bodyPr>
          <a:lstStyle/>
          <a:p>
            <a:r>
              <a:rPr lang="en-US" sz="4300" b="1" dirty="0">
                <a:solidFill>
                  <a:srgbClr val="0070C0"/>
                </a:solidFill>
              </a:rPr>
              <a:t>Kevin Alfano, Superintendent</a:t>
            </a:r>
          </a:p>
          <a:p>
            <a:r>
              <a:rPr lang="en-US" sz="2800" dirty="0">
                <a:solidFill>
                  <a:srgbClr val="0070C0"/>
                </a:solidFill>
              </a:rPr>
              <a:t>kalfano@fifeschools.com</a:t>
            </a:r>
          </a:p>
          <a:p>
            <a:r>
              <a:rPr lang="en-US" sz="3500" b="1" dirty="0">
                <a:solidFill>
                  <a:srgbClr val="0070C0"/>
                </a:solidFill>
              </a:rPr>
              <a:t>PHIL IVERSON, Project Manager</a:t>
            </a:r>
          </a:p>
          <a:p>
            <a:r>
              <a:rPr lang="en-US" sz="2800" dirty="0">
                <a:solidFill>
                  <a:srgbClr val="0070C0"/>
                </a:solidFill>
              </a:rPr>
              <a:t>PHILLIP.IVERSON@esd112.org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234" y="3085766"/>
            <a:ext cx="9077731" cy="3310415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062" y="551357"/>
            <a:ext cx="6547627" cy="9577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720" y="694046"/>
            <a:ext cx="1551306" cy="50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361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44753"/>
          </a:xfrm>
        </p:spPr>
        <p:txBody>
          <a:bodyPr>
            <a:normAutofit fontScale="90000"/>
          </a:bodyPr>
          <a:lstStyle/>
          <a:p>
            <a:br>
              <a:rPr lang="en-US" sz="2800" dirty="0"/>
            </a:br>
            <a:r>
              <a:rPr lang="en-US" sz="3100" dirty="0"/>
              <a:t>a community vision for the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940312"/>
            <a:ext cx="11029615" cy="3873690"/>
          </a:xfrm>
        </p:spPr>
        <p:txBody>
          <a:bodyPr>
            <a:normAutofit/>
          </a:bodyPr>
          <a:lstStyle/>
          <a:p>
            <a:pPr marL="0" indent="0">
              <a:buClr>
                <a:srgbClr val="0070C0"/>
              </a:buClr>
              <a:buNone/>
            </a:pPr>
            <a:r>
              <a:rPr lang="en-US" sz="2400" b="0" dirty="0"/>
              <a:t>New K-5 elementary school on existing campus of Fife High School</a:t>
            </a:r>
          </a:p>
          <a:p>
            <a:pPr marL="0" indent="0">
              <a:buClr>
                <a:srgbClr val="0070C0"/>
              </a:buClr>
              <a:buNone/>
            </a:pPr>
            <a:endParaRPr lang="en-US" sz="2400" b="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38" y="5886221"/>
            <a:ext cx="3452159" cy="5049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463" y="5814002"/>
            <a:ext cx="1551306" cy="50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964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44753"/>
          </a:xfrm>
        </p:spPr>
        <p:txBody>
          <a:bodyPr>
            <a:normAutofit fontScale="90000"/>
          </a:bodyPr>
          <a:lstStyle/>
          <a:p>
            <a:br>
              <a:rPr lang="en-US" sz="2800" dirty="0"/>
            </a:br>
            <a:r>
              <a:rPr lang="en-US" sz="3100" dirty="0"/>
              <a:t>a community vision for the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940312"/>
            <a:ext cx="11029615" cy="3873690"/>
          </a:xfrm>
        </p:spPr>
        <p:txBody>
          <a:bodyPr>
            <a:normAutofit/>
          </a:bodyPr>
          <a:lstStyle/>
          <a:p>
            <a:pPr marL="0" indent="0">
              <a:buClr>
                <a:srgbClr val="0070C0"/>
              </a:buClr>
              <a:buNone/>
            </a:pPr>
            <a:r>
              <a:rPr lang="en-US" sz="2400" b="0" dirty="0"/>
              <a:t>New K-5 elementary school on existing campus of Fife High School</a:t>
            </a:r>
          </a:p>
          <a:p>
            <a:pPr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b="0" dirty="0"/>
              <a:t>Site proximity to existing occupied high school creates safety concerns, site constraints, and access impacts during construction activities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38" y="5886221"/>
            <a:ext cx="3452159" cy="5049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463" y="5814002"/>
            <a:ext cx="1551306" cy="50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316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44753"/>
          </a:xfrm>
        </p:spPr>
        <p:txBody>
          <a:bodyPr>
            <a:normAutofit fontScale="90000"/>
          </a:bodyPr>
          <a:lstStyle/>
          <a:p>
            <a:br>
              <a:rPr lang="en-US" sz="2800" dirty="0"/>
            </a:br>
            <a:r>
              <a:rPr lang="en-US" sz="3100" dirty="0"/>
              <a:t>a community vision for the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940312"/>
            <a:ext cx="11029615" cy="3873690"/>
          </a:xfrm>
        </p:spPr>
        <p:txBody>
          <a:bodyPr>
            <a:normAutofit/>
          </a:bodyPr>
          <a:lstStyle/>
          <a:p>
            <a:pPr marL="0" indent="0">
              <a:buClr>
                <a:srgbClr val="0070C0"/>
              </a:buClr>
              <a:buNone/>
            </a:pPr>
            <a:r>
              <a:rPr lang="en-US" sz="2400" b="0" dirty="0"/>
              <a:t>New K-5 elementary school on existing campus of Fife High School</a:t>
            </a:r>
          </a:p>
          <a:p>
            <a:pPr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b="0" dirty="0"/>
              <a:t>Site proximity to existing occupied high school creates safety concerns, site constraints, and access impacts during construction activities </a:t>
            </a:r>
          </a:p>
          <a:p>
            <a:pPr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b="0" dirty="0"/>
              <a:t>Primary concerns are the safety of the Fife School District staff, students, and visitors, and mitigating disruptive impacts during the construction period</a:t>
            </a:r>
          </a:p>
          <a:p>
            <a:pPr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sz="2400" b="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38" y="5886221"/>
            <a:ext cx="3452159" cy="5049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463" y="5814002"/>
            <a:ext cx="1551306" cy="50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744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44753"/>
          </a:xfrm>
        </p:spPr>
        <p:txBody>
          <a:bodyPr>
            <a:normAutofit fontScale="90000"/>
          </a:bodyPr>
          <a:lstStyle/>
          <a:p>
            <a:br>
              <a:rPr lang="en-US" sz="2800" dirty="0"/>
            </a:br>
            <a:r>
              <a:rPr lang="en-US" sz="3100" dirty="0"/>
              <a:t>a community vision for the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940312"/>
            <a:ext cx="11029615" cy="3873690"/>
          </a:xfrm>
        </p:spPr>
        <p:txBody>
          <a:bodyPr>
            <a:normAutofit/>
          </a:bodyPr>
          <a:lstStyle/>
          <a:p>
            <a:pPr marL="0" indent="0">
              <a:buClr>
                <a:srgbClr val="0070C0"/>
              </a:buClr>
              <a:buNone/>
            </a:pPr>
            <a:r>
              <a:rPr lang="en-US" sz="2400" b="0" dirty="0"/>
              <a:t>New K-5 elementary school on existing campus of Fife High School</a:t>
            </a:r>
          </a:p>
          <a:p>
            <a:pPr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b="0" dirty="0"/>
              <a:t>Site proximity to existing occupied high school creates safety concerns, site constraints, and access impacts during construction activities </a:t>
            </a:r>
          </a:p>
          <a:p>
            <a:pPr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b="0" dirty="0"/>
              <a:t>Primary concerns are the safety of the Fife School District staff, students, and visitors, and mitigating disruptive impacts during the construction period</a:t>
            </a:r>
          </a:p>
          <a:p>
            <a:pPr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b="0" dirty="0"/>
              <a:t>Confidence in project delivery model</a:t>
            </a:r>
          </a:p>
          <a:p>
            <a:pPr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sz="2400" b="0" dirty="0"/>
          </a:p>
          <a:p>
            <a:pPr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sz="2400" b="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38" y="5886221"/>
            <a:ext cx="3452159" cy="5049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463" y="5814002"/>
            <a:ext cx="1551306" cy="50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347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44753"/>
          </a:xfrm>
        </p:spPr>
        <p:txBody>
          <a:bodyPr>
            <a:normAutofit fontScale="90000"/>
          </a:bodyPr>
          <a:lstStyle/>
          <a:p>
            <a:br>
              <a:rPr lang="en-US" sz="2800" dirty="0"/>
            </a:br>
            <a:r>
              <a:rPr lang="en-US" sz="3100" dirty="0"/>
              <a:t>a community vision for the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940312"/>
            <a:ext cx="11029615" cy="3873690"/>
          </a:xfrm>
        </p:spPr>
        <p:txBody>
          <a:bodyPr>
            <a:normAutofit/>
          </a:bodyPr>
          <a:lstStyle/>
          <a:p>
            <a:pPr marL="0" indent="0">
              <a:buClr>
                <a:srgbClr val="0070C0"/>
              </a:buClr>
              <a:buNone/>
            </a:pPr>
            <a:r>
              <a:rPr lang="en-US" sz="2400" b="0" dirty="0"/>
              <a:t>New K-5 elementary school on existing campus of Fife High School</a:t>
            </a:r>
          </a:p>
          <a:p>
            <a:pPr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b="0" dirty="0"/>
              <a:t>Site proximity to existing occupied high school creates safety concerns, site constraints, and access impacts during construction activities </a:t>
            </a:r>
          </a:p>
          <a:p>
            <a:pPr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b="0" dirty="0"/>
              <a:t>Primary concerns are the safety of the Fife School District staff, students, and visitors, and mitigating disruptive impacts during the construction period</a:t>
            </a:r>
          </a:p>
          <a:p>
            <a:pPr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b="0" dirty="0"/>
              <a:t>Confidence in project delivery model</a:t>
            </a:r>
          </a:p>
          <a:p>
            <a:pPr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b="0" dirty="0"/>
              <a:t>Meets Qualifying Criteria (39.10.340)</a:t>
            </a:r>
          </a:p>
          <a:p>
            <a:pPr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sz="2400" b="0" dirty="0"/>
          </a:p>
          <a:p>
            <a:pPr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sz="2400" b="0" dirty="0"/>
          </a:p>
          <a:p>
            <a:pPr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sz="2400" b="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38" y="5886221"/>
            <a:ext cx="3452159" cy="5049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463" y="5814002"/>
            <a:ext cx="1551306" cy="50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300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44753"/>
          </a:xfrm>
        </p:spPr>
        <p:txBody>
          <a:bodyPr>
            <a:normAutofit fontScale="90000"/>
          </a:bodyPr>
          <a:lstStyle/>
          <a:p>
            <a:br>
              <a:rPr lang="en-US" sz="2800" dirty="0"/>
            </a:br>
            <a:r>
              <a:rPr lang="en-US" sz="3100" dirty="0"/>
              <a:t>a community vision for the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940312"/>
            <a:ext cx="11029615" cy="3873690"/>
          </a:xfrm>
        </p:spPr>
        <p:txBody>
          <a:bodyPr>
            <a:normAutofit/>
          </a:bodyPr>
          <a:lstStyle/>
          <a:p>
            <a:pPr marL="0" indent="0">
              <a:buClr>
                <a:srgbClr val="0070C0"/>
              </a:buClr>
              <a:buNone/>
            </a:pPr>
            <a:r>
              <a:rPr lang="en-US" sz="2400" b="0" dirty="0"/>
              <a:t>New K-5 elementary school on existing campus of Fife High School</a:t>
            </a:r>
          </a:p>
          <a:p>
            <a:pPr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b="0" dirty="0"/>
              <a:t>Site proximity to existing occupied high school creates safety concerns, site constraints, and access impacts during construction activities </a:t>
            </a:r>
          </a:p>
          <a:p>
            <a:pPr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b="0" dirty="0"/>
              <a:t>Primary concerns are the safety of the Fife School District staff, students, and visitors, and mitigating disruptive impacts during the construction period</a:t>
            </a:r>
          </a:p>
          <a:p>
            <a:pPr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b="0" dirty="0"/>
              <a:t>Confidence in project delivery model</a:t>
            </a:r>
          </a:p>
          <a:p>
            <a:pPr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b="0" dirty="0"/>
              <a:t>Meets Qualifying Criteria (39.10.340)</a:t>
            </a:r>
          </a:p>
          <a:p>
            <a:pPr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b="0" dirty="0"/>
              <a:t>Knowledge and Experience</a:t>
            </a:r>
          </a:p>
          <a:p>
            <a:pPr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sz="2400" b="0" dirty="0"/>
          </a:p>
          <a:p>
            <a:pPr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sz="2400" b="0" dirty="0"/>
          </a:p>
          <a:p>
            <a:pPr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sz="2400" b="0" dirty="0"/>
          </a:p>
          <a:p>
            <a:pPr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sz="2400" b="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38" y="5886221"/>
            <a:ext cx="3452159" cy="5049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463" y="5814002"/>
            <a:ext cx="1551306" cy="50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464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941917"/>
          </a:xfrm>
        </p:spPr>
        <p:txBody>
          <a:bodyPr>
            <a:noAutofit/>
          </a:bodyPr>
          <a:lstStyle/>
          <a:p>
            <a:r>
              <a:rPr lang="en-US" sz="2800" dirty="0"/>
              <a:t>Project  Team:</a:t>
            </a:r>
            <a:br>
              <a:rPr lang="en-US" sz="2800" dirty="0">
                <a:solidFill>
                  <a:srgbClr val="F5A70B"/>
                </a:solidFill>
              </a:rPr>
            </a:br>
            <a:r>
              <a:rPr lang="en-US" sz="2800" dirty="0"/>
              <a:t>school district &amp; District Legal counsel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539" y="1810328"/>
            <a:ext cx="11269396" cy="4276436"/>
          </a:xfrm>
        </p:spPr>
        <p:txBody>
          <a:bodyPr numCol="2" spcCol="274320">
            <a:noAutofit/>
          </a:bodyPr>
          <a:lstStyle/>
          <a:p>
            <a:pPr marL="0" indent="0">
              <a:buNone/>
            </a:pPr>
            <a:r>
              <a:rPr lang="en-US" sz="2000" u="sng" dirty="0">
                <a:highlight>
                  <a:srgbClr val="FFFFFF"/>
                </a:highlight>
              </a:rPr>
              <a:t>FIFE SCHOOL DISTRICT | FIFE </a:t>
            </a:r>
          </a:p>
          <a:p>
            <a:pPr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Kevin Alfano, Superintendent of Fife School District</a:t>
            </a:r>
          </a:p>
          <a:p>
            <a:pPr lvl="1"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en-US" sz="1600" dirty="0"/>
              <a:t>More than 22 years in the District including 5 years as Superintendent</a:t>
            </a:r>
          </a:p>
          <a:p>
            <a:pPr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Jeff Nelson, Executive Director of Teaching &amp; Learning</a:t>
            </a:r>
          </a:p>
          <a:p>
            <a:pPr lvl="1"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en-US" sz="1600" b="0" dirty="0"/>
              <a:t>35 years in Fife including 16 years as a middle school teacher</a:t>
            </a:r>
          </a:p>
          <a:p>
            <a:pPr marL="0" indent="0">
              <a:buNone/>
            </a:pPr>
            <a:r>
              <a:rPr lang="en-US" sz="2000" u="sng" dirty="0">
                <a:highlight>
                  <a:srgbClr val="FFFFFF"/>
                </a:highlight>
              </a:rPr>
              <a:t>PERKINS COIE LLP | SEATTLE</a:t>
            </a:r>
          </a:p>
          <a:p>
            <a:pPr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Graehm C. Wallace, Partner</a:t>
            </a:r>
          </a:p>
          <a:p>
            <a:pPr lvl="1"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en-US" sz="1600" dirty="0"/>
              <a:t>22 years construction law experience in Washington</a:t>
            </a:r>
          </a:p>
          <a:p>
            <a:pPr marL="0" indent="0">
              <a:buNone/>
            </a:pPr>
            <a:endParaRPr lang="en-US" sz="1600" b="1" dirty="0"/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38" y="5886221"/>
            <a:ext cx="3452159" cy="5049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652" y="5886221"/>
            <a:ext cx="1551306" cy="50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063421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65359"/>
      </a:accent1>
      <a:accent2>
        <a:srgbClr val="ED8428"/>
      </a:accent2>
      <a:accent3>
        <a:srgbClr val="E6C46D"/>
      </a:accent3>
      <a:accent4>
        <a:srgbClr val="969FA7"/>
      </a:accent4>
      <a:accent5>
        <a:srgbClr val="A9C37C"/>
      </a:accent5>
      <a:accent6>
        <a:srgbClr val="5A8071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5D8C9649-FBE1-4B5B-8258-8A170F9843A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ECECA551D888B4E8B075A06DC375C15" ma:contentTypeVersion="10" ma:contentTypeDescription="Create a new document." ma:contentTypeScope="" ma:versionID="668a696ec7326d34a04648c844d1a7d6">
  <xsd:schema xmlns:xsd="http://www.w3.org/2001/XMLSchema" xmlns:xs="http://www.w3.org/2001/XMLSchema" xmlns:p="http://schemas.microsoft.com/office/2006/metadata/properties" xmlns:ns2="8115a2fc-3e6f-43c2-bb3f-7abce430a28f" xmlns:ns3="3150af51-093d-453b-87f9-0b916c93e298" targetNamespace="http://schemas.microsoft.com/office/2006/metadata/properties" ma:root="true" ma:fieldsID="c40b1c6acff2b3dfe23d749d780554ae" ns2:_="" ns3:_="">
    <xsd:import namespace="8115a2fc-3e6f-43c2-bb3f-7abce430a28f"/>
    <xsd:import namespace="3150af51-093d-453b-87f9-0b916c93e29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15a2fc-3e6f-43c2-bb3f-7abce430a2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50af51-093d-453b-87f9-0b916c93e298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3B5B89F-28FF-4C2F-BC46-456FF026A06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D5950D7-9356-4191-8747-3868D4AA56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15a2fc-3e6f-43c2-bb3f-7abce430a28f"/>
    <ds:schemaRef ds:uri="3150af51-093d-453b-87f9-0b916c93e29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A34F9BA-7EA1-4636-B4EB-1EE3A197F40B}">
  <ds:schemaRefs>
    <ds:schemaRef ds:uri="8115a2fc-3e6f-43c2-bb3f-7abce430a28f"/>
    <ds:schemaRef ds:uri="http://schemas.microsoft.com/office/2006/documentManagement/types"/>
    <ds:schemaRef ds:uri="http://schemas.microsoft.com/office/infopath/2007/PartnerControls"/>
    <ds:schemaRef ds:uri="3150af51-093d-453b-87f9-0b916c93e298"/>
    <ds:schemaRef ds:uri="http://www.w3.org/XML/1998/namespace"/>
    <ds:schemaRef ds:uri="http://purl.org/dc/elements/1.1/"/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8134</TotalTime>
  <Words>1363</Words>
  <Application>Microsoft Office PowerPoint</Application>
  <PresentationFormat>Widescreen</PresentationFormat>
  <Paragraphs>200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Courier New</vt:lpstr>
      <vt:lpstr>Gill Sans MT</vt:lpstr>
      <vt:lpstr>Wingdings</vt:lpstr>
      <vt:lpstr>Wingdings 2</vt:lpstr>
      <vt:lpstr>Dividend</vt:lpstr>
      <vt:lpstr> </vt:lpstr>
      <vt:lpstr>Agenda</vt:lpstr>
      <vt:lpstr> a community vision for the future</vt:lpstr>
      <vt:lpstr> a community vision for the future</vt:lpstr>
      <vt:lpstr> a community vision for the future</vt:lpstr>
      <vt:lpstr> a community vision for the future</vt:lpstr>
      <vt:lpstr> a community vision for the future</vt:lpstr>
      <vt:lpstr> a community vision for the future</vt:lpstr>
      <vt:lpstr>Project  Team: school district &amp; District Legal counsel</vt:lpstr>
      <vt:lpstr>Project  Team: District Design &amp; Project management</vt:lpstr>
      <vt:lpstr>Knowledge and Experience</vt:lpstr>
      <vt:lpstr> Project Scope of Work</vt:lpstr>
      <vt:lpstr> Total project cost budget</vt:lpstr>
      <vt:lpstr> Funding and project  Timeline</vt:lpstr>
      <vt:lpstr>Qualifying Criteria   (RCW 39.10.340) </vt:lpstr>
      <vt:lpstr>Qualifying Criteria: Site diagram </vt:lpstr>
      <vt:lpstr>Qualifying Criteria: Site diagram </vt:lpstr>
      <vt:lpstr>Qualifying Criteria: Site diagram </vt:lpstr>
      <vt:lpstr>Qualifying Criteria: Site diagram </vt:lpstr>
      <vt:lpstr>Qualifying Criteria: Site diagram </vt:lpstr>
      <vt:lpstr>      QUESTIONS FROM THE PRC </vt:lpstr>
      <vt:lpstr>    QUESTIONS FROM THE PRC </vt:lpstr>
      <vt:lpstr>    QUESTIONS FROM THE PRC </vt:lpstr>
      <vt:lpstr>    QUESTIONS FROM THE PRC </vt:lpstr>
      <vt:lpstr>    QUESTIONS FROM THE PRC 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Tanya Boyer</dc:creator>
  <cp:lastModifiedBy>Justin Rogers</cp:lastModifiedBy>
  <cp:revision>287</cp:revision>
  <cp:lastPrinted>2017-04-14T14:33:59Z</cp:lastPrinted>
  <dcterms:created xsi:type="dcterms:W3CDTF">2016-11-04T15:53:58Z</dcterms:created>
  <dcterms:modified xsi:type="dcterms:W3CDTF">2019-07-25T14:49:22Z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0x010100EECECA551D888B4E8B075A06DC375C15</vt:lpwstr>
  </property>
</Properties>
</file>