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9" r:id="rId2"/>
    <p:sldMasterId id="2147483675" r:id="rId3"/>
  </p:sldMasterIdLst>
  <p:notesMasterIdLst>
    <p:notesMasterId r:id="rId27"/>
  </p:notesMasterIdLst>
  <p:handoutMasterIdLst>
    <p:handoutMasterId r:id="rId28"/>
  </p:handoutMasterIdLst>
  <p:sldIdLst>
    <p:sldId id="529" r:id="rId4"/>
    <p:sldId id="539" r:id="rId5"/>
    <p:sldId id="542" r:id="rId6"/>
    <p:sldId id="543" r:id="rId7"/>
    <p:sldId id="265" r:id="rId8"/>
    <p:sldId id="554" r:id="rId9"/>
    <p:sldId id="556" r:id="rId10"/>
    <p:sldId id="558" r:id="rId11"/>
    <p:sldId id="557" r:id="rId12"/>
    <p:sldId id="559" r:id="rId13"/>
    <p:sldId id="562" r:id="rId14"/>
    <p:sldId id="563" r:id="rId15"/>
    <p:sldId id="564" r:id="rId16"/>
    <p:sldId id="545" r:id="rId17"/>
    <p:sldId id="553" r:id="rId18"/>
    <p:sldId id="552" r:id="rId19"/>
    <p:sldId id="546" r:id="rId20"/>
    <p:sldId id="560" r:id="rId21"/>
    <p:sldId id="561" r:id="rId22"/>
    <p:sldId id="548" r:id="rId23"/>
    <p:sldId id="549" r:id="rId24"/>
    <p:sldId id="541" r:id="rId25"/>
    <p:sldId id="262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4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5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D94"/>
    <a:srgbClr val="75777B"/>
    <a:srgbClr val="DD8047"/>
    <a:srgbClr val="687EAE"/>
    <a:srgbClr val="E31837"/>
    <a:srgbClr val="E33B45"/>
    <a:srgbClr val="6DCFF6"/>
    <a:srgbClr val="53D2FF"/>
    <a:srgbClr val="9FE6FF"/>
    <a:srgbClr val="B4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6" y="72"/>
      </p:cViewPr>
      <p:guideLst>
        <p:guide orient="horz" pos="2160"/>
        <p:guide pos="3864"/>
        <p:guide pos="5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F765D-3D7D-4048-9E2A-A5AEA5FC193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014BD-CC9F-4583-817F-1A43D49EE49A}">
      <dgm:prSet phldrT="[Text]" custT="1"/>
      <dgm:spPr/>
      <dgm:t>
        <a:bodyPr/>
        <a:lstStyle/>
        <a:p>
          <a:r>
            <a:rPr lang="en-US" sz="3600" b="1" dirty="0"/>
            <a:t>#1</a:t>
          </a:r>
        </a:p>
      </dgm:t>
    </dgm:pt>
    <dgm:pt modelId="{DE09116A-E750-4B35-AA53-786A819C3761}" type="parTrans" cxnId="{DA016C53-45B6-471D-85D1-4601AA9D58D8}">
      <dgm:prSet/>
      <dgm:spPr/>
      <dgm:t>
        <a:bodyPr/>
        <a:lstStyle/>
        <a:p>
          <a:endParaRPr lang="en-US"/>
        </a:p>
      </dgm:t>
    </dgm:pt>
    <dgm:pt modelId="{305BA401-CA30-4E78-BC7B-5E5436B770F4}" type="sibTrans" cxnId="{DA016C53-45B6-471D-85D1-4601AA9D58D8}">
      <dgm:prSet/>
      <dgm:spPr/>
      <dgm:t>
        <a:bodyPr/>
        <a:lstStyle/>
        <a:p>
          <a:endParaRPr lang="en-US"/>
        </a:p>
      </dgm:t>
    </dgm:pt>
    <dgm:pt modelId="{FA8B5478-AA8A-41B2-90FF-418722B5D6CB}">
      <dgm:prSet phldrT="[Text]" custT="1"/>
      <dgm:spPr/>
      <dgm:t>
        <a:bodyPr/>
        <a:lstStyle/>
        <a:p>
          <a:r>
            <a:rPr lang="en-US" sz="1800" b="1" dirty="0"/>
            <a:t>More specialty </a:t>
          </a:r>
          <a:br>
            <a:rPr lang="en-US" sz="1800" b="1" dirty="0"/>
          </a:br>
          <a:r>
            <a:rPr lang="en-US" sz="1800" b="1" dirty="0"/>
            <a:t>providers available </a:t>
          </a:r>
        </a:p>
      </dgm:t>
    </dgm:pt>
    <dgm:pt modelId="{74AF5D16-610B-4313-A5B1-7F9B42446A28}" type="parTrans" cxnId="{82B0A2B0-9610-46B6-AA2D-28A6186F22DE}">
      <dgm:prSet/>
      <dgm:spPr/>
      <dgm:t>
        <a:bodyPr/>
        <a:lstStyle/>
        <a:p>
          <a:endParaRPr lang="en-US"/>
        </a:p>
      </dgm:t>
    </dgm:pt>
    <dgm:pt modelId="{8244D448-B70B-4C32-AFA9-1A70F1F6BA0A}" type="sibTrans" cxnId="{82B0A2B0-9610-46B6-AA2D-28A6186F22DE}">
      <dgm:prSet/>
      <dgm:spPr/>
      <dgm:t>
        <a:bodyPr/>
        <a:lstStyle/>
        <a:p>
          <a:endParaRPr lang="en-US"/>
        </a:p>
      </dgm:t>
    </dgm:pt>
    <dgm:pt modelId="{9A1DD404-D053-481F-AC5A-A8B434CFA849}">
      <dgm:prSet phldrT="[Text]" custT="1"/>
      <dgm:spPr/>
      <dgm:t>
        <a:bodyPr/>
        <a:lstStyle/>
        <a:p>
          <a:r>
            <a:rPr lang="en-US" sz="3600" b="1" dirty="0"/>
            <a:t>#2</a:t>
          </a:r>
        </a:p>
      </dgm:t>
    </dgm:pt>
    <dgm:pt modelId="{A878FA3D-97A5-4A98-B42D-8E7ED68B0B65}" type="parTrans" cxnId="{AEF8EDD6-1ED6-4388-A112-28A57F0B6F5C}">
      <dgm:prSet/>
      <dgm:spPr/>
      <dgm:t>
        <a:bodyPr/>
        <a:lstStyle/>
        <a:p>
          <a:endParaRPr lang="en-US"/>
        </a:p>
      </dgm:t>
    </dgm:pt>
    <dgm:pt modelId="{08CFE69A-4D63-433D-B306-4C93A2A302FF}" type="sibTrans" cxnId="{AEF8EDD6-1ED6-4388-A112-28A57F0B6F5C}">
      <dgm:prSet/>
      <dgm:spPr/>
      <dgm:t>
        <a:bodyPr/>
        <a:lstStyle/>
        <a:p>
          <a:endParaRPr lang="en-US"/>
        </a:p>
      </dgm:t>
    </dgm:pt>
    <dgm:pt modelId="{DC5DB447-B67A-4AAC-979F-A39D345B44BF}">
      <dgm:prSet phldrT="[Text]" custT="1"/>
      <dgm:spPr/>
      <dgm:t>
        <a:bodyPr/>
        <a:lstStyle/>
        <a:p>
          <a:r>
            <a:rPr lang="en-US" sz="1800" b="1" dirty="0"/>
            <a:t>More primary care </a:t>
          </a:r>
          <a:br>
            <a:rPr lang="en-US" sz="1800" b="1" dirty="0"/>
          </a:br>
          <a:r>
            <a:rPr lang="en-US" sz="1800" b="1" dirty="0"/>
            <a:t>providers available</a:t>
          </a:r>
        </a:p>
      </dgm:t>
    </dgm:pt>
    <dgm:pt modelId="{A160BC25-823F-4FC5-88C0-E8665C70DE2C}" type="parTrans" cxnId="{73D54FE8-6C7E-4D62-B860-D4CE0FBE4F00}">
      <dgm:prSet/>
      <dgm:spPr/>
      <dgm:t>
        <a:bodyPr/>
        <a:lstStyle/>
        <a:p>
          <a:endParaRPr lang="en-US"/>
        </a:p>
      </dgm:t>
    </dgm:pt>
    <dgm:pt modelId="{1312BCCD-D144-485E-9D5A-6394794C2E4B}" type="sibTrans" cxnId="{73D54FE8-6C7E-4D62-B860-D4CE0FBE4F00}">
      <dgm:prSet/>
      <dgm:spPr/>
      <dgm:t>
        <a:bodyPr/>
        <a:lstStyle/>
        <a:p>
          <a:endParaRPr lang="en-US"/>
        </a:p>
      </dgm:t>
    </dgm:pt>
    <dgm:pt modelId="{25AAF00F-EF99-4E22-8700-B828ED10FFEB}">
      <dgm:prSet phldrT="[Text]" custT="1"/>
      <dgm:spPr/>
      <dgm:t>
        <a:bodyPr/>
        <a:lstStyle/>
        <a:p>
          <a:r>
            <a:rPr lang="en-US" sz="3600" b="1" dirty="0"/>
            <a:t>#3</a:t>
          </a:r>
        </a:p>
      </dgm:t>
    </dgm:pt>
    <dgm:pt modelId="{65621BA6-C063-4896-9A8C-BC3A479683C2}" type="parTrans" cxnId="{AD8458DE-AC6B-4C35-A8CF-9C1C42476E04}">
      <dgm:prSet/>
      <dgm:spPr/>
      <dgm:t>
        <a:bodyPr/>
        <a:lstStyle/>
        <a:p>
          <a:endParaRPr lang="en-US"/>
        </a:p>
      </dgm:t>
    </dgm:pt>
    <dgm:pt modelId="{1E81802C-2D87-452F-A2C8-B769081845ED}" type="sibTrans" cxnId="{AD8458DE-AC6B-4C35-A8CF-9C1C42476E04}">
      <dgm:prSet/>
      <dgm:spPr/>
      <dgm:t>
        <a:bodyPr/>
        <a:lstStyle/>
        <a:p>
          <a:endParaRPr lang="en-US"/>
        </a:p>
      </dgm:t>
    </dgm:pt>
    <dgm:pt modelId="{3AB6DA56-1792-4C63-AD23-BD366D26F0D9}">
      <dgm:prSet phldrT="[Text]" custT="1"/>
      <dgm:spPr/>
      <dgm:t>
        <a:bodyPr/>
        <a:lstStyle/>
        <a:p>
          <a:r>
            <a:rPr lang="en-US" sz="1800" b="1" dirty="0"/>
            <a:t>Engaged, qualified, and caring providers/staff</a:t>
          </a:r>
        </a:p>
      </dgm:t>
    </dgm:pt>
    <dgm:pt modelId="{26056DCC-BAF0-408A-BE71-9C901F1A1502}" type="parTrans" cxnId="{2BEAF030-6D82-4B03-A05A-AC34E99D926C}">
      <dgm:prSet/>
      <dgm:spPr/>
      <dgm:t>
        <a:bodyPr/>
        <a:lstStyle/>
        <a:p>
          <a:endParaRPr lang="en-US"/>
        </a:p>
      </dgm:t>
    </dgm:pt>
    <dgm:pt modelId="{F42A5724-318B-4573-81DD-1FEF85E48B70}" type="sibTrans" cxnId="{2BEAF030-6D82-4B03-A05A-AC34E99D926C}">
      <dgm:prSet/>
      <dgm:spPr/>
      <dgm:t>
        <a:bodyPr/>
        <a:lstStyle/>
        <a:p>
          <a:endParaRPr lang="en-US"/>
        </a:p>
      </dgm:t>
    </dgm:pt>
    <dgm:pt modelId="{AFAE3633-6762-41ED-9FAD-60264D165173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b="1" dirty="0"/>
            <a:t>#4</a:t>
          </a:r>
        </a:p>
      </dgm:t>
    </dgm:pt>
    <dgm:pt modelId="{9061D181-98ED-4920-81CB-6C09FFD51F06}" type="parTrans" cxnId="{F4318C82-50CB-41AE-A0CC-90459F04C699}">
      <dgm:prSet/>
      <dgm:spPr/>
      <dgm:t>
        <a:bodyPr/>
        <a:lstStyle/>
        <a:p>
          <a:endParaRPr lang="en-US"/>
        </a:p>
      </dgm:t>
    </dgm:pt>
    <dgm:pt modelId="{E06A03C5-5B3C-4202-8212-121FE853C54A}" type="sibTrans" cxnId="{F4318C82-50CB-41AE-A0CC-90459F04C699}">
      <dgm:prSet/>
      <dgm:spPr/>
      <dgm:t>
        <a:bodyPr/>
        <a:lstStyle/>
        <a:p>
          <a:endParaRPr lang="en-US"/>
        </a:p>
      </dgm:t>
    </dgm:pt>
    <dgm:pt modelId="{5B64DE8B-036C-4807-8F95-7F3563E5AA29}">
      <dgm:prSet custT="1"/>
      <dgm:spPr/>
      <dgm:t>
        <a:bodyPr/>
        <a:lstStyle/>
        <a:p>
          <a:r>
            <a:rPr lang="en-US" sz="1800" b="1" dirty="0"/>
            <a:t>Modern, up-to-date facilities</a:t>
          </a:r>
        </a:p>
      </dgm:t>
    </dgm:pt>
    <dgm:pt modelId="{B62D39F5-A8CF-4052-9B56-A373C5CC3F8F}" type="parTrans" cxnId="{1C81EA48-DE7C-41DE-9A62-5C5383D111C4}">
      <dgm:prSet/>
      <dgm:spPr/>
      <dgm:t>
        <a:bodyPr/>
        <a:lstStyle/>
        <a:p>
          <a:endParaRPr lang="en-US"/>
        </a:p>
      </dgm:t>
    </dgm:pt>
    <dgm:pt modelId="{195FEE94-46BA-4DD3-AE89-70ECA8B328A2}" type="sibTrans" cxnId="{1C81EA48-DE7C-41DE-9A62-5C5383D111C4}">
      <dgm:prSet/>
      <dgm:spPr/>
      <dgm:t>
        <a:bodyPr/>
        <a:lstStyle/>
        <a:p>
          <a:endParaRPr lang="en-US"/>
        </a:p>
      </dgm:t>
    </dgm:pt>
    <dgm:pt modelId="{0A7AD9C1-21FC-4C41-BF00-A70E2B67FCED}" type="pres">
      <dgm:prSet presAssocID="{F50F765D-3D7D-4048-9E2A-A5AEA5FC19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9D546-D52C-42FE-817E-82B7678C0881}" type="pres">
      <dgm:prSet presAssocID="{5CF014BD-CC9F-4583-817F-1A43D49EE49A}" presName="composite" presStyleCnt="0"/>
      <dgm:spPr/>
    </dgm:pt>
    <dgm:pt modelId="{96B37DBF-A838-48FD-BCB1-7F8C1DF813B7}" type="pres">
      <dgm:prSet presAssocID="{5CF014BD-CC9F-4583-817F-1A43D49EE49A}" presName="parentText" presStyleLbl="alignNode1" presStyleIdx="0" presStyleCnt="4" custLinFactNeighborX="-44692" custLinFactNeighborY="-120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1D1FB-9971-401A-A1AB-B0F0B237B15B}" type="pres">
      <dgm:prSet presAssocID="{5CF014BD-CC9F-4583-817F-1A43D49EE49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2359-F35E-4612-B6BC-1F591E4CC666}" type="pres">
      <dgm:prSet presAssocID="{305BA401-CA30-4E78-BC7B-5E5436B770F4}" presName="sp" presStyleCnt="0"/>
      <dgm:spPr/>
    </dgm:pt>
    <dgm:pt modelId="{5429B23B-572D-48A1-A2A9-0B022C2DF3FA}" type="pres">
      <dgm:prSet presAssocID="{9A1DD404-D053-481F-AC5A-A8B434CFA849}" presName="composite" presStyleCnt="0"/>
      <dgm:spPr/>
    </dgm:pt>
    <dgm:pt modelId="{CD176859-CCB5-460B-AF8E-53DE8164CC28}" type="pres">
      <dgm:prSet presAssocID="{9A1DD404-D053-481F-AC5A-A8B434CFA8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0AD86-81DE-43C7-97D3-3DC7C778899C}" type="pres">
      <dgm:prSet presAssocID="{9A1DD404-D053-481F-AC5A-A8B434CFA8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6E5E-A550-4D07-B38B-B787BAC11E30}" type="pres">
      <dgm:prSet presAssocID="{08CFE69A-4D63-433D-B306-4C93A2A302FF}" presName="sp" presStyleCnt="0"/>
      <dgm:spPr/>
    </dgm:pt>
    <dgm:pt modelId="{4F587090-DB57-4CDC-8F93-F4B26398DCAA}" type="pres">
      <dgm:prSet presAssocID="{25AAF00F-EF99-4E22-8700-B828ED10FFEB}" presName="composite" presStyleCnt="0"/>
      <dgm:spPr/>
    </dgm:pt>
    <dgm:pt modelId="{420975FF-3DEF-4EC2-89B3-B32D29E1A37C}" type="pres">
      <dgm:prSet presAssocID="{25AAF00F-EF99-4E22-8700-B828ED10FF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526A8-F2FC-4417-86CC-868603DDFB48}" type="pres">
      <dgm:prSet presAssocID="{25AAF00F-EF99-4E22-8700-B828ED10FF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4A6D9-BF46-4622-A090-AB0773F3CDFC}" type="pres">
      <dgm:prSet presAssocID="{1E81802C-2D87-452F-A2C8-B769081845ED}" presName="sp" presStyleCnt="0"/>
      <dgm:spPr/>
    </dgm:pt>
    <dgm:pt modelId="{B86CFAC0-4C5B-4633-92DA-07D7C468785B}" type="pres">
      <dgm:prSet presAssocID="{AFAE3633-6762-41ED-9FAD-60264D165173}" presName="composite" presStyleCnt="0"/>
      <dgm:spPr/>
    </dgm:pt>
    <dgm:pt modelId="{952FEC1D-3C2C-4635-AA70-0420EF3BC57A}" type="pres">
      <dgm:prSet presAssocID="{AFAE3633-6762-41ED-9FAD-60264D16517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407F-ACCD-41CC-9D3D-9FA5C040C727}" type="pres">
      <dgm:prSet presAssocID="{AFAE3633-6762-41ED-9FAD-60264D16517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54FE8-6C7E-4D62-B860-D4CE0FBE4F00}" srcId="{9A1DD404-D053-481F-AC5A-A8B434CFA849}" destId="{DC5DB447-B67A-4AAC-979F-A39D345B44BF}" srcOrd="0" destOrd="0" parTransId="{A160BC25-823F-4FC5-88C0-E8665C70DE2C}" sibTransId="{1312BCCD-D144-485E-9D5A-6394794C2E4B}"/>
    <dgm:cxn modelId="{AD8458DE-AC6B-4C35-A8CF-9C1C42476E04}" srcId="{F50F765D-3D7D-4048-9E2A-A5AEA5FC1936}" destId="{25AAF00F-EF99-4E22-8700-B828ED10FFEB}" srcOrd="2" destOrd="0" parTransId="{65621BA6-C063-4896-9A8C-BC3A479683C2}" sibTransId="{1E81802C-2D87-452F-A2C8-B769081845ED}"/>
    <dgm:cxn modelId="{A39BC972-8E91-4C72-912C-8AE98EC1F8DA}" type="presOf" srcId="{5B64DE8B-036C-4807-8F95-7F3563E5AA29}" destId="{E939407F-ACCD-41CC-9D3D-9FA5C040C727}" srcOrd="0" destOrd="0" presId="urn:microsoft.com/office/officeart/2005/8/layout/chevron2"/>
    <dgm:cxn modelId="{3C0A35B1-C6C5-4D4C-B382-54F2BB5C6208}" type="presOf" srcId="{9A1DD404-D053-481F-AC5A-A8B434CFA849}" destId="{CD176859-CCB5-460B-AF8E-53DE8164CC28}" srcOrd="0" destOrd="0" presId="urn:microsoft.com/office/officeart/2005/8/layout/chevron2"/>
    <dgm:cxn modelId="{DA016C53-45B6-471D-85D1-4601AA9D58D8}" srcId="{F50F765D-3D7D-4048-9E2A-A5AEA5FC1936}" destId="{5CF014BD-CC9F-4583-817F-1A43D49EE49A}" srcOrd="0" destOrd="0" parTransId="{DE09116A-E750-4B35-AA53-786A819C3761}" sibTransId="{305BA401-CA30-4E78-BC7B-5E5436B770F4}"/>
    <dgm:cxn modelId="{186BD3FE-1775-4C82-A6FE-BD55B074D9CC}" type="presOf" srcId="{F50F765D-3D7D-4048-9E2A-A5AEA5FC1936}" destId="{0A7AD9C1-21FC-4C41-BF00-A70E2B67FCED}" srcOrd="0" destOrd="0" presId="urn:microsoft.com/office/officeart/2005/8/layout/chevron2"/>
    <dgm:cxn modelId="{1C81EA48-DE7C-41DE-9A62-5C5383D111C4}" srcId="{AFAE3633-6762-41ED-9FAD-60264D165173}" destId="{5B64DE8B-036C-4807-8F95-7F3563E5AA29}" srcOrd="0" destOrd="0" parTransId="{B62D39F5-A8CF-4052-9B56-A373C5CC3F8F}" sibTransId="{195FEE94-46BA-4DD3-AE89-70ECA8B328A2}"/>
    <dgm:cxn modelId="{A545ABFA-F462-466F-8BFD-05CCDFAB0D9F}" type="presOf" srcId="{25AAF00F-EF99-4E22-8700-B828ED10FFEB}" destId="{420975FF-3DEF-4EC2-89B3-B32D29E1A37C}" srcOrd="0" destOrd="0" presId="urn:microsoft.com/office/officeart/2005/8/layout/chevron2"/>
    <dgm:cxn modelId="{7294DD39-4201-4C5F-8D0A-5C49F3E3FEA7}" type="presOf" srcId="{5CF014BD-CC9F-4583-817F-1A43D49EE49A}" destId="{96B37DBF-A838-48FD-BCB1-7F8C1DF813B7}" srcOrd="0" destOrd="0" presId="urn:microsoft.com/office/officeart/2005/8/layout/chevron2"/>
    <dgm:cxn modelId="{AEF8EDD6-1ED6-4388-A112-28A57F0B6F5C}" srcId="{F50F765D-3D7D-4048-9E2A-A5AEA5FC1936}" destId="{9A1DD404-D053-481F-AC5A-A8B434CFA849}" srcOrd="1" destOrd="0" parTransId="{A878FA3D-97A5-4A98-B42D-8E7ED68B0B65}" sibTransId="{08CFE69A-4D63-433D-B306-4C93A2A302FF}"/>
    <dgm:cxn modelId="{F4318C82-50CB-41AE-A0CC-90459F04C699}" srcId="{F50F765D-3D7D-4048-9E2A-A5AEA5FC1936}" destId="{AFAE3633-6762-41ED-9FAD-60264D165173}" srcOrd="3" destOrd="0" parTransId="{9061D181-98ED-4920-81CB-6C09FFD51F06}" sibTransId="{E06A03C5-5B3C-4202-8212-121FE853C54A}"/>
    <dgm:cxn modelId="{E96FEE23-0148-4289-8CAB-211E835E8617}" type="presOf" srcId="{AFAE3633-6762-41ED-9FAD-60264D165173}" destId="{952FEC1D-3C2C-4635-AA70-0420EF3BC57A}" srcOrd="0" destOrd="0" presId="urn:microsoft.com/office/officeart/2005/8/layout/chevron2"/>
    <dgm:cxn modelId="{2BEAF030-6D82-4B03-A05A-AC34E99D926C}" srcId="{25AAF00F-EF99-4E22-8700-B828ED10FFEB}" destId="{3AB6DA56-1792-4C63-AD23-BD366D26F0D9}" srcOrd="0" destOrd="0" parTransId="{26056DCC-BAF0-408A-BE71-9C901F1A1502}" sibTransId="{F42A5724-318B-4573-81DD-1FEF85E48B70}"/>
    <dgm:cxn modelId="{82B0A2B0-9610-46B6-AA2D-28A6186F22DE}" srcId="{5CF014BD-CC9F-4583-817F-1A43D49EE49A}" destId="{FA8B5478-AA8A-41B2-90FF-418722B5D6CB}" srcOrd="0" destOrd="0" parTransId="{74AF5D16-610B-4313-A5B1-7F9B42446A28}" sibTransId="{8244D448-B70B-4C32-AFA9-1A70F1F6BA0A}"/>
    <dgm:cxn modelId="{02D2E790-0E33-43BB-A38A-5C4641A25B04}" type="presOf" srcId="{FA8B5478-AA8A-41B2-90FF-418722B5D6CB}" destId="{9A31D1FB-9971-401A-A1AB-B0F0B237B15B}" srcOrd="0" destOrd="0" presId="urn:microsoft.com/office/officeart/2005/8/layout/chevron2"/>
    <dgm:cxn modelId="{62E65E5D-009B-4309-A228-DE1A414E2412}" type="presOf" srcId="{3AB6DA56-1792-4C63-AD23-BD366D26F0D9}" destId="{9E4526A8-F2FC-4417-86CC-868603DDFB48}" srcOrd="0" destOrd="0" presId="urn:microsoft.com/office/officeart/2005/8/layout/chevron2"/>
    <dgm:cxn modelId="{82776099-CDEA-416E-9574-90EE047A613D}" type="presOf" srcId="{DC5DB447-B67A-4AAC-979F-A39D345B44BF}" destId="{0830AD86-81DE-43C7-97D3-3DC7C778899C}" srcOrd="0" destOrd="0" presId="urn:microsoft.com/office/officeart/2005/8/layout/chevron2"/>
    <dgm:cxn modelId="{292FABCC-2956-4EE7-8F1B-F8CB7C1253BB}" type="presParOf" srcId="{0A7AD9C1-21FC-4C41-BF00-A70E2B67FCED}" destId="{A649D546-D52C-42FE-817E-82B7678C0881}" srcOrd="0" destOrd="0" presId="urn:microsoft.com/office/officeart/2005/8/layout/chevron2"/>
    <dgm:cxn modelId="{40352D62-5649-4149-95ED-0FF91A779A3B}" type="presParOf" srcId="{A649D546-D52C-42FE-817E-82B7678C0881}" destId="{96B37DBF-A838-48FD-BCB1-7F8C1DF813B7}" srcOrd="0" destOrd="0" presId="urn:microsoft.com/office/officeart/2005/8/layout/chevron2"/>
    <dgm:cxn modelId="{99B6C0A8-D2AC-4FC3-9E93-619F96FFDF07}" type="presParOf" srcId="{A649D546-D52C-42FE-817E-82B7678C0881}" destId="{9A31D1FB-9971-401A-A1AB-B0F0B237B15B}" srcOrd="1" destOrd="0" presId="urn:microsoft.com/office/officeart/2005/8/layout/chevron2"/>
    <dgm:cxn modelId="{1A947F6E-B28B-48F1-AC87-5658A71F35B8}" type="presParOf" srcId="{0A7AD9C1-21FC-4C41-BF00-A70E2B67FCED}" destId="{98C52359-F35E-4612-B6BC-1F591E4CC666}" srcOrd="1" destOrd="0" presId="urn:microsoft.com/office/officeart/2005/8/layout/chevron2"/>
    <dgm:cxn modelId="{B2CE22D0-DCD6-46E0-B79B-2AE291828695}" type="presParOf" srcId="{0A7AD9C1-21FC-4C41-BF00-A70E2B67FCED}" destId="{5429B23B-572D-48A1-A2A9-0B022C2DF3FA}" srcOrd="2" destOrd="0" presId="urn:microsoft.com/office/officeart/2005/8/layout/chevron2"/>
    <dgm:cxn modelId="{B052F68D-90F8-4A75-9A13-CEF9CD867196}" type="presParOf" srcId="{5429B23B-572D-48A1-A2A9-0B022C2DF3FA}" destId="{CD176859-CCB5-460B-AF8E-53DE8164CC28}" srcOrd="0" destOrd="0" presId="urn:microsoft.com/office/officeart/2005/8/layout/chevron2"/>
    <dgm:cxn modelId="{E7C0F4AA-3630-4283-B3D0-8984C8A76664}" type="presParOf" srcId="{5429B23B-572D-48A1-A2A9-0B022C2DF3FA}" destId="{0830AD86-81DE-43C7-97D3-3DC7C778899C}" srcOrd="1" destOrd="0" presId="urn:microsoft.com/office/officeart/2005/8/layout/chevron2"/>
    <dgm:cxn modelId="{B02D8E39-9DD8-4758-8F31-6F8C831B4F18}" type="presParOf" srcId="{0A7AD9C1-21FC-4C41-BF00-A70E2B67FCED}" destId="{8AC36E5E-A550-4D07-B38B-B787BAC11E30}" srcOrd="3" destOrd="0" presId="urn:microsoft.com/office/officeart/2005/8/layout/chevron2"/>
    <dgm:cxn modelId="{22D7B906-31B8-4E87-86C1-704F092532CB}" type="presParOf" srcId="{0A7AD9C1-21FC-4C41-BF00-A70E2B67FCED}" destId="{4F587090-DB57-4CDC-8F93-F4B26398DCAA}" srcOrd="4" destOrd="0" presId="urn:microsoft.com/office/officeart/2005/8/layout/chevron2"/>
    <dgm:cxn modelId="{3343ADFE-44D2-444E-A4C2-C1B5619C7C22}" type="presParOf" srcId="{4F587090-DB57-4CDC-8F93-F4B26398DCAA}" destId="{420975FF-3DEF-4EC2-89B3-B32D29E1A37C}" srcOrd="0" destOrd="0" presId="urn:microsoft.com/office/officeart/2005/8/layout/chevron2"/>
    <dgm:cxn modelId="{0C03E60F-4EBA-40A6-9331-CBC3F7DB1363}" type="presParOf" srcId="{4F587090-DB57-4CDC-8F93-F4B26398DCAA}" destId="{9E4526A8-F2FC-4417-86CC-868603DDFB48}" srcOrd="1" destOrd="0" presId="urn:microsoft.com/office/officeart/2005/8/layout/chevron2"/>
    <dgm:cxn modelId="{7822EF87-324F-464A-99B2-F465662E9C07}" type="presParOf" srcId="{0A7AD9C1-21FC-4C41-BF00-A70E2B67FCED}" destId="{4054A6D9-BF46-4622-A090-AB0773F3CDFC}" srcOrd="5" destOrd="0" presId="urn:microsoft.com/office/officeart/2005/8/layout/chevron2"/>
    <dgm:cxn modelId="{90451508-1FDC-4E28-828C-DD890D12A288}" type="presParOf" srcId="{0A7AD9C1-21FC-4C41-BF00-A70E2B67FCED}" destId="{B86CFAC0-4C5B-4633-92DA-07D7C468785B}" srcOrd="6" destOrd="0" presId="urn:microsoft.com/office/officeart/2005/8/layout/chevron2"/>
    <dgm:cxn modelId="{5602DED4-D8C3-4438-A6D5-72D6AEF9F8A7}" type="presParOf" srcId="{B86CFAC0-4C5B-4633-92DA-07D7C468785B}" destId="{952FEC1D-3C2C-4635-AA70-0420EF3BC57A}" srcOrd="0" destOrd="0" presId="urn:microsoft.com/office/officeart/2005/8/layout/chevron2"/>
    <dgm:cxn modelId="{7CD809AE-C419-4340-8922-B636ADEF1516}" type="presParOf" srcId="{B86CFAC0-4C5B-4633-92DA-07D7C468785B}" destId="{E939407F-ACCD-41CC-9D3D-9FA5C040C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37DBF-A838-48FD-BCB1-7F8C1DF813B7}">
      <dsp:nvSpPr>
        <dsp:cNvPr id="0" name=""/>
        <dsp:cNvSpPr/>
      </dsp:nvSpPr>
      <dsp:spPr>
        <a:xfrm rot="5400000">
          <a:off x="-195131" y="195131"/>
          <a:ext cx="1300876" cy="910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#1</a:t>
          </a:r>
        </a:p>
      </dsp:txBody>
      <dsp:txXfrm rot="-5400000">
        <a:off x="1" y="455307"/>
        <a:ext cx="910613" cy="390263"/>
      </dsp:txXfrm>
    </dsp:sp>
    <dsp:sp modelId="{9A31D1FB-9971-401A-A1AB-B0F0B237B15B}">
      <dsp:nvSpPr>
        <dsp:cNvPr id="0" name=""/>
        <dsp:cNvSpPr/>
      </dsp:nvSpPr>
      <dsp:spPr>
        <a:xfrm rot="5400000">
          <a:off x="2187257" y="-1273960"/>
          <a:ext cx="846014" cy="339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More specialty </a:t>
          </a:r>
          <a:br>
            <a:rPr lang="en-US" sz="1800" b="1" kern="1200" dirty="0"/>
          </a:br>
          <a:r>
            <a:rPr lang="en-US" sz="1800" b="1" kern="1200" dirty="0"/>
            <a:t>providers available </a:t>
          </a:r>
        </a:p>
      </dsp:txBody>
      <dsp:txXfrm rot="-5400000">
        <a:off x="910614" y="43982"/>
        <a:ext cx="3358002" cy="763416"/>
      </dsp:txXfrm>
    </dsp:sp>
    <dsp:sp modelId="{CD176859-CCB5-460B-AF8E-53DE8164CC28}">
      <dsp:nvSpPr>
        <dsp:cNvPr id="0" name=""/>
        <dsp:cNvSpPr/>
      </dsp:nvSpPr>
      <dsp:spPr>
        <a:xfrm rot="5400000">
          <a:off x="-195131" y="1352620"/>
          <a:ext cx="1300876" cy="910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#2</a:t>
          </a:r>
        </a:p>
      </dsp:txBody>
      <dsp:txXfrm rot="-5400000">
        <a:off x="1" y="1612796"/>
        <a:ext cx="910613" cy="390263"/>
      </dsp:txXfrm>
    </dsp:sp>
    <dsp:sp modelId="{0830AD86-81DE-43C7-97D3-3DC7C778899C}">
      <dsp:nvSpPr>
        <dsp:cNvPr id="0" name=""/>
        <dsp:cNvSpPr/>
      </dsp:nvSpPr>
      <dsp:spPr>
        <a:xfrm rot="5400000">
          <a:off x="2187479" y="-119377"/>
          <a:ext cx="845569" cy="339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More primary care </a:t>
          </a:r>
          <a:br>
            <a:rPr lang="en-US" sz="1800" b="1" kern="1200" dirty="0"/>
          </a:br>
          <a:r>
            <a:rPr lang="en-US" sz="1800" b="1" kern="1200" dirty="0"/>
            <a:t>providers available</a:t>
          </a:r>
        </a:p>
      </dsp:txBody>
      <dsp:txXfrm rot="-5400000">
        <a:off x="910614" y="1198765"/>
        <a:ext cx="3358024" cy="763015"/>
      </dsp:txXfrm>
    </dsp:sp>
    <dsp:sp modelId="{420975FF-3DEF-4EC2-89B3-B32D29E1A37C}">
      <dsp:nvSpPr>
        <dsp:cNvPr id="0" name=""/>
        <dsp:cNvSpPr/>
      </dsp:nvSpPr>
      <dsp:spPr>
        <a:xfrm rot="5400000">
          <a:off x="-195131" y="2507425"/>
          <a:ext cx="1300876" cy="9106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#3</a:t>
          </a:r>
        </a:p>
      </dsp:txBody>
      <dsp:txXfrm rot="-5400000">
        <a:off x="1" y="2767601"/>
        <a:ext cx="910613" cy="390263"/>
      </dsp:txXfrm>
    </dsp:sp>
    <dsp:sp modelId="{9E4526A8-F2FC-4417-86CC-868603DDFB48}">
      <dsp:nvSpPr>
        <dsp:cNvPr id="0" name=""/>
        <dsp:cNvSpPr/>
      </dsp:nvSpPr>
      <dsp:spPr>
        <a:xfrm rot="5400000">
          <a:off x="2187479" y="1035427"/>
          <a:ext cx="845569" cy="339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Engaged, qualified, and caring providers/staff</a:t>
          </a:r>
        </a:p>
      </dsp:txBody>
      <dsp:txXfrm rot="-5400000">
        <a:off x="910614" y="2353570"/>
        <a:ext cx="3358024" cy="763015"/>
      </dsp:txXfrm>
    </dsp:sp>
    <dsp:sp modelId="{952FEC1D-3C2C-4635-AA70-0420EF3BC57A}">
      <dsp:nvSpPr>
        <dsp:cNvPr id="0" name=""/>
        <dsp:cNvSpPr/>
      </dsp:nvSpPr>
      <dsp:spPr>
        <a:xfrm rot="5400000">
          <a:off x="-195131" y="3662230"/>
          <a:ext cx="1300876" cy="91061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#4</a:t>
          </a:r>
        </a:p>
      </dsp:txBody>
      <dsp:txXfrm rot="-5400000">
        <a:off x="1" y="3922406"/>
        <a:ext cx="910613" cy="390263"/>
      </dsp:txXfrm>
    </dsp:sp>
    <dsp:sp modelId="{E939407F-ACCD-41CC-9D3D-9FA5C040C727}">
      <dsp:nvSpPr>
        <dsp:cNvPr id="0" name=""/>
        <dsp:cNvSpPr/>
      </dsp:nvSpPr>
      <dsp:spPr>
        <a:xfrm rot="5400000">
          <a:off x="2187479" y="2190233"/>
          <a:ext cx="845569" cy="339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Modern, up-to-date facilities</a:t>
          </a:r>
        </a:p>
      </dsp:txBody>
      <dsp:txXfrm rot="-5400000">
        <a:off x="910614" y="3508376"/>
        <a:ext cx="3358024" cy="76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7576A-99AE-40C6-80D0-82E3CF31D0C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8E7A6C-B279-406C-A3A9-0BDA7D4E8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25C1AFE-2AAA-4FA2-A94B-7F03FCDB217C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6FF54B-E565-49D7-874A-5B06684F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2435"/>
            <a:ext cx="11544300" cy="487665"/>
          </a:xfrm>
        </p:spPr>
        <p:txBody>
          <a:bodyPr/>
          <a:lstStyle>
            <a:lvl1pPr>
              <a:defRPr>
                <a:solidFill>
                  <a:srgbClr val="4F50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7584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8" y="312821"/>
            <a:ext cx="11544300" cy="487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1" y="1066800"/>
            <a:ext cx="5486399" cy="453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8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14827"/>
            <a:ext cx="11544300" cy="485274"/>
          </a:xfrm>
        </p:spPr>
        <p:txBody>
          <a:bodyPr/>
          <a:lstStyle>
            <a:lvl1pPr>
              <a:defRPr>
                <a:solidFill>
                  <a:srgbClr val="4F50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7503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5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8" y="312821"/>
            <a:ext cx="11544300" cy="487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4526"/>
            <a:ext cx="10972800" cy="41590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21" y="5943601"/>
            <a:ext cx="2844800" cy="365125"/>
          </a:xfrm>
          <a:prstGeom prst="rect">
            <a:avLst/>
          </a:prstGeom>
        </p:spPr>
        <p:txBody>
          <a:bodyPr/>
          <a:lstStyle/>
          <a:p>
            <a:fld id="{C6DE64AA-FEFF-0747-A7A9-DED5BCEA9CE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7047" y="6374985"/>
            <a:ext cx="2844800" cy="365125"/>
          </a:xfrm>
          <a:prstGeom prst="rect">
            <a:avLst/>
          </a:prstGeom>
        </p:spPr>
        <p:txBody>
          <a:bodyPr/>
          <a:lstStyle/>
          <a:p>
            <a:fld id="{8FCE907A-FCBD-BE4F-91CE-9BBC264A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B2AA96-C50B-164B-BFAA-0FEFCA697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1CEE6F3-25E1-064D-BE27-EC95F2911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21" y="5943603"/>
            <a:ext cx="2844800" cy="365125"/>
          </a:xfrm>
          <a:prstGeom prst="rect">
            <a:avLst/>
          </a:prstGeom>
        </p:spPr>
        <p:txBody>
          <a:bodyPr/>
          <a:lstStyle/>
          <a:p>
            <a:fld id="{C6DE64AA-FEFF-0747-A7A9-DED5BCEA9C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7047" y="6374987"/>
            <a:ext cx="2844800" cy="365125"/>
          </a:xfrm>
          <a:prstGeom prst="rect">
            <a:avLst/>
          </a:prstGeom>
        </p:spPr>
        <p:txBody>
          <a:bodyPr/>
          <a:lstStyle/>
          <a:p>
            <a:fld id="{8FCE907A-FCBD-BE4F-91CE-9BBC264AC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5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AEA0D3-12C2-4C84-A31B-4AFF4B5A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79735"/>
            <a:ext cx="11544300" cy="67816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F5053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38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2435"/>
            <a:ext cx="11544300" cy="487665"/>
          </a:xfrm>
        </p:spPr>
        <p:txBody>
          <a:bodyPr/>
          <a:lstStyle>
            <a:lvl1pPr>
              <a:defRPr>
                <a:solidFill>
                  <a:srgbClr val="4F50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5219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1" y="1066800"/>
            <a:ext cx="5486399" cy="45339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75777B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14827"/>
            <a:ext cx="11544300" cy="485274"/>
          </a:xfrm>
        </p:spPr>
        <p:txBody>
          <a:bodyPr/>
          <a:lstStyle>
            <a:lvl1pPr>
              <a:defRPr>
                <a:solidFill>
                  <a:srgbClr val="4F50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467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5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 userDrawn="1">
            <p:ph type="title"/>
          </p:nvPr>
        </p:nvSpPr>
        <p:spPr>
          <a:xfrm>
            <a:off x="322848" y="312821"/>
            <a:ext cx="11544300" cy="48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066800"/>
            <a:ext cx="304800" cy="579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74" r:id="rId3"/>
    <p:sldLayoutId id="2147483679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75777B"/>
          </a:solidFill>
          <a:latin typeface="Arial Nova Cond" panose="020B0506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4075" userDrawn="1">
          <p15:clr>
            <a:srgbClr val="F26B43"/>
          </p15:clr>
        </p15:guide>
        <p15:guide id="3" orient="horz" pos="1926" userDrawn="1">
          <p15:clr>
            <a:srgbClr val="F26B43"/>
          </p15:clr>
        </p15:guide>
        <p15:guide id="4" orient="horz" pos="672" userDrawn="1">
          <p15:clr>
            <a:srgbClr val="F26B43"/>
          </p15:clr>
        </p15:guide>
        <p15:guide id="5" orient="horz" pos="3826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64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192" userDrawn="1">
          <p15:clr>
            <a:srgbClr val="F26B43"/>
          </p15:clr>
        </p15:guide>
        <p15:guide id="12" orient="horz" pos="50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pos="96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4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4F505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3912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96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pos="3840">
          <p15:clr>
            <a:srgbClr val="F26B43"/>
          </p15:clr>
        </p15:guide>
        <p15:guide id="7" pos="192">
          <p15:clr>
            <a:srgbClr val="F26B43"/>
          </p15:clr>
        </p15:guide>
        <p15:guide id="8" pos="7464">
          <p15:clr>
            <a:srgbClr val="F26B43"/>
          </p15:clr>
        </p15:guide>
        <p15:guide id="9" pos="4800">
          <p15:clr>
            <a:srgbClr val="F26B43"/>
          </p15:clr>
        </p15:guide>
        <p15:guide id="10" orient="horz" pos="2856">
          <p15:clr>
            <a:srgbClr val="F26B43"/>
          </p15:clr>
        </p15:guide>
        <p15:guide id="11" orient="horz" pos="192">
          <p15:clr>
            <a:srgbClr val="F26B43"/>
          </p15:clr>
        </p15:guide>
        <p15:guide id="12" orient="horz" pos="504">
          <p15:clr>
            <a:srgbClr val="F26B43"/>
          </p15:clr>
        </p15:guide>
        <p15:guide id="13" pos="1920">
          <p15:clr>
            <a:srgbClr val="F26B43"/>
          </p15:clr>
        </p15:guide>
        <p15:guide id="14" pos="9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 userDrawn="1">
            <p:ph type="title"/>
          </p:nvPr>
        </p:nvSpPr>
        <p:spPr>
          <a:xfrm>
            <a:off x="322848" y="312821"/>
            <a:ext cx="11544300" cy="48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066800"/>
            <a:ext cx="304800" cy="579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75777B"/>
          </a:solidFill>
          <a:latin typeface="Arial Nova Cond" panose="020B0506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4075">
          <p15:clr>
            <a:srgbClr val="F26B43"/>
          </p15:clr>
        </p15:guide>
        <p15:guide id="3" orient="horz" pos="1926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orient="horz" pos="3826">
          <p15:clr>
            <a:srgbClr val="F26B43"/>
          </p15:clr>
        </p15:guide>
        <p15:guide id="6" pos="3840">
          <p15:clr>
            <a:srgbClr val="F26B43"/>
          </p15:clr>
        </p15:guide>
        <p15:guide id="7" pos="192">
          <p15:clr>
            <a:srgbClr val="F26B43"/>
          </p15:clr>
        </p15:guide>
        <p15:guide id="8" pos="7464">
          <p15:clr>
            <a:srgbClr val="F26B43"/>
          </p15:clr>
        </p15:guide>
        <p15:guide id="9" pos="4800">
          <p15:clr>
            <a:srgbClr val="F26B43"/>
          </p15:clr>
        </p15:guide>
        <p15:guide id="10" orient="horz" pos="2880">
          <p15:clr>
            <a:srgbClr val="F26B43"/>
          </p15:clr>
        </p15:guide>
        <p15:guide id="11" orient="horz" pos="192">
          <p15:clr>
            <a:srgbClr val="F26B43"/>
          </p15:clr>
        </p15:guide>
        <p15:guide id="12" orient="horz" pos="504">
          <p15:clr>
            <a:srgbClr val="F26B43"/>
          </p15:clr>
        </p15:guide>
        <p15:guide id="13" pos="1920">
          <p15:clr>
            <a:srgbClr val="F26B43"/>
          </p15:clr>
        </p15:guide>
        <p15:guide id="14" pos="960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A8650E-73E6-4E9B-8382-00EAFA0D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247867"/>
            <a:ext cx="11544300" cy="1047750"/>
          </a:xfrm>
        </p:spPr>
        <p:txBody>
          <a:bodyPr/>
          <a:lstStyle/>
          <a:p>
            <a:r>
              <a:rPr lang="en-US" dirty="0"/>
              <a:t>Samaritan Healthcare | </a:t>
            </a:r>
            <a:r>
              <a:rPr lang="en-US" sz="3600" dirty="0">
                <a:solidFill>
                  <a:srgbClr val="DD8047"/>
                </a:solidFill>
              </a:rPr>
              <a:t>Moses Lake, WA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>Presentation for PRC Approval GC/CM Project Delivery </a:t>
            </a:r>
            <a:r>
              <a:rPr lang="en-US" sz="1800" dirty="0">
                <a:solidFill>
                  <a:srgbClr val="353D94"/>
                </a:solidFill>
              </a:rPr>
              <a:t>| June 27, 2019</a:t>
            </a:r>
            <a:endParaRPr lang="en-US" dirty="0">
              <a:solidFill>
                <a:srgbClr val="353D9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2AE82E-732C-4F48-9B29-B8AE0654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484" y="6210300"/>
            <a:ext cx="1115616" cy="4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1" y="1066799"/>
            <a:ext cx="10703441" cy="4866167"/>
          </a:xfrm>
        </p:spPr>
        <p:txBody>
          <a:bodyPr/>
          <a:lstStyle/>
          <a:p>
            <a:r>
              <a:rPr lang="en-US" dirty="0"/>
              <a:t>1.  </a:t>
            </a:r>
            <a:r>
              <a:rPr lang="en-US" sz="3200" dirty="0"/>
              <a:t>To enable Samaritan Healthcare to advance our strategic plan and to grow as a regional 	healthcare organization.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Supporting our growing area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Advancing services regionally through the GCHA</a:t>
            </a:r>
          </a:p>
          <a:p>
            <a:pPr marL="742950" indent="-742950">
              <a:buAutoNum type="arabicPeriod" startAt="2"/>
            </a:pPr>
            <a:r>
              <a:rPr lang="en-US" sz="3200" dirty="0"/>
              <a:t>To eliminate our current constraints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/>
              <a:t>Land-locked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/>
              <a:t>Structural concerns with old building</a:t>
            </a:r>
          </a:p>
          <a:p>
            <a:pPr marL="742950" indent="-742950">
              <a:buAutoNum type="arabicPeriod" startAt="3"/>
            </a:pPr>
            <a:r>
              <a:rPr lang="en-US" sz="3200" dirty="0"/>
              <a:t>To increase efficiency and patient flow</a:t>
            </a:r>
          </a:p>
          <a:p>
            <a:pPr marL="742950" indent="-742950">
              <a:buAutoNum type="arabicPeriod" startAt="3"/>
            </a:pPr>
            <a:r>
              <a:rPr lang="en-US" sz="3200" dirty="0"/>
              <a:t>To create an exceptional patient and staff 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New Facility </a:t>
            </a:r>
          </a:p>
        </p:txBody>
      </p:sp>
    </p:spTree>
    <p:extLst>
      <p:ext uri="{BB962C8B-B14F-4D97-AF65-F5344CB8AC3E}">
        <p14:creationId xmlns:p14="http://schemas.microsoft.com/office/powerpoint/2010/main" val="26964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353D94"/>
                </a:solidFill>
              </a:rPr>
              <a:t>Program and Project Overview </a:t>
            </a:r>
            <a:r>
              <a:rPr lang="en-US" sz="4400" dirty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Joe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8E667A9-D61D-4D1C-B6C6-DAD926E03CE1}"/>
              </a:ext>
            </a:extLst>
          </p:cNvPr>
          <p:cNvSpPr txBox="1">
            <a:spLocks/>
          </p:cNvSpPr>
          <p:nvPr/>
        </p:nvSpPr>
        <p:spPr>
          <a:xfrm>
            <a:off x="6448423" y="1333500"/>
            <a:ext cx="524827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822469-06E5-45E4-BB7A-43040BE8C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800"/>
            <a:ext cx="9836359" cy="4533900"/>
          </a:xfrm>
        </p:spPr>
        <p:txBody>
          <a:bodyPr/>
          <a:lstStyle/>
          <a:p>
            <a:r>
              <a:rPr lang="en-US" dirty="0"/>
              <a:t>Tie to Strategic Plan as regional provider and Grand Columbia Health Alliance</a:t>
            </a:r>
          </a:p>
          <a:p>
            <a:endParaRPr lang="en-US" dirty="0"/>
          </a:p>
          <a:p>
            <a:r>
              <a:rPr lang="en-US" dirty="0"/>
              <a:t>Drove projections of volumes/market share</a:t>
            </a:r>
          </a:p>
          <a:p>
            <a:endParaRPr lang="en-US" dirty="0"/>
          </a:p>
          <a:p>
            <a:r>
              <a:rPr lang="en-US" dirty="0"/>
              <a:t>Evaluation of current facility – capacity, operations and ability to meet the need</a:t>
            </a:r>
          </a:p>
          <a:p>
            <a:endParaRPr lang="en-US" dirty="0"/>
          </a:p>
          <a:p>
            <a:r>
              <a:rPr lang="en-US" dirty="0"/>
              <a:t>Lead Samaritan to new facility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411964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A6CF357-46C4-4201-8C4C-49F20E643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800"/>
            <a:ext cx="8934071" cy="4533900"/>
          </a:xfrm>
        </p:spPr>
        <p:txBody>
          <a:bodyPr/>
          <a:lstStyle/>
          <a:p>
            <a:r>
              <a:rPr lang="en-US" dirty="0"/>
              <a:t>50 beds</a:t>
            </a:r>
          </a:p>
          <a:p>
            <a:r>
              <a:rPr lang="en-US" dirty="0"/>
              <a:t>6 OR’s</a:t>
            </a:r>
          </a:p>
          <a:p>
            <a:r>
              <a:rPr lang="en-US" dirty="0"/>
              <a:t>12 ER Bays</a:t>
            </a:r>
          </a:p>
          <a:p>
            <a:r>
              <a:rPr lang="en-US" dirty="0"/>
              <a:t>Full-scope imaging</a:t>
            </a:r>
          </a:p>
          <a:p>
            <a:r>
              <a:rPr lang="en-US" dirty="0"/>
              <a:t>Ancillary/Support</a:t>
            </a:r>
          </a:p>
          <a:p>
            <a:r>
              <a:rPr lang="en-US" dirty="0"/>
              <a:t>Medical office development in future</a:t>
            </a:r>
          </a:p>
          <a:p>
            <a:r>
              <a:rPr lang="en-US" dirty="0"/>
              <a:t>Approximately 148,000 sf (mix of hospital, ambulatory, office)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4FCA79-CE83-429B-A7F9-304B7E73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40709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7B85920-9E50-4AE1-A7F5-CCEBF25E4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800"/>
            <a:ext cx="9672857" cy="4533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649F86-6862-49E4-AABB-967A263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551A8557-1C37-43C1-9798-DC906678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391"/>
            <a:ext cx="12192000" cy="70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7CDCA4-9C50-4F18-9813-6CBD621F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Project Concept </a:t>
            </a:r>
            <a:r>
              <a:rPr lang="en-US" dirty="0">
                <a:solidFill>
                  <a:srgbClr val="FF0000"/>
                </a:solidFill>
              </a:rPr>
              <a:t>- Victoria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F656B2-2A5B-42AA-8FD2-315389842D82}"/>
              </a:ext>
            </a:extLst>
          </p:cNvPr>
          <p:cNvGrpSpPr/>
          <p:nvPr/>
        </p:nvGrpSpPr>
        <p:grpSpPr>
          <a:xfrm>
            <a:off x="3697238" y="1079325"/>
            <a:ext cx="8440261" cy="4827944"/>
            <a:chOff x="4077582" y="1751588"/>
            <a:chExt cx="7790568" cy="44563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E56AB9-FC06-4AEB-8E9A-AF22238E5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962" b="12026"/>
            <a:stretch/>
          </p:blipFill>
          <p:spPr>
            <a:xfrm>
              <a:off x="4077582" y="1751588"/>
              <a:ext cx="7790568" cy="445631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799764C-60F1-423E-AD8B-DA8AD4F1EBF6}"/>
                </a:ext>
              </a:extLst>
            </p:cNvPr>
            <p:cNvSpPr/>
            <p:nvPr/>
          </p:nvSpPr>
          <p:spPr>
            <a:xfrm>
              <a:off x="4445841" y="1751589"/>
              <a:ext cx="7059854" cy="4323404"/>
            </a:xfrm>
            <a:prstGeom prst="rect">
              <a:avLst/>
            </a:prstGeom>
            <a:noFill/>
            <a:ln>
              <a:solidFill>
                <a:srgbClr val="757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7D71FB-D806-41ED-A549-728682DB6917}"/>
              </a:ext>
            </a:extLst>
          </p:cNvPr>
          <p:cNvGrpSpPr/>
          <p:nvPr/>
        </p:nvGrpSpPr>
        <p:grpSpPr>
          <a:xfrm>
            <a:off x="437638" y="950731"/>
            <a:ext cx="3521082" cy="2289029"/>
            <a:chOff x="437638" y="950731"/>
            <a:chExt cx="3521082" cy="22890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44AF886-E3CA-497E-ABD4-5F494DD80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74" b="53761"/>
            <a:stretch/>
          </p:blipFill>
          <p:spPr>
            <a:xfrm>
              <a:off x="437638" y="950731"/>
              <a:ext cx="3521082" cy="22890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9E50E13-A078-47B3-9947-9CD0A1878F27}"/>
                </a:ext>
              </a:extLst>
            </p:cNvPr>
            <p:cNvSpPr/>
            <p:nvPr/>
          </p:nvSpPr>
          <p:spPr>
            <a:xfrm>
              <a:off x="587396" y="1083956"/>
              <a:ext cx="3215540" cy="2095249"/>
            </a:xfrm>
            <a:prstGeom prst="rect">
              <a:avLst/>
            </a:prstGeom>
            <a:noFill/>
            <a:ln>
              <a:solidFill>
                <a:srgbClr val="757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6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7CDCA4-9C50-4F18-9813-6CBD621F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Project Concept </a:t>
            </a:r>
            <a:r>
              <a:rPr lang="en-US" dirty="0">
                <a:solidFill>
                  <a:srgbClr val="FF0000"/>
                </a:solidFill>
              </a:rPr>
              <a:t>- Victoria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1DC49E73-ED90-4900-98D0-142A3223F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5" t="17837" r="6346" b="23265"/>
          <a:stretch/>
        </p:blipFill>
        <p:spPr>
          <a:xfrm>
            <a:off x="587396" y="1059117"/>
            <a:ext cx="5086729" cy="5625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08A3A4-A9AA-4F6C-B198-680517F2EC86}"/>
              </a:ext>
            </a:extLst>
          </p:cNvPr>
          <p:cNvSpPr txBox="1"/>
          <p:nvPr/>
        </p:nvSpPr>
        <p:spPr>
          <a:xfrm>
            <a:off x="6019295" y="1059117"/>
            <a:ext cx="4765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25.59 ACRES, 1,114,700 SF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Area: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132,000 – 140,000 SF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Parking: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Hospital: 480(@ 3.5/1000)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Building 1: 200(@ 5/1000)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Building 2: 200(@ 5/1000)</a:t>
            </a:r>
          </a:p>
        </p:txBody>
      </p:sp>
    </p:spTree>
    <p:extLst>
      <p:ext uri="{BB962C8B-B14F-4D97-AF65-F5344CB8AC3E}">
        <p14:creationId xmlns:p14="http://schemas.microsoft.com/office/powerpoint/2010/main" val="404619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7CDCA4-9C50-4F18-9813-6CBD621F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Project Concept </a:t>
            </a:r>
            <a:r>
              <a:rPr lang="en-US" dirty="0">
                <a:solidFill>
                  <a:srgbClr val="FF0000"/>
                </a:solidFill>
              </a:rPr>
              <a:t>- Victoria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3AFFAF1-3D70-4A61-9847-322DCF43A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4983" r="16798" b="54765"/>
          <a:stretch/>
        </p:blipFill>
        <p:spPr>
          <a:xfrm>
            <a:off x="6553732" y="1206975"/>
            <a:ext cx="5484859" cy="514873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7452373-CAF9-41E0-AA57-41F3DA6F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5" t="46560" r="17014" b="12621"/>
          <a:stretch/>
        </p:blipFill>
        <p:spPr>
          <a:xfrm>
            <a:off x="482431" y="999378"/>
            <a:ext cx="5759865" cy="52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A6895-656C-49DC-86FD-C44CC0C4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Schedule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- Jeff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xmlns="" id="{A7D560FB-F624-4F3D-9C80-6F85555AE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125687"/>
              </p:ext>
            </p:extLst>
          </p:nvPr>
        </p:nvGraphicFramePr>
        <p:xfrm>
          <a:off x="627263" y="1074873"/>
          <a:ext cx="8419848" cy="5351634"/>
        </p:xfrm>
        <a:graphic>
          <a:graphicData uri="http://schemas.openxmlformats.org/drawingml/2006/table">
            <a:tbl>
              <a:tblPr firstRow="1" firstCol="1" bandRow="1"/>
              <a:tblGrid>
                <a:gridCol w="61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6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14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Times New Roman"/>
                          <a:cs typeface="Times New Roman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Times New Roman"/>
                          <a:cs typeface="Times New Roman"/>
                        </a:rPr>
                        <a:t>Task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Times New Roman"/>
                          <a:cs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PCARB Application Submittal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 20, 2019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 PRC Presentation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 27, 2019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Delivery Approval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 27, 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Official State Authority Notice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 28, 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Schematic Design Complete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July 13, 2019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RFQ Due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July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 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Interviews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Aug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4, 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RFFP-Selection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18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Baseline Estimate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 1, 2019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GC/CM Budget - 70% DD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 1, 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VE/Constructability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July - Sept 2019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 Development Complete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November 16, 2019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Baseline MACC 90% Construct Docs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March 1,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Construction Docs 100%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 24,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Permitting-Site/Building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April/May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Final MACC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 20,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Site Mobilization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 1, 2020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8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Construction Completion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February 28, 2022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1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9C9769-4600-43E5-A2E4-F367DA6DF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799"/>
            <a:ext cx="11466785" cy="563354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Sources of Project Financing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Financial RFP Presentation Wednesday, July 24</a:t>
            </a:r>
            <a:r>
              <a:rPr lang="en-US" sz="2800" baseline="30000" dirty="0"/>
              <a:t>th.</a:t>
            </a:r>
            <a:endParaRPr lang="en-US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Five Financial Institutions (Cain, Raymond James, Dougherty Mortgage, Piper Jaffrey, and Bank of America).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Will seek either USDA Funding or Public Offering Bond.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Establish Overall </a:t>
            </a:r>
            <a:r>
              <a:rPr lang="en-US" sz="2800" b="1" dirty="0" err="1"/>
              <a:t>Proforma</a:t>
            </a:r>
            <a:endParaRPr lang="en-US" sz="28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Engaged with </a:t>
            </a:r>
            <a:r>
              <a:rPr lang="en-US" sz="2800" dirty="0" err="1"/>
              <a:t>Wipfli</a:t>
            </a:r>
            <a:r>
              <a:rPr lang="en-US" sz="2800" dirty="0"/>
              <a:t> CPAs and Consultants on June 7</a:t>
            </a:r>
            <a:r>
              <a:rPr lang="en-US" sz="2800" baseline="30000" dirty="0"/>
              <a:t>th</a:t>
            </a:r>
            <a:r>
              <a:rPr lang="en-US" sz="2800" dirty="0"/>
              <a:t> to develop a Feasibility Study to be utilized for USDA or Public Offering Bond.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Budget Control-GC/CM Input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The use of the GC/CM during the design phase will enable estimate updates and a better opportunity for budget advice and control.</a:t>
            </a: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1D5B44-2D1E-40A9-9C11-0234A36B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Fiduciary Management 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Alex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8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9C9769-4600-43E5-A2E4-F367DA6DF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799"/>
            <a:ext cx="11498316" cy="561777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Monthly Outlay Reports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With USDA financing the project as well as other possible lending agencies Samaritan will submit a monthly Outlay Report consistent with the project budget allocations and requests for payments based on monthly invoicing from all parties providing services to the project.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Budget Reconciliation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End of project budget truing with the GC/CM and the Financial Institutions that Samaritan partners with. </a:t>
            </a: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1D5B44-2D1E-40A9-9C11-0234A36B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Fiduciary Management 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Alex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699245-2E7F-4671-9FDC-DE4869525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799"/>
            <a:ext cx="11416878" cy="5285555"/>
          </a:xfrm>
        </p:spPr>
        <p:txBody>
          <a:bodyPr/>
          <a:lstStyle/>
          <a:p>
            <a:r>
              <a:rPr lang="en-US" dirty="0"/>
              <a:t>Introductions of Project Team </a:t>
            </a:r>
            <a:r>
              <a:rPr lang="en-US" sz="2400" dirty="0">
                <a:solidFill>
                  <a:srgbClr val="FF0000"/>
                </a:solidFill>
              </a:rPr>
              <a:t>- Dick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Why GC/CM for Samaritan Healthcare</a:t>
            </a:r>
            <a:r>
              <a:rPr lang="en-US" sz="2400" dirty="0">
                <a:solidFill>
                  <a:srgbClr val="FF0000"/>
                </a:solidFill>
              </a:rPr>
              <a:t> – Dick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Samaritan Healthcare </a:t>
            </a:r>
            <a:r>
              <a:rPr lang="en-US" sz="2400" dirty="0">
                <a:solidFill>
                  <a:srgbClr val="FF0000"/>
                </a:solidFill>
              </a:rPr>
              <a:t> – Theresa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Program and Project Overview </a:t>
            </a:r>
            <a:r>
              <a:rPr lang="en-US" sz="2400" dirty="0">
                <a:solidFill>
                  <a:srgbClr val="FF0000"/>
                </a:solidFill>
              </a:rPr>
              <a:t>– Joe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Project Concepts </a:t>
            </a:r>
            <a:r>
              <a:rPr lang="en-US" sz="2400" dirty="0">
                <a:solidFill>
                  <a:srgbClr val="FF0000"/>
                </a:solidFill>
              </a:rPr>
              <a:t>– Victoria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Schedule </a:t>
            </a:r>
            <a:r>
              <a:rPr lang="en-US" sz="2400" dirty="0">
                <a:solidFill>
                  <a:srgbClr val="FF0000"/>
                </a:solidFill>
              </a:rPr>
              <a:t>– Jeff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Fiduciary Management </a:t>
            </a:r>
            <a:r>
              <a:rPr lang="en-US" sz="2400" dirty="0">
                <a:solidFill>
                  <a:srgbClr val="FF0000"/>
                </a:solidFill>
              </a:rPr>
              <a:t>– Alex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Summary/Questions </a:t>
            </a:r>
            <a:r>
              <a:rPr lang="en-US" sz="2400" dirty="0">
                <a:solidFill>
                  <a:srgbClr val="FF0000"/>
                </a:solidFill>
              </a:rPr>
              <a:t>– Theresa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79E939-F78D-4FE8-92B9-743FF845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162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97C234-404D-499D-AEF9-C092D535E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066799"/>
            <a:ext cx="11470104" cy="5719011"/>
          </a:xfrm>
        </p:spPr>
        <p:txBody>
          <a:bodyPr/>
          <a:lstStyle/>
          <a:p>
            <a:r>
              <a:rPr lang="en-US" dirty="0"/>
              <a:t>Response to PRC Written Questions-</a:t>
            </a:r>
            <a:r>
              <a:rPr lang="en-US" dirty="0">
                <a:solidFill>
                  <a:srgbClr val="FF0000"/>
                </a:solidFill>
              </a:rPr>
              <a:t>Dick</a:t>
            </a:r>
          </a:p>
          <a:p>
            <a:r>
              <a:rPr lang="en-US" dirty="0"/>
              <a:t>Applicant Final Comments- </a:t>
            </a:r>
            <a:r>
              <a:rPr lang="en-US" dirty="0">
                <a:solidFill>
                  <a:srgbClr val="FF0000"/>
                </a:solidFill>
              </a:rPr>
              <a:t>Theresa</a:t>
            </a:r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000" dirty="0"/>
              <a:t>The team – ZGF, Engineers, our Senior Leadership team including me and we would like to find the right fit in a GC.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000" dirty="0"/>
              <a:t>Board Commitment -  to the #</a:t>
            </a:r>
            <a:r>
              <a:rPr lang="en-US" sz="2000" dirty="0" smtClean="0"/>
              <a:t>Build Community </a:t>
            </a:r>
            <a:r>
              <a:rPr lang="en-US" sz="2000" dirty="0"/>
              <a:t>project, to the vision of being a regional healthcare organization and to Samaritan providing services  so our community can receive care close to home.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000" dirty="0"/>
              <a:t>Financing &amp; Feasibility - We are confident in our financing and the overall feasibility of the project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000" dirty="0"/>
              <a:t>We believe the GC/CM process to provide the best value for our community and will attract the most qualified contractors for a complex project.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1B2770-F386-4D4E-90D6-6346442E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2326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A8650E-73E6-4E9B-8382-00EAFA0D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247867"/>
            <a:ext cx="11544300" cy="1047750"/>
          </a:xfrm>
        </p:spPr>
        <p:txBody>
          <a:bodyPr/>
          <a:lstStyle/>
          <a:p>
            <a:r>
              <a:rPr lang="en-US" dirty="0"/>
              <a:t>Samaritan Healthcare | </a:t>
            </a:r>
            <a:r>
              <a:rPr lang="en-US" sz="3600" dirty="0">
                <a:solidFill>
                  <a:srgbClr val="DD8047"/>
                </a:solidFill>
              </a:rPr>
              <a:t>Moses Lake, WA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>Presentation for PRC Approval GC/CM Project Delivery </a:t>
            </a:r>
            <a:r>
              <a:rPr lang="en-US" sz="1800" dirty="0">
                <a:solidFill>
                  <a:srgbClr val="353D94"/>
                </a:solidFill>
              </a:rPr>
              <a:t>| June 27, 2019</a:t>
            </a:r>
            <a:endParaRPr lang="en-US" dirty="0">
              <a:solidFill>
                <a:srgbClr val="353D9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2AE82E-732C-4F48-9B29-B8AE0654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484" y="6210300"/>
            <a:ext cx="1115616" cy="4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269" y="2694107"/>
            <a:ext cx="9835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2500" y="3168650"/>
            <a:ext cx="1079500" cy="10795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0900" y="1778000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900" y="3168650"/>
            <a:ext cx="1079500" cy="1079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Colors (DO NOT DELETE)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2500" y="1778000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2500" y="1778000"/>
            <a:ext cx="1079500" cy="1079500"/>
          </a:xfrm>
          <a:prstGeom prst="rect">
            <a:avLst/>
          </a:prstGeom>
          <a:solidFill>
            <a:srgbClr val="687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656549-C7FD-4D12-AB9A-0D59E51D4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592" y="1090013"/>
            <a:ext cx="9329695" cy="5692291"/>
          </a:xfrm>
        </p:spPr>
        <p:txBody>
          <a:bodyPr/>
          <a:lstStyle/>
          <a:p>
            <a:pPr indent="-45720"/>
            <a:r>
              <a:rPr lang="en-US" sz="2800" b="1" dirty="0">
                <a:solidFill>
                  <a:srgbClr val="353D94"/>
                </a:solidFill>
              </a:rPr>
              <a:t>Theresa Sullivan </a:t>
            </a:r>
            <a:r>
              <a:rPr lang="en-US" sz="2000" dirty="0"/>
              <a:t>CEO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 Samaritan Healthcare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Overall Responsibility</a:t>
            </a:r>
          </a:p>
          <a:p>
            <a:pPr indent="-45720"/>
            <a:r>
              <a:rPr lang="en-US" sz="2800" b="1" dirty="0">
                <a:solidFill>
                  <a:srgbClr val="353D94"/>
                </a:solidFill>
              </a:rPr>
              <a:t>Alex Town </a:t>
            </a:r>
            <a:r>
              <a:rPr lang="en-US" sz="2000" dirty="0"/>
              <a:t>CAO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 Samaritan Healthcare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Financial Management</a:t>
            </a:r>
          </a:p>
          <a:p>
            <a:pPr indent="-45720"/>
            <a:r>
              <a:rPr lang="en-US" sz="2800" b="1" dirty="0">
                <a:solidFill>
                  <a:srgbClr val="353D94"/>
                </a:solidFill>
              </a:rPr>
              <a:t>Joe Kunkel</a:t>
            </a:r>
            <a:r>
              <a:rPr lang="en-US" sz="2800" b="1" dirty="0"/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Owner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 The Healthcare Collaborative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Project Director  </a:t>
            </a:r>
            <a:r>
              <a:rPr lang="en-US" sz="2400" b="1" dirty="0">
                <a:solidFill>
                  <a:srgbClr val="353D94"/>
                </a:solidFill>
              </a:rPr>
              <a:t>Jeff Caldwell </a:t>
            </a:r>
            <a:r>
              <a:rPr lang="en-US" sz="2400" dirty="0">
                <a:solidFill>
                  <a:srgbClr val="DD8047"/>
                </a:solidFill>
              </a:rPr>
              <a:t>- Project Management</a:t>
            </a:r>
            <a:endParaRPr lang="en-US" sz="2400" b="1" dirty="0">
              <a:solidFill>
                <a:srgbClr val="DD8047"/>
              </a:solidFill>
            </a:endParaRPr>
          </a:p>
          <a:p>
            <a:pPr indent="-45720"/>
            <a:r>
              <a:rPr lang="en-US" sz="3000" b="1" dirty="0">
                <a:solidFill>
                  <a:srgbClr val="353D94"/>
                </a:solidFill>
              </a:rPr>
              <a:t>Victoria Nichols </a:t>
            </a:r>
            <a:r>
              <a:rPr lang="en-US" sz="2000" dirty="0"/>
              <a:t>Partner/Project Manager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ZGF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PAE/PCS Engineering Consultants</a:t>
            </a:r>
          </a:p>
          <a:p>
            <a:pPr indent="-45720"/>
            <a:r>
              <a:rPr lang="en-US" sz="3000" b="1" dirty="0">
                <a:solidFill>
                  <a:srgbClr val="353D94"/>
                </a:solidFill>
              </a:rPr>
              <a:t>Dick Bratton </a:t>
            </a:r>
            <a:r>
              <a:rPr lang="en-US" sz="2000" dirty="0"/>
              <a:t>Owner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DBPM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GC/CM Advisory</a:t>
            </a:r>
          </a:p>
          <a:p>
            <a:pPr indent="-45720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Foster Pepper</a:t>
            </a:r>
          </a:p>
          <a:p>
            <a:pPr lvl="1"/>
            <a:r>
              <a:rPr lang="en-US" sz="2400" dirty="0">
                <a:solidFill>
                  <a:srgbClr val="DD8047"/>
                </a:solidFill>
              </a:rPr>
              <a:t>Counsel Experience with RCW 39.10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Project Team </a:t>
            </a:r>
            <a:r>
              <a:rPr lang="en-US" sz="4400" dirty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Dick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656549-C7FD-4D12-AB9A-0D59E51D4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592" y="1090013"/>
            <a:ext cx="9329695" cy="5692291"/>
          </a:xfrm>
        </p:spPr>
        <p:txBody>
          <a:bodyPr/>
          <a:lstStyle/>
          <a:p>
            <a:r>
              <a:rPr lang="en-US" sz="3200" dirty="0"/>
              <a:t>SH New Hospital Project Significance</a:t>
            </a:r>
          </a:p>
          <a:p>
            <a:pPr lvl="1"/>
            <a:r>
              <a:rPr lang="en-US" sz="2400" dirty="0"/>
              <a:t>Project Meets GC/CM Criteria</a:t>
            </a:r>
          </a:p>
          <a:p>
            <a:pPr lvl="2"/>
            <a:r>
              <a:rPr lang="en-US" sz="2000" dirty="0"/>
              <a:t>Critical Scheduling, Phasing, Transition</a:t>
            </a:r>
          </a:p>
          <a:p>
            <a:pPr lvl="2"/>
            <a:r>
              <a:rPr lang="en-US" sz="2000" dirty="0"/>
              <a:t>Early </a:t>
            </a:r>
            <a:r>
              <a:rPr lang="en-US" sz="2000" dirty="0" smtClean="0"/>
              <a:t>GC/CM </a:t>
            </a:r>
            <a:r>
              <a:rPr lang="en-US" sz="2000" dirty="0"/>
              <a:t>Interaction </a:t>
            </a:r>
            <a:r>
              <a:rPr lang="en-US" sz="2000" dirty="0" smtClean="0"/>
              <a:t>Essential </a:t>
            </a:r>
            <a:r>
              <a:rPr lang="en-US" sz="2000" dirty="0"/>
              <a:t>for Successful Project</a:t>
            </a:r>
          </a:p>
          <a:p>
            <a:pPr lvl="2"/>
            <a:r>
              <a:rPr lang="en-US" sz="2000" dirty="0" smtClean="0"/>
              <a:t>Undertake a 3 stage </a:t>
            </a:r>
            <a:r>
              <a:rPr lang="en-US" sz="2000" dirty="0"/>
              <a:t>selection process</a:t>
            </a:r>
          </a:p>
          <a:p>
            <a:pPr lvl="1"/>
            <a:r>
              <a:rPr lang="en-US" sz="2400" dirty="0"/>
              <a:t>Cost and Schedule Early Input</a:t>
            </a:r>
          </a:p>
          <a:p>
            <a:pPr lvl="1"/>
            <a:r>
              <a:rPr lang="en-US" sz="2400" dirty="0" smtClean="0"/>
              <a:t>Review </a:t>
            </a:r>
            <a:r>
              <a:rPr lang="en-US" sz="2400" dirty="0"/>
              <a:t>of SD/Site Challenges/Constructability</a:t>
            </a:r>
          </a:p>
          <a:p>
            <a:pPr lvl="1"/>
            <a:r>
              <a:rPr lang="en-US" sz="2400" dirty="0"/>
              <a:t>Establish Budget/Provide DD </a:t>
            </a:r>
            <a:r>
              <a:rPr lang="en-US" sz="2400" dirty="0" smtClean="0"/>
              <a:t>Baseline</a:t>
            </a:r>
            <a:endParaRPr lang="en-US" sz="2400" dirty="0"/>
          </a:p>
          <a:p>
            <a:pPr lvl="1"/>
            <a:r>
              <a:rPr lang="en-US" sz="2400" dirty="0"/>
              <a:t>Identify and Coordinate Long Lead Items</a:t>
            </a:r>
          </a:p>
          <a:p>
            <a:pPr lvl="1"/>
            <a:r>
              <a:rPr lang="en-US" sz="2400" dirty="0"/>
              <a:t>Rural Location-Trade Commitments and Availability</a:t>
            </a:r>
          </a:p>
          <a:p>
            <a:pPr lvl="1"/>
            <a:r>
              <a:rPr lang="en-US" sz="2400" dirty="0"/>
              <a:t>Industry Forces $1.5B Bonds Spokane</a:t>
            </a:r>
          </a:p>
          <a:p>
            <a:pPr lvl="1"/>
            <a:r>
              <a:rPr lang="en-US" sz="2400" dirty="0"/>
              <a:t>GC/CM Influence and Coordination of Move Transition</a:t>
            </a:r>
          </a:p>
          <a:p>
            <a:pPr lvl="1"/>
            <a:r>
              <a:rPr lang="en-US" sz="2400" dirty="0"/>
              <a:t>Possible EC/MC/CM Approach/Advantage</a:t>
            </a:r>
          </a:p>
          <a:p>
            <a:pPr lvl="1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53D94"/>
                </a:solidFill>
              </a:rPr>
              <a:t>Why GC/CM for Samaritan Healthcare 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Dick</a:t>
            </a:r>
            <a:r>
              <a:rPr lang="en-US" dirty="0"/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8E667A9-D61D-4D1C-B6C6-DAD926E03CE1}"/>
              </a:ext>
            </a:extLst>
          </p:cNvPr>
          <p:cNvSpPr txBox="1">
            <a:spLocks/>
          </p:cNvSpPr>
          <p:nvPr/>
        </p:nvSpPr>
        <p:spPr>
          <a:xfrm>
            <a:off x="6448423" y="1333500"/>
            <a:ext cx="524827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656549-C7FD-4D12-AB9A-0D59E51D4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592" y="1083958"/>
            <a:ext cx="11322138" cy="4821542"/>
          </a:xfrm>
        </p:spPr>
        <p:txBody>
          <a:bodyPr/>
          <a:lstStyle/>
          <a:p>
            <a:r>
              <a:rPr lang="en-US" dirty="0"/>
              <a:t>History of Samaritan Healthcare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Grant County Public Hospital District #1 was created by community vote in December of 1947.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1955, the new hospital opened on Wheeler Road. Since then, the hospital has been expanded in 1980, 1992, and the largest expansion in 2002.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community demonstrated commitment to local healthcare through the giving of their time and money both through donations and approving a levy to fund the hospital building back in 1955.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founding fathers and mothers didn’t believe people should have to travel for healthcare.</a:t>
            </a:r>
          </a:p>
          <a:p>
            <a:r>
              <a:rPr lang="en-US" dirty="0"/>
              <a:t>Building On SH Past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Board of Commissioners have continued the commitment to keep healthcare local.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They have sought community input and feedback and developed a strategic plan to grow access to care locally.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353D94"/>
                </a:solidFill>
              </a:rPr>
              <a:t>Samaritan Healthcare </a:t>
            </a:r>
            <a:r>
              <a:rPr lang="en-US" sz="4400" dirty="0">
                <a:solidFill>
                  <a:srgbClr val="FF0000"/>
                </a:solidFill>
              </a:rPr>
              <a:t>- Theresa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8E667A9-D61D-4D1C-B6C6-DAD926E03CE1}"/>
              </a:ext>
            </a:extLst>
          </p:cNvPr>
          <p:cNvSpPr txBox="1">
            <a:spLocks/>
          </p:cNvSpPr>
          <p:nvPr/>
        </p:nvSpPr>
        <p:spPr>
          <a:xfrm>
            <a:off x="6448423" y="1333500"/>
            <a:ext cx="524827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777B"/>
                </a:solidFill>
                <a:latin typeface="Arial Nova Cond" panose="020B0506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2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37" y="0"/>
            <a:ext cx="10972800" cy="1143000"/>
          </a:xfrm>
        </p:spPr>
        <p:txBody>
          <a:bodyPr/>
          <a:lstStyle/>
          <a:p>
            <a:r>
              <a:rPr lang="en-US" sz="3600" dirty="0"/>
              <a:t>Building on the Past…</a:t>
            </a:r>
            <a:br>
              <a:rPr lang="en-US" sz="3600" dirty="0"/>
            </a:br>
            <a:r>
              <a:rPr lang="en-US" sz="3600" dirty="0"/>
              <a:t>Samaritan Healthcare Service Area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8" y="977705"/>
            <a:ext cx="8897817" cy="55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031858" y="3904806"/>
            <a:ext cx="228600" cy="2073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02B816FC-3819-4A41-92CE-34533269AC28}"/>
              </a:ext>
            </a:extLst>
          </p:cNvPr>
          <p:cNvSpPr txBox="1">
            <a:spLocks/>
          </p:cNvSpPr>
          <p:nvPr/>
        </p:nvSpPr>
        <p:spPr>
          <a:xfrm>
            <a:off x="2436239" y="1831190"/>
            <a:ext cx="2949178" cy="1600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What significant changes are needed for improving you and your family’s health care experience in Grant County? </a:t>
            </a: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xmlns="" id="{56CE6063-A0FB-CD49-938F-4CA76F6FA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019382"/>
              </p:ext>
            </p:extLst>
          </p:nvPr>
        </p:nvGraphicFramePr>
        <p:xfrm>
          <a:off x="6098224" y="1762730"/>
          <a:ext cx="4309915" cy="477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EFA12C88-1C79-8B45-96A2-C9127F38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F2FDC9ED-FC60-4553-9C5B-74F40C866A3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97D1086-377E-0C4D-88D2-6FADC93C7242}"/>
              </a:ext>
            </a:extLst>
          </p:cNvPr>
          <p:cNvCxnSpPr/>
          <p:nvPr/>
        </p:nvCxnSpPr>
        <p:spPr>
          <a:xfrm>
            <a:off x="2198514" y="3266399"/>
            <a:ext cx="27219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08FD04-DF4E-D24A-8ACF-7E3A3A3506FE}"/>
              </a:ext>
            </a:extLst>
          </p:cNvPr>
          <p:cNvGrpSpPr/>
          <p:nvPr/>
        </p:nvGrpSpPr>
        <p:grpSpPr>
          <a:xfrm>
            <a:off x="5379529" y="1732945"/>
            <a:ext cx="436296" cy="3742974"/>
            <a:chOff x="3859067" y="1172941"/>
            <a:chExt cx="436296" cy="31565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2952650-BEF5-3645-801D-06771A620ED6}"/>
                </a:ext>
              </a:extLst>
            </p:cNvPr>
            <p:cNvSpPr txBox="1"/>
            <p:nvPr/>
          </p:nvSpPr>
          <p:spPr>
            <a:xfrm>
              <a:off x="3859067" y="1172941"/>
              <a:ext cx="432758" cy="3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BC7B16-DAC5-EF4C-A65E-4EC214C2EDD8}"/>
                </a:ext>
              </a:extLst>
            </p:cNvPr>
            <p:cNvSpPr txBox="1"/>
            <p:nvPr/>
          </p:nvSpPr>
          <p:spPr>
            <a:xfrm>
              <a:off x="3862605" y="2154679"/>
              <a:ext cx="432758" cy="3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9272A90-86E9-BA4A-9247-CB7424E6FDFB}"/>
                </a:ext>
              </a:extLst>
            </p:cNvPr>
            <p:cNvSpPr txBox="1"/>
            <p:nvPr/>
          </p:nvSpPr>
          <p:spPr>
            <a:xfrm>
              <a:off x="3859067" y="3085027"/>
              <a:ext cx="432758" cy="3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6C83CD9-E95F-AC4C-AF80-C303E9FFE37A}"/>
                </a:ext>
              </a:extLst>
            </p:cNvPr>
            <p:cNvSpPr txBox="1"/>
            <p:nvPr/>
          </p:nvSpPr>
          <p:spPr>
            <a:xfrm>
              <a:off x="3859067" y="4018031"/>
              <a:ext cx="432758" cy="3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6FFEBC8-2B0C-CA4F-9E93-76EA4B35540B}"/>
              </a:ext>
            </a:extLst>
          </p:cNvPr>
          <p:cNvSpPr/>
          <p:nvPr/>
        </p:nvSpPr>
        <p:spPr>
          <a:xfrm>
            <a:off x="8203580" y="209862"/>
            <a:ext cx="2689270" cy="91440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34AEB2-B2CC-9842-BBAB-AD3326C1C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933" y="494654"/>
            <a:ext cx="2064895" cy="5996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AA6E8E-D23C-1A45-9436-6896DC20AA83}"/>
              </a:ext>
            </a:extLst>
          </p:cNvPr>
          <p:cNvSpPr/>
          <p:nvPr/>
        </p:nvSpPr>
        <p:spPr>
          <a:xfrm>
            <a:off x="8203580" y="0"/>
            <a:ext cx="2689270" cy="494654"/>
          </a:xfrm>
          <a:prstGeom prst="rect">
            <a:avLst/>
          </a:prstGeom>
          <a:solidFill>
            <a:srgbClr val="404C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28FF008-C68C-7447-AC21-65C1F1A94AEF}"/>
              </a:ext>
            </a:extLst>
          </p:cNvPr>
          <p:cNvSpPr txBox="1">
            <a:spLocks/>
          </p:cNvSpPr>
          <p:nvPr/>
        </p:nvSpPr>
        <p:spPr>
          <a:xfrm>
            <a:off x="8391234" y="-166787"/>
            <a:ext cx="4033811" cy="646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BUILDING OUR FUTURE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6240" y="944822"/>
            <a:ext cx="553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/>
              </a:rPr>
              <a:t>Between 2016-2018 we have spoken/met with over 1,000 residents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748" y="156451"/>
            <a:ext cx="7501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 Nova Cond"/>
              </a:rPr>
              <a:t>Building on the Past…Community Input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  <a:latin typeface="Arial Nova Cond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28753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5-14-19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3" t="2140"/>
          <a:stretch/>
        </p:blipFill>
        <p:spPr>
          <a:xfrm>
            <a:off x="1392702" y="805286"/>
            <a:ext cx="9706814" cy="5804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0577" y="159488"/>
            <a:ext cx="911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Nova Cond"/>
              </a:rPr>
              <a:t>Building For The Future </a:t>
            </a:r>
          </a:p>
        </p:txBody>
      </p:sp>
    </p:spTree>
    <p:extLst>
      <p:ext uri="{BB962C8B-B14F-4D97-AF65-F5344CB8AC3E}">
        <p14:creationId xmlns:p14="http://schemas.microsoft.com/office/powerpoint/2010/main" val="31160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725E9E-B81A-4D83-AF9F-3E236F7248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82" y="1592981"/>
            <a:ext cx="9198983" cy="1616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9810" y="3706837"/>
            <a:ext cx="6569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Odessa	Ritzville	Ephrata	Othello	Quincy	Moses Lake</a:t>
            </a:r>
          </a:p>
        </p:txBody>
      </p:sp>
    </p:spTree>
    <p:extLst>
      <p:ext uri="{BB962C8B-B14F-4D97-AF65-F5344CB8AC3E}">
        <p14:creationId xmlns:p14="http://schemas.microsoft.com/office/powerpoint/2010/main" val="40618639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lid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Template_interview basic.potx" id="{B3A62901-D255-4D42-A2B9-3A94AAB8F25C}" vid="{0D136743-AEDE-4133-9920-68B57FEA5138}"/>
    </a:ext>
  </a:extLst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Template_interview basic.potx" id="{B3A62901-D255-4D42-A2B9-3A94AAB8F25C}" vid="{523198B4-D504-4C66-B5B4-53509BAE3E8A}"/>
    </a:ext>
  </a:extLst>
</a:theme>
</file>

<file path=ppt/theme/theme3.xml><?xml version="1.0" encoding="utf-8"?>
<a:theme xmlns:a="http://schemas.openxmlformats.org/drawingml/2006/main" name="1_Basic slid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Template_interview basic.potx" id="{B3A62901-D255-4D42-A2B9-3A94AAB8F25C}" vid="{0D136743-AEDE-4133-9920-68B57FEA513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PPT_Template_interview basic</Template>
  <TotalTime>3489</TotalTime>
  <Words>895</Words>
  <Application>Microsoft Office PowerPoint</Application>
  <PresentationFormat>Custom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Basic slide</vt:lpstr>
      <vt:lpstr>Divider</vt:lpstr>
      <vt:lpstr>1_Basic slide</vt:lpstr>
      <vt:lpstr>Samaritan Healthcare | Moses Lake, WA Presentation for PRC Approval GC/CM Project Delivery | June 27, 2019</vt:lpstr>
      <vt:lpstr>Agenda</vt:lpstr>
      <vt:lpstr>Project Team - Dick</vt:lpstr>
      <vt:lpstr>Why GC/CM for Samaritan Healthcare -Dick </vt:lpstr>
      <vt:lpstr>Samaritan Healthcare - Theresa</vt:lpstr>
      <vt:lpstr>Building on the Past… Samaritan Healthcare Service Area</vt:lpstr>
      <vt:lpstr>PowerPoint Presentation</vt:lpstr>
      <vt:lpstr>PowerPoint Presentation</vt:lpstr>
      <vt:lpstr>PowerPoint Presentation</vt:lpstr>
      <vt:lpstr>Purpose of the New Facility </vt:lpstr>
      <vt:lpstr>Program and Project Overview - Joe</vt:lpstr>
      <vt:lpstr>Program Highlights</vt:lpstr>
      <vt:lpstr>PowerPoint Presentation</vt:lpstr>
      <vt:lpstr>Project Concept - Victoria</vt:lpstr>
      <vt:lpstr>Project Concept - Victoria</vt:lpstr>
      <vt:lpstr>Project Concept - Victoria</vt:lpstr>
      <vt:lpstr>Schedule - Jeff</vt:lpstr>
      <vt:lpstr>Fiduciary Management -Alex</vt:lpstr>
      <vt:lpstr>Fiduciary Management -Alex</vt:lpstr>
      <vt:lpstr>Summary</vt:lpstr>
      <vt:lpstr>Samaritan Healthcare | Moses Lake, WA Presentation for PRC Approval GC/CM Project Delivery | June 27, 2019</vt:lpstr>
      <vt:lpstr>PowerPoint Presentation</vt:lpstr>
      <vt:lpstr>Colors (DO NOT DELETE)</vt:lpstr>
    </vt:vector>
  </TitlesOfParts>
  <Company>Zimmer Gunsul Frasca Architects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Irene</dc:creator>
  <cp:lastModifiedBy>Dick Bratton</cp:lastModifiedBy>
  <cp:revision>97</cp:revision>
  <dcterms:created xsi:type="dcterms:W3CDTF">2018-11-07T17:54:32Z</dcterms:created>
  <dcterms:modified xsi:type="dcterms:W3CDTF">2019-06-24T14:57:44Z</dcterms:modified>
</cp:coreProperties>
</file>