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1"/>
  </p:notesMasterIdLst>
  <p:handoutMasterIdLst>
    <p:handoutMasterId r:id="rId22"/>
  </p:handoutMasterIdLst>
  <p:sldIdLst>
    <p:sldId id="268" r:id="rId5"/>
    <p:sldId id="269" r:id="rId6"/>
    <p:sldId id="291" r:id="rId7"/>
    <p:sldId id="294" r:id="rId8"/>
    <p:sldId id="277" r:id="rId9"/>
    <p:sldId id="281" r:id="rId10"/>
    <p:sldId id="280" r:id="rId11"/>
    <p:sldId id="279" r:id="rId12"/>
    <p:sldId id="283" r:id="rId13"/>
    <p:sldId id="298" r:id="rId14"/>
    <p:sldId id="287" r:id="rId15"/>
    <p:sldId id="301" r:id="rId16"/>
    <p:sldId id="288" r:id="rId17"/>
    <p:sldId id="303" r:id="rId18"/>
    <p:sldId id="302" r:id="rId19"/>
    <p:sldId id="29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03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7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212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1"/>
            <a:ext cx="3037212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B3BF4102-3AB1-DC49-B085-384F27D4AAB0}" type="datetime1">
              <a:rPr lang="en-US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56"/>
            <a:ext cx="3037212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29956"/>
            <a:ext cx="3037212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D7209E08-9B0A-5341-85AD-0552A383E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19" y="1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755B7FB0-5AF1-5245-ACEA-544E7BE1EC3B}" type="datetime1">
              <a:rPr lang="en-US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2" y="4415791"/>
            <a:ext cx="5609576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56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9" y="8829956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B0770D7-B09C-594F-8170-DDC6C072A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05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 Hodgins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0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 Brown’s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2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Bernie</a:t>
            </a:r>
            <a:r>
              <a:rPr lang="en-US" baseline="0" dirty="0"/>
              <a:t> O’Donnell’s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2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Bernie</a:t>
            </a:r>
            <a:r>
              <a:rPr lang="en-US" baseline="0" dirty="0"/>
              <a:t> O’Donnell’s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4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 Hodgins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24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Hodgin’s</a:t>
            </a:r>
            <a:r>
              <a:rPr lang="en-US" dirty="0"/>
              <a:t>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 Hodgins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9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 Hodgins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0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Miles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Miles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4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Miles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4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Miles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1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 Ryan’s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2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 Ryan’s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70D7-B09C-594F-8170-DDC6C072A3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7" r:id="rId2"/>
    <p:sldLayoutId id="2147484015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383A9"/>
          </a:solidFill>
          <a:latin typeface="Arial"/>
          <a:ea typeface="Arial" charset="0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383A9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383A9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383A9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383A9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3200" kern="1200">
          <a:solidFill>
            <a:srgbClr val="000000"/>
          </a:solidFill>
          <a:latin typeface="Arial"/>
          <a:ea typeface="Arial" charset="0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Arial"/>
          <a:ea typeface="Arial" charset="0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Arial"/>
          <a:ea typeface="Arial" charset="0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Arial"/>
          <a:ea typeface="Arial" charset="0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Arial"/>
          <a:ea typeface="Arial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" b="30050"/>
          <a:stretch/>
        </p:blipFill>
        <p:spPr>
          <a:xfrm>
            <a:off x="0" y="0"/>
            <a:ext cx="9137812" cy="5562600"/>
          </a:xfrm>
          <a:prstGeom prst="rect">
            <a:avLst/>
          </a:prstGeom>
        </p:spPr>
      </p:pic>
      <p:sp>
        <p:nvSpPr>
          <p:cNvPr id="17410" name="Subtitle 13"/>
          <p:cNvSpPr>
            <a:spLocks noGrp="1"/>
          </p:cNvSpPr>
          <p:nvPr>
            <p:ph type="subTitle" idx="4294967295"/>
          </p:nvPr>
        </p:nvSpPr>
        <p:spPr>
          <a:xfrm>
            <a:off x="4648200" y="1905000"/>
            <a:ext cx="4191000" cy="2209800"/>
          </a:xfrm>
        </p:spPr>
        <p:txBody>
          <a:bodyPr>
            <a:noAutofit/>
          </a:bodyPr>
          <a:lstStyle/>
          <a:p>
            <a:pPr marL="0" indent="0" algn="l"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Highline</a:t>
            </a:r>
          </a:p>
          <a:p>
            <a:pPr marL="0" indent="0" algn="l"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High School </a:t>
            </a:r>
          </a:p>
          <a:p>
            <a:pPr marL="0" indent="0" algn="l"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Replacement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4191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Application to use the GC/CM Project Delivery Method</a:t>
            </a:r>
          </a:p>
          <a:p>
            <a:r>
              <a:rPr lang="en-US" sz="1200" dirty="0">
                <a:latin typeface="+mn-lt"/>
              </a:rPr>
              <a:t>March 23,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Project Schedule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1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9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GC/CM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1371600"/>
            <a:ext cx="8229600" cy="381000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Aggressive design and construction schedule</a:t>
            </a:r>
          </a:p>
          <a:p>
            <a:r>
              <a:rPr lang="en-US" sz="2400" dirty="0">
                <a:latin typeface="+mn-lt"/>
              </a:rPr>
              <a:t>Multi-phased construction is required</a:t>
            </a:r>
          </a:p>
          <a:p>
            <a:r>
              <a:rPr lang="en-US" sz="2400" dirty="0">
                <a:latin typeface="+mn-lt"/>
              </a:rPr>
              <a:t>Small compact site</a:t>
            </a:r>
          </a:p>
          <a:p>
            <a:r>
              <a:rPr lang="en-US" sz="2400" dirty="0">
                <a:latin typeface="+mn-lt"/>
              </a:rPr>
              <a:t>Site will be shared with multiple on-going school functions:</a:t>
            </a:r>
          </a:p>
          <a:p>
            <a:pPr lvl="1"/>
            <a:r>
              <a:rPr lang="en-US" sz="2000" dirty="0">
                <a:latin typeface="+mn-lt"/>
              </a:rPr>
              <a:t>Performing Arts Center</a:t>
            </a:r>
          </a:p>
          <a:p>
            <a:pPr lvl="1"/>
            <a:r>
              <a:rPr lang="en-US" sz="2000" dirty="0">
                <a:latin typeface="+mn-lt"/>
              </a:rPr>
              <a:t>Memorial Stadium </a:t>
            </a:r>
          </a:p>
          <a:p>
            <a:pPr lvl="1"/>
            <a:r>
              <a:rPr lang="en-US" sz="2000" dirty="0">
                <a:latin typeface="+mn-lt"/>
              </a:rPr>
              <a:t>Playfields (owned by the City of Burien)</a:t>
            </a:r>
          </a:p>
          <a:p>
            <a:pPr lvl="1"/>
            <a:r>
              <a:rPr lang="en-US" sz="2000" dirty="0">
                <a:latin typeface="+mn-lt"/>
              </a:rPr>
              <a:t>Shared parking</a:t>
            </a:r>
          </a:p>
          <a:p>
            <a:pPr lvl="1"/>
            <a:r>
              <a:rPr lang="en-US" sz="2000" dirty="0">
                <a:latin typeface="+mn-lt"/>
              </a:rPr>
              <a:t>Food production kitchen serving other schools</a:t>
            </a:r>
          </a:p>
          <a:p>
            <a:r>
              <a:rPr lang="en-US" sz="2400" dirty="0">
                <a:latin typeface="+mn-lt"/>
              </a:rPr>
              <a:t>Assist design team in masonry facade strategies</a:t>
            </a:r>
          </a:p>
          <a:p>
            <a:r>
              <a:rPr lang="en-US" sz="2400" dirty="0">
                <a:latin typeface="+mn-lt"/>
              </a:rPr>
              <a:t>Pre-construction services</a:t>
            </a:r>
          </a:p>
        </p:txBody>
      </p:sp>
    </p:spTree>
    <p:extLst>
      <p:ext uri="{BB962C8B-B14F-4D97-AF65-F5344CB8AC3E}">
        <p14:creationId xmlns:p14="http://schemas.microsoft.com/office/powerpoint/2010/main" val="19701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Pre-Construction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381000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Cost estimating</a:t>
            </a:r>
          </a:p>
          <a:p>
            <a:r>
              <a:rPr lang="en-US" sz="2400" dirty="0">
                <a:latin typeface="+mn-lt"/>
              </a:rPr>
              <a:t>Evaluations and investigations of existing conditions</a:t>
            </a:r>
          </a:p>
          <a:p>
            <a:r>
              <a:rPr lang="en-US" sz="2400" dirty="0">
                <a:latin typeface="+mn-lt"/>
              </a:rPr>
              <a:t>Phasing strategy – demolition/site &amp; building </a:t>
            </a:r>
          </a:p>
          <a:p>
            <a:r>
              <a:rPr lang="en-US" sz="2400" dirty="0">
                <a:latin typeface="+mn-lt"/>
              </a:rPr>
              <a:t>Scope and packaging of subcontract bid documents</a:t>
            </a:r>
          </a:p>
          <a:p>
            <a:r>
              <a:rPr lang="en-US" sz="2400" dirty="0">
                <a:latin typeface="+mn-lt"/>
              </a:rPr>
              <a:t>Value engineering of design concepts</a:t>
            </a:r>
          </a:p>
          <a:p>
            <a:r>
              <a:rPr lang="en-US" sz="2400" dirty="0">
                <a:latin typeface="+mn-lt"/>
              </a:rPr>
              <a:t>Constructability review of contract documents</a:t>
            </a:r>
          </a:p>
          <a:p>
            <a:r>
              <a:rPr lang="en-US" sz="2400" dirty="0">
                <a:latin typeface="+mn-lt"/>
              </a:rPr>
              <a:t>Review and take ownership of project’s general and division 1’s </a:t>
            </a:r>
          </a:p>
          <a:p>
            <a:r>
              <a:rPr lang="en-US" sz="2400" dirty="0">
                <a:latin typeface="+mn-lt"/>
              </a:rPr>
              <a:t>Assist in marketing project to the contracting community during this busy construction cycle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289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87" y="211394"/>
            <a:ext cx="8229600" cy="914400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GC/CM Implementation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9" y="1143000"/>
            <a:ext cx="8229600" cy="541020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The District will market this project to contractors with significant school construction and other public works experience to maximize potential GC/CM proposers.</a:t>
            </a:r>
          </a:p>
          <a:p>
            <a:r>
              <a:rPr lang="en-US" sz="2400" dirty="0">
                <a:latin typeface="+mn-lt"/>
              </a:rPr>
              <a:t>The District and GC/CM will agree on a Subcontracting Plan that sets priority of the buyout and scope of work for individual bid packages. </a:t>
            </a:r>
          </a:p>
          <a:p>
            <a:r>
              <a:rPr lang="en-US" sz="2400" dirty="0">
                <a:latin typeface="+mn-lt"/>
              </a:rPr>
              <a:t>The District will develop their own independent estimate aligned in bid package format to reconcile with the GC/CM at 90% Construction Document phase.</a:t>
            </a:r>
          </a:p>
          <a:p>
            <a:r>
              <a:rPr lang="en-US" sz="2400" dirty="0">
                <a:latin typeface="+mn-lt"/>
              </a:rPr>
              <a:t>Bid protection contingencies will be negotiated for bid packages.</a:t>
            </a:r>
          </a:p>
          <a:p>
            <a:r>
              <a:rPr lang="en-US" sz="2400" dirty="0">
                <a:latin typeface="+mn-lt"/>
              </a:rPr>
              <a:t>The buyout of bid packages will be compared to the budget as the buyout progresses.</a:t>
            </a:r>
          </a:p>
        </p:txBody>
      </p:sp>
    </p:spTree>
    <p:extLst>
      <p:ext uri="{BB962C8B-B14F-4D97-AF65-F5344CB8AC3E}">
        <p14:creationId xmlns:p14="http://schemas.microsoft.com/office/powerpoint/2010/main" val="206598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GC/CM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RFQ and RFP development. </a:t>
            </a:r>
          </a:p>
          <a:p>
            <a:r>
              <a:rPr lang="en-US" sz="2400" dirty="0">
                <a:latin typeface="+mn-lt"/>
              </a:rPr>
              <a:t>Contract will be based on AIA form of agreement and include responsibilities of the GC/CM during the pre-construction and construction phases.  </a:t>
            </a:r>
          </a:p>
          <a:p>
            <a:r>
              <a:rPr lang="en-US" sz="2400" dirty="0">
                <a:latin typeface="+mn-lt"/>
              </a:rPr>
              <a:t>The contract will comply with all requirements of RCW 39.10.</a:t>
            </a:r>
          </a:p>
        </p:txBody>
      </p:sp>
    </p:spTree>
    <p:extLst>
      <p:ext uri="{BB962C8B-B14F-4D97-AF65-F5344CB8AC3E}">
        <p14:creationId xmlns:p14="http://schemas.microsoft.com/office/powerpoint/2010/main" val="86611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PRC’s Pre-Interview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91400" cy="3886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Please explain the respective roles and responsibilities of the management team members.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Who will be the primary interface for the GC/CM?  Please explain how decisions will be made as needed to execute the GC/CM contract and keep the project moving.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How would delays in funding from outside sources affect the project?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107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" b="30050"/>
          <a:stretch/>
        </p:blipFill>
        <p:spPr>
          <a:xfrm>
            <a:off x="6188" y="1430890"/>
            <a:ext cx="9137812" cy="4102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1700" y="5943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Thank you for your consideration.</a:t>
            </a:r>
          </a:p>
        </p:txBody>
      </p:sp>
    </p:spTree>
    <p:extLst>
      <p:ext uri="{BB962C8B-B14F-4D97-AF65-F5344CB8AC3E}">
        <p14:creationId xmlns:p14="http://schemas.microsoft.com/office/powerpoint/2010/main" val="385681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4955"/>
            <a:ext cx="82296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Project Delivery Team/Agenda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180272" y="1143000"/>
            <a:ext cx="5486400" cy="5105399"/>
          </a:xfrm>
        </p:spPr>
        <p:txBody>
          <a:bodyPr/>
          <a:lstStyle/>
          <a:p>
            <a:pPr marL="0" indent="0">
              <a:buNone/>
            </a:pPr>
            <a:endParaRPr lang="en-US" sz="600" dirty="0"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Scott Hodgins</a:t>
            </a:r>
            <a:r>
              <a:rPr lang="en-US" sz="1600" dirty="0">
                <a:latin typeface="+mn-lt"/>
              </a:rPr>
              <a:t>, Executive Director - primary interface with GC/CM; oversee District’s Program Deliver Team (PDT)</a:t>
            </a: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 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Dan Miles</a:t>
            </a:r>
            <a:r>
              <a:rPr lang="en-US" sz="1600" dirty="0">
                <a:latin typeface="+mn-lt"/>
              </a:rPr>
              <a:t>, Principal Architect - representing the design team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Sean Ryan</a:t>
            </a:r>
            <a:r>
              <a:rPr lang="en-US" sz="1600" dirty="0">
                <a:latin typeface="+mn-lt"/>
              </a:rPr>
              <a:t>, Project Manager – primary interface with design and construction teams</a:t>
            </a:r>
          </a:p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Robin Brown</a:t>
            </a:r>
            <a:r>
              <a:rPr lang="en-US" sz="1600" dirty="0">
                <a:latin typeface="+mn-lt"/>
              </a:rPr>
              <a:t>, Program Manager – oversee PM/CM Team; assist CM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Bernie O’Donnell</a:t>
            </a:r>
            <a:r>
              <a:rPr lang="en-US" sz="1600" dirty="0">
                <a:latin typeface="+mn-lt"/>
              </a:rPr>
              <a:t>, GC/CM Advisor –  implementation strategy for the GC/CM selection process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Andrew Greene</a:t>
            </a:r>
            <a:r>
              <a:rPr lang="en-US" sz="1600" dirty="0">
                <a:latin typeface="+mn-lt"/>
              </a:rPr>
              <a:t>, Legal Counsel – Development and review of RFQ, RFP and contracts for the implementation strategy of the GC/CM process</a:t>
            </a:r>
          </a:p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5DAA"/>
                </a:solidFill>
                <a:latin typeface="+mn-lt"/>
              </a:rPr>
              <a:t>Kirk Robinson</a:t>
            </a:r>
            <a:r>
              <a:rPr lang="en-US" sz="1600" dirty="0">
                <a:latin typeface="+mn-lt"/>
              </a:rPr>
              <a:t>, Cost Estimator – tracking and reconciling construction cost estimates in coordination with the GC/CM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7392" y="1269521"/>
            <a:ext cx="2895600" cy="509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3200" kern="120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 typeface="+mj-lt"/>
              <a:buAutoNum type="romanUcPeriod"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Background</a:t>
            </a:r>
          </a:p>
          <a:p>
            <a:pPr marL="285750" indent="-285750">
              <a:buFont typeface="+mj-lt"/>
              <a:buAutoNum type="romanUcPeriod"/>
            </a:pPr>
            <a:endParaRPr lang="en-US" sz="1100" dirty="0">
              <a:latin typeface="+mn-lt"/>
            </a:endParaRPr>
          </a:p>
          <a:p>
            <a:pPr marL="285750" indent="-285750">
              <a:buFont typeface="+mj-lt"/>
              <a:buAutoNum type="romanUcPeriod"/>
            </a:pPr>
            <a:endParaRPr lang="en-US" sz="1000" dirty="0">
              <a:latin typeface="+mn-lt"/>
            </a:endParaRPr>
          </a:p>
          <a:p>
            <a:pPr marL="285750" indent="-285750">
              <a:buFont typeface="+mj-lt"/>
              <a:buAutoNum type="romanUcPeriod"/>
            </a:pPr>
            <a:endParaRPr lang="en-US" sz="800" dirty="0">
              <a:latin typeface="+mn-lt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Project Description</a:t>
            </a:r>
            <a:endParaRPr lang="en-US" sz="1600" dirty="0">
              <a:latin typeface="+mn-lt"/>
            </a:endParaRPr>
          </a:p>
          <a:p>
            <a:pPr marL="400050" indent="-400050">
              <a:buFont typeface="+mj-lt"/>
              <a:buAutoNum type="romanUcPeriod"/>
            </a:pPr>
            <a:endParaRPr lang="en-US" sz="1600" dirty="0">
              <a:latin typeface="+mn-lt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Budget &amp; Schedule</a:t>
            </a:r>
          </a:p>
          <a:p>
            <a:pPr marL="400050" indent="-400050">
              <a:buFont typeface="+mj-lt"/>
              <a:buAutoNum type="romanUcPeriod"/>
            </a:pPr>
            <a:endParaRPr lang="en-US" sz="1600" dirty="0">
              <a:latin typeface="+mn-lt"/>
            </a:endParaRPr>
          </a:p>
          <a:p>
            <a:pPr marL="400050" indent="-400050">
              <a:buFont typeface="+mj-lt"/>
              <a:buAutoNum type="romanUcPeriod"/>
            </a:pPr>
            <a:endParaRPr lang="en-US" sz="1400" dirty="0">
              <a:latin typeface="+mn-lt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GC/CM Method</a:t>
            </a:r>
          </a:p>
          <a:p>
            <a:pPr marL="400050" indent="-400050">
              <a:buFont typeface="+mj-lt"/>
              <a:buAutoNum type="romanUcPeriod"/>
            </a:pPr>
            <a:endParaRPr lang="en-US" sz="1600" dirty="0">
              <a:latin typeface="+mn-lt"/>
            </a:endParaRPr>
          </a:p>
          <a:p>
            <a:pPr marL="400050" indent="-400050">
              <a:buFont typeface="+mj-lt"/>
              <a:buAutoNum type="romanUcPeriod"/>
            </a:pPr>
            <a:endParaRPr lang="en-US" sz="1200" dirty="0">
              <a:latin typeface="+mn-lt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GC/CM Implementation Strategies</a:t>
            </a:r>
          </a:p>
          <a:p>
            <a:pPr marL="400050" indent="-400050">
              <a:buFont typeface="+mj-lt"/>
              <a:buAutoNum type="romanUcPeriod"/>
            </a:pPr>
            <a:endParaRPr lang="en-US" sz="2000" dirty="0">
              <a:latin typeface="+mn-lt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Contracts / RFQ and RFP</a:t>
            </a:r>
          </a:p>
          <a:p>
            <a:pPr marL="400050" indent="-400050">
              <a:buFont typeface="+mj-lt"/>
              <a:buAutoNum type="romanUcPeriod"/>
            </a:pPr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Summary/Questions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>
            <a:stCxn id="38" idx="2"/>
            <a:endCxn id="31" idx="0"/>
          </p:cNvCxnSpPr>
          <p:nvPr/>
        </p:nvCxnSpPr>
        <p:spPr>
          <a:xfrm>
            <a:off x="4325428" y="1755647"/>
            <a:ext cx="9613" cy="1217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Highline High School Project Organizational Chart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4498" y="1400385"/>
            <a:ext cx="8067293" cy="5144038"/>
            <a:chOff x="-47751" y="87568"/>
            <a:chExt cx="9004792" cy="5438202"/>
          </a:xfrm>
        </p:grpSpPr>
        <p:cxnSp>
          <p:nvCxnSpPr>
            <p:cNvPr id="28" name="Straight Connector 27"/>
            <p:cNvCxnSpPr>
              <a:stCxn id="35" idx="2"/>
              <a:endCxn id="36" idx="0"/>
            </p:cNvCxnSpPr>
            <p:nvPr/>
          </p:nvCxnSpPr>
          <p:spPr>
            <a:xfrm flipH="1">
              <a:off x="1225774" y="4833979"/>
              <a:ext cx="3" cy="116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266528" y="102347"/>
              <a:ext cx="2171700" cy="360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45265" y="912622"/>
              <a:ext cx="2171700" cy="5130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20223" y="1749830"/>
              <a:ext cx="2171700" cy="15384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31931" y="4283922"/>
              <a:ext cx="2767770" cy="1241460"/>
            </a:xfrm>
            <a:prstGeom prst="rect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95055" y="4294737"/>
              <a:ext cx="2976931" cy="1230645"/>
            </a:xfrm>
            <a:prstGeom prst="rect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935" y="4454061"/>
              <a:ext cx="2297682" cy="3799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933" y="4950929"/>
              <a:ext cx="2297682" cy="389870"/>
            </a:xfrm>
            <a:prstGeom prst="rect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47751" y="2137209"/>
              <a:ext cx="2297682" cy="787346"/>
            </a:xfrm>
            <a:prstGeom prst="rect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TextBox 23"/>
            <p:cNvSpPr txBox="1"/>
            <p:nvPr/>
          </p:nvSpPr>
          <p:spPr>
            <a:xfrm>
              <a:off x="3209493" y="87568"/>
              <a:ext cx="2171700" cy="3755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Highline Public Schools</a:t>
              </a:r>
              <a:endParaRPr lang="en-US" sz="9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School Board</a:t>
              </a:r>
              <a:endParaRPr lang="en-US" sz="9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24"/>
            <p:cNvSpPr txBox="1"/>
            <p:nvPr/>
          </p:nvSpPr>
          <p:spPr>
            <a:xfrm>
              <a:off x="3209493" y="906513"/>
              <a:ext cx="2171700" cy="5078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Highline Public Schools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Dr. Susan Enfield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Superintendent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25"/>
            <p:cNvSpPr txBox="1"/>
            <p:nvPr/>
          </p:nvSpPr>
          <p:spPr>
            <a:xfrm>
              <a:off x="3242456" y="2103929"/>
              <a:ext cx="2171700" cy="8374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Highline Public Schools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G. Scott Hodgins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Executive Director of Capital Construction &amp; Planning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26"/>
            <p:cNvSpPr txBox="1"/>
            <p:nvPr/>
          </p:nvSpPr>
          <p:spPr>
            <a:xfrm>
              <a:off x="-4973" y="2278291"/>
              <a:ext cx="2297432" cy="7893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Vanir Construction Management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Bernie O’Donnell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GC/CM Advisor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29"/>
            <p:cNvSpPr txBox="1"/>
            <p:nvPr/>
          </p:nvSpPr>
          <p:spPr>
            <a:xfrm>
              <a:off x="2957199" y="4293670"/>
              <a:ext cx="2717222" cy="12321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Project and Construction Management Team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Vanir Construction Management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Robin Brown – Program Director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Sean Ryan– Senior Project Manager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Kirk Robinson – Cost Estimator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30"/>
            <p:cNvSpPr txBox="1"/>
            <p:nvPr/>
          </p:nvSpPr>
          <p:spPr>
            <a:xfrm>
              <a:off x="5895055" y="4395325"/>
              <a:ext cx="3061986" cy="9942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Designer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Bassetti Architects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Dan Miles - PIC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Mark Smedley – Sr. Project Manager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Lindsay Crawford – Sr. Project Architect/Designer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31"/>
            <p:cNvSpPr txBox="1"/>
            <p:nvPr/>
          </p:nvSpPr>
          <p:spPr>
            <a:xfrm>
              <a:off x="59720" y="4480958"/>
              <a:ext cx="229768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GC/CM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TBD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32"/>
            <p:cNvSpPr txBox="1"/>
            <p:nvPr/>
          </p:nvSpPr>
          <p:spPr>
            <a:xfrm>
              <a:off x="127483" y="4999200"/>
              <a:ext cx="229768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Subcontractors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TBD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65166" y="2150666"/>
              <a:ext cx="1688082" cy="741257"/>
            </a:xfrm>
            <a:prstGeom prst="rect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TextBox 48"/>
            <p:cNvSpPr txBox="1"/>
            <p:nvPr/>
          </p:nvSpPr>
          <p:spPr>
            <a:xfrm>
              <a:off x="6087398" y="2165294"/>
              <a:ext cx="1674614" cy="618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Legal Counsel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Andrew Greene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Perkins Coie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GC/CM Contract/Project Counsel Advice </a:t>
              </a:r>
              <a:endParaRPr lang="en-US" sz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/>
            <p:cNvCxnSpPr>
              <a:stCxn id="31" idx="2"/>
              <a:endCxn id="33" idx="0"/>
            </p:cNvCxnSpPr>
            <p:nvPr/>
          </p:nvCxnSpPr>
          <p:spPr>
            <a:xfrm>
              <a:off x="4306074" y="3288309"/>
              <a:ext cx="9742" cy="9956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7" idx="3"/>
              <a:endCxn id="31" idx="1"/>
            </p:cNvCxnSpPr>
            <p:nvPr/>
          </p:nvCxnSpPr>
          <p:spPr>
            <a:xfrm flipV="1">
              <a:off x="2249931" y="2519070"/>
              <a:ext cx="970292" cy="118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207167" y="3867317"/>
              <a:ext cx="6176353" cy="202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5" idx="0"/>
            </p:cNvCxnSpPr>
            <p:nvPr/>
          </p:nvCxnSpPr>
          <p:spPr>
            <a:xfrm flipH="1" flipV="1">
              <a:off x="1207167" y="3867317"/>
              <a:ext cx="18609" cy="5867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7383520" y="3875346"/>
              <a:ext cx="2391" cy="4187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51" idx="1"/>
          </p:cNvCxnSpPr>
          <p:nvPr/>
        </p:nvCxnSpPr>
        <p:spPr>
          <a:xfrm flipH="1" flipV="1">
            <a:off x="5307842" y="3700361"/>
            <a:ext cx="603150" cy="2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2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Background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49826" y="1524000"/>
            <a:ext cx="8229600" cy="5105399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Highline High School – District’s flagship; both historical and emotional significance to the Highline community</a:t>
            </a:r>
          </a:p>
          <a:p>
            <a:r>
              <a:rPr lang="en-US" sz="2400" dirty="0">
                <a:latin typeface="+mn-lt"/>
              </a:rPr>
              <a:t>Capital bond is citizen driven initiative; Phase 1 of a 20 year capital improvement plan of approximately $1.4 billion</a:t>
            </a:r>
          </a:p>
          <a:p>
            <a:endParaRPr lang="en-US" sz="600" dirty="0">
              <a:latin typeface="+mn-lt"/>
            </a:endParaRPr>
          </a:p>
          <a:p>
            <a:r>
              <a:rPr lang="en-US" sz="2400" dirty="0">
                <a:latin typeface="+mn-lt"/>
              </a:rPr>
              <a:t>$299.85 million bond passed in November 2016; approximately $71 million in state and local matching funds; total program = ~ $371 million</a:t>
            </a:r>
          </a:p>
          <a:p>
            <a:endParaRPr lang="en-US" sz="600" dirty="0">
              <a:latin typeface="+mn-lt"/>
            </a:endParaRPr>
          </a:p>
          <a:p>
            <a:r>
              <a:rPr lang="en-US" sz="2400" dirty="0">
                <a:latin typeface="+mn-lt"/>
              </a:rPr>
              <a:t>Reliance on state and local match from SCAP, FAA and Port of Seattle</a:t>
            </a:r>
          </a:p>
          <a:p>
            <a:endParaRPr lang="en-US" sz="600" dirty="0"/>
          </a:p>
          <a:p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724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0" y="1054387"/>
            <a:ext cx="2743200" cy="1583525"/>
          </a:xfrm>
        </p:spPr>
        <p:txBody>
          <a:bodyPr/>
          <a:lstStyle/>
          <a:p>
            <a:pPr algn="l"/>
            <a:r>
              <a:rPr lang="en-US" sz="3200" dirty="0">
                <a:latin typeface="+mn-lt"/>
              </a:rPr>
              <a:t>Existing Highline High School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7778" r="6885" b="13298"/>
          <a:stretch/>
        </p:blipFill>
        <p:spPr>
          <a:xfrm>
            <a:off x="3340384" y="-12688"/>
            <a:ext cx="5803616" cy="6870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69" y="2590800"/>
            <a:ext cx="32641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Buildings from 1923, 1924, 1925, 1928, 1931, 1938, 1946, 1953, 1966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Major renovations 1989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Site Area: 11.8 Acres (w/o Stadium)</a:t>
            </a:r>
          </a:p>
        </p:txBody>
      </p:sp>
    </p:spTree>
    <p:extLst>
      <p:ext uri="{BB962C8B-B14F-4D97-AF65-F5344CB8AC3E}">
        <p14:creationId xmlns:p14="http://schemas.microsoft.com/office/powerpoint/2010/main" val="75727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2667000" cy="16002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Highline High School – Phase 1.A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r="4961" b="13514"/>
          <a:stretch/>
        </p:blipFill>
        <p:spPr>
          <a:xfrm>
            <a:off x="3505200" y="-18535"/>
            <a:ext cx="5638800" cy="6876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1200"/>
            <a:ext cx="350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Demolition of 193,000 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Reconstruction of 31,900 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Existing Performing Arts Center: 32,900 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Total New School Area: 230,000 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Student Population: 1500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Production Kitchen Remains in Full or Partial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North Facade Remains Potentially</a:t>
            </a:r>
          </a:p>
        </p:txBody>
      </p:sp>
    </p:spTree>
    <p:extLst>
      <p:ext uri="{BB962C8B-B14F-4D97-AF65-F5344CB8AC3E}">
        <p14:creationId xmlns:p14="http://schemas.microsoft.com/office/powerpoint/2010/main" val="267356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" y="457200"/>
            <a:ext cx="2687036" cy="11430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Highline High School – Phase 1.B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004" r="7082" b="13924"/>
          <a:stretch/>
        </p:blipFill>
        <p:spPr>
          <a:xfrm>
            <a:off x="3429000" y="-4916"/>
            <a:ext cx="5715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81200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Reconstruction/Renovation of 31,900 SSF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New Construction of Additional SF (Production Kitchen)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Demolition of 22,000 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2" y="31955"/>
            <a:ext cx="2667000" cy="2324100"/>
          </a:xfrm>
        </p:spPr>
        <p:txBody>
          <a:bodyPr/>
          <a:lstStyle/>
          <a:p>
            <a:r>
              <a:rPr lang="en-US" sz="3200" dirty="0"/>
              <a:t>Highline High School – Site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2222" r="3568" b="13555"/>
          <a:stretch/>
        </p:blipFill>
        <p:spPr>
          <a:xfrm>
            <a:off x="3330677" y="7374"/>
            <a:ext cx="5791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23" y="2057400"/>
            <a:ext cx="33085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Total New School Area: 230,000 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Student Capacity: 1500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Connection to Existing Performing Arts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Site Area for Future Portables if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2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Highline HS Project Budget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747688"/>
              </p:ext>
            </p:extLst>
          </p:nvPr>
        </p:nvGraphicFramePr>
        <p:xfrm>
          <a:off x="914400" y="1676400"/>
          <a:ext cx="6934200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3248">
                  <a:extLst>
                    <a:ext uri="{9D8B030D-6E8A-4147-A177-3AD203B41FA5}">
                      <a16:colId xmlns:a16="http://schemas.microsoft.com/office/drawing/2014/main" val="1824115610"/>
                    </a:ext>
                  </a:extLst>
                </a:gridCol>
                <a:gridCol w="1780952">
                  <a:extLst>
                    <a:ext uri="{9D8B030D-6E8A-4147-A177-3AD203B41FA5}">
                      <a16:colId xmlns:a16="http://schemas.microsoft.com/office/drawing/2014/main" val="1887992515"/>
                    </a:ext>
                  </a:extLst>
                </a:gridCol>
              </a:tblGrid>
              <a:tr h="45396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Costs for Professional Services (A/E, Legal etc.)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$12,277,040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080397"/>
                  </a:ext>
                </a:extLst>
              </a:tr>
              <a:tr h="940312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Estimated project construction costs (including construction contingencies):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+mn-lt"/>
                      </a:endParaRPr>
                    </a:p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$106,884,809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007596"/>
                  </a:ext>
                </a:extLst>
              </a:tr>
              <a:tr h="45396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Equipment and furnishing costs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$8,598,800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352529"/>
                  </a:ext>
                </a:extLst>
              </a:tr>
              <a:tr h="45396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Off-site costs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$1,279,131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928551"/>
                  </a:ext>
                </a:extLst>
              </a:tr>
              <a:tr h="45396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Contract administration costs (owner, cm etc.) 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$8,238,758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248750"/>
                  </a:ext>
                </a:extLst>
              </a:tr>
              <a:tr h="45396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Contingencies (design &amp; owner)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$9,061,923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983142"/>
                  </a:ext>
                </a:extLst>
              </a:tr>
              <a:tr h="45396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Other related project costs (briefly describe) 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$1,639,399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344278"/>
                  </a:ext>
                </a:extLst>
              </a:tr>
              <a:tr h="45396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Sales Tax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$10,311,356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488110"/>
                  </a:ext>
                </a:extLst>
              </a:tr>
              <a:tr h="45396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Total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$158,291,216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637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650685"/>
      </p:ext>
    </p:extLst>
  </p:cSld>
  <p:clrMapOvr>
    <a:masterClrMapping/>
  </p:clrMapOvr>
</p:sld>
</file>

<file path=ppt/theme/theme1.xml><?xml version="1.0" encoding="utf-8"?>
<a:theme xmlns:a="http://schemas.openxmlformats.org/drawingml/2006/main" name="2009PPTTemplate">
  <a:themeElements>
    <a:clrScheme name="HPS">
      <a:dk1>
        <a:srgbClr val="006584"/>
      </a:dk1>
      <a:lt1>
        <a:sysClr val="window" lastClr="FFFFFF"/>
      </a:lt1>
      <a:dk2>
        <a:srgbClr val="018472"/>
      </a:dk2>
      <a:lt2>
        <a:srgbClr val="EEECE1"/>
      </a:lt2>
      <a:accent1>
        <a:srgbClr val="018472"/>
      </a:accent1>
      <a:accent2>
        <a:srgbClr val="4F191B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0000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S_2015-16 PPT TEMPLATE Final [Read-Only]" id="{DC302411-C37C-45F6-9B87-5636DCE1D358}" vid="{7EB0F695-B2AA-4D53-957F-536D519FF07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7CFEF5BDB81A4193EAA45C8BA92CB5" ma:contentTypeVersion="0" ma:contentTypeDescription="Create a new document." ma:contentTypeScope="" ma:versionID="bb5772ccf2fc83ad4f59bb69a533aa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90260C-2F8A-492F-8F4D-2F81EFFD3C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BA8859-C78B-4514-866D-C5ACBA97C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D0EA5F-A804-4843-B5AA-C56CFFBBB66D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Highline HS GC CM Presentation</Template>
  <TotalTime>1164</TotalTime>
  <Words>888</Words>
  <Application>Microsoft Office PowerPoint</Application>
  <PresentationFormat>On-screen Show (4:3)</PresentationFormat>
  <Paragraphs>199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Myriad Pro</vt:lpstr>
      <vt:lpstr>Times New Roman</vt:lpstr>
      <vt:lpstr>2009PPTTemplate</vt:lpstr>
      <vt:lpstr>PowerPoint Presentation</vt:lpstr>
      <vt:lpstr>Project Delivery Team/Agenda</vt:lpstr>
      <vt:lpstr>Highline High School Project Organizational Chart</vt:lpstr>
      <vt:lpstr>Background</vt:lpstr>
      <vt:lpstr>Existing Highline High School  </vt:lpstr>
      <vt:lpstr>Highline High School – Phase 1.A</vt:lpstr>
      <vt:lpstr>Highline High School – Phase 1.B</vt:lpstr>
      <vt:lpstr>Highline High School – Site Plan</vt:lpstr>
      <vt:lpstr>Highline HS Project Budget</vt:lpstr>
      <vt:lpstr>Project Schedule</vt:lpstr>
      <vt:lpstr>GC/CM Method</vt:lpstr>
      <vt:lpstr>Pre-Construction Services</vt:lpstr>
      <vt:lpstr>GC/CM Implementation Strategies</vt:lpstr>
      <vt:lpstr>GC/CM Contracts</vt:lpstr>
      <vt:lpstr>PRC’s Pre-Interview Questions</vt:lpstr>
      <vt:lpstr>Questions?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Sharon, Michelle</dc:creator>
  <cp:lastModifiedBy>Sharon, Michelle</cp:lastModifiedBy>
  <cp:revision>74</cp:revision>
  <cp:lastPrinted>2017-03-22T22:08:08Z</cp:lastPrinted>
  <dcterms:created xsi:type="dcterms:W3CDTF">2017-02-10T21:33:03Z</dcterms:created>
  <dcterms:modified xsi:type="dcterms:W3CDTF">2017-03-22T22:24:45Z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0x0101003A7CFEF5BDB81A4193EAA45C8BA92CB5</vt:lpwstr>
  </property>
</Properties>
</file>