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11" r:id="rId6"/>
    <p:sldId id="313" r:id="rId7"/>
    <p:sldId id="317" r:id="rId8"/>
    <p:sldId id="318" r:id="rId9"/>
    <p:sldId id="314" r:id="rId10"/>
    <p:sldId id="324" r:id="rId11"/>
    <p:sldId id="321" r:id="rId12"/>
    <p:sldId id="323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pos="1344">
          <p15:clr>
            <a:srgbClr val="A4A3A4"/>
          </p15:clr>
        </p15:guide>
        <p15:guide id="5" orient="horz" pos="1104">
          <p15:clr>
            <a:srgbClr val="A4A3A4"/>
          </p15:clr>
        </p15:guide>
        <p15:guide id="6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4F9EB8"/>
    <a:srgbClr val="6499AB"/>
    <a:srgbClr val="1D5473"/>
    <a:srgbClr val="5F6468"/>
    <a:srgbClr val="000000"/>
    <a:srgbClr val="FC600C"/>
    <a:srgbClr val="27272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3" autoAdjust="0"/>
    <p:restoredTop sz="86410" autoAdjust="0"/>
  </p:normalViewPr>
  <p:slideViewPr>
    <p:cSldViewPr>
      <p:cViewPr varScale="1">
        <p:scale>
          <a:sx n="104" d="100"/>
          <a:sy n="104" d="100"/>
        </p:scale>
        <p:origin x="1008" y="96"/>
      </p:cViewPr>
      <p:guideLst>
        <p:guide orient="horz" pos="2448"/>
        <p:guide pos="2880"/>
        <p:guide orient="horz" pos="624"/>
        <p:guide pos="1344"/>
        <p:guide orient="horz" pos="1104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3918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686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686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pPr>
              <a:defRPr/>
            </a:pPr>
            <a:fld id="{30A8C0B4-433F-4EB7-A88B-AC11AC89FDB6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37"/>
            <a:ext cx="3038258" cy="4668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29537"/>
            <a:ext cx="3038258" cy="46686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DDD9CC54-27E7-4A62-BB76-06A7962A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2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8B8AD0-820D-466B-91A5-FAF86DD973D6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0" y="4417126"/>
            <a:ext cx="5606440" cy="4182909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537"/>
            <a:ext cx="3038258" cy="46529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29537"/>
            <a:ext cx="3038258" cy="465292"/>
          </a:xfrm>
          <a:prstGeom prst="rect">
            <a:avLst/>
          </a:prstGeom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646705-EBE6-47D8-BEFE-1ED2A73BB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15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8760" y="4415555"/>
            <a:ext cx="5608006" cy="4182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900" u="sng" dirty="0"/>
          </a:p>
        </p:txBody>
      </p:sp>
    </p:spTree>
    <p:extLst>
      <p:ext uri="{BB962C8B-B14F-4D97-AF65-F5344CB8AC3E}">
        <p14:creationId xmlns:p14="http://schemas.microsoft.com/office/powerpoint/2010/main" val="295076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89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3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55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70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02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053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37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4FF9-BADB-48FF-B9DF-0335C24A0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8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BB72-D3ED-4AF3-8C5E-9BD7F1F36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6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AFC1-C949-4CE6-AD31-ED08587DA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55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E7F4-BE49-453A-BE82-27A70E30E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68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8966-41AA-40A1-B2FD-0365AF1AE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D015-36F1-4ED6-BE4C-D7E08D67B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0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6600-D606-4855-A9E4-1D83C4C53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89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4C91-BF59-489E-9720-3A9EA9F3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96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1D283-023E-4D75-B7A2-122D0209B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0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03DC-FC9F-47BE-85B1-28B59C92D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2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4367-262E-48BD-A221-FC8BD6E6C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FD11-3096-47C0-ABCE-082F96318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4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D8C04C-4396-4500-B52C-88BBF17BD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-18473"/>
            <a:ext cx="9171420" cy="1923474"/>
          </a:xfrm>
          <a:prstGeom prst="rect">
            <a:avLst/>
          </a:prstGeom>
          <a:gradFill flip="none" rotWithShape="1">
            <a:gsLst>
              <a:gs pos="0">
                <a:srgbClr val="1D5473">
                  <a:shade val="30000"/>
                  <a:satMod val="115000"/>
                </a:srgbClr>
              </a:gs>
              <a:gs pos="50000">
                <a:srgbClr val="1D5473">
                  <a:shade val="67500"/>
                  <a:satMod val="115000"/>
                </a:srgbClr>
              </a:gs>
              <a:gs pos="100000">
                <a:srgbClr val="1D547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5875" y="-85725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077200" cy="35814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36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5F6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Issaquah School District 411</a:t>
            </a:r>
            <a:endParaRPr lang="en-US" altLang="en-US" sz="10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n-US" altLang="en-US" sz="10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5F6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New High School</a:t>
            </a:r>
          </a:p>
          <a:p>
            <a:pPr eaLnBrk="1" hangingPunct="1">
              <a:defRPr/>
            </a:pPr>
            <a:endParaRPr lang="en-US" altLang="en-US" sz="1800" b="1" dirty="0"/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4F9EB8"/>
                </a:solidFill>
                <a:latin typeface="Arial Narrow" panose="020B0606020202030204" pitchFamily="34" charset="0"/>
              </a:rPr>
              <a:t>Thursday, January 25, 2018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19600" y="381000"/>
            <a:ext cx="4050145" cy="1057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for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Design-Build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Approval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FBCE0-9E00-4EF3-AD5E-1C03A40A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294" y="381000"/>
            <a:ext cx="4087062" cy="11415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2971800"/>
          </a:xfrm>
        </p:spPr>
        <p:txBody>
          <a:bodyPr/>
          <a:lstStyle/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Introductions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Scope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Schedule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Budget and Funding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Qualified Project Team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Why Project is Suited for Design-Build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Questions</a:t>
            </a:r>
            <a:endParaRPr lang="en-US" altLang="en-US" sz="3200" dirty="0"/>
          </a:p>
        </p:txBody>
      </p:sp>
      <p:grpSp>
        <p:nvGrpSpPr>
          <p:cNvPr id="6149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18" name="Rectangle 1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2743791" y="310941"/>
              <a:ext cx="2124018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Agenda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B0FF41D-6FD0-41F4-8225-75D65266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724444-DACC-4E7B-804C-1BC506BF5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986"/>
          <a:stretch/>
        </p:blipFill>
        <p:spPr>
          <a:xfrm>
            <a:off x="1" y="4953000"/>
            <a:ext cx="9144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819400" y="1300336"/>
            <a:ext cx="3243575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New High School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10" name="Rectangle 9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2667741" y="310941"/>
              <a:ext cx="2580314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Scope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F3179-7856-48CE-906D-A737D6B1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57F74-F21E-41DF-BBAD-29C179CD7C29}"/>
              </a:ext>
            </a:extLst>
          </p:cNvPr>
          <p:cNvSpPr txBox="1"/>
          <p:nvPr/>
        </p:nvSpPr>
        <p:spPr>
          <a:xfrm>
            <a:off x="762000" y="1981200"/>
            <a:ext cx="77714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Reduce student populations at Issaquah High School and Skyline High School and accommodate growth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1,800 students in grades 9-12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260,000 gross square feet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High-performance building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Science suite, athletic facilities, library, gym, commons, dining, and performing arts center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Accommodate a new elementary school at a future date.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All-weather turf athletic field, parking for staff, students, and bus parking below the football field / track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Located at 4200 228th Ave SE, Issaquah, WA, 98029.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9" name="Rectangle 8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593323" y="310941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Schedule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30D3928-F5E5-4225-A7F4-8504F755E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921266-70F4-4CB5-B42D-C4910C495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58665"/>
              </p:ext>
            </p:extLst>
          </p:nvPr>
        </p:nvGraphicFramePr>
        <p:xfrm>
          <a:off x="1143000" y="1524000"/>
          <a:ext cx="6858000" cy="4536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3166">
                  <a:extLst>
                    <a:ext uri="{9D8B030D-6E8A-4147-A177-3AD203B41FA5}">
                      <a16:colId xmlns:a16="http://schemas.microsoft.com/office/drawing/2014/main" val="3489742892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val="771286169"/>
                    </a:ext>
                  </a:extLst>
                </a:gridCol>
                <a:gridCol w="1266752">
                  <a:extLst>
                    <a:ext uri="{9D8B030D-6E8A-4147-A177-3AD203B41FA5}">
                      <a16:colId xmlns:a16="http://schemas.microsoft.com/office/drawing/2014/main" val="3874795104"/>
                    </a:ext>
                  </a:extLst>
                </a:gridCol>
                <a:gridCol w="1315474">
                  <a:extLst>
                    <a:ext uri="{9D8B030D-6E8A-4147-A177-3AD203B41FA5}">
                      <a16:colId xmlns:a16="http://schemas.microsoft.com/office/drawing/2014/main" val="366396403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DAYS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START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FINISH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25797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Draft RFQ / Ad / Meetings / Q&amp;A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12/20/2018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1/26/2018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3299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PRC Meeting / Approval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1/25/2018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1/25/2018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59336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DB Procurement &amp; Contracting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1/26/2018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3/27/2018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19833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Preliminary Design, Estimating, Validation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3/28/2018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10/24/2018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181217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Permitting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9/1/2018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4/30/2019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8678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Final Design, Estimating, Validation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10/26/2018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5/4/2019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90506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Negotiate GMP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4/1/2019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5/16/2019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05701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Construction - Early Site Package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4/1/2019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7/30/2019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39454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Construction - Building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7/1/2019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4/26/2021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26915"/>
                  </a:ext>
                </a:extLst>
              </a:tr>
              <a:tr h="362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Cx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/ Systems Training / Shake-down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4/27/2021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10/24/2021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47511"/>
                  </a:ext>
                </a:extLst>
              </a:tr>
              <a:tr h="3736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Move-in, Furnish, Set-up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5/1/2021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8/29/2021</a:t>
                      </a: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687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21682"/>
              </p:ext>
            </p:extLst>
          </p:nvPr>
        </p:nvGraphicFramePr>
        <p:xfrm>
          <a:off x="609600" y="1407606"/>
          <a:ext cx="8001000" cy="51386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8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funding has been secured through a $533.5MM capital bond approved by voters in April of 2016.</a:t>
                      </a:r>
                    </a:p>
                    <a:p>
                      <a:pPr algn="ctr"/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Conceptual Project Budget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117"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PM/CM and professional services (consulting, legal, etc.)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$2,000,000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27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Estimated project DB costs (incl. construction contingencies)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$93,000,000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73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Equipment and furnishing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$5,400,000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61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Off-site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$1,200,000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09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Contingencies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$8,500,000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40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Sales Tax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$9,900,000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19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Budget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$120,000,000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9EB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9161463" cy="1050925"/>
            <a:chOff x="651" y="-9833"/>
            <a:chExt cx="9143349" cy="1051249"/>
          </a:xfrm>
        </p:grpSpPr>
        <p:sp>
          <p:nvSpPr>
            <p:cNvPr id="9" name="Rectangle 8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662378" y="295061"/>
              <a:ext cx="4943207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Budget &amp; Funding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03704F-A9F4-4329-A721-C4121C55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8" name="Rectangle 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667741" y="310941"/>
              <a:ext cx="5622288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 Site Plan 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836863" y="838200"/>
            <a:ext cx="3259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New High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71E87-4408-46F3-BE93-8498AA29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5EDD46-263B-4FFC-BA2E-B57F5009DAE3}"/>
              </a:ext>
            </a:extLst>
          </p:cNvPr>
          <p:cNvPicPr/>
          <p:nvPr/>
        </p:nvPicPr>
        <p:blipFill rotWithShape="1">
          <a:blip r:embed="rId4"/>
          <a:srcRect b="4591"/>
          <a:stretch/>
        </p:blipFill>
        <p:spPr bwMode="auto">
          <a:xfrm>
            <a:off x="1251902" y="1838325"/>
            <a:ext cx="6596698" cy="462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0" y="0"/>
            <a:ext cx="9161463" cy="1066800"/>
            <a:chOff x="651" y="-9833"/>
            <a:chExt cx="9143349" cy="1067129"/>
          </a:xfrm>
        </p:grpSpPr>
        <p:sp>
          <p:nvSpPr>
            <p:cNvPr id="13" name="Rectangle 12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667741" y="310941"/>
              <a:ext cx="4481548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 Team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30E40BE-41E1-4B6B-86E5-CD5F8947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44E99D-A809-4B16-8F8E-D4CEB507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1617"/>
            <a:ext cx="3505200" cy="53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6DDD9-29AB-48DB-8BBA-7B507807D7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000"/>
          <a:stretch/>
        </p:blipFill>
        <p:spPr>
          <a:xfrm>
            <a:off x="4267200" y="1138753"/>
            <a:ext cx="46548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3944980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Construction activities are highly specialized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Parking under athletic field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Opportunity for greater innovation and efficiencies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Improved planning to accommodate future Elementary School onsite and complex HS programming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Significant savings in project delivery time can be realized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Fast tracking design and construction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Subcontractor procurement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1" y="0"/>
            <a:ext cx="9161462" cy="1143000"/>
            <a:chOff x="651" y="-9833"/>
            <a:chExt cx="9143349" cy="1143352"/>
          </a:xfrm>
        </p:grpSpPr>
        <p:sp>
          <p:nvSpPr>
            <p:cNvPr id="13" name="Rectangle 12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667741" y="387164"/>
              <a:ext cx="5926485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Why Project is Suited for DB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19200" y="1457980"/>
            <a:ext cx="69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Meets All Three RCW 39.10.300 Criteria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EE5D91-60F6-416F-9BD4-DC4A4A0B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2492222" cy="703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515600" y="-571500"/>
            <a:ext cx="9144000" cy="1143000"/>
          </a:xfrm>
        </p:spPr>
        <p:txBody>
          <a:bodyPr/>
          <a:lstStyle/>
          <a:p>
            <a:r>
              <a:rPr lang="en-US" altLang="en-US" sz="3200"/>
              <a:t>Centralia High School Modernization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6600" b="1" dirty="0">
                <a:solidFill>
                  <a:srgbClr val="4F9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0" y="152400"/>
            <a:ext cx="9677400" cy="6867525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100" y="1252538"/>
            <a:ext cx="25685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B2DC99-3697-41E9-87FF-1ACA5A8E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29000"/>
            <a:ext cx="5668313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3DB3008127D4DAF4F0F0488F0ED44" ma:contentTypeVersion="2" ma:contentTypeDescription="Create a new document." ma:contentTypeScope="" ma:versionID="5c872cf5dd6efb2abd5c8405569ee6a5">
  <xsd:schema xmlns:xsd="http://www.w3.org/2001/XMLSchema" xmlns:xs="http://www.w3.org/2001/XMLSchema" xmlns:p="http://schemas.microsoft.com/office/2006/metadata/properties" xmlns:ns2="ae65ebd9-98c8-4626-8d81-44b609943198" targetNamespace="http://schemas.microsoft.com/office/2006/metadata/properties" ma:root="true" ma:fieldsID="80fa942464481f94656d7d16f68125a1" ns2:_="">
    <xsd:import namespace="ae65ebd9-98c8-4626-8d81-44b609943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ebd9-98c8-4626-8d81-44b6099431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B95908-AA68-4254-A658-2F42551F466B}">
  <ds:schemaRefs>
    <ds:schemaRef ds:uri="ae65ebd9-98c8-4626-8d81-44b6099431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766256-1B8B-4258-A087-DB153BB83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5ebd9-98c8-4626-8d81-44b6099431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EAB1B-CA26-42B1-8A49-6E5BC74AE5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357</Words>
  <Application>Microsoft Office PowerPoint</Application>
  <PresentationFormat>On-screen Show (4:3)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Centralia High School Modernization</vt:lpstr>
    </vt:vector>
  </TitlesOfParts>
  <Company>Olympic Associates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Chandler</dc:creator>
  <cp:lastModifiedBy>Jobs, Dave</cp:lastModifiedBy>
  <cp:revision>315</cp:revision>
  <cp:lastPrinted>2017-09-27T17:35:07Z</cp:lastPrinted>
  <dcterms:created xsi:type="dcterms:W3CDTF">2007-08-13T18:14:17Z</dcterms:created>
  <dcterms:modified xsi:type="dcterms:W3CDTF">2018-01-24T22:52:02Z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0x010100EDC3DB3008127D4DAF4F0F0488F0ED44</vt:lpwstr>
  </property>
</Properties>
</file>