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311" r:id="rId6"/>
    <p:sldId id="313" r:id="rId7"/>
    <p:sldId id="317" r:id="rId8"/>
    <p:sldId id="318" r:id="rId9"/>
    <p:sldId id="314" r:id="rId10"/>
    <p:sldId id="325" r:id="rId11"/>
    <p:sldId id="324" r:id="rId12"/>
    <p:sldId id="321" r:id="rId13"/>
    <p:sldId id="323" r:id="rId1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624">
          <p15:clr>
            <a:srgbClr val="A4A3A4"/>
          </p15:clr>
        </p15:guide>
        <p15:guide id="4" pos="1344">
          <p15:clr>
            <a:srgbClr val="A4A3A4"/>
          </p15:clr>
        </p15:guide>
        <p15:guide id="5" orient="horz" pos="1104">
          <p15:clr>
            <a:srgbClr val="A4A3A4"/>
          </p15:clr>
        </p15:guide>
        <p15:guide id="6" pos="5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0E3"/>
    <a:srgbClr val="4F9EB8"/>
    <a:srgbClr val="6499AB"/>
    <a:srgbClr val="1D5473"/>
    <a:srgbClr val="5F6468"/>
    <a:srgbClr val="000000"/>
    <a:srgbClr val="FC600C"/>
    <a:srgbClr val="272727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33" autoAdjust="0"/>
    <p:restoredTop sz="86410" autoAdjust="0"/>
  </p:normalViewPr>
  <p:slideViewPr>
    <p:cSldViewPr>
      <p:cViewPr varScale="1">
        <p:scale>
          <a:sx n="104" d="100"/>
          <a:sy n="104" d="100"/>
        </p:scale>
        <p:origin x="1714" y="96"/>
      </p:cViewPr>
      <p:guideLst>
        <p:guide orient="horz" pos="2448"/>
        <p:guide pos="2880"/>
        <p:guide orient="horz" pos="624"/>
        <p:guide pos="1344"/>
        <p:guide orient="horz" pos="1104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82" d="100"/>
          <a:sy n="82" d="100"/>
        </p:scale>
        <p:origin x="3918" y="6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258" cy="466864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576" y="0"/>
            <a:ext cx="3038258" cy="466864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pPr>
              <a:defRPr/>
            </a:pPr>
            <a:fld id="{30A8C0B4-433F-4EB7-A88B-AC11AC89FDB6}" type="datetimeFigureOut">
              <a:rPr lang="en-US"/>
              <a:pPr>
                <a:defRPr/>
              </a:pPr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537"/>
            <a:ext cx="3038258" cy="466863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576" y="8829537"/>
            <a:ext cx="3038258" cy="466863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pPr>
              <a:defRPr/>
            </a:pPr>
            <a:fld id="{DDD9CC54-27E7-4A62-BB76-06A7962AF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327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258" cy="465292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576" y="0"/>
            <a:ext cx="3038258" cy="465292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F8B8AD0-820D-466B-91A5-FAF86DD973D6}" type="datetimeFigureOut">
              <a:rPr lang="en-US"/>
              <a:pPr>
                <a:defRPr/>
              </a:pPr>
              <a:t>1/24/2018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80" y="4417126"/>
            <a:ext cx="5606440" cy="4182909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537"/>
            <a:ext cx="3038258" cy="46529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576" y="8829537"/>
            <a:ext cx="3038258" cy="465292"/>
          </a:xfrm>
          <a:prstGeom prst="rect">
            <a:avLst/>
          </a:prstGeom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E646705-EBE6-47D8-BEFE-1ED2A73BB7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7153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78760" y="4415555"/>
            <a:ext cx="5608006" cy="41829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900" u="sng" dirty="0"/>
          </a:p>
        </p:txBody>
      </p:sp>
    </p:spTree>
    <p:extLst>
      <p:ext uri="{BB962C8B-B14F-4D97-AF65-F5344CB8AC3E}">
        <p14:creationId xmlns:p14="http://schemas.microsoft.com/office/powerpoint/2010/main" val="2950762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1893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139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2553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5704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9021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8140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7053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7377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B4FF9-BADB-48FF-B9DF-0335C24A0A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88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2BB72-D3ED-4AF3-8C5E-9BD7F1F363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63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3AFC1-C949-4CE6-AD31-ED08587DAB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550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5E7F4-BE49-453A-BE82-27A70E30E5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468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68966-41AA-40A1-B2FD-0365AF1AE1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30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4D015-36F1-4ED6-BE4C-D7E08D67BF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706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26600-D606-4855-A9E4-1D83C4C533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89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74C91-BF59-489E-9720-3A9EA9F3F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96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1D283-023E-4D75-B7A2-122D0209B1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20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903DC-FC9F-47BE-85B1-28B59C92D9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523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E4367-262E-48BD-A221-FC8BD6E6CA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21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2FD11-3096-47C0-ABCE-082F96318B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49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DD8C04C-4396-4500-B52C-88BBF17BD7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875" y="-18473"/>
            <a:ext cx="9171420" cy="1923474"/>
          </a:xfrm>
          <a:prstGeom prst="rect">
            <a:avLst/>
          </a:prstGeom>
          <a:gradFill flip="none" rotWithShape="1">
            <a:gsLst>
              <a:gs pos="0">
                <a:srgbClr val="1D5473">
                  <a:shade val="30000"/>
                  <a:satMod val="115000"/>
                </a:srgbClr>
              </a:gs>
              <a:gs pos="50000">
                <a:srgbClr val="1D5473">
                  <a:shade val="67500"/>
                  <a:satMod val="115000"/>
                </a:srgbClr>
              </a:gs>
              <a:gs pos="100000">
                <a:srgbClr val="1D547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15875" y="-85725"/>
            <a:ext cx="91440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057400"/>
            <a:ext cx="8077200" cy="3581400"/>
          </a:xfrm>
        </p:spPr>
        <p:txBody>
          <a:bodyPr/>
          <a:lstStyle/>
          <a:p>
            <a:pPr eaLnBrk="1" hangingPunct="1">
              <a:defRPr/>
            </a:pPr>
            <a:endParaRPr lang="en-US" altLang="en-US" sz="3600" b="1" dirty="0">
              <a:solidFill>
                <a:srgbClr val="5F64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eaLnBrk="1" hangingPunct="1">
              <a:defRPr/>
            </a:pPr>
            <a:r>
              <a:rPr lang="en-US" altLang="en-US" sz="3600" b="1" dirty="0">
                <a:solidFill>
                  <a:srgbClr val="5F64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Issaquah School District 411</a:t>
            </a:r>
            <a:endParaRPr lang="en-US" altLang="en-US" sz="1000" b="1" dirty="0">
              <a:solidFill>
                <a:srgbClr val="5F64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eaLnBrk="1" hangingPunct="1">
              <a:defRPr/>
            </a:pPr>
            <a:endParaRPr lang="en-US" altLang="en-US" sz="1000" b="1" dirty="0">
              <a:solidFill>
                <a:srgbClr val="5F64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eaLnBrk="1" hangingPunct="1">
              <a:defRPr/>
            </a:pPr>
            <a:r>
              <a:rPr lang="en-US" altLang="en-US" sz="3600" b="1" dirty="0">
                <a:solidFill>
                  <a:srgbClr val="5F64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New Middle School</a:t>
            </a:r>
          </a:p>
          <a:p>
            <a:pPr eaLnBrk="1" hangingPunct="1">
              <a:defRPr/>
            </a:pPr>
            <a:endParaRPr lang="en-US" altLang="en-US" sz="1800" b="1" dirty="0"/>
          </a:p>
          <a:p>
            <a:pPr eaLnBrk="1" hangingPunct="1">
              <a:defRPr/>
            </a:pPr>
            <a:r>
              <a:rPr lang="en-US" altLang="en-US" b="1" i="1" dirty="0">
                <a:solidFill>
                  <a:srgbClr val="4F9EB8"/>
                </a:solidFill>
                <a:latin typeface="Arial Narrow" panose="020B0606020202030204" pitchFamily="34" charset="0"/>
              </a:rPr>
              <a:t>Thursday, January 25, 2018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419600" y="381000"/>
            <a:ext cx="4050145" cy="10572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 anchorCtr="0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spcBef>
                <a:spcPts val="0"/>
              </a:spcBef>
              <a:defRPr/>
            </a:pPr>
            <a:r>
              <a:rPr lang="en-US" alt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for </a:t>
            </a: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alt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Design-Build </a:t>
            </a: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alt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Approval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1FBCE0-9E00-4EF3-AD5E-1C03A40A6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294" y="381000"/>
            <a:ext cx="4087062" cy="11415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-10515600" y="-571500"/>
            <a:ext cx="9144000" cy="1143000"/>
          </a:xfrm>
        </p:spPr>
        <p:txBody>
          <a:bodyPr/>
          <a:lstStyle/>
          <a:p>
            <a:r>
              <a:rPr lang="en-US" altLang="en-US" sz="3200"/>
              <a:t>Centralia High School Modernization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10668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altLang="en-US" sz="6600" b="1" dirty="0">
                <a:solidFill>
                  <a:srgbClr val="4F9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  <p:pic>
        <p:nvPicPr>
          <p:cNvPr id="2867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7100" y="1252538"/>
            <a:ext cx="25685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CB2DC99-3697-41E9-87FF-1ACA5A8E2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429000"/>
            <a:ext cx="5668313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696200" cy="2971800"/>
          </a:xfrm>
        </p:spPr>
        <p:txBody>
          <a:bodyPr/>
          <a:lstStyle/>
          <a:p>
            <a:pPr marL="1390650" lvl="2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dirty="0"/>
              <a:t>Introductions</a:t>
            </a:r>
          </a:p>
          <a:p>
            <a:pPr marL="1390650" lvl="2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dirty="0"/>
              <a:t>Scope</a:t>
            </a:r>
          </a:p>
          <a:p>
            <a:pPr marL="1390650" lvl="2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dirty="0"/>
              <a:t>Schedule</a:t>
            </a:r>
          </a:p>
          <a:p>
            <a:pPr marL="1390650" lvl="2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dirty="0"/>
              <a:t>Budget and Funding</a:t>
            </a:r>
          </a:p>
          <a:p>
            <a:pPr marL="1390650" lvl="2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dirty="0"/>
              <a:t>Qualified Project Team</a:t>
            </a:r>
          </a:p>
          <a:p>
            <a:pPr marL="1390650" lvl="2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dirty="0"/>
              <a:t>Why Project is Suited for Design-Build</a:t>
            </a:r>
          </a:p>
          <a:p>
            <a:pPr marL="1390650" lvl="2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dirty="0"/>
              <a:t>Questions</a:t>
            </a:r>
            <a:endParaRPr lang="en-US" altLang="en-US" sz="3200" dirty="0"/>
          </a:p>
        </p:txBody>
      </p:sp>
      <p:grpSp>
        <p:nvGrpSpPr>
          <p:cNvPr id="6149" name="Group 16"/>
          <p:cNvGrpSpPr>
            <a:grpSpLocks/>
          </p:cNvGrpSpPr>
          <p:nvPr/>
        </p:nvGrpSpPr>
        <p:grpSpPr bwMode="auto">
          <a:xfrm>
            <a:off x="0" y="0"/>
            <a:ext cx="9161463" cy="1066800"/>
            <a:chOff x="651" y="-9833"/>
            <a:chExt cx="9143349" cy="1067129"/>
          </a:xfrm>
        </p:grpSpPr>
        <p:sp>
          <p:nvSpPr>
            <p:cNvPr id="18" name="Rectangle 17"/>
            <p:cNvSpPr/>
            <p:nvPr/>
          </p:nvSpPr>
          <p:spPr>
            <a:xfrm>
              <a:off x="651" y="-9833"/>
              <a:ext cx="9143349" cy="1000433"/>
            </a:xfrm>
            <a:prstGeom prst="rect">
              <a:avLst/>
            </a:prstGeom>
            <a:gradFill flip="none" rotWithShape="1">
              <a:gsLst>
                <a:gs pos="0">
                  <a:srgbClr val="1D5473">
                    <a:shade val="30000"/>
                    <a:satMod val="115000"/>
                  </a:srgbClr>
                </a:gs>
                <a:gs pos="50000">
                  <a:srgbClr val="1D5473">
                    <a:shade val="67500"/>
                    <a:satMod val="115000"/>
                  </a:srgbClr>
                </a:gs>
                <a:gs pos="100000">
                  <a:srgbClr val="1D5473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3"/>
            <p:cNvSpPr txBox="1">
              <a:spLocks noChangeArrowheads="1"/>
            </p:cNvSpPr>
            <p:nvPr/>
          </p:nvSpPr>
          <p:spPr bwMode="auto">
            <a:xfrm>
              <a:off x="2743791" y="310941"/>
              <a:ext cx="2124018" cy="746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buFontTx/>
                <a:buNone/>
                <a:defRPr/>
              </a:pPr>
              <a:r>
                <a:rPr lang="en-US" altLang="en-US" sz="40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Agenda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B0FF41D-6FD0-41F4-8225-75D652663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2492222" cy="7035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724444-DACC-4E7B-804C-1BC506BF51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986"/>
          <a:stretch/>
        </p:blipFill>
        <p:spPr>
          <a:xfrm>
            <a:off x="1" y="4953000"/>
            <a:ext cx="9144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743200" y="1305580"/>
            <a:ext cx="3776975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/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New Middle School</a:t>
            </a:r>
          </a:p>
        </p:txBody>
      </p:sp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0" y="0"/>
            <a:ext cx="9161463" cy="1066800"/>
            <a:chOff x="651" y="-9833"/>
            <a:chExt cx="9143349" cy="1067129"/>
          </a:xfrm>
        </p:grpSpPr>
        <p:sp>
          <p:nvSpPr>
            <p:cNvPr id="10" name="Rectangle 9"/>
            <p:cNvSpPr/>
            <p:nvPr/>
          </p:nvSpPr>
          <p:spPr>
            <a:xfrm>
              <a:off x="651" y="-9833"/>
              <a:ext cx="9143349" cy="1000433"/>
            </a:xfrm>
            <a:prstGeom prst="rect">
              <a:avLst/>
            </a:prstGeom>
            <a:gradFill flip="none" rotWithShape="1">
              <a:gsLst>
                <a:gs pos="0">
                  <a:srgbClr val="1D5473">
                    <a:shade val="30000"/>
                    <a:satMod val="115000"/>
                  </a:srgbClr>
                </a:gs>
                <a:gs pos="50000">
                  <a:srgbClr val="1D5473">
                    <a:shade val="67500"/>
                    <a:satMod val="115000"/>
                  </a:srgbClr>
                </a:gs>
                <a:gs pos="100000">
                  <a:srgbClr val="1D5473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2667741" y="310941"/>
              <a:ext cx="2580314" cy="746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buFontTx/>
                <a:buNone/>
                <a:defRPr/>
              </a:pPr>
              <a:r>
                <a:rPr lang="en-US" altLang="en-US" sz="40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Scope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A0F3179-7856-48CE-906D-A737D6B15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2492222" cy="7035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D57F74-F21E-41DF-BBAD-29C179CD7C29}"/>
              </a:ext>
            </a:extLst>
          </p:cNvPr>
          <p:cNvSpPr txBox="1"/>
          <p:nvPr/>
        </p:nvSpPr>
        <p:spPr>
          <a:xfrm>
            <a:off x="593087" y="1981200"/>
            <a:ext cx="82296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Reduce student populations at five existing middle schools and accommodate growth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900 students in grades 6-8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130,000 gross square feet 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High-performance building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Science suite, music, athletic facilities, library, gym, commons with stage and dining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Minimize impacts to existing elementary school.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All-weather turf athletic field, parking for staff, students, and bus parking below the football field / track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Located at 565 NW Holly Street, Issaquah, WA.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0" y="0"/>
            <a:ext cx="9161463" cy="1066800"/>
            <a:chOff x="651" y="-9833"/>
            <a:chExt cx="9143349" cy="1067129"/>
          </a:xfrm>
        </p:grpSpPr>
        <p:sp>
          <p:nvSpPr>
            <p:cNvPr id="9" name="Rectangle 8"/>
            <p:cNvSpPr/>
            <p:nvPr/>
          </p:nvSpPr>
          <p:spPr>
            <a:xfrm>
              <a:off x="651" y="-9833"/>
              <a:ext cx="9143349" cy="1000433"/>
            </a:xfrm>
            <a:prstGeom prst="rect">
              <a:avLst/>
            </a:prstGeom>
            <a:gradFill flip="none" rotWithShape="1">
              <a:gsLst>
                <a:gs pos="0">
                  <a:srgbClr val="1D5473">
                    <a:shade val="30000"/>
                    <a:satMod val="115000"/>
                  </a:srgbClr>
                </a:gs>
                <a:gs pos="50000">
                  <a:srgbClr val="1D5473">
                    <a:shade val="67500"/>
                    <a:satMod val="115000"/>
                  </a:srgbClr>
                </a:gs>
                <a:gs pos="100000">
                  <a:srgbClr val="1D5473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2593323" y="310941"/>
              <a:ext cx="6305101" cy="746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buFontTx/>
                <a:buNone/>
                <a:defRPr/>
              </a:pPr>
              <a:r>
                <a:rPr lang="en-US" altLang="en-US" sz="40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Schedule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30D3928-F5E5-4225-A7F4-8504F755E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2492222" cy="70357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97FF8E8-2189-4DE2-B1F9-573E5D6073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949586"/>
              </p:ext>
            </p:extLst>
          </p:nvPr>
        </p:nvGraphicFramePr>
        <p:xfrm>
          <a:off x="1143000" y="1524000"/>
          <a:ext cx="6858000" cy="45363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3166">
                  <a:extLst>
                    <a:ext uri="{9D8B030D-6E8A-4147-A177-3AD203B41FA5}">
                      <a16:colId xmlns:a16="http://schemas.microsoft.com/office/drawing/2014/main" val="3489742892"/>
                    </a:ext>
                  </a:extLst>
                </a:gridCol>
                <a:gridCol w="662608">
                  <a:extLst>
                    <a:ext uri="{9D8B030D-6E8A-4147-A177-3AD203B41FA5}">
                      <a16:colId xmlns:a16="http://schemas.microsoft.com/office/drawing/2014/main" val="771286169"/>
                    </a:ext>
                  </a:extLst>
                </a:gridCol>
                <a:gridCol w="1266752">
                  <a:extLst>
                    <a:ext uri="{9D8B030D-6E8A-4147-A177-3AD203B41FA5}">
                      <a16:colId xmlns:a16="http://schemas.microsoft.com/office/drawing/2014/main" val="3874795104"/>
                    </a:ext>
                  </a:extLst>
                </a:gridCol>
                <a:gridCol w="1315474">
                  <a:extLst>
                    <a:ext uri="{9D8B030D-6E8A-4147-A177-3AD203B41FA5}">
                      <a16:colId xmlns:a16="http://schemas.microsoft.com/office/drawing/2014/main" val="366396403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EVENT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DAYS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START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FINISH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425797"/>
                  </a:ext>
                </a:extLst>
              </a:tr>
              <a:tr h="3629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Draft RFQ / Ad / Meetings / Q&amp;A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12/20/2018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1/26/2018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33299"/>
                  </a:ext>
                </a:extLst>
              </a:tr>
              <a:tr h="3629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PRC Meeting / Approval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1/25/2018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1/25/2018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859336"/>
                  </a:ext>
                </a:extLst>
              </a:tr>
              <a:tr h="3629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DB Procurement &amp; Contracting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1/26/2018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3/27/2018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019833"/>
                  </a:ext>
                </a:extLst>
              </a:tr>
              <a:tr h="3629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Preliminary Design, Estimating, Validation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3/28/2018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8/26/2018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181217"/>
                  </a:ext>
                </a:extLst>
              </a:tr>
              <a:tr h="3629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Permitting</a:t>
                      </a: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240</a:t>
                      </a: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7/1/2018</a:t>
                      </a: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2/26/2019</a:t>
                      </a: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38678"/>
                  </a:ext>
                </a:extLst>
              </a:tr>
              <a:tr h="3629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Final Design, Estimating, Validation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8/27/2018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3/5/2019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990506"/>
                  </a:ext>
                </a:extLst>
              </a:tr>
              <a:tr h="3629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Negotiate GMP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2/19/2019</a:t>
                      </a: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3/21/2019</a:t>
                      </a: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105701"/>
                  </a:ext>
                </a:extLst>
              </a:tr>
              <a:tr h="3629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Construction - Early Site Package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2/19/2019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6/19/2019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239454"/>
                  </a:ext>
                </a:extLst>
              </a:tr>
              <a:tr h="3629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Construction - Building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3/22/2019</a:t>
                      </a: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6/14/2020</a:t>
                      </a: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26915"/>
                  </a:ext>
                </a:extLst>
              </a:tr>
              <a:tr h="3629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</a:rPr>
                        <a:t>Cx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 / Systems Training / Shake-down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5/15/2020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8/13/2020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947511"/>
                  </a:ext>
                </a:extLst>
              </a:tr>
              <a:tr h="3736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Move-in, Furnish, Set-up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5/15/2020</a:t>
                      </a: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8/13/2020</a:t>
                      </a: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46873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785780"/>
              </p:ext>
            </p:extLst>
          </p:nvPr>
        </p:nvGraphicFramePr>
        <p:xfrm>
          <a:off x="533400" y="1295400"/>
          <a:ext cx="8001000" cy="513863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037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3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5883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Project funding has been secured through a $533.5MM capital bond approved by voters in April of 2016.</a:t>
                      </a:r>
                    </a:p>
                    <a:p>
                      <a:pPr algn="ctr"/>
                      <a:endParaRPr lang="en-US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Conceptual Project Budget</a:t>
                      </a:r>
                    </a:p>
                  </a:txBody>
                  <a:tcPr marT="45718" marB="4571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11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PM/CM and professional services (consulting, legal, etc.)</a:t>
                      </a:r>
                    </a:p>
                  </a:txBody>
                  <a:tcPr marT="45718" marB="4571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9EB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$1,200,000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9EB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327">
                <a:tc>
                  <a:txBody>
                    <a:bodyPr/>
                    <a:lstStyle/>
                    <a:p>
                      <a:r>
                        <a:rPr lang="en-US" sz="1400" dirty="0"/>
                        <a:t>Estimated project DB costs (incl. construction contingencies)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$57,500,000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873">
                <a:tc>
                  <a:txBody>
                    <a:bodyPr/>
                    <a:lstStyle/>
                    <a:p>
                      <a:r>
                        <a:rPr lang="en-US" sz="1400" dirty="0"/>
                        <a:t>Equipment and furnishing costs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9EB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$3,300,000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9EB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361">
                <a:tc>
                  <a:txBody>
                    <a:bodyPr/>
                    <a:lstStyle/>
                    <a:p>
                      <a:r>
                        <a:rPr lang="en-US" sz="1400" dirty="0"/>
                        <a:t>Off-site costs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$750,000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4909">
                <a:tc>
                  <a:txBody>
                    <a:bodyPr/>
                    <a:lstStyle/>
                    <a:p>
                      <a:r>
                        <a:rPr lang="en-US" sz="1400" dirty="0"/>
                        <a:t>Contingencies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9EB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$5,300,000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9EB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140">
                <a:tc>
                  <a:txBody>
                    <a:bodyPr/>
                    <a:lstStyle/>
                    <a:p>
                      <a:r>
                        <a:rPr lang="en-US" sz="1400" dirty="0"/>
                        <a:t>Sales Tax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$5,950,000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8190">
                <a:tc>
                  <a:txBody>
                    <a:bodyPr/>
                    <a:lstStyle/>
                    <a:p>
                      <a:r>
                        <a:rPr lang="en-US" sz="1400" b="1" dirty="0"/>
                        <a:t>Total Budget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9EB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$74,000,000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9EB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0" y="0"/>
            <a:ext cx="9161463" cy="1050925"/>
            <a:chOff x="651" y="-9833"/>
            <a:chExt cx="9143349" cy="1051249"/>
          </a:xfrm>
        </p:grpSpPr>
        <p:sp>
          <p:nvSpPr>
            <p:cNvPr id="9" name="Rectangle 8"/>
            <p:cNvSpPr/>
            <p:nvPr/>
          </p:nvSpPr>
          <p:spPr>
            <a:xfrm>
              <a:off x="651" y="-9833"/>
              <a:ext cx="9143349" cy="1000433"/>
            </a:xfrm>
            <a:prstGeom prst="rect">
              <a:avLst/>
            </a:prstGeom>
            <a:gradFill flip="none" rotWithShape="1">
              <a:gsLst>
                <a:gs pos="0">
                  <a:srgbClr val="1D5473">
                    <a:shade val="30000"/>
                    <a:satMod val="115000"/>
                  </a:srgbClr>
                </a:gs>
                <a:gs pos="50000">
                  <a:srgbClr val="1D5473">
                    <a:shade val="67500"/>
                    <a:satMod val="115000"/>
                  </a:srgbClr>
                </a:gs>
                <a:gs pos="100000">
                  <a:srgbClr val="1D5473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2662378" y="295061"/>
              <a:ext cx="5095306" cy="746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buFontTx/>
                <a:buNone/>
                <a:defRPr/>
              </a:pPr>
              <a:r>
                <a:rPr lang="en-US" altLang="en-US" sz="40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Budget &amp; Funding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C03704F-A9F4-4329-A721-C4121C553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2492222" cy="7035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0" y="0"/>
            <a:ext cx="9161463" cy="1066800"/>
            <a:chOff x="651" y="-9833"/>
            <a:chExt cx="9143349" cy="1067129"/>
          </a:xfrm>
        </p:grpSpPr>
        <p:sp>
          <p:nvSpPr>
            <p:cNvPr id="8" name="Rectangle 7"/>
            <p:cNvSpPr/>
            <p:nvPr/>
          </p:nvSpPr>
          <p:spPr>
            <a:xfrm>
              <a:off x="651" y="-9833"/>
              <a:ext cx="9143349" cy="1000433"/>
            </a:xfrm>
            <a:prstGeom prst="rect">
              <a:avLst/>
            </a:prstGeom>
            <a:gradFill flip="none" rotWithShape="1">
              <a:gsLst>
                <a:gs pos="0">
                  <a:srgbClr val="1D5473">
                    <a:shade val="30000"/>
                    <a:satMod val="115000"/>
                  </a:srgbClr>
                </a:gs>
                <a:gs pos="50000">
                  <a:srgbClr val="1D5473">
                    <a:shade val="67500"/>
                    <a:satMod val="115000"/>
                  </a:srgbClr>
                </a:gs>
                <a:gs pos="100000">
                  <a:srgbClr val="1D5473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2667741" y="310941"/>
              <a:ext cx="5622288" cy="746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buFontTx/>
                <a:buNone/>
                <a:defRPr/>
              </a:pPr>
              <a:r>
                <a:rPr lang="en-US" altLang="en-US" sz="40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Conceptual Site Plan </a:t>
              </a: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 bwMode="auto">
          <a:xfrm>
            <a:off x="2836863" y="990600"/>
            <a:ext cx="37163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New Middle School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571E87-4408-46F3-BE93-8498AA290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2492222" cy="7035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970277-23D9-4DB7-8A4A-83B9C36E0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018489"/>
            <a:ext cx="8440737" cy="43016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0" y="0"/>
            <a:ext cx="9161463" cy="1066800"/>
            <a:chOff x="651" y="-9833"/>
            <a:chExt cx="9143349" cy="1067129"/>
          </a:xfrm>
        </p:grpSpPr>
        <p:sp>
          <p:nvSpPr>
            <p:cNvPr id="8" name="Rectangle 7"/>
            <p:cNvSpPr/>
            <p:nvPr/>
          </p:nvSpPr>
          <p:spPr>
            <a:xfrm>
              <a:off x="651" y="-9833"/>
              <a:ext cx="9143349" cy="1000433"/>
            </a:xfrm>
            <a:prstGeom prst="rect">
              <a:avLst/>
            </a:prstGeom>
            <a:gradFill flip="none" rotWithShape="1">
              <a:gsLst>
                <a:gs pos="0">
                  <a:srgbClr val="1D5473">
                    <a:shade val="30000"/>
                    <a:satMod val="115000"/>
                  </a:srgbClr>
                </a:gs>
                <a:gs pos="50000">
                  <a:srgbClr val="1D5473">
                    <a:shade val="67500"/>
                    <a:satMod val="115000"/>
                  </a:srgbClr>
                </a:gs>
                <a:gs pos="100000">
                  <a:srgbClr val="1D5473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2667741" y="310941"/>
              <a:ext cx="5622288" cy="746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buFontTx/>
                <a:buNone/>
                <a:defRPr/>
              </a:pPr>
              <a:r>
                <a:rPr lang="en-US" altLang="en-US" sz="40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Conceptual Site Plan </a:t>
              </a: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 bwMode="auto">
          <a:xfrm>
            <a:off x="2836863" y="990600"/>
            <a:ext cx="37163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New Middle School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571E87-4408-46F3-BE93-8498AA290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2492222" cy="7035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61F0AA-D804-475A-A37C-16496779F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846" y="1981200"/>
            <a:ext cx="8038370" cy="439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85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0" y="0"/>
            <a:ext cx="9161463" cy="1066800"/>
            <a:chOff x="651" y="-9833"/>
            <a:chExt cx="9143349" cy="1067129"/>
          </a:xfrm>
        </p:grpSpPr>
        <p:sp>
          <p:nvSpPr>
            <p:cNvPr id="13" name="Rectangle 12"/>
            <p:cNvSpPr/>
            <p:nvPr/>
          </p:nvSpPr>
          <p:spPr>
            <a:xfrm>
              <a:off x="651" y="-9833"/>
              <a:ext cx="9143349" cy="1000433"/>
            </a:xfrm>
            <a:prstGeom prst="rect">
              <a:avLst/>
            </a:prstGeom>
            <a:gradFill flip="none" rotWithShape="1">
              <a:gsLst>
                <a:gs pos="0">
                  <a:srgbClr val="1D5473">
                    <a:shade val="30000"/>
                    <a:satMod val="115000"/>
                  </a:srgbClr>
                </a:gs>
                <a:gs pos="50000">
                  <a:srgbClr val="1D5473">
                    <a:shade val="67500"/>
                    <a:satMod val="115000"/>
                  </a:srgbClr>
                </a:gs>
                <a:gs pos="100000">
                  <a:srgbClr val="1D5473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3"/>
            <p:cNvSpPr txBox="1">
              <a:spLocks noChangeArrowheads="1"/>
            </p:cNvSpPr>
            <p:nvPr/>
          </p:nvSpPr>
          <p:spPr bwMode="auto">
            <a:xfrm>
              <a:off x="2667741" y="310941"/>
              <a:ext cx="4481548" cy="746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buFontTx/>
                <a:buNone/>
                <a:defRPr/>
              </a:pPr>
              <a:r>
                <a:rPr lang="en-US" altLang="en-US" sz="40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Project Team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30E40BE-41E1-4B6B-86E5-CD5F89477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2492222" cy="7035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207E69-0EFA-471F-9FEB-A0131FAA08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818"/>
          <a:stretch/>
        </p:blipFill>
        <p:spPr>
          <a:xfrm>
            <a:off x="4184168" y="1219200"/>
            <a:ext cx="4807432" cy="51853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CDA3EE-0FD0-4976-B412-444337BD7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233791"/>
            <a:ext cx="3520173" cy="547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54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79620"/>
            <a:ext cx="8077200" cy="3868780"/>
          </a:xfrm>
        </p:spPr>
        <p:txBody>
          <a:bodyPr/>
          <a:lstStyle/>
          <a:p>
            <a:pPr eaLnBrk="1" hangingPunct="1">
              <a:spcAft>
                <a:spcPts val="600"/>
              </a:spcAft>
              <a:defRPr/>
            </a:pPr>
            <a:r>
              <a:rPr lang="en-US" sz="2400" dirty="0">
                <a:latin typeface="Arial Narrow" panose="020B0606020202030204" pitchFamily="34" charset="0"/>
              </a:rPr>
              <a:t>Construction activities are highly specialized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n-US" sz="2000" dirty="0">
                <a:latin typeface="Arial Narrow" panose="020B0606020202030204" pitchFamily="34" charset="0"/>
              </a:rPr>
              <a:t>Parking under athletic field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2400" dirty="0">
                <a:latin typeface="Arial Narrow" panose="020B0606020202030204" pitchFamily="34" charset="0"/>
              </a:rPr>
              <a:t>Opportunity for greater innovation and efficiencies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n-US" sz="2000" dirty="0">
                <a:latin typeface="Arial Narrow" panose="020B0606020202030204" pitchFamily="34" charset="0"/>
              </a:rPr>
              <a:t>Improved planning to minimize impact to existing elementary school and demo of existing admin buildings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2400" dirty="0">
                <a:latin typeface="Arial Narrow" panose="020B0606020202030204" pitchFamily="34" charset="0"/>
              </a:rPr>
              <a:t>Significant savings in project delivery time can be realized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n-US" sz="2000" dirty="0">
                <a:latin typeface="Arial Narrow" panose="020B0606020202030204" pitchFamily="34" charset="0"/>
              </a:rPr>
              <a:t>Fast tracking design and construction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n-US" sz="2000" dirty="0">
                <a:latin typeface="Arial Narrow" panose="020B0606020202030204" pitchFamily="34" charset="0"/>
              </a:rPr>
              <a:t>Subcontractor procurement</a:t>
            </a:r>
          </a:p>
          <a:p>
            <a:pPr marL="609600" indent="-609600" eaLnBrk="1" hangingPunct="1">
              <a:buFontTx/>
              <a:buNone/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</p:txBody>
      </p:sp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1" y="0"/>
            <a:ext cx="9161462" cy="1143000"/>
            <a:chOff x="651" y="-9833"/>
            <a:chExt cx="9143349" cy="1143352"/>
          </a:xfrm>
        </p:grpSpPr>
        <p:sp>
          <p:nvSpPr>
            <p:cNvPr id="13" name="Rectangle 12"/>
            <p:cNvSpPr/>
            <p:nvPr/>
          </p:nvSpPr>
          <p:spPr>
            <a:xfrm>
              <a:off x="651" y="-9833"/>
              <a:ext cx="9143349" cy="1000433"/>
            </a:xfrm>
            <a:prstGeom prst="rect">
              <a:avLst/>
            </a:prstGeom>
            <a:gradFill flip="none" rotWithShape="1">
              <a:gsLst>
                <a:gs pos="0">
                  <a:srgbClr val="1D5473">
                    <a:shade val="30000"/>
                    <a:satMod val="115000"/>
                  </a:srgbClr>
                </a:gs>
                <a:gs pos="50000">
                  <a:srgbClr val="1D5473">
                    <a:shade val="67500"/>
                    <a:satMod val="115000"/>
                  </a:srgbClr>
                </a:gs>
                <a:gs pos="100000">
                  <a:srgbClr val="1D5473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3"/>
            <p:cNvSpPr txBox="1">
              <a:spLocks noChangeArrowheads="1"/>
            </p:cNvSpPr>
            <p:nvPr/>
          </p:nvSpPr>
          <p:spPr bwMode="auto">
            <a:xfrm>
              <a:off x="2667741" y="387164"/>
              <a:ext cx="5926485" cy="746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buFontTx/>
                <a:buNone/>
                <a:defRPr/>
              </a:pPr>
              <a:r>
                <a:rPr lang="en-US" altLang="en-US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Why Project is Suited for DB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55757" y="1524000"/>
            <a:ext cx="6921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Meets All Three RCW 39.10.300 Criteria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1EE5D91-60F6-416F-9BD4-DC4A4A0B9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2492222" cy="7035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C3DB3008127D4DAF4F0F0488F0ED44" ma:contentTypeVersion="2" ma:contentTypeDescription="Create a new document." ma:contentTypeScope="" ma:versionID="5c872cf5dd6efb2abd5c8405569ee6a5">
  <xsd:schema xmlns:xsd="http://www.w3.org/2001/XMLSchema" xmlns:xs="http://www.w3.org/2001/XMLSchema" xmlns:p="http://schemas.microsoft.com/office/2006/metadata/properties" xmlns:ns2="ae65ebd9-98c8-4626-8d81-44b609943198" targetNamespace="http://schemas.microsoft.com/office/2006/metadata/properties" ma:root="true" ma:fieldsID="80fa942464481f94656d7d16f68125a1" ns2:_="">
    <xsd:import namespace="ae65ebd9-98c8-4626-8d81-44b6099431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5ebd9-98c8-4626-8d81-44b6099431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B95908-AA68-4254-A658-2F42551F466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e65ebd9-98c8-4626-8d81-44b609943198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8766256-1B8B-4258-A087-DB153BB83D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65ebd9-98c8-4626-8d81-44b6099431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1EAB1B-CA26-42B1-8A49-6E5BC74AE5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5004</TotalTime>
  <Words>357</Words>
  <Application>Microsoft Office PowerPoint</Application>
  <PresentationFormat>On-screen Show (4:3)</PresentationFormat>
  <Paragraphs>110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Arial Narrow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Centralia High School Modernization</vt:lpstr>
    </vt:vector>
  </TitlesOfParts>
  <Company>Olympic Associates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Chandler</dc:creator>
  <cp:lastModifiedBy>Jobs, Dave</cp:lastModifiedBy>
  <cp:revision>314</cp:revision>
  <cp:lastPrinted>2017-09-27T17:35:07Z</cp:lastPrinted>
  <dcterms:created xsi:type="dcterms:W3CDTF">2007-08-13T18:14:17Z</dcterms:created>
  <dcterms:modified xsi:type="dcterms:W3CDTF">2018-01-24T22:54:24Z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0x010100EDC3DB3008127D4DAF4F0F0488F0ED44</vt:lpwstr>
  </property>
</Properties>
</file>