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361" r:id="rId2"/>
    <p:sldId id="346" r:id="rId3"/>
    <p:sldId id="351" r:id="rId4"/>
    <p:sldId id="353" r:id="rId5"/>
    <p:sldId id="367" r:id="rId6"/>
    <p:sldId id="348" r:id="rId7"/>
    <p:sldId id="364" r:id="rId8"/>
    <p:sldId id="368" r:id="rId9"/>
    <p:sldId id="366" r:id="rId10"/>
    <p:sldId id="359" r:id="rId11"/>
    <p:sldId id="347" r:id="rId12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F1C"/>
    <a:srgbClr val="FC6B1A"/>
    <a:srgbClr val="0000CC"/>
    <a:srgbClr val="66FF33"/>
    <a:srgbClr val="FF00FF"/>
    <a:srgbClr val="F5A70B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2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D8CE-E0FE-4AEE-8E19-BE60762D0D48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5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5FE5B-BA69-480D-B99C-EC8D5512A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05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85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372" y="0"/>
            <a:ext cx="4029443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B47BB-B77B-4A2D-8B2C-6F17839EE6CF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116" y="3373756"/>
            <a:ext cx="7436168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785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372" y="6658258"/>
            <a:ext cx="4029443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74CF-2544-4C12-9EC0-1269248D7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9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3E9A-967A-4EA3-A9D6-94017E318917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74" y="1220520"/>
            <a:ext cx="1240274" cy="124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10009282" y="2693899"/>
            <a:ext cx="1565458" cy="3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0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F87D-9962-42EB-892B-17CD804C0AA1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4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C895-784B-4B3B-BF26-AE407E142DB4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7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C08-DEC3-4D49-92A9-9AEBEC52A727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92" y="5734968"/>
            <a:ext cx="575587" cy="575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9086962" y="5861479"/>
            <a:ext cx="1565458" cy="3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CC1F-DBDA-4A50-9D86-035CB9EE34E4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27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87D9-B492-45DB-A99A-FDC31BBE0AA9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2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99E9-CAFF-415E-AFD9-E97ADE39C916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8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E333-4695-455C-9115-5F7EE2064B08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5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E7E7E2-3F7B-44F0-A8B2-8A167B8FBE45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AF8A-5271-49A4-956E-3BD232D74980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4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9E7DB2-F3CE-4D49-82C9-1C23AD793B5E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0319" y="1969595"/>
            <a:ext cx="11452366" cy="3506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KALAMA SCHOOL DISTRICT 402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NEW SECONDARY SCHOOL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AND ELEMENTARY SCHOOL REPLACEMENT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CPARB-PRC - September 27, 2018</a:t>
            </a:r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17" y="5644081"/>
            <a:ext cx="85217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0319" y="644189"/>
            <a:ext cx="1142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GC/CM PROJECT DELIVERY REQUEST/PRESENTATION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Picture 7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1" y="5865212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7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286603"/>
            <a:ext cx="10574488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accent2"/>
                </a:solidFill>
              </a:rPr>
              <a:t>GC/CM Onboard Schedule– Revised September 27, 2018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8952"/>
            <a:ext cx="11029615" cy="4136440"/>
          </a:xfrm>
        </p:spPr>
        <p:txBody>
          <a:bodyPr>
            <a:normAutofit/>
          </a:bodyPr>
          <a:lstStyle/>
          <a:p>
            <a:r>
              <a:rPr lang="en-US" dirty="0" smtClean="0"/>
              <a:t>Schedule</a:t>
            </a:r>
          </a:p>
          <a:p>
            <a:pPr lvl="1"/>
            <a:r>
              <a:rPr lang="en-US" sz="2000" b="1" dirty="0" smtClean="0"/>
              <a:t>Advertise for GC/CM Services – September 28 - Oct 18th, 2018 </a:t>
            </a:r>
          </a:p>
          <a:p>
            <a:pPr lvl="1"/>
            <a:r>
              <a:rPr lang="en-US" sz="2000" b="1" dirty="0"/>
              <a:t>RFP Deadline – </a:t>
            </a:r>
            <a:r>
              <a:rPr lang="en-US" sz="2000" b="1" dirty="0" smtClean="0"/>
              <a:t>October 18 </a:t>
            </a:r>
            <a:r>
              <a:rPr lang="en-US" sz="2000" b="1" dirty="0"/>
              <a:t>, 2018</a:t>
            </a:r>
          </a:p>
          <a:p>
            <a:pPr lvl="1"/>
            <a:r>
              <a:rPr lang="en-US" sz="2000" b="1" dirty="0" smtClean="0"/>
              <a:t>Short-list – October 22, 2018</a:t>
            </a:r>
          </a:p>
          <a:p>
            <a:pPr lvl="1"/>
            <a:r>
              <a:rPr lang="en-US" sz="2000" b="1" dirty="0" smtClean="0"/>
              <a:t>Interview – October 26, 2018</a:t>
            </a:r>
          </a:p>
          <a:p>
            <a:pPr lvl="1"/>
            <a:r>
              <a:rPr lang="en-US" sz="2000" b="1" dirty="0" smtClean="0"/>
              <a:t>Notification – October 29, 2018</a:t>
            </a:r>
          </a:p>
          <a:p>
            <a:pPr lvl="1"/>
            <a:r>
              <a:rPr lang="en-US" sz="2000" b="1" dirty="0" smtClean="0"/>
              <a:t>Schematic </a:t>
            </a:r>
            <a:r>
              <a:rPr lang="en-US" sz="2000" b="1" dirty="0"/>
              <a:t>Design Complete – Extended November 30, 2018</a:t>
            </a:r>
          </a:p>
          <a:p>
            <a:pPr lvl="1"/>
            <a:r>
              <a:rPr lang="en-US" sz="2000" b="1" dirty="0" smtClean="0"/>
              <a:t>MACC Estimate / Negotiation – June 19, 2019</a:t>
            </a:r>
          </a:p>
          <a:p>
            <a:pPr lvl="1"/>
            <a:r>
              <a:rPr lang="en-US" sz="2000" b="1" dirty="0" smtClean="0"/>
              <a:t>GMP Executed June 26, 2019</a:t>
            </a:r>
          </a:p>
          <a:p>
            <a:pPr lvl="1"/>
            <a:r>
              <a:rPr lang="en-US" sz="2000" b="1" dirty="0" smtClean="0"/>
              <a:t>Anticipated Final Completion – December of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76" y="5651542"/>
            <a:ext cx="85217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1" y="5865212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731" y="1014697"/>
            <a:ext cx="10807949" cy="187304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300" b="1" dirty="0" smtClean="0">
                <a:solidFill>
                  <a:srgbClr val="FC6B1A"/>
                </a:solidFill>
              </a:rPr>
              <a:t>Eric Nerison, Superintendent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smtClean="0">
                <a:solidFill>
                  <a:srgbClr val="FC6B1A"/>
                </a:solidFill>
              </a:rPr>
              <a:t>Eric.nerison@kalama.k12.wa.us</a:t>
            </a:r>
            <a:endParaRPr lang="en-US" sz="2800" dirty="0" smtClean="0">
              <a:solidFill>
                <a:srgbClr val="FC6B1A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800" dirty="0" smtClean="0">
              <a:solidFill>
                <a:srgbClr val="FC6B1A"/>
              </a:solidFill>
            </a:endParaRPr>
          </a:p>
          <a:p>
            <a:pPr>
              <a:spcBef>
                <a:spcPts val="0"/>
              </a:spcBef>
            </a:pPr>
            <a:r>
              <a:rPr lang="en-US" sz="3500" b="1" dirty="0" smtClean="0">
                <a:solidFill>
                  <a:srgbClr val="FC6B1A"/>
                </a:solidFill>
              </a:rPr>
              <a:t>Keith Bloom, Sr. Project Manager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Keith.bloom@esd112.org</a:t>
            </a:r>
          </a:p>
          <a:p>
            <a:pPr>
              <a:spcBef>
                <a:spcPts val="0"/>
              </a:spcBef>
            </a:pPr>
            <a:endParaRPr lang="en-US" sz="6400" dirty="0">
              <a:solidFill>
                <a:srgbClr val="FC6B1A"/>
              </a:solidFill>
            </a:endParaRPr>
          </a:p>
          <a:p>
            <a:pPr>
              <a:spcBef>
                <a:spcPts val="0"/>
              </a:spcBef>
            </a:pPr>
            <a:r>
              <a:rPr lang="en-US" sz="3700" b="1" dirty="0" smtClean="0">
                <a:solidFill>
                  <a:srgbClr val="FC6B1A"/>
                </a:solidFill>
              </a:rPr>
              <a:t>Greg McCracken </a:t>
            </a:r>
          </a:p>
          <a:p>
            <a:pPr>
              <a:spcBef>
                <a:spcPts val="0"/>
              </a:spcBef>
            </a:pPr>
            <a:r>
              <a:rPr lang="en-US" sz="3100" dirty="0" smtClean="0">
                <a:solidFill>
                  <a:srgbClr val="0070C0"/>
                </a:solidFill>
              </a:rPr>
              <a:t>GMccracken@BLRB.com</a:t>
            </a:r>
          </a:p>
          <a:p>
            <a:endParaRPr lang="en-US" sz="2800" dirty="0">
              <a:solidFill>
                <a:srgbClr val="FC6B1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4" y="3085766"/>
            <a:ext cx="9077731" cy="3310415"/>
          </a:xfrm>
          <a:prstGeom prst="rect">
            <a:avLst/>
          </a:prstGeom>
        </p:spPr>
      </p:pic>
      <p:pic>
        <p:nvPicPr>
          <p:cNvPr id="9" name="Picture 8" descr="School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23" y="1304011"/>
            <a:ext cx="1716200" cy="12380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2234" y="233591"/>
            <a:ext cx="6389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QUESTIONS?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10" name="Picture 9" descr="C:\Users\keith.bloom\AppData\Local\Microsoft\Windows\INetCache\Content.Outlook\16UB7UY3\BLRB_Standard 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66" y="2643664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Agenda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973" y="2111293"/>
            <a:ext cx="4882348" cy="3703556"/>
          </a:xfrm>
        </p:spPr>
        <p:txBody>
          <a:bodyPr>
            <a:normAutofit/>
          </a:bodyPr>
          <a:lstStyle/>
          <a:p>
            <a:r>
              <a:rPr lang="en-US" dirty="0" smtClean="0"/>
              <a:t>Project Team</a:t>
            </a:r>
          </a:p>
          <a:p>
            <a:pPr lvl="0">
              <a:buClr>
                <a:srgbClr val="E48312"/>
              </a:buClr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Experience</a:t>
            </a:r>
          </a:p>
          <a:p>
            <a:pPr lvl="0">
              <a:buClr>
                <a:srgbClr val="E48312"/>
              </a:buClr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Project Organization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r>
              <a:rPr lang="en-US" dirty="0" smtClean="0"/>
              <a:t>Project Scope </a:t>
            </a:r>
          </a:p>
          <a:p>
            <a:r>
              <a:rPr lang="en-US" dirty="0" smtClean="0"/>
              <a:t>Budget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8300" y="5814849"/>
            <a:ext cx="1052508" cy="506413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66" y="5673562"/>
            <a:ext cx="85217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5" y="5814849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Introductions of The Team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72" y="1737360"/>
            <a:ext cx="11480800" cy="3951754"/>
          </a:xfrm>
        </p:spPr>
        <p:txBody>
          <a:bodyPr numCol="2" spcCol="274320">
            <a:no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Kalama School District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Eric Nerison – Superintendent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Wes Eader – Vice Chair KSD School Board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b="1" dirty="0" smtClean="0"/>
          </a:p>
          <a:p>
            <a:pPr marL="0" indent="0">
              <a:buNone/>
            </a:pPr>
            <a:r>
              <a:rPr lang="en-US" b="1" dirty="0" smtClean="0"/>
              <a:t>Perkins and Coie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Legal Counsel - Graehm Wallace/Andrew Greene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BLRB Architects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Greg McCracken - Principal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Jonah Jensen –  Design Project Manager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/>
              <a:t>Lee Fenton – Principal Architect GC/CM Design Liaison</a:t>
            </a:r>
          </a:p>
          <a:p>
            <a:pPr marL="0" indent="0">
              <a:buNone/>
            </a:pPr>
            <a:r>
              <a:rPr lang="en-US" b="1" dirty="0"/>
              <a:t>Construction Services Group | ESD 112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/>
              <a:t>Keith Bloom, Sr. Project Manager.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/>
              <a:t>Laura Petersen,  Project Manager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01168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201168" lvl="1" indent="0">
              <a:buNone/>
            </a:pPr>
            <a:endParaRPr lang="en-US" sz="1600" dirty="0" smtClean="0"/>
          </a:p>
          <a:p>
            <a:pPr marL="201168" lvl="1" indent="0">
              <a:buNone/>
            </a:pPr>
            <a:endParaRPr lang="en-US" sz="1600" dirty="0" smtClean="0"/>
          </a:p>
          <a:p>
            <a:pPr marL="324000" lvl="1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83" y="5689114"/>
            <a:ext cx="85217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1" y="5865212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0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>
                <a:solidFill>
                  <a:schemeClr val="accent2"/>
                </a:solidFill>
              </a:rPr>
              <a:t>Team Experience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637" y="1011981"/>
            <a:ext cx="9376227" cy="4300248"/>
          </a:xfrm>
        </p:spPr>
        <p:txBody>
          <a:bodyPr/>
          <a:lstStyle/>
          <a:p>
            <a:endParaRPr lang="en-US" dirty="0" smtClean="0"/>
          </a:p>
          <a:p>
            <a:endParaRPr lang="en-US" sz="24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CSG, BLRB and Perkins </a:t>
            </a:r>
            <a:r>
              <a:rPr lang="en-US" sz="2400" b="1" dirty="0" err="1" smtClean="0"/>
              <a:t>Coei</a:t>
            </a:r>
            <a:r>
              <a:rPr lang="en-US" sz="2400" b="1" dirty="0" smtClean="0"/>
              <a:t> team members have participated in GC/CM 	project delivery individually for more than 20 years in Washington.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Project team members have completed more than 60 alternative 	delivery projects in Washington.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/>
              <a:t> </a:t>
            </a:r>
            <a:r>
              <a:rPr lang="en-US" sz="2400" b="1" dirty="0" smtClean="0"/>
              <a:t>  Project team members have completed a combined total of over $2 	billion in GC/CM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81" y="5623765"/>
            <a:ext cx="85217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1" y="5865212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8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4961198" y="3981508"/>
            <a:ext cx="0" cy="3364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892" y="4271069"/>
            <a:ext cx="2629267" cy="1752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94" y="4338987"/>
            <a:ext cx="1638529" cy="647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37" y="2102498"/>
            <a:ext cx="1889924" cy="6898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472" y="2021158"/>
            <a:ext cx="1725318" cy="634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472" y="1249982"/>
            <a:ext cx="1774090" cy="701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462" y="1241616"/>
            <a:ext cx="1774090" cy="707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238" y="1252165"/>
            <a:ext cx="1908213" cy="7011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810" y="384344"/>
            <a:ext cx="2341067" cy="55478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727009" y="3952183"/>
            <a:ext cx="0" cy="386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8238" y="2908130"/>
            <a:ext cx="1963082" cy="646232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7250633" y="3952183"/>
            <a:ext cx="0" cy="318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2"/>
            <a:endCxn id="14" idx="2"/>
          </p:cNvCxnSpPr>
          <p:nvPr/>
        </p:nvCxnSpPr>
        <p:spPr>
          <a:xfrm>
            <a:off x="5069779" y="35543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798689" y="1470581"/>
            <a:ext cx="300861" cy="9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982019" y="1559074"/>
            <a:ext cx="262021" cy="2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961198" y="928579"/>
            <a:ext cx="1" cy="313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961198" y="1903813"/>
            <a:ext cx="0" cy="100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961198" y="3571396"/>
            <a:ext cx="301" cy="431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9493" y="5276563"/>
            <a:ext cx="1658256" cy="652329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145517" y="198297"/>
            <a:ext cx="4798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Project Organization</a:t>
            </a:r>
            <a:endParaRPr lang="en-US" sz="4400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20632" y="1927076"/>
            <a:ext cx="0" cy="358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3813"/>
            <a:ext cx="0" cy="382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24218" y="4978231"/>
            <a:ext cx="1" cy="273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99550" y="2286000"/>
            <a:ext cx="4210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24218" y="3952183"/>
            <a:ext cx="45264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86400" y="2286000"/>
            <a:ext cx="772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20632" y="2286000"/>
            <a:ext cx="9657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929655" y="4332971"/>
            <a:ext cx="2173574" cy="10303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Project Manager CSG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 Laura Pedersen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 Design 50%/ Construct 100%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113029" y="4527030"/>
            <a:ext cx="386863" cy="149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477749" y="4542020"/>
            <a:ext cx="45190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0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5" y="286603"/>
            <a:ext cx="11235397" cy="14507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New Kalama Schools  Project Scope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    </a:t>
            </a:r>
            <a:r>
              <a:rPr lang="en-US" sz="2400" b="1" dirty="0" smtClean="0"/>
              <a:t>Replace existing Elementary </a:t>
            </a:r>
            <a:r>
              <a:rPr lang="en-US" sz="2400" b="1" dirty="0"/>
              <a:t>S</a:t>
            </a:r>
            <a:r>
              <a:rPr lang="en-US" sz="2400" b="1" dirty="0" smtClean="0"/>
              <a:t>chool with new construction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  Build new Secondary School in central core of campus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  Schools will be occupied during construction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 Site constraints require phasing and select demolition.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Primary concern is the safety of the students.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 smtClean="0"/>
              <a:t>   Access for secondary school construction equipment is extremely limited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School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53" y="5742985"/>
            <a:ext cx="85217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eith.bloom\AppData\Local\Microsoft\Windows\INetCache\Content.Outlook\16UB7UY3\BLRB_Standard 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1" y="5865212"/>
            <a:ext cx="2352992" cy="35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1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22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930"/>
            <a:ext cx="12192000" cy="88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98531"/>
            <a:ext cx="12191999" cy="67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7181</TotalTime>
  <Words>289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Courier New</vt:lpstr>
      <vt:lpstr>Wingdings 2</vt:lpstr>
      <vt:lpstr>Retrospect</vt:lpstr>
      <vt:lpstr>PowerPoint Presentation</vt:lpstr>
      <vt:lpstr>Agenda</vt:lpstr>
      <vt:lpstr>Introductions of The Team</vt:lpstr>
      <vt:lpstr> Team Experience</vt:lpstr>
      <vt:lpstr>PowerPoint Presentation</vt:lpstr>
      <vt:lpstr>New Kalama Schools  Project Scope</vt:lpstr>
      <vt:lpstr>PowerPoint Presentation</vt:lpstr>
      <vt:lpstr>PowerPoint Presentation</vt:lpstr>
      <vt:lpstr>PowerPoint Presentation</vt:lpstr>
      <vt:lpstr> GC/CM Onboard Schedule– Revised September 27, 2018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Boyer</dc:creator>
  <cp:lastModifiedBy>Keith Bloom</cp:lastModifiedBy>
  <cp:revision>327</cp:revision>
  <cp:lastPrinted>2018-09-26T19:53:16Z</cp:lastPrinted>
  <dcterms:created xsi:type="dcterms:W3CDTF">2016-11-04T15:53:58Z</dcterms:created>
  <dcterms:modified xsi:type="dcterms:W3CDTF">2018-09-27T18:25:15Z</dcterms:modified>
</cp:coreProperties>
</file>