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notesMasterIdLst>
    <p:notesMasterId r:id="rId16"/>
  </p:notesMasterIdLst>
  <p:handoutMasterIdLst>
    <p:handoutMasterId r:id="rId17"/>
  </p:handoutMasterIdLst>
  <p:sldIdLst>
    <p:sldId id="361" r:id="rId2"/>
    <p:sldId id="346" r:id="rId3"/>
    <p:sldId id="351" r:id="rId4"/>
    <p:sldId id="353" r:id="rId5"/>
    <p:sldId id="357" r:id="rId6"/>
    <p:sldId id="355" r:id="rId7"/>
    <p:sldId id="348" r:id="rId8"/>
    <p:sldId id="365" r:id="rId9"/>
    <p:sldId id="363" r:id="rId10"/>
    <p:sldId id="364" r:id="rId11"/>
    <p:sldId id="349" r:id="rId12"/>
    <p:sldId id="359" r:id="rId13"/>
    <p:sldId id="366" r:id="rId14"/>
    <p:sldId id="347" r:id="rId15"/>
  </p:sldIdLst>
  <p:sldSz cx="12192000" cy="6858000"/>
  <p:notesSz cx="9313863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7F1C"/>
    <a:srgbClr val="FC6B1A"/>
    <a:srgbClr val="0000CC"/>
    <a:srgbClr val="66FF33"/>
    <a:srgbClr val="FF00FF"/>
    <a:srgbClr val="F5A70B"/>
    <a:srgbClr val="FF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68" autoAdjust="0"/>
    <p:restoredTop sz="94660"/>
  </p:normalViewPr>
  <p:slideViewPr>
    <p:cSldViewPr snapToGrid="0">
      <p:cViewPr varScale="1">
        <p:scale>
          <a:sx n="84" d="100"/>
          <a:sy n="84" d="100"/>
        </p:scale>
        <p:origin x="1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36007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75702" y="1"/>
            <a:ext cx="4036007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CD8CE-E0FE-4AEE-8E19-BE60762D0D48}" type="datetimeFigureOut">
              <a:rPr lang="en-US" smtClean="0"/>
              <a:t>7/26/2018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1"/>
            <a:ext cx="4036007" cy="3440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5702" y="6513911"/>
            <a:ext cx="4036007" cy="3440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5FE5B-BA69-480D-B99C-EC8D5512A8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0050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5425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5263" y="0"/>
            <a:ext cx="4037012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6B47BB-B77B-4A2D-8B2C-6F17839EE6CF}" type="datetimeFigureOut">
              <a:rPr lang="en-US" smtClean="0"/>
              <a:t>7/26/2018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98738" y="857250"/>
            <a:ext cx="4116387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1863" y="3300413"/>
            <a:ext cx="7450137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4035425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5263" y="6513513"/>
            <a:ext cx="4037012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474CF-2544-4C12-9EC0-1269248D7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196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E3E9A-967A-4EA3-A9D6-94017E318917}" type="datetime1">
              <a:rPr lang="en-US" smtClean="0"/>
              <a:t>7/26/2018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874" y="1220520"/>
            <a:ext cx="1240274" cy="12402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/>
          <a:srcRect l="7479" t="7630"/>
          <a:stretch/>
        </p:blipFill>
        <p:spPr>
          <a:xfrm>
            <a:off x="10009282" y="2693899"/>
            <a:ext cx="1565458" cy="32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08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9F87D-9962-42EB-892B-17CD804C0AA1}" type="datetime1">
              <a:rPr lang="en-US" smtClean="0"/>
              <a:t>7/26/2018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943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DC895-784B-4B3B-BF26-AE407E142DB4}" type="datetime1">
              <a:rPr lang="en-US" smtClean="0"/>
              <a:t>7/26/2018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277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6C08-DEC3-4D49-92A9-9AEBEC52A727}" type="datetimeFigureOut">
              <a:rPr lang="en-US" smtClean="0"/>
              <a:t>7/26/2018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292" y="5734968"/>
            <a:ext cx="575587" cy="5755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/>
          <a:srcRect l="7479" t="7630"/>
          <a:stretch/>
        </p:blipFill>
        <p:spPr>
          <a:xfrm>
            <a:off x="9086962" y="5861479"/>
            <a:ext cx="1565458" cy="32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09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5CC1F-DBDA-4A50-9D86-035CB9EE34E4}" type="datetime1">
              <a:rPr lang="en-US" smtClean="0"/>
              <a:t>7/26/2018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277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D87D9-B492-45DB-A99A-FDC31BBE0AA9}" type="datetime1">
              <a:rPr lang="en-US" smtClean="0"/>
              <a:t>7/26/2018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122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D99E9-CAFF-415E-AFD9-E97ADE39C916}" type="datetime1">
              <a:rPr lang="en-US" smtClean="0"/>
              <a:t>7/26/2018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686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6E333-4695-455C-9115-5F7EE2064B08}" type="datetime1">
              <a:rPr lang="en-US" smtClean="0"/>
              <a:t>7/26/2018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951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8BC3A-BB09-4924-BC69-49EA0480261F}" type="datetime1">
              <a:rPr lang="en-US" smtClean="0"/>
              <a:t>7/26/2018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84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EE7E7E2-3F7B-44F0-A8B2-8A167B8FBE45}" type="datetime1">
              <a:rPr lang="en-US" smtClean="0"/>
              <a:t>7/26/2018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16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9AF8A-5271-49A4-956E-3BD232D74980}" type="datetime1">
              <a:rPr lang="en-US" smtClean="0"/>
              <a:t>7/26/2018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941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B9E7DB2-F3CE-4D49-82C9-1C23AD793B5E}" type="datetime1">
              <a:rPr lang="en-US" smtClean="0"/>
              <a:t>7/26/2018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678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20319" y="1969595"/>
            <a:ext cx="11452366" cy="35064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smtClean="0">
                <a:solidFill>
                  <a:schemeClr val="accent2"/>
                </a:solidFill>
                <a:latin typeface="+mj-lt"/>
              </a:rPr>
              <a:t>KALAMA SCHOOL DISTRICT 402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chemeClr val="accent2"/>
                </a:solidFill>
                <a:latin typeface="+mj-lt"/>
              </a:rPr>
              <a:t>NEW SECONDARY SCHOOL 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chemeClr val="accent2"/>
                </a:solidFill>
                <a:latin typeface="+mj-lt"/>
              </a:rPr>
              <a:t>AND ELEMENTARY SCHOOL REPLACEMENT</a:t>
            </a:r>
          </a:p>
          <a:p>
            <a:pPr marL="0" indent="0">
              <a:buNone/>
            </a:pPr>
            <a:endParaRPr lang="en-US" sz="3200" dirty="0" smtClean="0">
              <a:solidFill>
                <a:schemeClr val="accent2"/>
              </a:solidFill>
              <a:latin typeface="+mj-lt"/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chemeClr val="accent2"/>
                </a:solidFill>
                <a:latin typeface="+mj-lt"/>
              </a:rPr>
              <a:t>CPARB-PRC July 26, 2018</a:t>
            </a:r>
          </a:p>
        </p:txBody>
      </p:sp>
      <p:pic>
        <p:nvPicPr>
          <p:cNvPr id="7" name="Picture 6" descr="School Logo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20" y="5632287"/>
            <a:ext cx="852170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20319" y="644189"/>
            <a:ext cx="11423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GC/CM PROJECT DELIVERY REQUEST/PRESENTATION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73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8BC3A-BB09-4924-BC69-49EA0480261F}" type="datetime1">
              <a:rPr lang="en-US" smtClean="0"/>
              <a:t>7/26/2018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32262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76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75310" y="0"/>
            <a:ext cx="12767310" cy="70924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51168"/>
            <a:ext cx="11029616" cy="1013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/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dirty="0" smtClean="0">
                <a:solidFill>
                  <a:schemeClr val="accent2"/>
                </a:solidFill>
              </a:rPr>
              <a:t>Site Constraints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 descr="School Logo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83" y="5814849"/>
            <a:ext cx="852170" cy="64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47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286603"/>
            <a:ext cx="10574488" cy="1450757"/>
          </a:xfrm>
        </p:spPr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>
                <a:solidFill>
                  <a:schemeClr val="accent2"/>
                </a:solidFill>
              </a:rPr>
              <a:t>GC/CM Onboard Schedule– Revised July 26, 2018</a:t>
            </a:r>
            <a:endParaRPr lang="en-US" sz="40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002259"/>
            <a:ext cx="11029615" cy="4136440"/>
          </a:xfrm>
        </p:spPr>
        <p:txBody>
          <a:bodyPr>
            <a:normAutofit/>
          </a:bodyPr>
          <a:lstStyle/>
          <a:p>
            <a:r>
              <a:rPr lang="en-US" dirty="0" smtClean="0"/>
              <a:t>Schedule</a:t>
            </a:r>
          </a:p>
          <a:p>
            <a:pPr lvl="1"/>
            <a:r>
              <a:rPr lang="en-US" dirty="0" smtClean="0"/>
              <a:t>Publication for GC/CM Services – August 10– August 17, 2018</a:t>
            </a:r>
          </a:p>
          <a:p>
            <a:pPr lvl="1"/>
            <a:r>
              <a:rPr lang="en-US" dirty="0" smtClean="0"/>
              <a:t>Short-list – September 10, 2018</a:t>
            </a:r>
          </a:p>
          <a:p>
            <a:pPr lvl="1"/>
            <a:r>
              <a:rPr lang="en-US" dirty="0"/>
              <a:t>Schematic Design </a:t>
            </a:r>
            <a:r>
              <a:rPr lang="en-US" dirty="0" smtClean="0"/>
              <a:t>Complete – Extended to October 15, 2018</a:t>
            </a:r>
          </a:p>
          <a:p>
            <a:pPr lvl="1"/>
            <a:r>
              <a:rPr lang="en-US" dirty="0" smtClean="0"/>
              <a:t>RFP Deadline – September 14, 2018</a:t>
            </a:r>
          </a:p>
          <a:p>
            <a:pPr lvl="1"/>
            <a:r>
              <a:rPr lang="en-US" dirty="0" smtClean="0"/>
              <a:t>Notification – September 22, 2018</a:t>
            </a:r>
          </a:p>
          <a:p>
            <a:pPr lvl="1"/>
            <a:r>
              <a:rPr lang="en-US" dirty="0" smtClean="0"/>
              <a:t>Negotiate/execute agreement for Pre-con services September 28, 2018</a:t>
            </a:r>
          </a:p>
          <a:p>
            <a:pPr lvl="1"/>
            <a:r>
              <a:rPr lang="en-US" dirty="0" smtClean="0"/>
              <a:t>MACC Estimate / Negotiation – April 25, 2019</a:t>
            </a:r>
          </a:p>
          <a:p>
            <a:pPr lvl="1"/>
            <a:r>
              <a:rPr lang="en-US" dirty="0" smtClean="0"/>
              <a:t>GMP Executed May 30, 2019</a:t>
            </a:r>
          </a:p>
          <a:p>
            <a:pPr lvl="1"/>
            <a:r>
              <a:rPr lang="en-US" dirty="0" smtClean="0"/>
              <a:t>Anticipated Final Completion – August to November of 2020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 descr="School Logo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83" y="5814849"/>
            <a:ext cx="852170" cy="64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45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8BC3A-BB09-4924-BC69-49EA0480261F}" type="datetime1">
              <a:rPr lang="en-US" smtClean="0"/>
              <a:t>7/26/2018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98532"/>
            <a:ext cx="12191999" cy="704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3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2234" y="1835481"/>
            <a:ext cx="10807949" cy="1250285"/>
          </a:xfrm>
        </p:spPr>
        <p:txBody>
          <a:bodyPr>
            <a:normAutofit fontScale="40000" lnSpcReduction="20000"/>
          </a:bodyPr>
          <a:lstStyle/>
          <a:p>
            <a:r>
              <a:rPr lang="en-US" sz="4300" b="1" dirty="0" smtClean="0">
                <a:solidFill>
                  <a:srgbClr val="FC6B1A"/>
                </a:solidFill>
              </a:rPr>
              <a:t>Eric Nerison, Superintendent</a:t>
            </a:r>
          </a:p>
          <a:p>
            <a:r>
              <a:rPr lang="en-US" sz="2800" dirty="0" smtClean="0">
                <a:solidFill>
                  <a:srgbClr val="FC6B1A"/>
                </a:solidFill>
              </a:rPr>
              <a:t>enerison@kalamaSD.edu</a:t>
            </a:r>
          </a:p>
          <a:p>
            <a:r>
              <a:rPr lang="en-US" sz="3500" b="1" dirty="0" smtClean="0">
                <a:solidFill>
                  <a:srgbClr val="FC6B1A"/>
                </a:solidFill>
              </a:rPr>
              <a:t>Keith Bloom, Project Manager</a:t>
            </a:r>
          </a:p>
          <a:p>
            <a:r>
              <a:rPr lang="en-US" sz="2800" dirty="0" smtClean="0">
                <a:solidFill>
                  <a:srgbClr val="FC6B1A"/>
                </a:solidFill>
              </a:rPr>
              <a:t>Keith.bloom@esd112.org</a:t>
            </a:r>
            <a:endParaRPr lang="en-US" sz="2800" dirty="0">
              <a:solidFill>
                <a:srgbClr val="FC6B1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34" y="3085766"/>
            <a:ext cx="9077731" cy="3310415"/>
          </a:xfrm>
          <a:prstGeom prst="rect">
            <a:avLst/>
          </a:prstGeom>
        </p:spPr>
      </p:pic>
      <p:pic>
        <p:nvPicPr>
          <p:cNvPr id="9" name="Picture 8" descr="School Logo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765" y="1304011"/>
            <a:ext cx="1716200" cy="123802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52234" y="951093"/>
            <a:ext cx="63893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</a:rPr>
              <a:t>QUESTIONS?</a:t>
            </a:r>
            <a:endParaRPr lang="en-US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36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Agenda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2973" y="2111293"/>
            <a:ext cx="4882348" cy="3703556"/>
          </a:xfrm>
        </p:spPr>
        <p:txBody>
          <a:bodyPr>
            <a:normAutofit/>
          </a:bodyPr>
          <a:lstStyle/>
          <a:p>
            <a:r>
              <a:rPr lang="en-US" dirty="0" smtClean="0"/>
              <a:t>Project Team</a:t>
            </a:r>
          </a:p>
          <a:p>
            <a:r>
              <a:rPr lang="en-US" dirty="0" smtClean="0"/>
              <a:t>Project Scope </a:t>
            </a:r>
          </a:p>
          <a:p>
            <a:r>
              <a:rPr lang="en-US" dirty="0" smtClean="0"/>
              <a:t>Schedule</a:t>
            </a:r>
          </a:p>
          <a:p>
            <a:r>
              <a:rPr lang="en-US" dirty="0" smtClean="0"/>
              <a:t>Budget</a:t>
            </a:r>
          </a:p>
          <a:p>
            <a:r>
              <a:rPr lang="en-US" dirty="0" smtClean="0"/>
              <a:t>Qualifying Criteria</a:t>
            </a:r>
          </a:p>
          <a:p>
            <a:r>
              <a:rPr lang="en-US" dirty="0" smtClean="0"/>
              <a:t>Experience</a:t>
            </a:r>
          </a:p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58300" y="5814849"/>
            <a:ext cx="1052508" cy="506413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6" descr="School Logo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83" y="5814849"/>
            <a:ext cx="852170" cy="64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881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Introductions of The Team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5549"/>
            <a:ext cx="11029615" cy="3343565"/>
          </a:xfrm>
        </p:spPr>
        <p:txBody>
          <a:bodyPr numCol="2" spcCol="274320">
            <a:noAutofit/>
          </a:bodyPr>
          <a:lstStyle/>
          <a:p>
            <a:pPr marL="0" indent="0">
              <a:buNone/>
            </a:pPr>
            <a:r>
              <a:rPr lang="en-US" sz="1600" dirty="0" smtClean="0"/>
              <a:t>Kalama School District</a:t>
            </a:r>
          </a:p>
          <a:p>
            <a:r>
              <a:rPr lang="en-US" sz="1600" b="0" dirty="0" smtClean="0"/>
              <a:t>Eric Nerison - Superintendent</a:t>
            </a:r>
          </a:p>
          <a:p>
            <a:pPr marL="0" indent="0">
              <a:buNone/>
            </a:pPr>
            <a:r>
              <a:rPr lang="en-US" sz="1600" dirty="0" smtClean="0"/>
              <a:t>Perkins and Coie</a:t>
            </a:r>
          </a:p>
          <a:p>
            <a:r>
              <a:rPr lang="en-US" sz="1600" dirty="0"/>
              <a:t>	</a:t>
            </a:r>
            <a:r>
              <a:rPr lang="en-US" sz="1600" b="0" dirty="0" smtClean="0"/>
              <a:t>Legal Counsel - </a:t>
            </a:r>
            <a:r>
              <a:rPr lang="en-US" sz="1600" b="0" dirty="0" err="1" smtClean="0"/>
              <a:t>Greahm</a:t>
            </a:r>
            <a:r>
              <a:rPr lang="en-US" sz="1600" b="0" dirty="0" smtClean="0"/>
              <a:t> Wallace</a:t>
            </a:r>
          </a:p>
          <a:p>
            <a:pPr marL="0" indent="0">
              <a:buNone/>
            </a:pPr>
            <a:r>
              <a:rPr lang="en-US" sz="1600" dirty="0" smtClean="0"/>
              <a:t>Construction Services Group | ESD 112</a:t>
            </a:r>
          </a:p>
          <a:p>
            <a:pPr lvl="1"/>
            <a:r>
              <a:rPr lang="en-US" sz="1600" dirty="0" smtClean="0"/>
              <a:t>Keith Bloom, Regional Manager /Construction Phase project manager.  </a:t>
            </a:r>
          </a:p>
          <a:p>
            <a:pPr lvl="1"/>
            <a:r>
              <a:rPr lang="en-US" sz="1600" dirty="0" smtClean="0"/>
              <a:t>Kelley Wilson, </a:t>
            </a:r>
            <a:r>
              <a:rPr lang="en-US" sz="1600" dirty="0"/>
              <a:t>D</a:t>
            </a:r>
            <a:r>
              <a:rPr lang="en-US" sz="1600" dirty="0" smtClean="0"/>
              <a:t>esign Phase project manager</a:t>
            </a:r>
          </a:p>
          <a:p>
            <a:pPr lvl="1"/>
            <a:r>
              <a:rPr lang="en-US" sz="1600" dirty="0" smtClean="0"/>
              <a:t>Kirk Pawlowski, Executive Director CSG</a:t>
            </a:r>
          </a:p>
          <a:p>
            <a:pPr marL="0" indent="0">
              <a:buNone/>
            </a:pPr>
            <a:r>
              <a:rPr lang="en-US" sz="1600" dirty="0" smtClean="0"/>
              <a:t>BLRB Architecture</a:t>
            </a:r>
            <a:endParaRPr lang="en-US" sz="1600" dirty="0"/>
          </a:p>
          <a:p>
            <a:pPr lvl="1"/>
            <a:r>
              <a:rPr lang="en-US" sz="1600" dirty="0" smtClean="0"/>
              <a:t>Greg McCracken - Principle</a:t>
            </a:r>
          </a:p>
          <a:p>
            <a:pPr lvl="1"/>
            <a:r>
              <a:rPr lang="en-US" sz="1600" dirty="0" smtClean="0"/>
              <a:t>Jonah Jensen –  Design Project Manager</a:t>
            </a:r>
          </a:p>
          <a:p>
            <a:pPr lvl="1"/>
            <a:r>
              <a:rPr lang="en-US" sz="1600" dirty="0" smtClean="0"/>
              <a:t>Kai Bierig – Project Architect</a:t>
            </a:r>
          </a:p>
          <a:p>
            <a:pPr marL="324000" lvl="1" indent="0">
              <a:buNone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Picture 7" descr="School Logo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83" y="5814849"/>
            <a:ext cx="852170" cy="64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206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4400" dirty="0" smtClean="0">
                <a:solidFill>
                  <a:schemeClr val="accent2"/>
                </a:solidFill>
              </a:rPr>
              <a:t>Team Experience</a:t>
            </a:r>
            <a:endParaRPr lang="en-US" sz="44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   CSG, BLRB and Perkins </a:t>
            </a:r>
            <a:r>
              <a:rPr lang="en-US" dirty="0" err="1" smtClean="0"/>
              <a:t>Coei</a:t>
            </a:r>
            <a:r>
              <a:rPr lang="en-US" dirty="0" smtClean="0"/>
              <a:t> team members have participated in GC/CM project delivery individually for more than 20 years in Washington.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   Project team members have completed more than 60 alternative delivery projects in      Washington.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en-US" dirty="0" smtClean="0"/>
              <a:t>  Project team members have completed a combined total of over $2 billion in GC/CM delivery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 descr="School Logo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83" y="5814849"/>
            <a:ext cx="852170" cy="64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884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/>
        </p:nvCxnSpPr>
        <p:spPr>
          <a:xfrm>
            <a:off x="4565331" y="4348162"/>
            <a:ext cx="30518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162425" y="4583430"/>
            <a:ext cx="0" cy="651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090283" y="4595813"/>
            <a:ext cx="0" cy="651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60570" y="3395662"/>
            <a:ext cx="30518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073138" y="2687002"/>
            <a:ext cx="17145" cy="14392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2"/>
                </a:solidFill>
              </a:rPr>
              <a:t/>
            </a:r>
            <a:br>
              <a:rPr lang="en-US" sz="4400" dirty="0" smtClean="0">
                <a:solidFill>
                  <a:schemeClr val="accent2"/>
                </a:solidFill>
              </a:rPr>
            </a:br>
            <a:r>
              <a:rPr lang="en-US" sz="4400" dirty="0" smtClean="0">
                <a:solidFill>
                  <a:schemeClr val="accent2"/>
                </a:solidFill>
              </a:rPr>
              <a:t>Project Organization</a:t>
            </a:r>
            <a:endParaRPr lang="en-US" sz="4400" dirty="0">
              <a:solidFill>
                <a:schemeClr val="accent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7" descr="School Logo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83" y="5814849"/>
            <a:ext cx="852170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5453062" y="2174558"/>
            <a:ext cx="1285875" cy="542925"/>
          </a:xfrm>
          <a:prstGeom prst="rect">
            <a:avLst/>
          </a:prstGeom>
          <a:gradFill flip="none" rotWithShape="1">
            <a:gsLst>
              <a:gs pos="50000">
                <a:srgbClr val="F4A53C"/>
              </a:gs>
              <a:gs pos="100000">
                <a:srgbClr val="F4A53C">
                  <a:tint val="23500"/>
                  <a:satMod val="160000"/>
                </a:srgbClr>
              </a:gs>
            </a:gsLst>
            <a:lin ang="5400000" scaled="1"/>
            <a:tileRect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Kalama School District</a:t>
            </a:r>
          </a:p>
        </p:txBody>
      </p:sp>
      <p:sp>
        <p:nvSpPr>
          <p:cNvPr id="7" name="Rectangle 6"/>
          <p:cNvSpPr/>
          <p:nvPr/>
        </p:nvSpPr>
        <p:spPr>
          <a:xfrm>
            <a:off x="3790950" y="3119437"/>
            <a:ext cx="1066800" cy="552450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CSG</a:t>
            </a:r>
          </a:p>
        </p:txBody>
      </p:sp>
      <p:sp>
        <p:nvSpPr>
          <p:cNvPr id="9" name="Rectangle 8"/>
          <p:cNvSpPr/>
          <p:nvPr/>
        </p:nvSpPr>
        <p:spPr>
          <a:xfrm>
            <a:off x="5453062" y="3052762"/>
            <a:ext cx="1285875" cy="619125"/>
          </a:xfrm>
          <a:prstGeom prst="rect">
            <a:avLst/>
          </a:prstGeom>
          <a:gradFill flip="none" rotWithShape="1">
            <a:gsLst>
              <a:gs pos="50000">
                <a:srgbClr val="F4A53C"/>
              </a:gs>
              <a:gs pos="100000">
                <a:srgbClr val="F4A53C">
                  <a:tint val="23500"/>
                  <a:satMod val="160000"/>
                </a:srgbClr>
              </a:gs>
            </a:gsLst>
            <a:lin ang="5400000" scaled="1"/>
            <a:tileRect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Eric Nerison,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Superintendent</a:t>
            </a:r>
          </a:p>
        </p:txBody>
      </p:sp>
      <p:sp>
        <p:nvSpPr>
          <p:cNvPr id="10" name="Rectangle 9"/>
          <p:cNvSpPr/>
          <p:nvPr/>
        </p:nvSpPr>
        <p:spPr>
          <a:xfrm>
            <a:off x="7226617" y="3052762"/>
            <a:ext cx="1190625" cy="571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Perkins and Coie</a:t>
            </a:r>
            <a:endParaRPr lang="en-US" sz="12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67100" y="3991928"/>
            <a:ext cx="1390650" cy="771525"/>
          </a:xfrm>
          <a:prstGeom prst="rect">
            <a:avLst/>
          </a:prstGeom>
          <a:gradFill flip="none" rotWithShape="1">
            <a:gsLst>
              <a:gs pos="0">
                <a:srgbClr val="FFC000">
                  <a:lumMod val="60000"/>
                  <a:lumOff val="40000"/>
                  <a:tint val="66000"/>
                  <a:satMod val="160000"/>
                </a:srgbClr>
              </a:gs>
              <a:gs pos="50000">
                <a:srgbClr val="FFC000">
                  <a:lumMod val="60000"/>
                  <a:lumOff val="40000"/>
                  <a:tint val="44500"/>
                  <a:satMod val="160000"/>
                </a:srgbClr>
              </a:gs>
              <a:gs pos="100000">
                <a:srgbClr val="FFC000">
                  <a:lumMod val="60000"/>
                  <a:lumOff val="40000"/>
                  <a:tint val="23500"/>
                  <a:satMod val="160000"/>
                </a:srgbClr>
              </a:gs>
            </a:gsLst>
            <a:lin ang="5400000" scaled="1"/>
            <a:tileRect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GCCM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67100" y="5083494"/>
            <a:ext cx="1390650" cy="771525"/>
          </a:xfrm>
          <a:prstGeom prst="rect">
            <a:avLst/>
          </a:prstGeom>
          <a:gradFill flip="none" rotWithShape="1">
            <a:gsLst>
              <a:gs pos="0">
                <a:srgbClr val="FFC000">
                  <a:lumMod val="60000"/>
                  <a:lumOff val="40000"/>
                  <a:tint val="66000"/>
                  <a:satMod val="160000"/>
                </a:srgbClr>
              </a:gs>
              <a:gs pos="50000">
                <a:srgbClr val="FFC000">
                  <a:lumMod val="60000"/>
                  <a:lumOff val="40000"/>
                  <a:tint val="44500"/>
                  <a:satMod val="160000"/>
                </a:srgbClr>
              </a:gs>
              <a:gs pos="100000">
                <a:srgbClr val="FFC000">
                  <a:lumMod val="60000"/>
                  <a:lumOff val="40000"/>
                  <a:tint val="23500"/>
                  <a:satMod val="160000"/>
                </a:srgbClr>
              </a:gs>
            </a:gsLst>
            <a:lin ang="5400000" scaled="1"/>
            <a:tileRect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Sub-Contractors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367336" y="3991928"/>
            <a:ext cx="1457325" cy="723900"/>
          </a:xfrm>
          <a:prstGeom prst="rect">
            <a:avLst/>
          </a:prstGeom>
          <a:gradFill flip="none" rotWithShape="1">
            <a:gsLst>
              <a:gs pos="0">
                <a:srgbClr val="F4A53C">
                  <a:tint val="66000"/>
                  <a:satMod val="160000"/>
                </a:srgbClr>
              </a:gs>
              <a:gs pos="50000">
                <a:srgbClr val="F4A53C">
                  <a:tint val="44500"/>
                  <a:satMod val="160000"/>
                </a:srgbClr>
              </a:gs>
              <a:gs pos="100000">
                <a:srgbClr val="F4A53C">
                  <a:tint val="23500"/>
                  <a:satMod val="160000"/>
                </a:srgbClr>
              </a:gs>
            </a:gsLst>
            <a:lin ang="5400000" scaled="1"/>
            <a:tileRect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BLRB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67336" y="5090949"/>
            <a:ext cx="1457325" cy="723900"/>
          </a:xfrm>
          <a:prstGeom prst="rect">
            <a:avLst/>
          </a:prstGeom>
          <a:gradFill flip="none" rotWithShape="1">
            <a:gsLst>
              <a:gs pos="0">
                <a:srgbClr val="F4A53C">
                  <a:tint val="66000"/>
                  <a:satMod val="160000"/>
                </a:srgbClr>
              </a:gs>
              <a:gs pos="50000">
                <a:srgbClr val="F4A53C">
                  <a:tint val="44500"/>
                  <a:satMod val="160000"/>
                </a:srgbClr>
              </a:gs>
              <a:gs pos="100000">
                <a:srgbClr val="F4A53C">
                  <a:tint val="23500"/>
                  <a:satMod val="160000"/>
                </a:srgbClr>
              </a:gs>
            </a:gsLst>
            <a:lin ang="5400000" scaled="1"/>
            <a:tileRect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Sub-Consultants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226617" y="3991928"/>
            <a:ext cx="1457325" cy="8001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rgbClr val="F4A53C">
                  <a:tint val="44500"/>
                  <a:satMod val="160000"/>
                </a:srgbClr>
              </a:gs>
            </a:gsLst>
            <a:lin ang="5400000" scaled="1"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District’s Professional Specialty Consultants</a:t>
            </a:r>
          </a:p>
        </p:txBody>
      </p:sp>
    </p:spTree>
    <p:extLst>
      <p:ext uri="{BB962C8B-B14F-4D97-AF65-F5344CB8AC3E}">
        <p14:creationId xmlns:p14="http://schemas.microsoft.com/office/powerpoint/2010/main" val="274774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 flipV="1">
            <a:off x="2757487" y="4116487"/>
            <a:ext cx="4515243" cy="164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704826" y="2849197"/>
            <a:ext cx="749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965382" y="2091541"/>
            <a:ext cx="20955" cy="22644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Project Organization</a:t>
            </a:r>
            <a:endParaRPr lang="en-US" sz="2700" dirty="0">
              <a:solidFill>
                <a:schemeClr val="accent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Picture 7" descr="School Logo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83" y="5814849"/>
            <a:ext cx="852170" cy="647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Straight Connector 8"/>
          <p:cNvCxnSpPr/>
          <p:nvPr/>
        </p:nvCxnSpPr>
        <p:spPr>
          <a:xfrm>
            <a:off x="3188017" y="2820531"/>
            <a:ext cx="9886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757487" y="4132933"/>
            <a:ext cx="23445" cy="12257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7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109" y="4296184"/>
            <a:ext cx="222885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957989" y="5224299"/>
            <a:ext cx="1609725" cy="590550"/>
          </a:xfrm>
          <a:prstGeom prst="rect">
            <a:avLst/>
          </a:prstGeom>
          <a:solidFill>
            <a:srgbClr val="BF8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Subcontractors - TBD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5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845" y="2534872"/>
            <a:ext cx="1847850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6173152" y="2552335"/>
            <a:ext cx="1381125" cy="611187"/>
          </a:xfrm>
          <a:prstGeom prst="rect">
            <a:avLst/>
          </a:prstGeom>
          <a:solidFill>
            <a:srgbClr val="FFF2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Legal Counsel</a:t>
            </a:r>
            <a:endParaRPr kumimoji="0" lang="en-US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Graehm</a:t>
            </a:r>
            <a:r>
              <a:rPr kumimoji="0" lang="en-US" alt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Wallace</a:t>
            </a:r>
            <a:endParaRPr kumimoji="0" lang="en-US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Perkins </a:t>
            </a:r>
            <a:r>
              <a:rPr kumimoji="0" lang="en-US" altLang="en-US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Coie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4093845" y="3406003"/>
            <a:ext cx="1743075" cy="647700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Manager - CSG</a:t>
            </a:r>
            <a:endParaRPr kumimoji="0" lang="en-US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Keith Bloom</a:t>
            </a:r>
            <a:endParaRPr kumimoji="0" lang="en-US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 40%/Construct 50%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Text Box 23"/>
          <p:cNvSpPr txBox="1">
            <a:spLocks noChangeArrowheads="1"/>
          </p:cNvSpPr>
          <p:nvPr/>
        </p:nvSpPr>
        <p:spPr bwMode="auto">
          <a:xfrm>
            <a:off x="1872222" y="2495080"/>
            <a:ext cx="1657350" cy="676275"/>
          </a:xfrm>
          <a:prstGeom prst="rect">
            <a:avLst/>
          </a:prstGeom>
          <a:solidFill>
            <a:srgbClr val="FFE699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Kirk Pawlowski</a:t>
            </a:r>
            <a:endParaRPr kumimoji="0" lang="en-US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Manager</a:t>
            </a:r>
            <a:endParaRPr kumimoji="0" lang="en-US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 10% /Construct 10%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0" name="Picture 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414" y="4275930"/>
            <a:ext cx="1638300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365760" y="-1306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1051560" y="32657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KALAMA ELEMENTARY AND SECONDARY PROJECT ORGANIZATION</a:t>
            </a:r>
            <a:endParaRPr kumimoji="0" lang="en-US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21"/>
          <p:cNvSpPr>
            <a:spLocks noChangeArrowheads="1"/>
          </p:cNvSpPr>
          <p:nvPr/>
        </p:nvSpPr>
        <p:spPr bwMode="auto">
          <a:xfrm>
            <a:off x="1051560" y="7837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6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934" y="1881480"/>
            <a:ext cx="1847850" cy="533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cxnSp>
        <p:nvCxnSpPr>
          <p:cNvPr id="39" name="Straight Connector 38"/>
          <p:cNvCxnSpPr/>
          <p:nvPr/>
        </p:nvCxnSpPr>
        <p:spPr>
          <a:xfrm>
            <a:off x="7272730" y="4132933"/>
            <a:ext cx="1" cy="10913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697" y="4318917"/>
            <a:ext cx="234315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49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525" y="286603"/>
            <a:ext cx="11235397" cy="145075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New Kalama Schools  Project Scope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940312"/>
            <a:ext cx="11029615" cy="387369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     Replace existing Elementary </a:t>
            </a:r>
            <a:r>
              <a:rPr lang="en-US" dirty="0"/>
              <a:t>S</a:t>
            </a:r>
            <a:r>
              <a:rPr lang="en-US" dirty="0" smtClean="0"/>
              <a:t>chool with new construction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     Build new Secondary School in central core of campus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     Schools will be occupied during construction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    Site constraints require phasing and select demolition.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   Primary concern is the safety of the students.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   Access for secondary school construction equipment is extremely limited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 descr="School Logo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83" y="5814849"/>
            <a:ext cx="852170" cy="64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114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8BC3A-BB09-4924-BC69-49EA0480261F}" type="datetime1">
              <a:rPr lang="en-US" smtClean="0"/>
              <a:t>7/26/2018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1062" y="0"/>
            <a:ext cx="1269306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02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8BC3A-BB09-4924-BC69-49EA0480261F}" type="datetime1">
              <a:rPr lang="en-US" smtClean="0"/>
              <a:t>7/26/2018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012" y="0"/>
            <a:ext cx="13447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1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6872</TotalTime>
  <Words>326</Words>
  <Application>Microsoft Office PowerPoint</Application>
  <PresentationFormat>Widescreen</PresentationFormat>
  <Paragraphs>99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Wingdings</vt:lpstr>
      <vt:lpstr>Wingdings 2</vt:lpstr>
      <vt:lpstr>Retrospect</vt:lpstr>
      <vt:lpstr>PowerPoint Presentation</vt:lpstr>
      <vt:lpstr>Agenda</vt:lpstr>
      <vt:lpstr>Introductions of The Team</vt:lpstr>
      <vt:lpstr> Team Experience</vt:lpstr>
      <vt:lpstr> Project Organization</vt:lpstr>
      <vt:lpstr>Project Organization</vt:lpstr>
      <vt:lpstr>New Kalama Schools  Project Scope</vt:lpstr>
      <vt:lpstr>PowerPoint Presentation</vt:lpstr>
      <vt:lpstr>PowerPoint Presentation</vt:lpstr>
      <vt:lpstr>PowerPoint Presentation</vt:lpstr>
      <vt:lpstr> Site Constraints</vt:lpstr>
      <vt:lpstr> GC/CM Onboard Schedule– Revised July 26, 2018</vt:lpstr>
      <vt:lpstr>PowerPoint Presentation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Tanya Boyer</dc:creator>
  <cp:lastModifiedBy>Keith Bloom</cp:lastModifiedBy>
  <cp:revision>299</cp:revision>
  <cp:lastPrinted>2017-04-14T14:33:59Z</cp:lastPrinted>
  <dcterms:created xsi:type="dcterms:W3CDTF">2016-11-04T15:53:58Z</dcterms:created>
  <dcterms:modified xsi:type="dcterms:W3CDTF">2018-07-26T14:05:38Z</dcterms:modified>
</cp:coreProperties>
</file>