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46" r:id="rId3"/>
    <p:sldId id="355" r:id="rId4"/>
    <p:sldId id="351" r:id="rId5"/>
    <p:sldId id="360" r:id="rId6"/>
    <p:sldId id="348" r:id="rId7"/>
    <p:sldId id="362" r:id="rId8"/>
    <p:sldId id="363" r:id="rId9"/>
    <p:sldId id="364" r:id="rId10"/>
    <p:sldId id="349" r:id="rId11"/>
    <p:sldId id="353" r:id="rId12"/>
    <p:sldId id="354" r:id="rId13"/>
    <p:sldId id="359" r:id="rId14"/>
    <p:sldId id="357" r:id="rId15"/>
    <p:sldId id="347" r:id="rId16"/>
  </p:sldIdLst>
  <p:sldSz cx="12192000" cy="6858000"/>
  <p:notesSz cx="9313863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FF33"/>
    <a:srgbClr val="FF00FF"/>
    <a:srgbClr val="F5A70B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8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36007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5702" y="1"/>
            <a:ext cx="4036007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CD8CE-E0FE-4AEE-8E19-BE60762D0D48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1"/>
            <a:ext cx="4036007" cy="344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5702" y="6513911"/>
            <a:ext cx="4036007" cy="344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5FE5B-BA69-480D-B99C-EC8D5512A8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005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542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5263" y="0"/>
            <a:ext cx="403701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6B47BB-B77B-4A2D-8B2C-6F17839EE6CF}" type="datetimeFigureOut">
              <a:rPr lang="en-US" smtClean="0"/>
              <a:t>7/26/2018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98738" y="857250"/>
            <a:ext cx="4116387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863" y="3300413"/>
            <a:ext cx="7450137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035425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5263" y="6513513"/>
            <a:ext cx="403701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474CF-2544-4C12-9EC0-1269248D7A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96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44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80E3E9A-967A-4EA3-A9D6-94017E318917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1874" y="1220520"/>
            <a:ext cx="1240274" cy="12402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79" t="7630"/>
          <a:stretch/>
        </p:blipFill>
        <p:spPr>
          <a:xfrm>
            <a:off x="10076612" y="2693899"/>
            <a:ext cx="1565458" cy="3225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F87D-9962-42EB-892B-17CD804C0AA1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19DC895-784B-4B3B-BF26-AE407E142DB4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136440"/>
          </a:xfrm>
        </p:spPr>
        <p:txBody>
          <a:bodyPr anchor="t"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292" y="6109160"/>
            <a:ext cx="575587" cy="575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C7228A-FC03-4D83-A4C3-DF6C7F3852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91" y="6199662"/>
            <a:ext cx="3240405" cy="483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F0A620-314B-4F43-908E-FD3DC3EF0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79" t="7630"/>
          <a:stretch/>
        </p:blipFill>
        <p:spPr>
          <a:xfrm>
            <a:off x="9099833" y="6297162"/>
            <a:ext cx="1565458" cy="322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EB271A-9CCA-4F2A-9FCC-5CBE0267DB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463" y="6199662"/>
            <a:ext cx="1551306" cy="5029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F95CC1F-DBDA-4A50-9D86-035CB9EE34E4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D87D9-B492-45DB-A99A-FDC31BBE0AA9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D99E9-CAFF-415E-AFD9-E97ADE39C916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6E333-4695-455C-9115-5F7EE2064B08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8BC3A-BB09-4924-BC69-49EA0480261F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EE7E7E2-3F7B-44F0-A8B2-8A167B8FBE45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9AF8A-5271-49A4-956E-3BD232D74980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B9E7DB2-F3CE-4D49-82C9-1C23AD793B5E}" type="datetime1">
              <a:rPr lang="en-US" smtClean="0"/>
              <a:t>7/26/2018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allace elementary kelso w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26930" y="3091333"/>
            <a:ext cx="2465070" cy="33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34" y="3091332"/>
            <a:ext cx="9274696" cy="3308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288" y="1663244"/>
            <a:ext cx="11420452" cy="1064596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Wallace and Lexington Elementary SCHOOLs</a:t>
            </a:r>
          </a:p>
          <a:p>
            <a:r>
              <a:rPr lang="en-US" sz="2800" dirty="0">
                <a:solidFill>
                  <a:srgbClr val="0070C0"/>
                </a:solidFill>
              </a:rPr>
              <a:t>July 26, 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457" y="551357"/>
            <a:ext cx="1551306" cy="502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88" y="174800"/>
            <a:ext cx="7532287" cy="112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4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830" y="1890346"/>
            <a:ext cx="4919472" cy="4237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Qualifying Criteria</a:t>
            </a:r>
            <a:br>
              <a:rPr lang="en-US" dirty="0"/>
            </a:br>
            <a:r>
              <a:rPr lang="en-US" dirty="0"/>
              <a:t>Site Constraints – Existing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7763" y="2010329"/>
            <a:ext cx="5558952" cy="351124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Congested site less than 2.5 acres</a:t>
            </a:r>
          </a:p>
          <a:p>
            <a:r>
              <a:rPr lang="en-US" dirty="0"/>
              <a:t>Residential neighborhood, narrow streets</a:t>
            </a:r>
          </a:p>
          <a:p>
            <a:r>
              <a:rPr lang="en-US" dirty="0"/>
              <a:t>Occupied site</a:t>
            </a:r>
          </a:p>
          <a:p>
            <a:r>
              <a:rPr lang="en-US" dirty="0" smtClean="0"/>
              <a:t>Lexington: wet </a:t>
            </a:r>
            <a:r>
              <a:rPr lang="en-US" dirty="0"/>
              <a:t>low-lying with county dike adjacency creating complex Storm water disbursement issues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6ABCE02-5AF7-430F-957E-D474C0A75A3A}"/>
              </a:ext>
            </a:extLst>
          </p:cNvPr>
          <p:cNvSpPr txBox="1">
            <a:spLocks/>
          </p:cNvSpPr>
          <p:nvPr/>
        </p:nvSpPr>
        <p:spPr>
          <a:xfrm>
            <a:off x="10558300" y="6440093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b="1" smtClean="0"/>
              <a:pPr/>
              <a:t>10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472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Wallace Site</a:t>
            </a:r>
            <a:endParaRPr lang="en-US" sz="2700" dirty="0">
              <a:solidFill>
                <a:srgbClr val="00B0F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9A35B8-354B-4A8A-A2C8-0BD5C2E31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91" y="6138699"/>
            <a:ext cx="3240405" cy="48395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6A35F65D-0B99-4298-808C-86E3E22F8528}"/>
              </a:ext>
            </a:extLst>
          </p:cNvPr>
          <p:cNvSpPr txBox="1">
            <a:spLocks/>
          </p:cNvSpPr>
          <p:nvPr/>
        </p:nvSpPr>
        <p:spPr>
          <a:xfrm>
            <a:off x="10558300" y="6440093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b="1" smtClean="0"/>
              <a:pPr/>
              <a:t>11</a:t>
            </a:fld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4390E2-5B41-4801-90B5-36E8C5C65E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4454" y="2014894"/>
            <a:ext cx="5724525" cy="3812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9AD6C0-E34F-4D39-BECC-D677ABE87A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48407" y="2014894"/>
            <a:ext cx="5387487" cy="381001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E276E31-EDF4-4696-BE80-F3040C959096}"/>
              </a:ext>
            </a:extLst>
          </p:cNvPr>
          <p:cNvGrpSpPr/>
          <p:nvPr/>
        </p:nvGrpSpPr>
        <p:grpSpPr>
          <a:xfrm>
            <a:off x="6153150" y="5669334"/>
            <a:ext cx="127000" cy="127000"/>
            <a:chOff x="6096000" y="5678172"/>
            <a:chExt cx="146737" cy="1467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D60EC9C-DBD1-4F03-A74C-57AA99F1FA70}"/>
                </a:ext>
              </a:extLst>
            </p:cNvPr>
            <p:cNvSpPr/>
            <p:nvPr/>
          </p:nvSpPr>
          <p:spPr>
            <a:xfrm>
              <a:off x="6096000" y="5678172"/>
              <a:ext cx="146737" cy="1467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A72B08A-9FA9-402B-9997-CEDA5E3A7A6C}"/>
                </a:ext>
              </a:extLst>
            </p:cNvPr>
            <p:cNvCxnSpPr>
              <a:cxnSpLocks/>
              <a:stCxn id="21" idx="6"/>
              <a:endCxn id="21" idx="2"/>
            </p:cNvCxnSpPr>
            <p:nvPr/>
          </p:nvCxnSpPr>
          <p:spPr>
            <a:xfrm flipH="1">
              <a:off x="6096000" y="5751541"/>
              <a:ext cx="1467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8847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Lexington Site</a:t>
            </a:r>
            <a:endParaRPr lang="en-US" sz="2700" dirty="0">
              <a:solidFill>
                <a:srgbClr val="00B0F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16C035-DB85-44F0-AB68-643CA2577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91" y="6138699"/>
            <a:ext cx="3240405" cy="48395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4A090C7-4A77-4B1A-9AFC-59E483696C46}"/>
              </a:ext>
            </a:extLst>
          </p:cNvPr>
          <p:cNvSpPr txBox="1">
            <a:spLocks/>
          </p:cNvSpPr>
          <p:nvPr/>
        </p:nvSpPr>
        <p:spPr>
          <a:xfrm>
            <a:off x="10558300" y="6440093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b="1" smtClean="0"/>
              <a:pPr/>
              <a:t>12</a:t>
            </a:fld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E9627-736B-4F86-B71F-BDD22F7D6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08" y="2014894"/>
            <a:ext cx="5387486" cy="3812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7CB2F6-912A-4FD5-8283-8CDC0CDE96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963544"/>
            <a:ext cx="5648325" cy="386340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AE19752-700A-4740-92DE-AB2234F81A4F}"/>
              </a:ext>
            </a:extLst>
          </p:cNvPr>
          <p:cNvGrpSpPr/>
          <p:nvPr/>
        </p:nvGrpSpPr>
        <p:grpSpPr>
          <a:xfrm rot="5400000">
            <a:off x="7566026" y="5468623"/>
            <a:ext cx="127000" cy="127000"/>
            <a:chOff x="6096000" y="5678172"/>
            <a:chExt cx="146737" cy="14673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6F4E689-7FA3-435E-BDA6-0B0E0F87B0DE}"/>
                </a:ext>
              </a:extLst>
            </p:cNvPr>
            <p:cNvSpPr/>
            <p:nvPr/>
          </p:nvSpPr>
          <p:spPr>
            <a:xfrm>
              <a:off x="6096000" y="5678172"/>
              <a:ext cx="146737" cy="14673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0631CD8-21BD-41C2-8C7F-A7861EBCF7DC}"/>
                </a:ext>
              </a:extLst>
            </p:cNvPr>
            <p:cNvCxnSpPr>
              <a:cxnSpLocks/>
              <a:stCxn id="18" idx="6"/>
              <a:endCxn id="18" idx="2"/>
            </p:cNvCxnSpPr>
            <p:nvPr/>
          </p:nvCxnSpPr>
          <p:spPr>
            <a:xfrm flipH="1">
              <a:off x="6096000" y="5751541"/>
              <a:ext cx="14673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8183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Schedule</a:t>
            </a:r>
            <a:br>
              <a:rPr lang="en-US" dirty="0"/>
            </a:br>
            <a:r>
              <a:rPr lang="en-US" sz="2800" dirty="0">
                <a:solidFill>
                  <a:srgbClr val="00B0F0"/>
                </a:solidFill>
              </a:rPr>
              <a:t>updated July 26, 2018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060390"/>
            <a:ext cx="4573738" cy="378411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Schedule</a:t>
            </a:r>
          </a:p>
          <a:p>
            <a:pPr lvl="1"/>
            <a:r>
              <a:rPr lang="en-US" sz="2600" dirty="0"/>
              <a:t>Publication for GC/CM Services – July 30 – August 10</a:t>
            </a:r>
            <a:r>
              <a:rPr lang="en-US" sz="2600" baseline="30000" dirty="0"/>
              <a:t>th</a:t>
            </a:r>
            <a:r>
              <a:rPr lang="en-US" sz="2600" dirty="0"/>
              <a:t>, 2018</a:t>
            </a:r>
          </a:p>
          <a:p>
            <a:pPr lvl="1"/>
            <a:r>
              <a:rPr lang="en-US" sz="2600" dirty="0"/>
              <a:t>GC/CM </a:t>
            </a:r>
            <a:r>
              <a:rPr lang="en-US" sz="2600" dirty="0" smtClean="0"/>
              <a:t>Presubmittal </a:t>
            </a:r>
            <a:r>
              <a:rPr lang="en-US" sz="2600" dirty="0"/>
              <a:t>Meeting  – August 14</a:t>
            </a:r>
            <a:r>
              <a:rPr lang="en-US" sz="2600" baseline="30000" dirty="0"/>
              <a:t>th</a:t>
            </a:r>
            <a:r>
              <a:rPr lang="en-US" sz="2600" dirty="0"/>
              <a:t>, 2018</a:t>
            </a:r>
          </a:p>
          <a:p>
            <a:pPr lvl="1"/>
            <a:r>
              <a:rPr lang="en-US" sz="2600" dirty="0"/>
              <a:t>GC/CM Statement of Qualifications due August 23</a:t>
            </a:r>
            <a:r>
              <a:rPr lang="en-US" sz="2600" baseline="30000" dirty="0"/>
              <a:t>rd</a:t>
            </a:r>
            <a:r>
              <a:rPr lang="en-US" sz="2600" dirty="0"/>
              <a:t> 2018</a:t>
            </a:r>
          </a:p>
          <a:p>
            <a:pPr lvl="1"/>
            <a:r>
              <a:rPr lang="en-US" sz="2600" dirty="0"/>
              <a:t>GC/CM short list August 28</a:t>
            </a:r>
            <a:r>
              <a:rPr lang="en-US" sz="2600" baseline="30000" dirty="0"/>
              <a:t>th</a:t>
            </a:r>
            <a:r>
              <a:rPr lang="en-US" sz="2600" dirty="0"/>
              <a:t> 2018</a:t>
            </a:r>
          </a:p>
          <a:p>
            <a:pPr lvl="1"/>
            <a:r>
              <a:rPr lang="en-US" sz="2600" dirty="0"/>
              <a:t>GC/CM interview September 11</a:t>
            </a:r>
            <a:r>
              <a:rPr lang="en-US" sz="2600" baseline="30000" dirty="0"/>
              <a:t>th</a:t>
            </a:r>
            <a:r>
              <a:rPr lang="en-US" sz="2600" dirty="0"/>
              <a:t> 2018 </a:t>
            </a:r>
          </a:p>
          <a:p>
            <a:pPr lvl="1"/>
            <a:r>
              <a:rPr lang="en-US" sz="2600" dirty="0"/>
              <a:t>GC/CM Fee Proposal opening September 13</a:t>
            </a:r>
            <a:r>
              <a:rPr lang="en-US" sz="2600" baseline="30000" dirty="0"/>
              <a:t>th</a:t>
            </a:r>
            <a:r>
              <a:rPr lang="en-US" sz="2600" dirty="0"/>
              <a:t> 2018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23560" y="2034540"/>
            <a:ext cx="44919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Programming/Ed Specs June - August 2018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Schematic Design August - October 2018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Design Development November through February 2019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Construction Documents February through June 2019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Permitting process April through June 2019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Anticipated start of construction May 2019</a:t>
            </a:r>
          </a:p>
          <a:p>
            <a:pPr marL="742950" lvl="1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/>
              <a:t>Anticipated completion of Construction August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25863D-BF20-4C5A-AAE8-7AA4445EC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91" y="6138699"/>
            <a:ext cx="3240405" cy="48395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07130E1-313D-4740-AF74-3629523DE79D}"/>
              </a:ext>
            </a:extLst>
          </p:cNvPr>
          <p:cNvSpPr txBox="1">
            <a:spLocks/>
          </p:cNvSpPr>
          <p:nvPr/>
        </p:nvSpPr>
        <p:spPr>
          <a:xfrm>
            <a:off x="10558300" y="6440093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b="1" smtClean="0"/>
              <a:pPr/>
              <a:t>13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2459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700" dirty="0">
                <a:solidFill>
                  <a:srgbClr val="00B0F0"/>
                </a:solidFill>
              </a:rPr>
              <a:t>Project budget</a:t>
            </a:r>
          </a:p>
        </p:txBody>
      </p:sp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688" y="2038742"/>
            <a:ext cx="9820656" cy="37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9AD5B2-41B4-473F-B750-F7DF76410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91" y="6138699"/>
            <a:ext cx="3240405" cy="483957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ACCBC5E-917F-4AFC-8C9D-3B3A87D9118C}"/>
              </a:ext>
            </a:extLst>
          </p:cNvPr>
          <p:cNvSpPr txBox="1">
            <a:spLocks/>
          </p:cNvSpPr>
          <p:nvPr/>
        </p:nvSpPr>
        <p:spPr>
          <a:xfrm>
            <a:off x="10558300" y="6440093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b="1" smtClean="0"/>
              <a:pPr/>
              <a:t>14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47740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4" y="1020432"/>
            <a:ext cx="10993549" cy="1475013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234" y="1835481"/>
            <a:ext cx="10807949" cy="1250285"/>
          </a:xfrm>
        </p:spPr>
        <p:txBody>
          <a:bodyPr>
            <a:normAutofit fontScale="47500" lnSpcReduction="20000"/>
          </a:bodyPr>
          <a:lstStyle/>
          <a:p>
            <a:r>
              <a:rPr lang="en-US" sz="4300" b="1" dirty="0">
                <a:solidFill>
                  <a:srgbClr val="0070C0"/>
                </a:solidFill>
              </a:rPr>
              <a:t>Mary Beth Tack, Superintendent</a:t>
            </a:r>
          </a:p>
          <a:p>
            <a:r>
              <a:rPr lang="en-US" sz="2800" dirty="0">
                <a:solidFill>
                  <a:srgbClr val="0070C0"/>
                </a:solidFill>
              </a:rPr>
              <a:t>Marybeth.tack@kelsosd.org</a:t>
            </a:r>
          </a:p>
          <a:p>
            <a:r>
              <a:rPr lang="en-US" sz="3500" b="1" dirty="0">
                <a:solidFill>
                  <a:srgbClr val="0070C0"/>
                </a:solidFill>
              </a:rPr>
              <a:t>Phil Iverson, Project Manager</a:t>
            </a:r>
          </a:p>
          <a:p>
            <a:r>
              <a:rPr lang="en-US" sz="2800" dirty="0">
                <a:solidFill>
                  <a:srgbClr val="0070C0"/>
                </a:solidFill>
              </a:rPr>
              <a:t>Philip.iverson@esd112.org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720" y="694046"/>
            <a:ext cx="1551306" cy="502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4" y="309552"/>
            <a:ext cx="8335605" cy="1244928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7AAA889-5930-444A-A74C-6B040CB19F02}"/>
              </a:ext>
            </a:extLst>
          </p:cNvPr>
          <p:cNvSpPr txBox="1">
            <a:spLocks/>
          </p:cNvSpPr>
          <p:nvPr/>
        </p:nvSpPr>
        <p:spPr>
          <a:xfrm>
            <a:off x="10558300" y="6440093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b="1" smtClean="0"/>
              <a:pPr/>
              <a:t>15</a:t>
            </a:fld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34B04-63AF-4B8D-86D8-2A341FAEFC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750" y="3085766"/>
            <a:ext cx="6115050" cy="330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61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Introductions of Project Team</a:t>
            </a:r>
          </a:p>
          <a:p>
            <a:r>
              <a:rPr lang="en-US" dirty="0"/>
              <a:t>Project Scope of Work</a:t>
            </a:r>
          </a:p>
          <a:p>
            <a:r>
              <a:rPr lang="en-US" dirty="0"/>
              <a:t>Qualifying Criteria</a:t>
            </a:r>
          </a:p>
          <a:p>
            <a:r>
              <a:rPr lang="en-US" dirty="0"/>
              <a:t>Necessary Experience</a:t>
            </a:r>
          </a:p>
          <a:p>
            <a:r>
              <a:rPr lang="en-US" dirty="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58300" y="6440093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b="1" smtClean="0"/>
              <a:pPr/>
              <a:t>2</a:t>
            </a:fld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6A013F-F5CE-4AE3-9A5F-E083FACF4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91" y="6138699"/>
            <a:ext cx="3240405" cy="48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1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Kelso Project Organizational chart</a:t>
            </a: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AB5D600-5EB3-414B-9830-CBFCB0DA4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17" name="Content Placeholder 1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806077"/>
              </p:ext>
            </p:extLst>
          </p:nvPr>
        </p:nvGraphicFramePr>
        <p:xfrm>
          <a:off x="2987675" y="2181225"/>
          <a:ext cx="6216650" cy="413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Document" r:id="rId3" imgW="8141849" imgH="5416667" progId="Word.Document.12">
                  <p:embed/>
                </p:oleObj>
              </mc:Choice>
              <mc:Fallback>
                <p:oleObj name="Document" r:id="rId3" imgW="8141849" imgH="541666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7675" y="2181225"/>
                        <a:ext cx="6216650" cy="4135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1575358"/>
              </p:ext>
            </p:extLst>
          </p:nvPr>
        </p:nvGraphicFramePr>
        <p:xfrm>
          <a:off x="1935163" y="169817"/>
          <a:ext cx="8323262" cy="5995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Document" r:id="rId5" imgW="8322952" imgH="6706771" progId="Word.Document.12">
                  <p:embed/>
                </p:oleObj>
              </mc:Choice>
              <mc:Fallback>
                <p:oleObj name="Document" r:id="rId5" imgW="8322952" imgH="670677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35163" y="169817"/>
                        <a:ext cx="8323262" cy="5995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549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8931" y="1940748"/>
            <a:ext cx="7932175" cy="4197951"/>
          </a:xfrm>
        </p:spPr>
        <p:txBody>
          <a:bodyPr numCol="1" spcCol="274320">
            <a:noAutofit/>
          </a:bodyPr>
          <a:lstStyle/>
          <a:p>
            <a:pPr marL="0" indent="0">
              <a:buNone/>
            </a:pPr>
            <a:r>
              <a:rPr lang="en-US" sz="1600" dirty="0"/>
              <a:t>Kelso School District</a:t>
            </a:r>
          </a:p>
          <a:p>
            <a:pPr lvl="1"/>
            <a:r>
              <a:rPr lang="en-US" sz="1600" dirty="0"/>
              <a:t>Scott Westlund, Executive Director of Business and Operations, Kelso School </a:t>
            </a:r>
            <a:r>
              <a:rPr lang="en-US" sz="1600" dirty="0" smtClean="0"/>
              <a:t>District</a:t>
            </a:r>
          </a:p>
          <a:p>
            <a:pPr lvl="1"/>
            <a:r>
              <a:rPr lang="en-US" sz="1600" dirty="0" smtClean="0"/>
              <a:t>14</a:t>
            </a:r>
            <a:r>
              <a:rPr lang="en-US" sz="1600" dirty="0" smtClean="0"/>
              <a:t> </a:t>
            </a:r>
            <a:r>
              <a:rPr lang="en-US" sz="1600" dirty="0" smtClean="0"/>
              <a:t>years school administrative experience, 6 years as Chief Fiscal and Operations Officer for Kelso School District #458 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Construction </a:t>
            </a:r>
            <a:r>
              <a:rPr lang="en-US" sz="1600" dirty="0"/>
              <a:t>Services Group | ESD 112</a:t>
            </a:r>
          </a:p>
          <a:p>
            <a:pPr lvl="1"/>
            <a:r>
              <a:rPr lang="en-US" sz="1600" dirty="0"/>
              <a:t>Phil Iverson, Project Manager / VE Team Lead</a:t>
            </a:r>
          </a:p>
          <a:p>
            <a:pPr lvl="2"/>
            <a:r>
              <a:rPr lang="en-US" sz="1400" dirty="0"/>
              <a:t>15 years project planning and management</a:t>
            </a:r>
          </a:p>
          <a:p>
            <a:pPr lvl="1"/>
            <a:r>
              <a:rPr lang="en-US" sz="1600" dirty="0"/>
              <a:t>Richard Skreen, Project Manager</a:t>
            </a:r>
          </a:p>
          <a:p>
            <a:pPr lvl="2"/>
            <a:r>
              <a:rPr lang="en-US" sz="1400" dirty="0"/>
              <a:t>20+ Years K-12 project design and planning</a:t>
            </a:r>
          </a:p>
          <a:p>
            <a:pPr marL="0" indent="0">
              <a:buNone/>
            </a:pPr>
            <a:r>
              <a:rPr lang="en-US" sz="1600" dirty="0"/>
              <a:t>Integrus Architecture</a:t>
            </a:r>
          </a:p>
          <a:p>
            <a:pPr lvl="1"/>
            <a:r>
              <a:rPr lang="en-US" sz="1600" dirty="0"/>
              <a:t>Patrick Donnelly, Architect, Senior Associate</a:t>
            </a:r>
          </a:p>
          <a:p>
            <a:pPr lvl="2"/>
            <a:r>
              <a:rPr lang="en-US" sz="1400" dirty="0"/>
              <a:t>25 years of experience, 10 specifically dedicated to K-12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1192" y="1822329"/>
            <a:ext cx="365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Attendees</a:t>
            </a:r>
            <a:r>
              <a:rPr lang="en-US" dirty="0"/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91" y="6138699"/>
            <a:ext cx="3240405" cy="48395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236C451-0BC7-41E8-B046-7FEC3C06C19C}"/>
              </a:ext>
            </a:extLst>
          </p:cNvPr>
          <p:cNvSpPr txBox="1">
            <a:spLocks/>
          </p:cNvSpPr>
          <p:nvPr/>
        </p:nvSpPr>
        <p:spPr>
          <a:xfrm>
            <a:off x="10558300" y="6440093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b="1" smtClean="0"/>
              <a:pPr/>
              <a:t>4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7206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5549"/>
            <a:ext cx="11029615" cy="3096889"/>
          </a:xfrm>
        </p:spPr>
        <p:txBody>
          <a:bodyPr numCol="1">
            <a:normAutofit/>
          </a:bodyPr>
          <a:lstStyle/>
          <a:p>
            <a:pPr marL="324000" lvl="1" indent="0">
              <a:buNone/>
            </a:pPr>
            <a:r>
              <a:rPr lang="en-US" sz="1600" dirty="0"/>
              <a:t>Keith Bloom, GC/CM Consulting Manager</a:t>
            </a:r>
          </a:p>
          <a:p>
            <a:pPr lvl="2"/>
            <a:r>
              <a:rPr lang="en-US" sz="1400" dirty="0"/>
              <a:t>Over $5 billion in construction management experience</a:t>
            </a:r>
          </a:p>
          <a:p>
            <a:pPr marL="324000" lvl="1" indent="0">
              <a:buNone/>
            </a:pPr>
            <a:r>
              <a:rPr lang="en-US" sz="1600" dirty="0"/>
              <a:t>Kirk Pawlowski, Project Executive</a:t>
            </a:r>
          </a:p>
          <a:p>
            <a:pPr lvl="2"/>
            <a:r>
              <a:rPr lang="en-US" sz="1400" dirty="0"/>
              <a:t>35+ years design, project management, and executive leadership in construction</a:t>
            </a:r>
          </a:p>
          <a:p>
            <a:pPr marL="324000" lvl="1" indent="0">
              <a:buNone/>
            </a:pPr>
            <a:r>
              <a:rPr lang="en-US" sz="1600" dirty="0"/>
              <a:t>Amy Vanderhost,  AIA, Associate Principal, Integrus Architecture</a:t>
            </a:r>
          </a:p>
          <a:p>
            <a:pPr lvl="2"/>
            <a:r>
              <a:rPr lang="en-US" sz="1400" dirty="0"/>
              <a:t>Extensive GC/CM experience including Meriwether, Rainer Elementary Schools, and Ingraham High School</a:t>
            </a:r>
          </a:p>
          <a:p>
            <a:pPr marL="324000" lvl="1" indent="0">
              <a:buNone/>
            </a:pPr>
            <a:r>
              <a:rPr lang="en-US" sz="1600" dirty="0"/>
              <a:t>David Van Galen,  AIA, Design Principal, Integrus Architecture</a:t>
            </a:r>
          </a:p>
          <a:p>
            <a:pPr marL="324000" lvl="1" indent="0">
              <a:buNone/>
            </a:pPr>
            <a:r>
              <a:rPr lang="en-US" sz="1600" dirty="0"/>
              <a:t>Colm Nelson, LLP, Foster Pepper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588785-B889-422D-8F08-3B44D460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91" y="6138699"/>
            <a:ext cx="3240405" cy="4839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F8B0D8-3FD6-49BF-84A1-217CB61729ED}"/>
              </a:ext>
            </a:extLst>
          </p:cNvPr>
          <p:cNvSpPr txBox="1"/>
          <p:nvPr/>
        </p:nvSpPr>
        <p:spPr>
          <a:xfrm>
            <a:off x="581192" y="1822329"/>
            <a:ext cx="3651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Also on the Team</a:t>
            </a:r>
            <a:r>
              <a:rPr lang="en-US" dirty="0"/>
              <a:t>: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86CFB97-C1E3-4C63-AF90-B7B277448533}"/>
              </a:ext>
            </a:extLst>
          </p:cNvPr>
          <p:cNvSpPr txBox="1">
            <a:spLocks/>
          </p:cNvSpPr>
          <p:nvPr/>
        </p:nvSpPr>
        <p:spPr>
          <a:xfrm>
            <a:off x="10558300" y="6440093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b="1" smtClean="0"/>
              <a:pPr/>
              <a:t>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6594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Scope of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40312"/>
            <a:ext cx="5740477" cy="3873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u="sng" dirty="0"/>
              <a:t>Wallace Elementary School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Replacement of the 49,017 sf existing 1942 building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New ~54,000 SF building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450 students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K-5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The new schools will include: 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629C4C-3D6E-4E74-BA94-89712F1C7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91" y="6138699"/>
            <a:ext cx="3240405" cy="48395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5F51189-4CF7-4411-88E4-1DBE40ACFF97}"/>
              </a:ext>
            </a:extLst>
          </p:cNvPr>
          <p:cNvSpPr txBox="1">
            <a:spLocks/>
          </p:cNvSpPr>
          <p:nvPr/>
        </p:nvSpPr>
        <p:spPr>
          <a:xfrm>
            <a:off x="10558300" y="6440093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b="1" smtClean="0"/>
              <a:pPr/>
              <a:t>6</a:t>
            </a:fld>
            <a:endParaRPr lang="en-US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62CEB6-97E9-485C-AE63-93C7A71077F0}"/>
              </a:ext>
            </a:extLst>
          </p:cNvPr>
          <p:cNvSpPr txBox="1">
            <a:spLocks/>
          </p:cNvSpPr>
          <p:nvPr/>
        </p:nvSpPr>
        <p:spPr>
          <a:xfrm>
            <a:off x="3782494" y="3969170"/>
            <a:ext cx="6186260" cy="1536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lvl="1" indent="0">
              <a:buNone/>
            </a:pPr>
            <a:r>
              <a:rPr lang="en-US" sz="1800" dirty="0"/>
              <a:t>adequate and updated space for special education programs</a:t>
            </a:r>
          </a:p>
          <a:p>
            <a:pPr marL="324000" lvl="1" indent="0">
              <a:buNone/>
            </a:pPr>
            <a:r>
              <a:rPr lang="en-US" sz="1800" dirty="0"/>
              <a:t>general instruction classrooms</a:t>
            </a:r>
          </a:p>
          <a:p>
            <a:pPr marL="324000" lvl="1" indent="0">
              <a:buNone/>
            </a:pPr>
            <a:r>
              <a:rPr lang="en-US" sz="1800" dirty="0"/>
              <a:t>spaces </a:t>
            </a:r>
            <a:r>
              <a:rPr lang="en-US" sz="1800" dirty="0" smtClean="0"/>
              <a:t>for art/music </a:t>
            </a:r>
            <a:r>
              <a:rPr lang="en-US" sz="1800" dirty="0"/>
              <a:t>science, library/multimedia, gymnasium, cafeteria, and covered play areas. </a:t>
            </a:r>
          </a:p>
        </p:txBody>
      </p:sp>
    </p:spTree>
    <p:extLst>
      <p:ext uri="{BB962C8B-B14F-4D97-AF65-F5344CB8AC3E}">
        <p14:creationId xmlns:p14="http://schemas.microsoft.com/office/powerpoint/2010/main" val="921140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Scope of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40312"/>
            <a:ext cx="5740477" cy="3873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u="sng" dirty="0"/>
              <a:t>Lexington Elementary School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Provide additional housing and to replace an existing elementary school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New ~72,000 SF building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650 students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K-5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/>
              <a:t>The new schools will include: 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629C4C-3D6E-4E74-BA94-89712F1C7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91" y="6138699"/>
            <a:ext cx="3240405" cy="483957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55F51189-4CF7-4411-88E4-1DBE40ACFF97}"/>
              </a:ext>
            </a:extLst>
          </p:cNvPr>
          <p:cNvSpPr txBox="1">
            <a:spLocks/>
          </p:cNvSpPr>
          <p:nvPr/>
        </p:nvSpPr>
        <p:spPr>
          <a:xfrm>
            <a:off x="10558300" y="6440093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b="1" smtClean="0"/>
              <a:pPr/>
              <a:t>7</a:t>
            </a:fld>
            <a:endParaRPr lang="en-US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62CEB6-97E9-485C-AE63-93C7A71077F0}"/>
              </a:ext>
            </a:extLst>
          </p:cNvPr>
          <p:cNvSpPr txBox="1">
            <a:spLocks/>
          </p:cNvSpPr>
          <p:nvPr/>
        </p:nvSpPr>
        <p:spPr>
          <a:xfrm>
            <a:off x="3782494" y="4251085"/>
            <a:ext cx="6186260" cy="15365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4000" lvl="1" indent="0">
              <a:buNone/>
            </a:pPr>
            <a:r>
              <a:rPr lang="en-US" sz="1800" dirty="0"/>
              <a:t>adequate and updated space for special education programs</a:t>
            </a:r>
          </a:p>
          <a:p>
            <a:pPr marL="324000" lvl="1" indent="0">
              <a:buNone/>
            </a:pPr>
            <a:r>
              <a:rPr lang="en-US" sz="1800" dirty="0"/>
              <a:t>general instruction classrooms</a:t>
            </a:r>
          </a:p>
          <a:p>
            <a:pPr marL="324000" lvl="1" indent="0">
              <a:buNone/>
            </a:pPr>
            <a:r>
              <a:rPr lang="en-US" sz="1800" dirty="0"/>
              <a:t>spaces </a:t>
            </a:r>
            <a:r>
              <a:rPr lang="en-US" sz="1800" dirty="0" smtClean="0"/>
              <a:t>for art/music </a:t>
            </a:r>
            <a:r>
              <a:rPr lang="en-US" sz="1800" dirty="0"/>
              <a:t>science, library/multimedia, gymnasium, cafeteria, and covered play areas. </a:t>
            </a:r>
          </a:p>
        </p:txBody>
      </p:sp>
    </p:spTree>
    <p:extLst>
      <p:ext uri="{BB962C8B-B14F-4D97-AF65-F5344CB8AC3E}">
        <p14:creationId xmlns:p14="http://schemas.microsoft.com/office/powerpoint/2010/main" val="1204897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5" y="1820779"/>
            <a:ext cx="6649891" cy="420303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Qualifying criteria</a:t>
            </a:r>
            <a:br>
              <a:rPr lang="en-US" dirty="0" smtClean="0"/>
            </a:br>
            <a:r>
              <a:rPr lang="en-US" dirty="0" smtClean="0"/>
              <a:t>Location &amp; current market conditions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206" y="2393829"/>
            <a:ext cx="4711003" cy="654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98" y="2170768"/>
            <a:ext cx="1978945" cy="4461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061" y="3611770"/>
            <a:ext cx="4444747" cy="139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3432" y="3096448"/>
            <a:ext cx="21336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80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Qualifying criteria</a:t>
            </a:r>
            <a:br>
              <a:rPr lang="en-US" dirty="0" smtClean="0"/>
            </a:br>
            <a:r>
              <a:rPr lang="en-US" dirty="0" smtClean="0"/>
              <a:t>Critical project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Bundling and coordination of key project components</a:t>
            </a:r>
          </a:p>
          <a:p>
            <a:r>
              <a:rPr lang="en-US" sz="2600" dirty="0" smtClean="0"/>
              <a:t>Single design consultant with resources from Portland to Seattle for Lexington and Wallace </a:t>
            </a:r>
          </a:p>
          <a:p>
            <a:r>
              <a:rPr lang="en-US" sz="2600" dirty="0" smtClean="0"/>
              <a:t>Bundling Lexington and Wallace with a single GC/CM is critical for coordination and drawing in resources to the Kelso projects in the increasingly volatile market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07970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7017</TotalTime>
  <Words>513</Words>
  <Application>Microsoft Office PowerPoint</Application>
  <PresentationFormat>Widescreen</PresentationFormat>
  <Paragraphs>100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Gill Sans MT</vt:lpstr>
      <vt:lpstr>Wingdings</vt:lpstr>
      <vt:lpstr>Wingdings 2</vt:lpstr>
      <vt:lpstr>Dividend</vt:lpstr>
      <vt:lpstr>Document</vt:lpstr>
      <vt:lpstr> </vt:lpstr>
      <vt:lpstr>Agenda</vt:lpstr>
      <vt:lpstr>Kelso Project Organizational chart</vt:lpstr>
      <vt:lpstr>Project  Team</vt:lpstr>
      <vt:lpstr>Project Team</vt:lpstr>
      <vt:lpstr>Scope of Work</vt:lpstr>
      <vt:lpstr>Scope of Work</vt:lpstr>
      <vt:lpstr>Qualifying criteria Location &amp; current market conditions</vt:lpstr>
      <vt:lpstr>Qualifying criteria Critical project strategy</vt:lpstr>
      <vt:lpstr>Qualifying Criteria Site Constraints – Existing Conditions</vt:lpstr>
      <vt:lpstr>Wallace Site</vt:lpstr>
      <vt:lpstr>Lexington Site</vt:lpstr>
      <vt:lpstr>Project Schedule updated July 26, 2018</vt:lpstr>
      <vt:lpstr> Project budget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Boyer</dc:creator>
  <cp:lastModifiedBy>Philip Iverson</cp:lastModifiedBy>
  <cp:revision>309</cp:revision>
  <cp:lastPrinted>2017-04-14T14:33:59Z</cp:lastPrinted>
  <dcterms:created xsi:type="dcterms:W3CDTF">2016-11-04T15:53:58Z</dcterms:created>
  <dcterms:modified xsi:type="dcterms:W3CDTF">2018-07-26T16:20:01Z</dcterms:modified>
</cp:coreProperties>
</file>