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4" r:id="rId3"/>
    <p:sldId id="257" r:id="rId4"/>
    <p:sldId id="275" r:id="rId5"/>
    <p:sldId id="277" r:id="rId6"/>
    <p:sldId id="276" r:id="rId7"/>
    <p:sldId id="273" r:id="rId8"/>
    <p:sldId id="266" r:id="rId9"/>
    <p:sldId id="270" r:id="rId10"/>
    <p:sldId id="272" r:id="rId11"/>
    <p:sldId id="262" r:id="rId12"/>
    <p:sldId id="264" r:id="rId13"/>
    <p:sldId id="265" r:id="rId14"/>
    <p:sldId id="263" r:id="rId15"/>
    <p:sldId id="258" r:id="rId16"/>
  </p:sldIdLst>
  <p:sldSz cx="15544800" cy="10058400"/>
  <p:notesSz cx="155448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B56"/>
    <a:srgbClr val="6B7B83"/>
    <a:srgbClr val="4EAA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8" d="100"/>
          <a:sy n="58" d="100"/>
        </p:scale>
        <p:origin x="108" y="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4825"/>
          </a:xfrm>
          <a:prstGeom prst="rect">
            <a:avLst/>
          </a:prstGeom>
        </p:spPr>
        <p:txBody>
          <a:bodyPr vert="horz" lIns="91440" tIns="45720" rIns="91440" bIns="45720" rtlCol="0"/>
          <a:lstStyle>
            <a:lvl1pPr algn="r">
              <a:defRPr sz="1200"/>
            </a:lvl1pPr>
          </a:lstStyle>
          <a:p>
            <a:fld id="{BF57D730-CCBF-4D55-B447-711AC1AD3CA9}" type="datetimeFigureOut">
              <a:rPr lang="en-US" smtClean="0"/>
              <a:t>7/25/2019</a:t>
            </a:fld>
            <a:endParaRPr lang="en-US"/>
          </a:p>
        </p:txBody>
      </p:sp>
      <p:sp>
        <p:nvSpPr>
          <p:cNvPr id="4" name="Slide Image Placeholder 3"/>
          <p:cNvSpPr>
            <a:spLocks noGrp="1" noRot="1" noChangeAspect="1"/>
          </p:cNvSpPr>
          <p:nvPr>
            <p:ph type="sldImg" idx="2"/>
          </p:nvPr>
        </p:nvSpPr>
        <p:spPr>
          <a:xfrm>
            <a:off x="5149850" y="1257300"/>
            <a:ext cx="52451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840288"/>
            <a:ext cx="1243647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4825"/>
          </a:xfrm>
          <a:prstGeom prst="rect">
            <a:avLst/>
          </a:prstGeom>
        </p:spPr>
        <p:txBody>
          <a:bodyPr vert="horz" lIns="91440" tIns="45720" rIns="91440" bIns="45720" rtlCol="0" anchor="b"/>
          <a:lstStyle>
            <a:lvl1pPr algn="r">
              <a:defRPr sz="1200"/>
            </a:lvl1pPr>
          </a:lstStyle>
          <a:p>
            <a:fld id="{65ED046E-911A-450B-B633-F5B1B217610A}" type="slidenum">
              <a:rPr lang="en-US" smtClean="0"/>
              <a:t>‹#›</a:t>
            </a:fld>
            <a:endParaRPr lang="en-US"/>
          </a:p>
        </p:txBody>
      </p:sp>
    </p:spTree>
    <p:extLst>
      <p:ext uri="{BB962C8B-B14F-4D97-AF65-F5344CB8AC3E}">
        <p14:creationId xmlns:p14="http://schemas.microsoft.com/office/powerpoint/2010/main" val="114932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D046E-911A-450B-B633-F5B1B217610A}" type="slidenum">
              <a:rPr lang="en-US" smtClean="0"/>
              <a:t>12</a:t>
            </a:fld>
            <a:endParaRPr lang="en-US"/>
          </a:p>
        </p:txBody>
      </p:sp>
    </p:spTree>
    <p:extLst>
      <p:ext uri="{BB962C8B-B14F-4D97-AF65-F5344CB8AC3E}">
        <p14:creationId xmlns:p14="http://schemas.microsoft.com/office/powerpoint/2010/main" val="111542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ED046E-911A-450B-B633-F5B1B217610A}" type="slidenum">
              <a:rPr lang="en-US" smtClean="0"/>
              <a:t>13</a:t>
            </a:fld>
            <a:endParaRPr lang="en-US"/>
          </a:p>
        </p:txBody>
      </p:sp>
    </p:spTree>
    <p:extLst>
      <p:ext uri="{BB962C8B-B14F-4D97-AF65-F5344CB8AC3E}">
        <p14:creationId xmlns:p14="http://schemas.microsoft.com/office/powerpoint/2010/main" val="407140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5860" y="3118104"/>
            <a:ext cx="1321308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331720" y="5632704"/>
            <a:ext cx="1088136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500" b="0" i="0">
                <a:solidFill>
                  <a:srgbClr val="6B7B84"/>
                </a:solidFill>
                <a:latin typeface="ITC Avant Garde Std Bk"/>
                <a:cs typeface="ITC Avant Garde Std Bk"/>
              </a:defRPr>
            </a:lvl1pPr>
          </a:lstStyle>
          <a:p>
            <a:pPr marL="12700">
              <a:lnSpc>
                <a:spcPct val="100000"/>
              </a:lnSpc>
              <a:spcBef>
                <a:spcPts val="80"/>
              </a:spcBef>
            </a:pPr>
            <a:r>
              <a:rPr dirty="0"/>
              <a:t>TEXT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500" b="0" i="0">
                <a:solidFill>
                  <a:srgbClr val="6B7B84"/>
                </a:solidFill>
                <a:latin typeface="ITC Avant Garde Std Bk"/>
                <a:cs typeface="ITC Avant Garde Std Bk"/>
              </a:defRPr>
            </a:lvl1pPr>
          </a:lstStyle>
          <a:p>
            <a:pPr marL="12700">
              <a:lnSpc>
                <a:spcPct val="100000"/>
              </a:lnSpc>
              <a:spcBef>
                <a:spcPts val="80"/>
              </a:spcBef>
            </a:pPr>
            <a:r>
              <a:rPr dirty="0"/>
              <a:t>TEXT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777240" y="2313432"/>
            <a:ext cx="6761988"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005572" y="2313432"/>
            <a:ext cx="6761988"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500" b="0" i="0">
                <a:solidFill>
                  <a:srgbClr val="6B7B84"/>
                </a:solidFill>
                <a:latin typeface="ITC Avant Garde Std Bk"/>
                <a:cs typeface="ITC Avant Garde Std Bk"/>
              </a:defRPr>
            </a:lvl1pPr>
          </a:lstStyle>
          <a:p>
            <a:pPr marL="12700">
              <a:lnSpc>
                <a:spcPct val="100000"/>
              </a:lnSpc>
              <a:spcBef>
                <a:spcPts val="80"/>
              </a:spcBef>
            </a:pPr>
            <a:r>
              <a:rPr dirty="0"/>
              <a:t>TEXT</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defRPr sz="1500" b="0" i="0">
                <a:solidFill>
                  <a:srgbClr val="6B7B84"/>
                </a:solidFill>
                <a:latin typeface="ITC Avant Garde Std Bk"/>
                <a:cs typeface="ITC Avant Garde Std Bk"/>
              </a:defRPr>
            </a:lvl1pPr>
          </a:lstStyle>
          <a:p>
            <a:pPr marL="12700">
              <a:lnSpc>
                <a:spcPct val="100000"/>
              </a:lnSpc>
              <a:spcBef>
                <a:spcPts val="80"/>
              </a:spcBef>
            </a:pPr>
            <a:r>
              <a:rPr dirty="0"/>
              <a:t>TEXT</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7240" y="402336"/>
            <a:ext cx="13990320" cy="16093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777240" y="2313432"/>
            <a:ext cx="1399032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4941363" y="9455848"/>
            <a:ext cx="406400" cy="230832"/>
          </a:xfrm>
          <a:prstGeom prst="rect">
            <a:avLst/>
          </a:prstGeom>
        </p:spPr>
        <p:txBody>
          <a:bodyPr wrap="square" lIns="0" tIns="0" rIns="0" bIns="0">
            <a:spAutoFit/>
          </a:bodyPr>
          <a:lstStyle>
            <a:lvl1pPr>
              <a:defRPr sz="1500" b="0" i="0">
                <a:solidFill>
                  <a:srgbClr val="6B7B84"/>
                </a:solidFill>
                <a:latin typeface="ITC Avant Garde Std Bk"/>
                <a:cs typeface="ITC Avant Garde Std Bk"/>
              </a:defRPr>
            </a:lvl1pPr>
          </a:lstStyle>
          <a:p>
            <a:pPr marL="12700">
              <a:lnSpc>
                <a:spcPct val="100000"/>
              </a:lnSpc>
              <a:spcBef>
                <a:spcPts val="80"/>
              </a:spcBef>
            </a:pPr>
            <a:r>
              <a:rPr dirty="0"/>
              <a:t>EXT</a:t>
            </a:r>
          </a:p>
        </p:txBody>
      </p:sp>
      <p:sp>
        <p:nvSpPr>
          <p:cNvPr id="5" name="Holder 5"/>
          <p:cNvSpPr>
            <a:spLocks noGrp="1"/>
          </p:cNvSpPr>
          <p:nvPr>
            <p:ph type="dt" sz="half" idx="6"/>
          </p:nvPr>
        </p:nvSpPr>
        <p:spPr>
          <a:xfrm>
            <a:off x="777240" y="9354312"/>
            <a:ext cx="3575304"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7/25/2019</a:t>
            </a:fld>
            <a:endParaRPr lang="en-US"/>
          </a:p>
        </p:txBody>
      </p:sp>
      <p:sp>
        <p:nvSpPr>
          <p:cNvPr id="6" name="Holder 6"/>
          <p:cNvSpPr>
            <a:spLocks noGrp="1"/>
          </p:cNvSpPr>
          <p:nvPr>
            <p:ph type="sldNum" sz="quarter" idx="7"/>
          </p:nvPr>
        </p:nvSpPr>
        <p:spPr>
          <a:xfrm>
            <a:off x="11192256" y="9354312"/>
            <a:ext cx="3575304"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TextBox 5"/>
          <p:cNvSpPr txBox="1"/>
          <p:nvPr/>
        </p:nvSpPr>
        <p:spPr>
          <a:xfrm>
            <a:off x="4153440" y="3259485"/>
            <a:ext cx="7315201" cy="5262979"/>
          </a:xfrm>
          <a:prstGeom prst="rect">
            <a:avLst/>
          </a:prstGeom>
          <a:noFill/>
        </p:spPr>
        <p:txBody>
          <a:bodyPr wrap="square" rtlCol="0">
            <a:spAutoFit/>
          </a:bodyPr>
          <a:lstStyle/>
          <a:p>
            <a:pPr lvl="0"/>
            <a:r>
              <a:rPr lang="en-US" sz="4800" dirty="0">
                <a:solidFill>
                  <a:schemeClr val="bg1"/>
                </a:solidFill>
                <a:latin typeface="Arial" panose="020B0604020202020204" pitchFamily="34" charset="0"/>
                <a:cs typeface="Arial" panose="020B0604020202020204" pitchFamily="34" charset="0"/>
              </a:rPr>
              <a:t>Team Introductions</a:t>
            </a:r>
          </a:p>
          <a:p>
            <a:r>
              <a:rPr lang="en-US" sz="4800" dirty="0">
                <a:solidFill>
                  <a:schemeClr val="bg1"/>
                </a:solidFill>
                <a:latin typeface="Arial" panose="020B0604020202020204" pitchFamily="34" charset="0"/>
                <a:cs typeface="Arial" panose="020B0604020202020204" pitchFamily="34" charset="0"/>
              </a:rPr>
              <a:t> </a:t>
            </a:r>
          </a:p>
          <a:p>
            <a:pPr lvl="0"/>
            <a:r>
              <a:rPr lang="en-US" sz="4800" dirty="0">
                <a:solidFill>
                  <a:schemeClr val="bg1"/>
                </a:solidFill>
                <a:latin typeface="Arial" panose="020B0604020202020204" pitchFamily="34" charset="0"/>
                <a:cs typeface="Arial" panose="020B0604020202020204" pitchFamily="34" charset="0"/>
              </a:rPr>
              <a:t>Project Overview</a:t>
            </a:r>
          </a:p>
          <a:p>
            <a:r>
              <a:rPr lang="en-US" sz="4800" dirty="0">
                <a:solidFill>
                  <a:schemeClr val="bg1"/>
                </a:solidFill>
                <a:latin typeface="Arial" panose="020B0604020202020204" pitchFamily="34" charset="0"/>
                <a:cs typeface="Arial" panose="020B0604020202020204" pitchFamily="34" charset="0"/>
              </a:rPr>
              <a:t> </a:t>
            </a:r>
          </a:p>
          <a:p>
            <a:pPr lvl="0"/>
            <a:r>
              <a:rPr lang="en-US" sz="4800" dirty="0">
                <a:solidFill>
                  <a:schemeClr val="bg1"/>
                </a:solidFill>
                <a:latin typeface="Arial" panose="020B0604020202020204" pitchFamily="34" charset="0"/>
                <a:cs typeface="Arial" panose="020B0604020202020204" pitchFamily="34" charset="0"/>
              </a:rPr>
              <a:t>PRC Questions Answered</a:t>
            </a:r>
          </a:p>
          <a:p>
            <a:r>
              <a:rPr lang="en-US" sz="4800" dirty="0">
                <a:solidFill>
                  <a:schemeClr val="bg1"/>
                </a:solidFill>
                <a:latin typeface="Arial" panose="020B0604020202020204" pitchFamily="34" charset="0"/>
                <a:cs typeface="Arial" panose="020B0604020202020204" pitchFamily="34" charset="0"/>
              </a:rPr>
              <a:t> </a:t>
            </a:r>
          </a:p>
          <a:p>
            <a:pPr lvl="0"/>
            <a:r>
              <a:rPr lang="en-US" sz="4800" dirty="0">
                <a:solidFill>
                  <a:schemeClr val="bg1"/>
                </a:solidFill>
                <a:latin typeface="Arial" panose="020B0604020202020204" pitchFamily="34" charset="0"/>
                <a:cs typeface="Arial" panose="020B0604020202020204" pitchFamily="34" charset="0"/>
              </a:rPr>
              <a:t>Q&amp;A</a:t>
            </a:r>
          </a:p>
        </p:txBody>
      </p:sp>
      <p:sp>
        <p:nvSpPr>
          <p:cNvPr id="7" name="object 3">
            <a:extLst>
              <a:ext uri="{FF2B5EF4-FFF2-40B4-BE49-F238E27FC236}">
                <a16:creationId xmlns:a16="http://schemas.microsoft.com/office/drawing/2014/main" id="{42353737-9325-4044-B2C0-29F601CD428E}"/>
              </a:ext>
            </a:extLst>
          </p:cNvPr>
          <p:cNvSpPr txBox="1">
            <a:spLocks noGrp="1"/>
          </p:cNvSpPr>
          <p:nvPr>
            <p:ph type="ftr" sz="quarter" idx="4294967295"/>
          </p:nvPr>
        </p:nvSpPr>
        <p:spPr>
          <a:xfrm>
            <a:off x="7467600" y="9677400"/>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chemeClr val="bg1"/>
                </a:solidFill>
                <a:latin typeface="Arial" panose="020B0604020202020204" pitchFamily="34" charset="0"/>
                <a:cs typeface="Arial" panose="020B0604020202020204" pitchFamily="34" charset="0"/>
              </a:rPr>
              <a:t>SOUTHRIDGE HIGH SCHOOL PRC MEETING</a:t>
            </a:r>
          </a:p>
        </p:txBody>
      </p:sp>
      <p:pic>
        <p:nvPicPr>
          <p:cNvPr id="11" name="Picture 10">
            <a:extLst>
              <a:ext uri="{FF2B5EF4-FFF2-40B4-BE49-F238E27FC236}">
                <a16:creationId xmlns:a16="http://schemas.microsoft.com/office/drawing/2014/main" id="{2188ECFC-7C86-415E-94E0-C404391C3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9600"/>
            <a:ext cx="4572000" cy="1828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862D7469-4D92-405B-8E6A-8696762CEAAC}"/>
              </a:ext>
            </a:extLst>
          </p:cNvPr>
          <p:cNvSpPr txBox="1">
            <a:spLocks noGrp="1"/>
          </p:cNvSpPr>
          <p:nvPr>
            <p:ph type="ftr" sz="quarter" idx="4294967295"/>
          </p:nvPr>
        </p:nvSpPr>
        <p:spPr>
          <a:xfrm>
            <a:off x="7162800" y="9455848"/>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rgbClr val="1C1B56"/>
                </a:solidFill>
                <a:latin typeface="Arial" panose="020B0604020202020204" pitchFamily="34" charset="0"/>
                <a:cs typeface="Arial" panose="020B0604020202020204" pitchFamily="34" charset="0"/>
              </a:rPr>
              <a:t>SOUTHRIDGE HIGH SCHOOL PRC MEETING</a:t>
            </a:r>
          </a:p>
        </p:txBody>
      </p:sp>
      <p:sp>
        <p:nvSpPr>
          <p:cNvPr id="5" name="object 2">
            <a:extLst>
              <a:ext uri="{FF2B5EF4-FFF2-40B4-BE49-F238E27FC236}">
                <a16:creationId xmlns:a16="http://schemas.microsoft.com/office/drawing/2014/main" id="{2FA889C6-24CE-4B6B-A9EE-2BA2EF92391E}"/>
              </a:ext>
            </a:extLst>
          </p:cNvPr>
          <p:cNvSpPr txBox="1"/>
          <p:nvPr/>
        </p:nvSpPr>
        <p:spPr>
          <a:xfrm>
            <a:off x="762000" y="665867"/>
            <a:ext cx="11353800" cy="1010533"/>
          </a:xfrm>
          <a:prstGeom prst="rect">
            <a:avLst/>
          </a:prstGeom>
        </p:spPr>
        <p:txBody>
          <a:bodyPr vert="horz" wrap="square" lIns="0" tIns="12700" rIns="0" bIns="0" rtlCol="0">
            <a:spAutoFit/>
          </a:bodyPr>
          <a:lstStyle/>
          <a:p>
            <a:pPr marL="12700">
              <a:lnSpc>
                <a:spcPct val="100000"/>
              </a:lnSpc>
              <a:spcBef>
                <a:spcPts val="100"/>
              </a:spcBef>
            </a:pPr>
            <a:r>
              <a:rPr lang="en-US" sz="3200" b="1" dirty="0">
                <a:latin typeface="Arial" panose="020B0604020202020204" pitchFamily="34" charset="0"/>
                <a:cs typeface="Arial" panose="020B0604020202020204" pitchFamily="34" charset="0"/>
              </a:rPr>
              <a:t>Indy Dehal, </a:t>
            </a:r>
            <a:r>
              <a:rPr lang="en-US" sz="3200" dirty="0">
                <a:latin typeface="Arial" panose="020B0604020202020204" pitchFamily="34" charset="0"/>
                <a:cs typeface="Arial" panose="020B0604020202020204" pitchFamily="34" charset="0"/>
              </a:rPr>
              <a:t>Principal – ALSC Architects</a:t>
            </a:r>
          </a:p>
          <a:p>
            <a:pPr marL="12700">
              <a:lnSpc>
                <a:spcPct val="100000"/>
              </a:lnSpc>
              <a:spcBef>
                <a:spcPts val="100"/>
              </a:spcBef>
            </a:pPr>
            <a:r>
              <a:rPr lang="en-US" sz="3200" b="1" dirty="0">
                <a:latin typeface="Arial" panose="020B0604020202020204" pitchFamily="34" charset="0"/>
                <a:cs typeface="Arial" panose="020B0604020202020204" pitchFamily="34" charset="0"/>
              </a:rPr>
              <a:t>Role on this Project:</a:t>
            </a:r>
            <a:r>
              <a:rPr lang="en-US" sz="3200" dirty="0">
                <a:latin typeface="Arial" panose="020B0604020202020204" pitchFamily="34" charset="0"/>
                <a:cs typeface="Arial" panose="020B0604020202020204" pitchFamily="34" charset="0"/>
              </a:rPr>
              <a:t> Project Designer</a:t>
            </a:r>
          </a:p>
        </p:txBody>
      </p:sp>
      <p:sp>
        <p:nvSpPr>
          <p:cNvPr id="6" name="object 2">
            <a:extLst>
              <a:ext uri="{FF2B5EF4-FFF2-40B4-BE49-F238E27FC236}">
                <a16:creationId xmlns:a16="http://schemas.microsoft.com/office/drawing/2014/main" id="{FC2736C9-3B30-4D11-A77C-7F7BF4671F83}"/>
              </a:ext>
            </a:extLst>
          </p:cNvPr>
          <p:cNvSpPr txBox="1"/>
          <p:nvPr/>
        </p:nvSpPr>
        <p:spPr>
          <a:xfrm>
            <a:off x="609600" y="2465581"/>
            <a:ext cx="5105400" cy="6907019"/>
          </a:xfrm>
          <a:prstGeom prst="rect">
            <a:avLst/>
          </a:prstGeom>
        </p:spPr>
        <p:txBody>
          <a:bodyPr vert="horz" wrap="square" lIns="0" tIns="12700" rIns="0" bIns="0" rtlCol="0">
            <a:spAutoFit/>
          </a:bodyPr>
          <a:lstStyle/>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Numerous K-12 school GC/CM projects and other alternative delivery method projects. </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GC/CM projects include Highland Middle School, Creekside Elementary, Northwood Middle School (Mead SD); North Pines Middle School, Evergreen Middle School (Central Valley SD); Cheney High School (Cheney SD); Franklin </a:t>
            </a:r>
            <a:r>
              <a:rPr lang="en-US" sz="2800" dirty="0" err="1">
                <a:latin typeface="Arial" panose="020B0604020202020204" pitchFamily="34" charset="0"/>
                <a:cs typeface="Arial" panose="020B0604020202020204" pitchFamily="34" charset="0"/>
              </a:rPr>
              <a:t>Elementaryand</a:t>
            </a:r>
            <a:r>
              <a:rPr lang="en-US" sz="2800" dirty="0">
                <a:latin typeface="Arial" panose="020B0604020202020204" pitchFamily="34" charset="0"/>
                <a:cs typeface="Arial" panose="020B0604020202020204" pitchFamily="34" charset="0"/>
              </a:rPr>
              <a:t> Mullan Road Elementary (Spokane SD). </a:t>
            </a:r>
            <a:endParaRPr sz="2800" dirty="0">
              <a:solidFill>
                <a:srgbClr val="1C1B56"/>
              </a:solidFill>
              <a:latin typeface="Arial" panose="020B0604020202020204" pitchFamily="34" charset="0"/>
              <a:cs typeface="Arial" panose="020B0604020202020204" pitchFamily="34" charset="0"/>
            </a:endParaRPr>
          </a:p>
        </p:txBody>
      </p:sp>
      <p:pic>
        <p:nvPicPr>
          <p:cNvPr id="10" name="Picture 9" descr="A screenshot of a cell phone&#10;&#10;Description automatically generated">
            <a:extLst>
              <a:ext uri="{FF2B5EF4-FFF2-40B4-BE49-F238E27FC236}">
                <a16:creationId xmlns:a16="http://schemas.microsoft.com/office/drawing/2014/main" id="{F4EB36DE-4607-4998-A902-A19F672214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438400"/>
            <a:ext cx="8968902" cy="6335648"/>
          </a:xfrm>
          <a:prstGeom prst="rect">
            <a:avLst/>
          </a:prstGeom>
        </p:spPr>
      </p:pic>
    </p:spTree>
    <p:extLst>
      <p:ext uri="{BB962C8B-B14F-4D97-AF65-F5344CB8AC3E}">
        <p14:creationId xmlns:p14="http://schemas.microsoft.com/office/powerpoint/2010/main" val="3797544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394" y="381000"/>
            <a:ext cx="13265406" cy="397545"/>
          </a:xfrm>
          <a:prstGeom prst="rect">
            <a:avLst/>
          </a:prstGeom>
        </p:spPr>
        <p:txBody>
          <a:bodyPr vert="horz" wrap="square" lIns="0" tIns="12700" rIns="0" bIns="0" rtlCol="0">
            <a:spAutoFit/>
          </a:bodyPr>
          <a:lstStyle/>
          <a:p>
            <a:pPr marL="12700">
              <a:lnSpc>
                <a:spcPct val="100000"/>
              </a:lnSpc>
              <a:spcBef>
                <a:spcPts val="100"/>
              </a:spcBef>
            </a:pPr>
            <a:r>
              <a:rPr lang="en-US" sz="2500" b="1" dirty="0">
                <a:solidFill>
                  <a:srgbClr val="1C1B56"/>
                </a:solidFill>
                <a:latin typeface="Arial" panose="020B0604020202020204" pitchFamily="34" charset="0"/>
                <a:cs typeface="Arial" panose="020B0604020202020204" pitchFamily="34" charset="0"/>
              </a:rPr>
              <a:t>PROJECT OVERVIEW:  </a:t>
            </a:r>
            <a:r>
              <a:rPr lang="en-US" sz="2500" dirty="0">
                <a:solidFill>
                  <a:srgbClr val="1C1B56"/>
                </a:solidFill>
                <a:latin typeface="Arial" panose="020B0604020202020204" pitchFamily="34" charset="0"/>
                <a:cs typeface="Arial" panose="020B0604020202020204" pitchFamily="34" charset="0"/>
              </a:rPr>
              <a:t>Site Plan</a:t>
            </a:r>
            <a:endParaRPr sz="2500" dirty="0">
              <a:solidFill>
                <a:srgbClr val="1C1B56"/>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99FBB403-7AFF-4DC3-B286-B6F0925A2983}"/>
              </a:ext>
            </a:extLst>
          </p:cNvPr>
          <p:cNvSpPr txBox="1">
            <a:spLocks noGrp="1"/>
          </p:cNvSpPr>
          <p:nvPr>
            <p:ph type="ftr" sz="quarter" idx="4294967295"/>
          </p:nvPr>
        </p:nvSpPr>
        <p:spPr>
          <a:xfrm>
            <a:off x="7162800" y="9455848"/>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rgbClr val="1C1B56"/>
                </a:solidFill>
                <a:latin typeface="Arial" panose="020B0604020202020204" pitchFamily="34" charset="0"/>
                <a:cs typeface="Arial" panose="020B0604020202020204" pitchFamily="34" charset="0"/>
              </a:rPr>
              <a:t>SOUTHRIDGE HIGH SCHOOL PRC MEETING</a:t>
            </a:r>
          </a:p>
        </p:txBody>
      </p:sp>
      <p:pic>
        <p:nvPicPr>
          <p:cNvPr id="7" name="Picture 6" descr="A close up of a map&#10;&#10;Description automatically generated">
            <a:extLst>
              <a:ext uri="{FF2B5EF4-FFF2-40B4-BE49-F238E27FC236}">
                <a16:creationId xmlns:a16="http://schemas.microsoft.com/office/drawing/2014/main" id="{61B11A7F-83C2-48D6-AF09-EF1E84CFF1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333" b="8333"/>
          <a:stretch/>
        </p:blipFill>
        <p:spPr>
          <a:xfrm>
            <a:off x="1260167" y="1070468"/>
            <a:ext cx="12719666" cy="8077200"/>
          </a:xfrm>
          <a:prstGeom prst="rect">
            <a:avLst/>
          </a:prstGeom>
        </p:spPr>
      </p:pic>
    </p:spTree>
    <p:extLst>
      <p:ext uri="{BB962C8B-B14F-4D97-AF65-F5344CB8AC3E}">
        <p14:creationId xmlns:p14="http://schemas.microsoft.com/office/powerpoint/2010/main" val="2755897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394" y="364743"/>
            <a:ext cx="13265406" cy="397545"/>
          </a:xfrm>
          <a:prstGeom prst="rect">
            <a:avLst/>
          </a:prstGeom>
        </p:spPr>
        <p:txBody>
          <a:bodyPr vert="horz" wrap="square" lIns="0" tIns="12700" rIns="0" bIns="0" rtlCol="0">
            <a:spAutoFit/>
          </a:bodyPr>
          <a:lstStyle/>
          <a:p>
            <a:pPr marL="12700">
              <a:lnSpc>
                <a:spcPct val="100000"/>
              </a:lnSpc>
              <a:spcBef>
                <a:spcPts val="100"/>
              </a:spcBef>
            </a:pPr>
            <a:r>
              <a:rPr lang="en-US" sz="2500" b="1" dirty="0">
                <a:solidFill>
                  <a:srgbClr val="1C1B56"/>
                </a:solidFill>
                <a:latin typeface="Arial" panose="020B0604020202020204" pitchFamily="34" charset="0"/>
                <a:cs typeface="Arial" panose="020B0604020202020204" pitchFamily="34" charset="0"/>
              </a:rPr>
              <a:t>PROJECT OVERVIEW:  </a:t>
            </a:r>
            <a:r>
              <a:rPr lang="en-US" sz="2500" dirty="0">
                <a:solidFill>
                  <a:srgbClr val="1C1B56"/>
                </a:solidFill>
                <a:latin typeface="Arial" panose="020B0604020202020204" pitchFamily="34" charset="0"/>
                <a:cs typeface="Arial" panose="020B0604020202020204" pitchFamily="34" charset="0"/>
              </a:rPr>
              <a:t>First Floor Plan</a:t>
            </a:r>
            <a:endParaRPr sz="2500" dirty="0">
              <a:solidFill>
                <a:srgbClr val="1C1B56"/>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99FBB403-7AFF-4DC3-B286-B6F0925A2983}"/>
              </a:ext>
            </a:extLst>
          </p:cNvPr>
          <p:cNvSpPr txBox="1">
            <a:spLocks noGrp="1"/>
          </p:cNvSpPr>
          <p:nvPr>
            <p:ph type="ftr" sz="quarter" idx="4294967295"/>
          </p:nvPr>
        </p:nvSpPr>
        <p:spPr>
          <a:xfrm>
            <a:off x="7162800" y="9455848"/>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rgbClr val="1C1B56"/>
                </a:solidFill>
                <a:latin typeface="Arial" panose="020B0604020202020204" pitchFamily="34" charset="0"/>
                <a:cs typeface="Arial" panose="020B0604020202020204" pitchFamily="34" charset="0"/>
              </a:rPr>
              <a:t>SOUTHRIDGE HIGH SCHOOL PRC MEETING</a:t>
            </a:r>
          </a:p>
        </p:txBody>
      </p:sp>
      <p:pic>
        <p:nvPicPr>
          <p:cNvPr id="4" name="Picture 3" descr="A picture containing text&#10;&#10;Description automatically generated">
            <a:extLst>
              <a:ext uri="{FF2B5EF4-FFF2-40B4-BE49-F238E27FC236}">
                <a16:creationId xmlns:a16="http://schemas.microsoft.com/office/drawing/2014/main" id="{9AF66C82-FB67-4424-8F1B-49D521490462}"/>
              </a:ext>
            </a:extLst>
          </p:cNvPr>
          <p:cNvPicPr>
            <a:picLocks noChangeAspect="1"/>
          </p:cNvPicPr>
          <p:nvPr/>
        </p:nvPicPr>
        <p:blipFill rotWithShape="1">
          <a:blip r:embed="rId3">
            <a:extLst>
              <a:ext uri="{28A0092B-C50C-407E-A947-70E740481C1C}">
                <a14:useLocalDpi xmlns:a14="http://schemas.microsoft.com/office/drawing/2010/main" val="0"/>
              </a:ext>
            </a:extLst>
          </a:blip>
          <a:srcRect l="4682" t="18254" r="7704" b="6349"/>
          <a:stretch/>
        </p:blipFill>
        <p:spPr>
          <a:xfrm>
            <a:off x="1524000" y="1143000"/>
            <a:ext cx="12567266" cy="8233726"/>
          </a:xfrm>
          <a:prstGeom prst="rect">
            <a:avLst/>
          </a:prstGeom>
        </p:spPr>
      </p:pic>
    </p:spTree>
    <p:extLst>
      <p:ext uri="{BB962C8B-B14F-4D97-AF65-F5344CB8AC3E}">
        <p14:creationId xmlns:p14="http://schemas.microsoft.com/office/powerpoint/2010/main" val="1350892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DAF01532-4E6C-4039-A433-E39F9E76664F}"/>
              </a:ext>
            </a:extLst>
          </p:cNvPr>
          <p:cNvPicPr>
            <a:picLocks noChangeAspect="1"/>
          </p:cNvPicPr>
          <p:nvPr/>
        </p:nvPicPr>
        <p:blipFill rotWithShape="1">
          <a:blip r:embed="rId3">
            <a:extLst>
              <a:ext uri="{28A0092B-C50C-407E-A947-70E740481C1C}">
                <a14:useLocalDpi xmlns:a14="http://schemas.microsoft.com/office/drawing/2010/main" val="0"/>
              </a:ext>
            </a:extLst>
          </a:blip>
          <a:srcRect l="7730" t="18228" r="5464" b="5322"/>
          <a:stretch/>
        </p:blipFill>
        <p:spPr>
          <a:xfrm>
            <a:off x="1447800" y="896509"/>
            <a:ext cx="12344400" cy="8265382"/>
          </a:xfrm>
          <a:prstGeom prst="rect">
            <a:avLst/>
          </a:prstGeom>
        </p:spPr>
      </p:pic>
      <p:sp>
        <p:nvSpPr>
          <p:cNvPr id="2" name="object 2"/>
          <p:cNvSpPr txBox="1"/>
          <p:nvPr/>
        </p:nvSpPr>
        <p:spPr>
          <a:xfrm>
            <a:off x="755394" y="364743"/>
            <a:ext cx="13265406" cy="397545"/>
          </a:xfrm>
          <a:prstGeom prst="rect">
            <a:avLst/>
          </a:prstGeom>
        </p:spPr>
        <p:txBody>
          <a:bodyPr vert="horz" wrap="square" lIns="0" tIns="12700" rIns="0" bIns="0" rtlCol="0">
            <a:spAutoFit/>
          </a:bodyPr>
          <a:lstStyle/>
          <a:p>
            <a:pPr marL="12700">
              <a:lnSpc>
                <a:spcPct val="100000"/>
              </a:lnSpc>
              <a:spcBef>
                <a:spcPts val="100"/>
              </a:spcBef>
            </a:pPr>
            <a:r>
              <a:rPr lang="en-US" sz="2500" b="1" dirty="0">
                <a:solidFill>
                  <a:srgbClr val="1C1B56"/>
                </a:solidFill>
                <a:latin typeface="Arial" panose="020B0604020202020204" pitchFamily="34" charset="0"/>
                <a:cs typeface="Arial" panose="020B0604020202020204" pitchFamily="34" charset="0"/>
              </a:rPr>
              <a:t>PROJECT OVERVIEW:  </a:t>
            </a:r>
            <a:r>
              <a:rPr lang="en-US" sz="2500" dirty="0">
                <a:solidFill>
                  <a:srgbClr val="1C1B56"/>
                </a:solidFill>
                <a:latin typeface="Arial" panose="020B0604020202020204" pitchFamily="34" charset="0"/>
                <a:cs typeface="Arial" panose="020B0604020202020204" pitchFamily="34" charset="0"/>
              </a:rPr>
              <a:t>Second Floor Plan</a:t>
            </a:r>
            <a:endParaRPr sz="2500" dirty="0">
              <a:solidFill>
                <a:srgbClr val="1C1B56"/>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99FBB403-7AFF-4DC3-B286-B6F0925A2983}"/>
              </a:ext>
            </a:extLst>
          </p:cNvPr>
          <p:cNvSpPr txBox="1">
            <a:spLocks noGrp="1"/>
          </p:cNvSpPr>
          <p:nvPr>
            <p:ph type="ftr" sz="quarter" idx="4294967295"/>
          </p:nvPr>
        </p:nvSpPr>
        <p:spPr>
          <a:xfrm>
            <a:off x="7162800" y="9455848"/>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rgbClr val="1C1B56"/>
                </a:solidFill>
                <a:latin typeface="Arial" panose="020B0604020202020204" pitchFamily="34" charset="0"/>
                <a:cs typeface="Arial" panose="020B0604020202020204" pitchFamily="34" charset="0"/>
              </a:rPr>
              <a:t>SOUTHRIDGE HIGH SCHOOL PRC MEETING</a:t>
            </a:r>
          </a:p>
        </p:txBody>
      </p:sp>
    </p:spTree>
    <p:extLst>
      <p:ext uri="{BB962C8B-B14F-4D97-AF65-F5344CB8AC3E}">
        <p14:creationId xmlns:p14="http://schemas.microsoft.com/office/powerpoint/2010/main" val="818535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394" y="364743"/>
            <a:ext cx="13265406" cy="397545"/>
          </a:xfrm>
          <a:prstGeom prst="rect">
            <a:avLst/>
          </a:prstGeom>
        </p:spPr>
        <p:txBody>
          <a:bodyPr vert="horz" wrap="square" lIns="0" tIns="12700" rIns="0" bIns="0" rtlCol="0">
            <a:spAutoFit/>
          </a:bodyPr>
          <a:lstStyle/>
          <a:p>
            <a:pPr marL="12700">
              <a:lnSpc>
                <a:spcPct val="100000"/>
              </a:lnSpc>
              <a:spcBef>
                <a:spcPts val="100"/>
              </a:spcBef>
            </a:pPr>
            <a:r>
              <a:rPr lang="en-US" sz="2500" b="1" dirty="0">
                <a:solidFill>
                  <a:srgbClr val="1C1B56"/>
                </a:solidFill>
                <a:latin typeface="Arial" panose="020B0604020202020204" pitchFamily="34" charset="0"/>
                <a:cs typeface="Arial" panose="020B0604020202020204" pitchFamily="34" charset="0"/>
              </a:rPr>
              <a:t>PRC QUESTIONS ANSWERED: </a:t>
            </a:r>
            <a:r>
              <a:rPr sz="2500" b="1" spc="-100" dirty="0">
                <a:solidFill>
                  <a:srgbClr val="1C1B56"/>
                </a:solidFill>
                <a:latin typeface="Arial" panose="020B0604020202020204" pitchFamily="34" charset="0"/>
                <a:cs typeface="Arial" panose="020B0604020202020204" pitchFamily="34" charset="0"/>
              </a:rPr>
              <a:t> </a:t>
            </a:r>
            <a:r>
              <a:rPr lang="en-US" sz="2500" b="0" dirty="0">
                <a:solidFill>
                  <a:srgbClr val="1C1B56"/>
                </a:solidFill>
                <a:latin typeface="Arial" panose="020B0604020202020204" pitchFamily="34" charset="0"/>
                <a:cs typeface="Arial" panose="020B0604020202020204" pitchFamily="34" charset="0"/>
              </a:rPr>
              <a:t>Divide up questions</a:t>
            </a:r>
            <a:endParaRPr sz="2500" dirty="0">
              <a:solidFill>
                <a:srgbClr val="1C1B56"/>
              </a:solidFill>
              <a:latin typeface="Arial" panose="020B0604020202020204" pitchFamily="34" charset="0"/>
              <a:cs typeface="Arial" panose="020B0604020202020204" pitchFamily="34" charset="0"/>
            </a:endParaRPr>
          </a:p>
        </p:txBody>
      </p:sp>
      <p:sp>
        <p:nvSpPr>
          <p:cNvPr id="5" name="object 3">
            <a:extLst>
              <a:ext uri="{FF2B5EF4-FFF2-40B4-BE49-F238E27FC236}">
                <a16:creationId xmlns:a16="http://schemas.microsoft.com/office/drawing/2014/main" id="{2E1EC567-86D4-4701-9986-3451B69CCCAC}"/>
              </a:ext>
            </a:extLst>
          </p:cNvPr>
          <p:cNvSpPr txBox="1">
            <a:spLocks noGrp="1"/>
          </p:cNvSpPr>
          <p:nvPr>
            <p:ph type="ftr" sz="quarter" idx="4294967295"/>
          </p:nvPr>
        </p:nvSpPr>
        <p:spPr>
          <a:xfrm>
            <a:off x="7162800" y="9455848"/>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rgbClr val="1C1B56"/>
                </a:solidFill>
                <a:latin typeface="Arial" panose="020B0604020202020204" pitchFamily="34" charset="0"/>
                <a:cs typeface="Arial" panose="020B0604020202020204" pitchFamily="34" charset="0"/>
              </a:rPr>
              <a:t>SOUTHRIDGE HIGH SCHOOL PRC MEETING</a:t>
            </a:r>
          </a:p>
        </p:txBody>
      </p:sp>
      <p:sp>
        <p:nvSpPr>
          <p:cNvPr id="3" name="Rectangle 2"/>
          <p:cNvSpPr/>
          <p:nvPr/>
        </p:nvSpPr>
        <p:spPr>
          <a:xfrm>
            <a:off x="1295400" y="1447801"/>
            <a:ext cx="13258800" cy="8081700"/>
          </a:xfrm>
          <a:prstGeom prst="rect">
            <a:avLst/>
          </a:prstGeom>
        </p:spPr>
        <p:txBody>
          <a:bodyPr wrap="square">
            <a:spAutoFit/>
          </a:bodyPr>
          <a:lstStyle/>
          <a:p>
            <a:pPr marL="342900" marR="0" lvl="0" indent="-342900">
              <a:spcBef>
                <a:spcPts val="600"/>
              </a:spcBef>
              <a:spcAft>
                <a:spcPts val="600"/>
              </a:spcAft>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It appears the GC/CM contractor will not be under contract until the final portion of design development.  </a:t>
            </a:r>
            <a:r>
              <a:rPr lang="en-US" sz="2000" dirty="0">
                <a:latin typeface="Arial" panose="020B0604020202020204" pitchFamily="34" charset="0"/>
                <a:ea typeface="Times New Roman" panose="02020603050405020304" pitchFamily="18" charset="0"/>
                <a:cs typeface="Arial" panose="020B0604020202020204" pitchFamily="34" charset="0"/>
              </a:rPr>
              <a:t>How will the GC/CM provide enough valuable input with only 1 month of input prior to the DD being completed? </a:t>
            </a:r>
            <a:r>
              <a:rPr lang="en-US"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The GC/CM will be on board for approx. 6 months prior to finalizing 100% Construction Documents. The project team feels that this will be enough time to obtain critical input on constructability, bid strategy, site logistics, temporary construction measures and schedule sequencing to ensure minimal impacts to students and staff during construction to justify the GC/CM process.</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mj-lt"/>
              <a:buAutoNum type="arabicPeriod"/>
            </a:pPr>
            <a:r>
              <a:rPr lang="en-US" sz="2000" dirty="0">
                <a:latin typeface="Arial" panose="020B0604020202020204" pitchFamily="34" charset="0"/>
                <a:ea typeface="Times New Roman" panose="02020603050405020304" pitchFamily="18" charset="0"/>
                <a:cs typeface="Arial" panose="020B0604020202020204" pitchFamily="34" charset="0"/>
              </a:rPr>
              <a:t>In reviewing the site drawings what again makes this so worthy of a GC/CM, it just does not seem to be complicated at all? </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927100" lvl="1" indent="-457200">
              <a:spcBef>
                <a:spcPts val="100"/>
              </a:spcBef>
              <a:buFont typeface="Arial" panose="020B0604020202020204" pitchFamily="34" charset="0"/>
              <a:buChar char="•"/>
            </a:pPr>
            <a:r>
              <a:rPr lang="en-US" sz="2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Construction </a:t>
            </a:r>
            <a:r>
              <a:rPr lang="en-US"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Zone – The construction area is surrounded on all (4) sides by the existing school, athletic fields, and student parking lots. It is anticipated that the contractor will need to work around multiple entry and exit points without affecting students, staff, parents, and the community.  Students and Staff will need to pass through parts of the construction zone on a daily basis to access the school’s classrooms, offices, and athletic facilities.  The contractor will need to work with the school to plan changes to student management as the building goes through the phases of construction.  Students will be involved in athletic practices on fields adjacent to the construction project.  Student parking may be disrupted throughout the </a:t>
            </a:r>
            <a:r>
              <a:rPr lang="en-US" sz="2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project.</a:t>
            </a:r>
          </a:p>
          <a:p>
            <a:pPr marL="469900" lvl="1">
              <a:spcBef>
                <a:spcPts val="100"/>
              </a:spcBef>
            </a:pPr>
            <a:endParaRPr lang="en-US" sz="2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927100" lvl="1" indent="-457200">
              <a:spcBef>
                <a:spcPts val="100"/>
              </a:spcBef>
              <a:buFont typeface="Arial" panose="020B0604020202020204" pitchFamily="34" charset="0"/>
              <a:buChar char="•"/>
            </a:pPr>
            <a:r>
              <a:rPr lang="en-US" sz="2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Noise </a:t>
            </a:r>
            <a:r>
              <a:rPr lang="en-US"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Mitigation – We will need to tie-in to the existing school at multiple locations on both the 1</a:t>
            </a:r>
            <a:r>
              <a:rPr lang="en-US" sz="2000" baseline="30000" dirty="0">
                <a:solidFill>
                  <a:srgbClr val="FF0000"/>
                </a:solidFill>
                <a:latin typeface="Arial" panose="020B0604020202020204" pitchFamily="34" charset="0"/>
                <a:ea typeface="Calibri" panose="020F0502020204030204" pitchFamily="34" charset="0"/>
                <a:cs typeface="Times New Roman" panose="02020603050405020304" pitchFamily="18" charset="0"/>
              </a:rPr>
              <a:t>st</a:t>
            </a:r>
            <a:r>
              <a:rPr lang="en-US"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and 2</a:t>
            </a:r>
            <a:r>
              <a:rPr lang="en-US" sz="2000" baseline="30000" dirty="0">
                <a:solidFill>
                  <a:srgbClr val="FF0000"/>
                </a:solidFill>
                <a:latin typeface="Arial" panose="020B0604020202020204" pitchFamily="34" charset="0"/>
                <a:ea typeface="Calibri" panose="020F0502020204030204" pitchFamily="34" charset="0"/>
                <a:cs typeface="Times New Roman" panose="02020603050405020304" pitchFamily="18" charset="0"/>
              </a:rPr>
              <a:t>nd</a:t>
            </a:r>
            <a:r>
              <a:rPr lang="en-US"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 floors while classes are being held. Temporary construction barriers will be required to minimize noise and dust within the school. Obtaining contractor feedback during the completion of design will help to ensure impacts to classes are </a:t>
            </a:r>
            <a:r>
              <a:rPr lang="en-US" sz="2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minimized.</a:t>
            </a:r>
          </a:p>
          <a:p>
            <a:pPr marL="469900" lvl="1">
              <a:spcBef>
                <a:spcPts val="100"/>
              </a:spcBef>
            </a:pPr>
            <a:endParaRPr lang="en-US" sz="2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927100" lvl="1" indent="-457200">
              <a:spcBef>
                <a:spcPts val="100"/>
              </a:spcBef>
              <a:buFont typeface="Arial" panose="020B0604020202020204" pitchFamily="34" charset="0"/>
              <a:buChar char="•"/>
            </a:pPr>
            <a:r>
              <a:rPr lang="en-US" sz="2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Bid </a:t>
            </a:r>
            <a:r>
              <a:rPr lang="en-US" sz="2000" dirty="0">
                <a:solidFill>
                  <a:srgbClr val="FF0000"/>
                </a:solidFill>
                <a:latin typeface="Arial" panose="020B0604020202020204" pitchFamily="34" charset="0"/>
                <a:ea typeface="Calibri" panose="020F0502020204030204" pitchFamily="34" charset="0"/>
                <a:cs typeface="Times New Roman" panose="02020603050405020304" pitchFamily="18" charset="0"/>
              </a:rPr>
              <a:t>Environment – There will likely be many contractors that can bond a project of this value ($13M) but have had limited or no experience with expansions that connect to an active school campus. The ability to select a contractor based on their plan to maintain student safety and minimize staff impact would increase the probability of a successful expansion. </a:t>
            </a:r>
            <a:endPar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2704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object 2"/>
          <p:cNvSpPr txBox="1"/>
          <p:nvPr/>
        </p:nvSpPr>
        <p:spPr>
          <a:xfrm>
            <a:off x="301497" y="2971800"/>
            <a:ext cx="14941806" cy="751488"/>
          </a:xfrm>
          <a:prstGeom prst="rect">
            <a:avLst/>
          </a:prstGeom>
        </p:spPr>
        <p:txBody>
          <a:bodyPr vert="horz" wrap="square" lIns="0" tIns="12700" rIns="0" bIns="0" rtlCol="0">
            <a:spAutoFit/>
          </a:bodyPr>
          <a:lstStyle/>
          <a:p>
            <a:pPr marL="12700" algn="ctr">
              <a:lnSpc>
                <a:spcPct val="100000"/>
              </a:lnSpc>
              <a:spcBef>
                <a:spcPts val="100"/>
              </a:spcBef>
            </a:pPr>
            <a:r>
              <a:rPr lang="en-US" sz="4800" b="1" dirty="0">
                <a:solidFill>
                  <a:schemeClr val="bg1"/>
                </a:solidFill>
                <a:latin typeface="Arial" panose="020B0604020202020204" pitchFamily="34" charset="0"/>
                <a:cs typeface="Arial" panose="020B0604020202020204" pitchFamily="34" charset="0"/>
              </a:rPr>
              <a:t>QUESTIONS &amp; ANSWERS</a:t>
            </a:r>
            <a:endParaRPr lang="en-US" sz="4800" dirty="0">
              <a:solidFill>
                <a:schemeClr val="bg1"/>
              </a:solidFill>
              <a:latin typeface="Arial" panose="020B0604020202020204" pitchFamily="34" charset="0"/>
              <a:cs typeface="Arial" panose="020B0604020202020204" pitchFamily="34" charset="0"/>
            </a:endParaRPr>
          </a:p>
        </p:txBody>
      </p:sp>
      <p:sp>
        <p:nvSpPr>
          <p:cNvPr id="3" name="object 3"/>
          <p:cNvSpPr txBox="1">
            <a:spLocks noGrp="1"/>
          </p:cNvSpPr>
          <p:nvPr>
            <p:ph type="ftr" sz="quarter" idx="4294967295"/>
          </p:nvPr>
        </p:nvSpPr>
        <p:spPr>
          <a:xfrm>
            <a:off x="7162800" y="9455848"/>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rgbClr val="1C1B56"/>
                </a:solidFill>
                <a:latin typeface="Arial" panose="020B0604020202020204" pitchFamily="34" charset="0"/>
                <a:cs typeface="Arial" panose="020B0604020202020204" pitchFamily="34" charset="0"/>
              </a:rPr>
              <a:t>SOUTHRIDGE HIGH SCHOOL PRC MEETING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1" y="1100704"/>
            <a:ext cx="10744200" cy="8027798"/>
          </a:xfrm>
          <a:prstGeom prst="rect">
            <a:avLst/>
          </a:prstGeom>
        </p:spPr>
      </p:pic>
    </p:spTree>
    <p:extLst>
      <p:ext uri="{BB962C8B-B14F-4D97-AF65-F5344CB8AC3E}">
        <p14:creationId xmlns:p14="http://schemas.microsoft.com/office/powerpoint/2010/main" val="3696205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862D7469-4D92-405B-8E6A-8696762CEAAC}"/>
              </a:ext>
            </a:extLst>
          </p:cNvPr>
          <p:cNvSpPr txBox="1">
            <a:spLocks noGrp="1"/>
          </p:cNvSpPr>
          <p:nvPr>
            <p:ph type="ftr" sz="quarter" idx="4294967295"/>
          </p:nvPr>
        </p:nvSpPr>
        <p:spPr>
          <a:xfrm>
            <a:off x="7315200" y="9455848"/>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rgbClr val="1C1B56"/>
                </a:solidFill>
                <a:latin typeface="Arial" panose="020B0604020202020204" pitchFamily="34" charset="0"/>
                <a:cs typeface="Arial" panose="020B0604020202020204" pitchFamily="34" charset="0"/>
              </a:rPr>
              <a:t>SOUTHRIDGE HIGH SCHOOL PRC MEETING</a:t>
            </a:r>
          </a:p>
        </p:txBody>
      </p:sp>
      <p:sp>
        <p:nvSpPr>
          <p:cNvPr id="5" name="object 2">
            <a:extLst>
              <a:ext uri="{FF2B5EF4-FFF2-40B4-BE49-F238E27FC236}">
                <a16:creationId xmlns:a16="http://schemas.microsoft.com/office/drawing/2014/main" id="{2FA889C6-24CE-4B6B-A9EE-2BA2EF92391E}"/>
              </a:ext>
            </a:extLst>
          </p:cNvPr>
          <p:cNvSpPr txBox="1"/>
          <p:nvPr/>
        </p:nvSpPr>
        <p:spPr>
          <a:xfrm>
            <a:off x="762000" y="685800"/>
            <a:ext cx="14249400" cy="1010533"/>
          </a:xfrm>
          <a:prstGeom prst="rect">
            <a:avLst/>
          </a:prstGeom>
        </p:spPr>
        <p:txBody>
          <a:bodyPr vert="horz" wrap="square" lIns="0" tIns="12700" rIns="0" bIns="0" rtlCol="0">
            <a:spAutoFit/>
          </a:bodyPr>
          <a:lstStyle/>
          <a:p>
            <a:pPr marL="12700">
              <a:lnSpc>
                <a:spcPct val="100000"/>
              </a:lnSpc>
              <a:spcBef>
                <a:spcPts val="100"/>
              </a:spcBef>
            </a:pPr>
            <a:r>
              <a:rPr lang="en-US" sz="3200" b="1" dirty="0">
                <a:latin typeface="Arial" panose="020B0604020202020204" pitchFamily="34" charset="0"/>
                <a:cs typeface="Arial" panose="020B0604020202020204" pitchFamily="34" charset="0"/>
              </a:rPr>
              <a:t>Dave Bond</a:t>
            </a:r>
            <a:r>
              <a:rPr lang="en-US" sz="3200" dirty="0">
                <a:latin typeface="Arial" panose="020B0604020202020204" pitchFamily="34" charset="0"/>
                <a:cs typeface="Arial" panose="020B0604020202020204" pitchFamily="34" charset="0"/>
              </a:rPr>
              <a:t>, Superintendent - Kennewick School District</a:t>
            </a:r>
          </a:p>
          <a:p>
            <a:pPr marL="12700">
              <a:lnSpc>
                <a:spcPct val="100000"/>
              </a:lnSpc>
              <a:spcBef>
                <a:spcPts val="100"/>
              </a:spcBef>
            </a:pPr>
            <a:r>
              <a:rPr lang="en-US" sz="3200" b="1" dirty="0">
                <a:latin typeface="Arial" panose="020B0604020202020204" pitchFamily="34" charset="0"/>
                <a:cs typeface="Arial" panose="020B0604020202020204" pitchFamily="34" charset="0"/>
              </a:rPr>
              <a:t>Role on this Project: </a:t>
            </a:r>
            <a:r>
              <a:rPr lang="en-US" sz="3200" dirty="0">
                <a:latin typeface="Arial" panose="020B0604020202020204" pitchFamily="34" charset="0"/>
                <a:cs typeface="Arial" panose="020B0604020202020204" pitchFamily="34" charset="0"/>
              </a:rPr>
              <a:t>District Superintendent</a:t>
            </a:r>
          </a:p>
        </p:txBody>
      </p:sp>
      <p:sp>
        <p:nvSpPr>
          <p:cNvPr id="7" name="object 2">
            <a:extLst>
              <a:ext uri="{FF2B5EF4-FFF2-40B4-BE49-F238E27FC236}">
                <a16:creationId xmlns:a16="http://schemas.microsoft.com/office/drawing/2014/main" id="{880C8F55-7783-4693-BBD5-F8FCB0170EDE}"/>
              </a:ext>
            </a:extLst>
          </p:cNvPr>
          <p:cNvSpPr txBox="1"/>
          <p:nvPr/>
        </p:nvSpPr>
        <p:spPr>
          <a:xfrm>
            <a:off x="567267" y="2506046"/>
            <a:ext cx="14444133" cy="6617196"/>
          </a:xfrm>
          <a:prstGeom prst="rect">
            <a:avLst/>
          </a:prstGeom>
        </p:spPr>
        <p:txBody>
          <a:bodyPr vert="horz" wrap="square" lIns="0" tIns="12700" rIns="0" bIns="0" rtlCol="0">
            <a:spAutoFit/>
          </a:bodyPr>
          <a:lstStyle/>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Superintendent at Kennewick School District for 11+ years.</a:t>
            </a:r>
          </a:p>
          <a:p>
            <a:pPr marL="12700">
              <a:lnSpc>
                <a:spcPct val="100000"/>
              </a:lnSpc>
              <a:spcBef>
                <a:spcPts val="100"/>
              </a:spcBef>
            </a:pPr>
            <a:endParaRPr lang="en-US" sz="2800" dirty="0">
              <a:latin typeface="Arial" panose="020B0604020202020204" pitchFamily="34" charset="0"/>
              <a:cs typeface="Arial" panose="020B0604020202020204" pitchFamily="34" charset="0"/>
            </a:endParaRPr>
          </a:p>
          <a:p>
            <a:pPr marL="469900" indent="-457200">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Provided oversight on 17+ major school construction projects at Kennewick School District during those 11+ years.</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Principal at Kamiakin High School for five years, with part of that time during a 2-year + remodel process.</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Understands the complexity of running a large high school while having a remodel project happening on-site.</a:t>
            </a:r>
          </a:p>
          <a:p>
            <a:pPr marL="927100" lvl="1" indent="-457200">
              <a:spcBef>
                <a:spcPts val="10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Safety</a:t>
            </a:r>
            <a:endParaRPr lang="en-US" sz="2800" dirty="0">
              <a:latin typeface="Arial" panose="020B0604020202020204" pitchFamily="34" charset="0"/>
              <a:cs typeface="Arial" panose="020B0604020202020204" pitchFamily="34" charset="0"/>
            </a:endParaRPr>
          </a:p>
          <a:p>
            <a:pPr marL="927100" lvl="1" indent="-457200">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Student Management</a:t>
            </a:r>
          </a:p>
          <a:p>
            <a:pPr marL="927100" lvl="1" indent="-457200">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Schedule coordination</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862D7469-4D92-405B-8E6A-8696762CEAAC}"/>
              </a:ext>
            </a:extLst>
          </p:cNvPr>
          <p:cNvSpPr txBox="1">
            <a:spLocks noGrp="1"/>
          </p:cNvSpPr>
          <p:nvPr>
            <p:ph type="ftr" sz="quarter" idx="4294967295"/>
          </p:nvPr>
        </p:nvSpPr>
        <p:spPr>
          <a:xfrm>
            <a:off x="7315200" y="9455848"/>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rgbClr val="1C1B56"/>
                </a:solidFill>
                <a:latin typeface="Arial" panose="020B0604020202020204" pitchFamily="34" charset="0"/>
                <a:cs typeface="Arial" panose="020B0604020202020204" pitchFamily="34" charset="0"/>
              </a:rPr>
              <a:t>SOUTHRIDGE HIGH SCHOOL PRC MEETING</a:t>
            </a:r>
          </a:p>
        </p:txBody>
      </p:sp>
      <p:sp>
        <p:nvSpPr>
          <p:cNvPr id="5" name="object 2">
            <a:extLst>
              <a:ext uri="{FF2B5EF4-FFF2-40B4-BE49-F238E27FC236}">
                <a16:creationId xmlns:a16="http://schemas.microsoft.com/office/drawing/2014/main" id="{2FA889C6-24CE-4B6B-A9EE-2BA2EF92391E}"/>
              </a:ext>
            </a:extLst>
          </p:cNvPr>
          <p:cNvSpPr txBox="1"/>
          <p:nvPr/>
        </p:nvSpPr>
        <p:spPr>
          <a:xfrm>
            <a:off x="784598" y="374907"/>
            <a:ext cx="14249400" cy="1010533"/>
          </a:xfrm>
          <a:prstGeom prst="rect">
            <a:avLst/>
          </a:prstGeom>
        </p:spPr>
        <p:txBody>
          <a:bodyPr vert="horz" wrap="square" lIns="0" tIns="12700" rIns="0" bIns="0" rtlCol="0">
            <a:spAutoFit/>
          </a:bodyPr>
          <a:lstStyle/>
          <a:p>
            <a:pPr marL="12700">
              <a:lnSpc>
                <a:spcPct val="100000"/>
              </a:lnSpc>
              <a:spcBef>
                <a:spcPts val="100"/>
              </a:spcBef>
            </a:pPr>
            <a:r>
              <a:rPr lang="en-US" sz="3200" b="1" dirty="0">
                <a:latin typeface="Arial" panose="020B0604020202020204" pitchFamily="34" charset="0"/>
                <a:cs typeface="Arial" panose="020B0604020202020204" pitchFamily="34" charset="0"/>
              </a:rPr>
              <a:t>Dave Bond</a:t>
            </a:r>
            <a:r>
              <a:rPr lang="en-US" sz="3200" dirty="0">
                <a:latin typeface="Arial" panose="020B0604020202020204" pitchFamily="34" charset="0"/>
                <a:cs typeface="Arial" panose="020B0604020202020204" pitchFamily="34" charset="0"/>
              </a:rPr>
              <a:t>, Superintendent - Kennewick School District</a:t>
            </a:r>
          </a:p>
          <a:p>
            <a:pPr marL="12700">
              <a:lnSpc>
                <a:spcPct val="100000"/>
              </a:lnSpc>
              <a:spcBef>
                <a:spcPts val="100"/>
              </a:spcBef>
            </a:pPr>
            <a:r>
              <a:rPr lang="en-US" sz="3200" b="1" dirty="0">
                <a:latin typeface="Arial" panose="020B0604020202020204" pitchFamily="34" charset="0"/>
                <a:cs typeface="Arial" panose="020B0604020202020204" pitchFamily="34" charset="0"/>
              </a:rPr>
              <a:t>Role on this Project: </a:t>
            </a:r>
            <a:r>
              <a:rPr lang="en-US" sz="3200" dirty="0">
                <a:latin typeface="Arial" panose="020B0604020202020204" pitchFamily="34" charset="0"/>
                <a:cs typeface="Arial" panose="020B0604020202020204" pitchFamily="34" charset="0"/>
              </a:rPr>
              <a:t>District Superintendent</a:t>
            </a:r>
          </a:p>
        </p:txBody>
      </p:sp>
      <p:sp>
        <p:nvSpPr>
          <p:cNvPr id="7" name="object 2">
            <a:extLst>
              <a:ext uri="{FF2B5EF4-FFF2-40B4-BE49-F238E27FC236}">
                <a16:creationId xmlns:a16="http://schemas.microsoft.com/office/drawing/2014/main" id="{880C8F55-7783-4693-BBD5-F8FCB0170EDE}"/>
              </a:ext>
            </a:extLst>
          </p:cNvPr>
          <p:cNvSpPr txBox="1"/>
          <p:nvPr/>
        </p:nvSpPr>
        <p:spPr>
          <a:xfrm>
            <a:off x="567267" y="2506046"/>
            <a:ext cx="14444133" cy="3980577"/>
          </a:xfrm>
          <a:prstGeom prst="rect">
            <a:avLst/>
          </a:prstGeom>
        </p:spPr>
        <p:txBody>
          <a:bodyPr vert="horz" wrap="square" lIns="0" tIns="12700" rIns="0" bIns="0" rtlCol="0">
            <a:spAutoFit/>
          </a:bodyPr>
          <a:lstStyle/>
          <a:p>
            <a:pPr marL="469900" indent="-457200">
              <a:lnSpc>
                <a:spcPct val="100000"/>
              </a:lnSpc>
              <a:spcBef>
                <a:spcPts val="100"/>
              </a:spcBef>
              <a:buFont typeface="Arial" panose="020B0604020202020204" pitchFamily="34" charset="0"/>
              <a:buChar char="•"/>
            </a:pPr>
            <a:r>
              <a:rPr lang="en-US" sz="2800" b="1" dirty="0">
                <a:latin typeface="Arial" panose="020B0604020202020204" pitchFamily="34" charset="0"/>
                <a:cs typeface="Arial" panose="020B0604020202020204" pitchFamily="34" charset="0"/>
              </a:rPr>
              <a:t>2009 Bond included funding for seven projects.</a:t>
            </a:r>
          </a:p>
          <a:p>
            <a:pPr marL="469900" indent="-457200">
              <a:lnSpc>
                <a:spcPct val="100000"/>
              </a:lnSpc>
              <a:spcBef>
                <a:spcPts val="100"/>
              </a:spcBef>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New – Cottonwood Elementary</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Remodels- Canyon View Elementary, Southgate Elementary, </a:t>
            </a:r>
            <a:r>
              <a:rPr lang="en-US" sz="2800" b="1" dirty="0">
                <a:solidFill>
                  <a:srgbClr val="7030A0"/>
                </a:solidFill>
                <a:latin typeface="Arial" panose="020B0604020202020204" pitchFamily="34" charset="0"/>
                <a:cs typeface="Arial" panose="020B0604020202020204" pitchFamily="34" charset="0"/>
              </a:rPr>
              <a:t>Sunset View Elementary, Cascade Elementary, and Lincoln Elementary </a:t>
            </a:r>
            <a:r>
              <a:rPr lang="en-US" sz="2800" dirty="0">
                <a:solidFill>
                  <a:srgbClr val="7030A0"/>
                </a:solidFill>
                <a:latin typeface="Arial" panose="020B0604020202020204" pitchFamily="34" charset="0"/>
                <a:cs typeface="Arial" panose="020B0604020202020204" pitchFamily="34" charset="0"/>
              </a:rPr>
              <a:t>(GC/CM projects).</a:t>
            </a:r>
          </a:p>
          <a:p>
            <a:pPr marL="469900" indent="-457200">
              <a:lnSpc>
                <a:spcPct val="100000"/>
              </a:lnSpc>
              <a:spcBef>
                <a:spcPts val="100"/>
              </a:spcBef>
              <a:buFont typeface="Arial" panose="020B0604020202020204" pitchFamily="34" charset="0"/>
              <a:buChar char="•"/>
            </a:pPr>
            <a:endParaRPr lang="en-US" sz="2800" dirty="0">
              <a:solidFill>
                <a:srgbClr val="7030A0"/>
              </a:solidFill>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New in Lieu – Eastgate Elementary</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140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862D7469-4D92-405B-8E6A-8696762CEAAC}"/>
              </a:ext>
            </a:extLst>
          </p:cNvPr>
          <p:cNvSpPr txBox="1">
            <a:spLocks noGrp="1"/>
          </p:cNvSpPr>
          <p:nvPr>
            <p:ph type="ftr" sz="quarter" idx="4294967295"/>
          </p:nvPr>
        </p:nvSpPr>
        <p:spPr>
          <a:xfrm>
            <a:off x="7315200" y="9455848"/>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rgbClr val="1C1B56"/>
                </a:solidFill>
                <a:latin typeface="Arial" panose="020B0604020202020204" pitchFamily="34" charset="0"/>
                <a:cs typeface="Arial" panose="020B0604020202020204" pitchFamily="34" charset="0"/>
              </a:rPr>
              <a:t>SOUTHRIDGE HIGH SCHOOL PRC MEETING</a:t>
            </a:r>
          </a:p>
        </p:txBody>
      </p:sp>
      <p:sp>
        <p:nvSpPr>
          <p:cNvPr id="5" name="object 2">
            <a:extLst>
              <a:ext uri="{FF2B5EF4-FFF2-40B4-BE49-F238E27FC236}">
                <a16:creationId xmlns:a16="http://schemas.microsoft.com/office/drawing/2014/main" id="{2FA889C6-24CE-4B6B-A9EE-2BA2EF92391E}"/>
              </a:ext>
            </a:extLst>
          </p:cNvPr>
          <p:cNvSpPr txBox="1"/>
          <p:nvPr/>
        </p:nvSpPr>
        <p:spPr>
          <a:xfrm>
            <a:off x="762000" y="361460"/>
            <a:ext cx="14249400" cy="1010533"/>
          </a:xfrm>
          <a:prstGeom prst="rect">
            <a:avLst/>
          </a:prstGeom>
        </p:spPr>
        <p:txBody>
          <a:bodyPr vert="horz" wrap="square" lIns="0" tIns="12700" rIns="0" bIns="0" rtlCol="0">
            <a:spAutoFit/>
          </a:bodyPr>
          <a:lstStyle/>
          <a:p>
            <a:pPr marL="12700">
              <a:lnSpc>
                <a:spcPct val="100000"/>
              </a:lnSpc>
              <a:spcBef>
                <a:spcPts val="100"/>
              </a:spcBef>
            </a:pPr>
            <a:r>
              <a:rPr lang="en-US" sz="3200" b="1" dirty="0">
                <a:latin typeface="Arial" panose="020B0604020202020204" pitchFamily="34" charset="0"/>
                <a:cs typeface="Arial" panose="020B0604020202020204" pitchFamily="34" charset="0"/>
              </a:rPr>
              <a:t>Dave Bond</a:t>
            </a:r>
            <a:r>
              <a:rPr lang="en-US" sz="3200" dirty="0">
                <a:latin typeface="Arial" panose="020B0604020202020204" pitchFamily="34" charset="0"/>
                <a:cs typeface="Arial" panose="020B0604020202020204" pitchFamily="34" charset="0"/>
              </a:rPr>
              <a:t>, Superintendent - Kennewick School District</a:t>
            </a:r>
          </a:p>
          <a:p>
            <a:pPr marL="12700">
              <a:lnSpc>
                <a:spcPct val="100000"/>
              </a:lnSpc>
              <a:spcBef>
                <a:spcPts val="100"/>
              </a:spcBef>
            </a:pPr>
            <a:r>
              <a:rPr lang="en-US" sz="3200" b="1" dirty="0">
                <a:latin typeface="Arial" panose="020B0604020202020204" pitchFamily="34" charset="0"/>
                <a:cs typeface="Arial" panose="020B0604020202020204" pitchFamily="34" charset="0"/>
              </a:rPr>
              <a:t>Role on this Project: </a:t>
            </a:r>
            <a:r>
              <a:rPr lang="en-US" sz="3200" dirty="0">
                <a:latin typeface="Arial" panose="020B0604020202020204" pitchFamily="34" charset="0"/>
                <a:cs typeface="Arial" panose="020B0604020202020204" pitchFamily="34" charset="0"/>
              </a:rPr>
              <a:t>District Superintendent</a:t>
            </a:r>
          </a:p>
        </p:txBody>
      </p:sp>
      <p:sp>
        <p:nvSpPr>
          <p:cNvPr id="7" name="object 2">
            <a:extLst>
              <a:ext uri="{FF2B5EF4-FFF2-40B4-BE49-F238E27FC236}">
                <a16:creationId xmlns:a16="http://schemas.microsoft.com/office/drawing/2014/main" id="{880C8F55-7783-4693-BBD5-F8FCB0170EDE}"/>
              </a:ext>
            </a:extLst>
          </p:cNvPr>
          <p:cNvSpPr txBox="1"/>
          <p:nvPr/>
        </p:nvSpPr>
        <p:spPr>
          <a:xfrm>
            <a:off x="567267" y="2086086"/>
            <a:ext cx="14444133" cy="6655668"/>
          </a:xfrm>
          <a:prstGeom prst="rect">
            <a:avLst/>
          </a:prstGeom>
        </p:spPr>
        <p:txBody>
          <a:bodyPr vert="horz" wrap="square" lIns="0" tIns="12700" rIns="0" bIns="0" rtlCol="0">
            <a:spAutoFit/>
          </a:bodyPr>
          <a:lstStyle/>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b="1" dirty="0">
                <a:latin typeface="Arial" panose="020B0604020202020204" pitchFamily="34" charset="0"/>
                <a:cs typeface="Arial" panose="020B0604020202020204" pitchFamily="34" charset="0"/>
              </a:rPr>
              <a:t>2015 Bond included funding for five projects.</a:t>
            </a:r>
          </a:p>
          <a:p>
            <a:pPr marL="469900" indent="-457200">
              <a:lnSpc>
                <a:spcPct val="100000"/>
              </a:lnSpc>
              <a:spcBef>
                <a:spcPts val="100"/>
              </a:spcBef>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New – Chinook Middle School, Sage Crest Elementary, Amon Creek Elementary</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New in Lieu – Desert Hills Middle School, Westgate Elementary</a:t>
            </a:r>
          </a:p>
          <a:p>
            <a:pPr marL="12700">
              <a:lnSpc>
                <a:spcPct val="100000"/>
              </a:lnSpc>
              <a:spcBef>
                <a:spcPts val="100"/>
              </a:spcBef>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b="1" dirty="0">
                <a:latin typeface="Arial" panose="020B0604020202020204" pitchFamily="34" charset="0"/>
                <a:cs typeface="Arial" panose="020B0604020202020204" pitchFamily="34" charset="0"/>
              </a:rPr>
              <a:t>K-3 Class-Size Reduction Grant Funding provided funding for three projects.</a:t>
            </a:r>
          </a:p>
          <a:p>
            <a:pPr marL="469900" indent="-457200">
              <a:lnSpc>
                <a:spcPct val="100000"/>
              </a:lnSpc>
              <a:spcBef>
                <a:spcPts val="100"/>
              </a:spcBef>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Expansion – Expanded Amon Creek Elementary to 38 classrooms.</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New – Fuerza Elementary.</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New in Lieu / Expansion – Amistad Elementary</a:t>
            </a:r>
            <a:endParaRP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892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862D7469-4D92-405B-8E6A-8696762CEAAC}"/>
              </a:ext>
            </a:extLst>
          </p:cNvPr>
          <p:cNvSpPr txBox="1">
            <a:spLocks noGrp="1"/>
          </p:cNvSpPr>
          <p:nvPr>
            <p:ph type="ftr" sz="quarter" idx="4294967295"/>
          </p:nvPr>
        </p:nvSpPr>
        <p:spPr>
          <a:xfrm>
            <a:off x="7315200" y="9455848"/>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rgbClr val="1C1B56"/>
                </a:solidFill>
                <a:latin typeface="Arial" panose="020B0604020202020204" pitchFamily="34" charset="0"/>
                <a:cs typeface="Arial" panose="020B0604020202020204" pitchFamily="34" charset="0"/>
              </a:rPr>
              <a:t>SOUTHRIDGE HIGH SCHOOL PRC MEETING</a:t>
            </a:r>
          </a:p>
        </p:txBody>
      </p:sp>
      <p:sp>
        <p:nvSpPr>
          <p:cNvPr id="5" name="object 2">
            <a:extLst>
              <a:ext uri="{FF2B5EF4-FFF2-40B4-BE49-F238E27FC236}">
                <a16:creationId xmlns:a16="http://schemas.microsoft.com/office/drawing/2014/main" id="{2FA889C6-24CE-4B6B-A9EE-2BA2EF92391E}"/>
              </a:ext>
            </a:extLst>
          </p:cNvPr>
          <p:cNvSpPr txBox="1"/>
          <p:nvPr/>
        </p:nvSpPr>
        <p:spPr>
          <a:xfrm>
            <a:off x="762000" y="361460"/>
            <a:ext cx="14249400" cy="1010533"/>
          </a:xfrm>
          <a:prstGeom prst="rect">
            <a:avLst/>
          </a:prstGeom>
        </p:spPr>
        <p:txBody>
          <a:bodyPr vert="horz" wrap="square" lIns="0" tIns="12700" rIns="0" bIns="0" rtlCol="0">
            <a:spAutoFit/>
          </a:bodyPr>
          <a:lstStyle/>
          <a:p>
            <a:pPr marL="12700">
              <a:lnSpc>
                <a:spcPct val="100000"/>
              </a:lnSpc>
              <a:spcBef>
                <a:spcPts val="100"/>
              </a:spcBef>
            </a:pPr>
            <a:r>
              <a:rPr lang="en-US" sz="3200" b="1" dirty="0">
                <a:latin typeface="Arial" panose="020B0604020202020204" pitchFamily="34" charset="0"/>
                <a:cs typeface="Arial" panose="020B0604020202020204" pitchFamily="34" charset="0"/>
              </a:rPr>
              <a:t>Dave Bond</a:t>
            </a:r>
            <a:r>
              <a:rPr lang="en-US" sz="3200" dirty="0">
                <a:latin typeface="Arial" panose="020B0604020202020204" pitchFamily="34" charset="0"/>
                <a:cs typeface="Arial" panose="020B0604020202020204" pitchFamily="34" charset="0"/>
              </a:rPr>
              <a:t>, Superintendent - Kennewick School District</a:t>
            </a:r>
          </a:p>
          <a:p>
            <a:pPr marL="12700">
              <a:lnSpc>
                <a:spcPct val="100000"/>
              </a:lnSpc>
              <a:spcBef>
                <a:spcPts val="100"/>
              </a:spcBef>
            </a:pPr>
            <a:r>
              <a:rPr lang="en-US" sz="3200" b="1" dirty="0">
                <a:latin typeface="Arial" panose="020B0604020202020204" pitchFamily="34" charset="0"/>
                <a:cs typeface="Arial" panose="020B0604020202020204" pitchFamily="34" charset="0"/>
              </a:rPr>
              <a:t>Role on this Project: </a:t>
            </a:r>
            <a:r>
              <a:rPr lang="en-US" sz="3200" dirty="0">
                <a:latin typeface="Arial" panose="020B0604020202020204" pitchFamily="34" charset="0"/>
                <a:cs typeface="Arial" panose="020B0604020202020204" pitchFamily="34" charset="0"/>
              </a:rPr>
              <a:t>District Superintendent</a:t>
            </a:r>
          </a:p>
        </p:txBody>
      </p:sp>
      <p:sp>
        <p:nvSpPr>
          <p:cNvPr id="7" name="object 2">
            <a:extLst>
              <a:ext uri="{FF2B5EF4-FFF2-40B4-BE49-F238E27FC236}">
                <a16:creationId xmlns:a16="http://schemas.microsoft.com/office/drawing/2014/main" id="{880C8F55-7783-4693-BBD5-F8FCB0170EDE}"/>
              </a:ext>
            </a:extLst>
          </p:cNvPr>
          <p:cNvSpPr txBox="1"/>
          <p:nvPr/>
        </p:nvSpPr>
        <p:spPr>
          <a:xfrm>
            <a:off x="567267" y="1828800"/>
            <a:ext cx="14444133" cy="8430513"/>
          </a:xfrm>
          <a:prstGeom prst="rect">
            <a:avLst/>
          </a:prstGeom>
        </p:spPr>
        <p:txBody>
          <a:bodyPr vert="horz" wrap="square" lIns="0" tIns="12700" rIns="0" bIns="0" rtlCol="0">
            <a:spAutoFit/>
          </a:bodyPr>
          <a:lstStyle/>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spcBef>
                <a:spcPts val="100"/>
              </a:spcBef>
              <a:buFont typeface="Arial" panose="020B0604020202020204" pitchFamily="34" charset="0"/>
              <a:buChar char="•"/>
            </a:pPr>
            <a:r>
              <a:rPr lang="en-US" sz="2800" b="1" dirty="0">
                <a:latin typeface="Arial" panose="020B0604020202020204" pitchFamily="34" charset="0"/>
                <a:cs typeface="Arial" panose="020B0604020202020204" pitchFamily="34" charset="0"/>
              </a:rPr>
              <a:t>Other Locally Funded Projects – </a:t>
            </a:r>
            <a:r>
              <a:rPr lang="en-US" sz="2800" dirty="0">
                <a:latin typeface="Arial" panose="020B0604020202020204" pitchFamily="34" charset="0"/>
                <a:cs typeface="Arial" panose="020B0604020202020204" pitchFamily="34" charset="0"/>
              </a:rPr>
              <a:t>Legacy High, Mid-Columbia Partnership</a:t>
            </a:r>
          </a:p>
          <a:p>
            <a:pPr marL="469900" indent="-457200">
              <a:lnSpc>
                <a:spcPct val="100000"/>
              </a:lnSpc>
              <a:spcBef>
                <a:spcPts val="100"/>
              </a:spcBef>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b="1" dirty="0">
                <a:latin typeface="Arial" panose="020B0604020202020204" pitchFamily="34" charset="0"/>
                <a:cs typeface="Arial" panose="020B0604020202020204" pitchFamily="34" charset="0"/>
              </a:rPr>
              <a:t>2019 Bond included funding for six projects.</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New in Lieu / Expansion – Amistad Elementary</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New in Lieu – Kennewick High</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Expansion – </a:t>
            </a:r>
            <a:r>
              <a:rPr lang="en-US" sz="2800" b="1" dirty="0">
                <a:solidFill>
                  <a:srgbClr val="7030A0"/>
                </a:solidFill>
                <a:latin typeface="Arial" panose="020B0604020202020204" pitchFamily="34" charset="0"/>
                <a:cs typeface="Arial" panose="020B0604020202020204" pitchFamily="34" charset="0"/>
              </a:rPr>
              <a:t>Southridge High*</a:t>
            </a:r>
            <a:r>
              <a:rPr lang="en-US" sz="2800" dirty="0">
                <a:latin typeface="Arial" panose="020B0604020202020204" pitchFamily="34" charset="0"/>
                <a:cs typeface="Arial" panose="020B0604020202020204" pitchFamily="34" charset="0"/>
              </a:rPr>
              <a:t>, Kamiakin High</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New – Elementary #18</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Remodel – Ridge View Elementary</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solidFill>
                  <a:srgbClr val="7030A0"/>
                </a:solidFill>
                <a:latin typeface="Arial" panose="020B0604020202020204" pitchFamily="34" charset="0"/>
                <a:cs typeface="Arial" panose="020B0604020202020204" pitchFamily="34" charset="0"/>
              </a:rPr>
              <a:t>* Proposed GCCM Project</a:t>
            </a:r>
          </a:p>
          <a:p>
            <a:pPr marL="469900" indent="-457200">
              <a:lnSpc>
                <a:spcPct val="100000"/>
              </a:lnSpc>
              <a:spcBef>
                <a:spcPts val="100"/>
              </a:spcBef>
              <a:buFont typeface="Arial" panose="020B0604020202020204" pitchFamily="34" charset="0"/>
              <a:buChar char="•"/>
            </a:pPr>
            <a:endParaRPr lang="en-US" sz="2800" dirty="0">
              <a:solidFill>
                <a:srgbClr val="7030A0"/>
              </a:solidFill>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endParaRPr sz="28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575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862D7469-4D92-405B-8E6A-8696762CEAAC}"/>
              </a:ext>
            </a:extLst>
          </p:cNvPr>
          <p:cNvSpPr txBox="1">
            <a:spLocks noGrp="1"/>
          </p:cNvSpPr>
          <p:nvPr>
            <p:ph type="ftr" sz="quarter" idx="4294967295"/>
          </p:nvPr>
        </p:nvSpPr>
        <p:spPr>
          <a:xfrm>
            <a:off x="7315200" y="9455848"/>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rgbClr val="1C1B56"/>
                </a:solidFill>
                <a:latin typeface="Arial" panose="020B0604020202020204" pitchFamily="34" charset="0"/>
                <a:cs typeface="Arial" panose="020B0604020202020204" pitchFamily="34" charset="0"/>
              </a:rPr>
              <a:t>SOUTHRIDGE HIGH SCHOOL PRC MEETING</a:t>
            </a:r>
          </a:p>
        </p:txBody>
      </p:sp>
      <p:sp>
        <p:nvSpPr>
          <p:cNvPr id="5" name="object 2">
            <a:extLst>
              <a:ext uri="{FF2B5EF4-FFF2-40B4-BE49-F238E27FC236}">
                <a16:creationId xmlns:a16="http://schemas.microsoft.com/office/drawing/2014/main" id="{2FA889C6-24CE-4B6B-A9EE-2BA2EF92391E}"/>
              </a:ext>
            </a:extLst>
          </p:cNvPr>
          <p:cNvSpPr txBox="1"/>
          <p:nvPr/>
        </p:nvSpPr>
        <p:spPr>
          <a:xfrm>
            <a:off x="762000" y="685800"/>
            <a:ext cx="14249400" cy="1010533"/>
          </a:xfrm>
          <a:prstGeom prst="rect">
            <a:avLst/>
          </a:prstGeom>
        </p:spPr>
        <p:txBody>
          <a:bodyPr vert="horz" wrap="square" lIns="0" tIns="12700" rIns="0" bIns="0" rtlCol="0">
            <a:spAutoFit/>
          </a:bodyPr>
          <a:lstStyle/>
          <a:p>
            <a:pPr marL="12700">
              <a:lnSpc>
                <a:spcPct val="100000"/>
              </a:lnSpc>
              <a:spcBef>
                <a:spcPts val="100"/>
              </a:spcBef>
            </a:pPr>
            <a:r>
              <a:rPr lang="en-US" sz="3200" b="1" dirty="0">
                <a:latin typeface="Arial" panose="020B0604020202020204" pitchFamily="34" charset="0"/>
                <a:cs typeface="Arial" panose="020B0604020202020204" pitchFamily="34" charset="0"/>
              </a:rPr>
              <a:t>Brandon Potts</a:t>
            </a:r>
            <a:r>
              <a:rPr lang="en-US" sz="3200" dirty="0">
                <a:latin typeface="Arial" panose="020B0604020202020204" pitchFamily="34" charset="0"/>
                <a:cs typeface="Arial" panose="020B0604020202020204" pitchFamily="34" charset="0"/>
              </a:rPr>
              <a:t>, Director of Capital Projects - Kennewick School District</a:t>
            </a:r>
          </a:p>
          <a:p>
            <a:pPr marL="12700">
              <a:lnSpc>
                <a:spcPct val="100000"/>
              </a:lnSpc>
              <a:spcBef>
                <a:spcPts val="100"/>
              </a:spcBef>
            </a:pPr>
            <a:r>
              <a:rPr lang="en-US" sz="3200" b="1" dirty="0">
                <a:latin typeface="Arial" panose="020B0604020202020204" pitchFamily="34" charset="0"/>
                <a:cs typeface="Arial" panose="020B0604020202020204" pitchFamily="34" charset="0"/>
              </a:rPr>
              <a:t>Role on this Project: </a:t>
            </a:r>
            <a:r>
              <a:rPr lang="en-US" sz="3200" dirty="0">
                <a:latin typeface="Arial" panose="020B0604020202020204" pitchFamily="34" charset="0"/>
                <a:cs typeface="Arial" panose="020B0604020202020204" pitchFamily="34" charset="0"/>
              </a:rPr>
              <a:t>KSD Construction Director</a:t>
            </a:r>
          </a:p>
        </p:txBody>
      </p:sp>
      <p:pic>
        <p:nvPicPr>
          <p:cNvPr id="6" name="Picture 5" descr="A screenshot of a cell phone&#10;&#10;Description automatically generated">
            <a:extLst>
              <a:ext uri="{FF2B5EF4-FFF2-40B4-BE49-F238E27FC236}">
                <a16:creationId xmlns:a16="http://schemas.microsoft.com/office/drawing/2014/main" id="{B2B2B5FF-A862-4EBD-8061-5738E68D27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83"/>
          <a:stretch/>
        </p:blipFill>
        <p:spPr>
          <a:xfrm>
            <a:off x="5867400" y="2539913"/>
            <a:ext cx="9144000" cy="5183834"/>
          </a:xfrm>
          <a:prstGeom prst="rect">
            <a:avLst/>
          </a:prstGeom>
        </p:spPr>
      </p:pic>
      <p:sp>
        <p:nvSpPr>
          <p:cNvPr id="7" name="object 2">
            <a:extLst>
              <a:ext uri="{FF2B5EF4-FFF2-40B4-BE49-F238E27FC236}">
                <a16:creationId xmlns:a16="http://schemas.microsoft.com/office/drawing/2014/main" id="{880C8F55-7783-4693-BBD5-F8FCB0170EDE}"/>
              </a:ext>
            </a:extLst>
          </p:cNvPr>
          <p:cNvSpPr txBox="1"/>
          <p:nvPr/>
        </p:nvSpPr>
        <p:spPr>
          <a:xfrm>
            <a:off x="567267" y="2506046"/>
            <a:ext cx="4842933" cy="6561754"/>
          </a:xfrm>
          <a:prstGeom prst="rect">
            <a:avLst/>
          </a:prstGeom>
        </p:spPr>
        <p:txBody>
          <a:bodyPr vert="horz" wrap="square" lIns="0" tIns="12700" rIns="0" bIns="0" rtlCol="0">
            <a:spAutoFit/>
          </a:bodyPr>
          <a:lstStyle/>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15 years as a general contractor working though design, preconstruction, construction and closeout of multiple alternative delivery public procurement (D-B &amp; CM at Risk) projects.</a:t>
            </a:r>
          </a:p>
          <a:p>
            <a:pPr marL="12700">
              <a:lnSpc>
                <a:spcPct val="100000"/>
              </a:lnSpc>
              <a:spcBef>
                <a:spcPts val="100"/>
              </a:spcBef>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Completed many large construction projects as a Construction Director utilizing alternative delivery methods with public institutions.</a:t>
            </a:r>
            <a:endParaRPr sz="2800" dirty="0">
              <a:solidFill>
                <a:srgbClr val="1C1B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637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862D7469-4D92-405B-8E6A-8696762CEAAC}"/>
              </a:ext>
            </a:extLst>
          </p:cNvPr>
          <p:cNvSpPr txBox="1">
            <a:spLocks noGrp="1"/>
          </p:cNvSpPr>
          <p:nvPr>
            <p:ph type="ftr" sz="quarter" idx="4294967295"/>
          </p:nvPr>
        </p:nvSpPr>
        <p:spPr>
          <a:xfrm>
            <a:off x="7315200" y="9455848"/>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rgbClr val="1C1B56"/>
                </a:solidFill>
                <a:latin typeface="Arial" panose="020B0604020202020204" pitchFamily="34" charset="0"/>
                <a:cs typeface="Arial" panose="020B0604020202020204" pitchFamily="34" charset="0"/>
              </a:rPr>
              <a:t>SOUTHRIDGE HIGH SCHOOL PRC MEETING</a:t>
            </a:r>
          </a:p>
        </p:txBody>
      </p:sp>
      <p:sp>
        <p:nvSpPr>
          <p:cNvPr id="5" name="object 2">
            <a:extLst>
              <a:ext uri="{FF2B5EF4-FFF2-40B4-BE49-F238E27FC236}">
                <a16:creationId xmlns:a16="http://schemas.microsoft.com/office/drawing/2014/main" id="{2FA889C6-24CE-4B6B-A9EE-2BA2EF92391E}"/>
              </a:ext>
            </a:extLst>
          </p:cNvPr>
          <p:cNvSpPr txBox="1"/>
          <p:nvPr/>
        </p:nvSpPr>
        <p:spPr>
          <a:xfrm>
            <a:off x="762000" y="685800"/>
            <a:ext cx="14325600" cy="1010533"/>
          </a:xfrm>
          <a:prstGeom prst="rect">
            <a:avLst/>
          </a:prstGeom>
        </p:spPr>
        <p:txBody>
          <a:bodyPr vert="horz" wrap="square" lIns="0" tIns="12700" rIns="0" bIns="0" rtlCol="0">
            <a:spAutoFit/>
          </a:bodyPr>
          <a:lstStyle/>
          <a:p>
            <a:pPr marL="12700">
              <a:lnSpc>
                <a:spcPct val="100000"/>
              </a:lnSpc>
              <a:spcBef>
                <a:spcPts val="100"/>
              </a:spcBef>
            </a:pPr>
            <a:r>
              <a:rPr lang="en-US" sz="3200" b="1" dirty="0">
                <a:latin typeface="Arial" panose="020B0604020202020204" pitchFamily="34" charset="0"/>
                <a:cs typeface="Arial" panose="020B0604020202020204" pitchFamily="34" charset="0"/>
              </a:rPr>
              <a:t>Earl Eastman</a:t>
            </a:r>
            <a:r>
              <a:rPr lang="en-US" sz="3200" dirty="0">
                <a:latin typeface="Arial" panose="020B0604020202020204" pitchFamily="34" charset="0"/>
                <a:cs typeface="Arial" panose="020B0604020202020204" pitchFamily="34" charset="0"/>
              </a:rPr>
              <a:t>, Principal – Alliance Management &amp; Construction Solutions</a:t>
            </a:r>
          </a:p>
          <a:p>
            <a:pPr marL="12700">
              <a:lnSpc>
                <a:spcPct val="100000"/>
              </a:lnSpc>
              <a:spcBef>
                <a:spcPts val="100"/>
              </a:spcBef>
            </a:pPr>
            <a:r>
              <a:rPr lang="en-US" sz="3200" b="1" dirty="0">
                <a:latin typeface="Arial" panose="020B0604020202020204" pitchFamily="34" charset="0"/>
                <a:cs typeface="Arial" panose="020B0604020202020204" pitchFamily="34" charset="0"/>
              </a:rPr>
              <a:t>Role on this Project:</a:t>
            </a:r>
            <a:r>
              <a:rPr lang="en-US" sz="3200" dirty="0">
                <a:latin typeface="Arial" panose="020B0604020202020204" pitchFamily="34" charset="0"/>
                <a:cs typeface="Arial" panose="020B0604020202020204" pitchFamily="34" charset="0"/>
              </a:rPr>
              <a:t> Construction Manager &amp; Owner’s Representative</a:t>
            </a:r>
          </a:p>
        </p:txBody>
      </p:sp>
      <p:sp>
        <p:nvSpPr>
          <p:cNvPr id="6" name="object 2">
            <a:extLst>
              <a:ext uri="{FF2B5EF4-FFF2-40B4-BE49-F238E27FC236}">
                <a16:creationId xmlns:a16="http://schemas.microsoft.com/office/drawing/2014/main" id="{CAEE3322-4CF5-432D-8FFA-2B594052774C}"/>
              </a:ext>
            </a:extLst>
          </p:cNvPr>
          <p:cNvSpPr txBox="1"/>
          <p:nvPr/>
        </p:nvSpPr>
        <p:spPr>
          <a:xfrm>
            <a:off x="609601" y="2514059"/>
            <a:ext cx="5181599" cy="6958315"/>
          </a:xfrm>
          <a:prstGeom prst="rect">
            <a:avLst/>
          </a:prstGeom>
        </p:spPr>
        <p:txBody>
          <a:bodyPr vert="horz" wrap="square" lIns="0" tIns="12700" rIns="0" bIns="0" rtlCol="0">
            <a:spAutoFit/>
          </a:bodyPr>
          <a:lstStyle/>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Extensive K-12 experience in General Contractor's Project Manager role and more recent role of Construction Manager and Owner's Representative roles. </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Completed 3 GC/CM elementary school projects for Kennewick School District.</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Led pre-construction phase through negotiation of MACC/GMP for $40 million GC/CM expansion to Tri Cities Airport (Port of Pasco).</a:t>
            </a:r>
            <a:endParaRPr sz="2800" dirty="0">
              <a:solidFill>
                <a:srgbClr val="1C1B56"/>
              </a:solidFill>
              <a:latin typeface="Arial" panose="020B0604020202020204" pitchFamily="34" charset="0"/>
              <a:cs typeface="Arial" panose="020B0604020202020204" pitchFamily="34" charset="0"/>
            </a:endParaRPr>
          </a:p>
        </p:txBody>
      </p:sp>
      <p:pic>
        <p:nvPicPr>
          <p:cNvPr id="7" name="Picture 6" descr="A screenshot of a cell phone&#10;&#10;Description automatically generated">
            <a:extLst>
              <a:ext uri="{FF2B5EF4-FFF2-40B4-BE49-F238E27FC236}">
                <a16:creationId xmlns:a16="http://schemas.microsoft.com/office/drawing/2014/main" id="{4150AF32-E629-43A0-A997-1974C39270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2533642"/>
            <a:ext cx="9043934" cy="5695958"/>
          </a:xfrm>
          <a:prstGeom prst="rect">
            <a:avLst/>
          </a:prstGeom>
        </p:spPr>
      </p:pic>
    </p:spTree>
    <p:extLst>
      <p:ext uri="{BB962C8B-B14F-4D97-AF65-F5344CB8AC3E}">
        <p14:creationId xmlns:p14="http://schemas.microsoft.com/office/powerpoint/2010/main" val="2971779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862D7469-4D92-405B-8E6A-8696762CEAAC}"/>
              </a:ext>
            </a:extLst>
          </p:cNvPr>
          <p:cNvSpPr txBox="1">
            <a:spLocks noGrp="1"/>
          </p:cNvSpPr>
          <p:nvPr>
            <p:ph type="ftr" sz="quarter" idx="4294967295"/>
          </p:nvPr>
        </p:nvSpPr>
        <p:spPr>
          <a:xfrm>
            <a:off x="7315200" y="9455848"/>
            <a:ext cx="7727763" cy="241092"/>
          </a:xfrm>
          <a:prstGeom prst="rect">
            <a:avLst/>
          </a:prstGeom>
        </p:spPr>
        <p:txBody>
          <a:bodyPr vert="horz" wrap="square" lIns="0" tIns="10160" rIns="0" bIns="0" rtlCol="0">
            <a:spAutoFit/>
          </a:bodyPr>
          <a:lstStyle/>
          <a:p>
            <a:pPr marL="12700" algn="r">
              <a:lnSpc>
                <a:spcPct val="100000"/>
              </a:lnSpc>
              <a:spcBef>
                <a:spcPts val="80"/>
              </a:spcBef>
            </a:pPr>
            <a:r>
              <a:rPr lang="en-US" dirty="0">
                <a:solidFill>
                  <a:srgbClr val="1C1B56"/>
                </a:solidFill>
                <a:latin typeface="Arial" panose="020B0604020202020204" pitchFamily="34" charset="0"/>
                <a:cs typeface="Arial" panose="020B0604020202020204" pitchFamily="34" charset="0"/>
              </a:rPr>
              <a:t>SOUTHRIDGE HIGH SCHOOL PRC MEETING</a:t>
            </a:r>
          </a:p>
        </p:txBody>
      </p:sp>
      <p:sp>
        <p:nvSpPr>
          <p:cNvPr id="5" name="object 2">
            <a:extLst>
              <a:ext uri="{FF2B5EF4-FFF2-40B4-BE49-F238E27FC236}">
                <a16:creationId xmlns:a16="http://schemas.microsoft.com/office/drawing/2014/main" id="{2FA889C6-24CE-4B6B-A9EE-2BA2EF92391E}"/>
              </a:ext>
            </a:extLst>
          </p:cNvPr>
          <p:cNvSpPr txBox="1"/>
          <p:nvPr/>
        </p:nvSpPr>
        <p:spPr>
          <a:xfrm>
            <a:off x="762000" y="685800"/>
            <a:ext cx="14249400" cy="1010533"/>
          </a:xfrm>
          <a:prstGeom prst="rect">
            <a:avLst/>
          </a:prstGeom>
        </p:spPr>
        <p:txBody>
          <a:bodyPr vert="horz" wrap="square" lIns="0" tIns="12700" rIns="0" bIns="0" rtlCol="0">
            <a:spAutoFit/>
          </a:bodyPr>
          <a:lstStyle/>
          <a:p>
            <a:pPr marL="12700">
              <a:lnSpc>
                <a:spcPct val="100000"/>
              </a:lnSpc>
              <a:spcBef>
                <a:spcPts val="100"/>
              </a:spcBef>
            </a:pPr>
            <a:r>
              <a:rPr lang="en-US" sz="3200" b="1" dirty="0">
                <a:latin typeface="Arial" panose="020B0604020202020204" pitchFamily="34" charset="0"/>
                <a:cs typeface="Arial" panose="020B0604020202020204" pitchFamily="34" charset="0"/>
              </a:rPr>
              <a:t>Doug Carl </a:t>
            </a:r>
            <a:r>
              <a:rPr lang="en-US" sz="3200" dirty="0">
                <a:latin typeface="Arial" panose="020B0604020202020204" pitchFamily="34" charset="0"/>
                <a:cs typeface="Arial" panose="020B0604020202020204" pitchFamily="34" charset="0"/>
              </a:rPr>
              <a:t>– Alliance Management &amp; Construction Solutions</a:t>
            </a:r>
          </a:p>
          <a:p>
            <a:pPr marL="12700">
              <a:lnSpc>
                <a:spcPct val="100000"/>
              </a:lnSpc>
              <a:spcBef>
                <a:spcPts val="100"/>
              </a:spcBef>
            </a:pPr>
            <a:r>
              <a:rPr lang="en-US" sz="3200" b="1" dirty="0">
                <a:latin typeface="Arial" panose="020B0604020202020204" pitchFamily="34" charset="0"/>
                <a:cs typeface="Arial" panose="020B0604020202020204" pitchFamily="34" charset="0"/>
              </a:rPr>
              <a:t>Role on this Project:</a:t>
            </a:r>
            <a:r>
              <a:rPr lang="en-US" sz="3200" dirty="0">
                <a:latin typeface="Arial" panose="020B0604020202020204" pitchFamily="34" charset="0"/>
                <a:cs typeface="Arial" panose="020B0604020202020204" pitchFamily="34" charset="0"/>
              </a:rPr>
              <a:t> GC/CM Procurement Advisor</a:t>
            </a:r>
          </a:p>
        </p:txBody>
      </p:sp>
      <p:sp>
        <p:nvSpPr>
          <p:cNvPr id="7" name="object 2">
            <a:extLst>
              <a:ext uri="{FF2B5EF4-FFF2-40B4-BE49-F238E27FC236}">
                <a16:creationId xmlns:a16="http://schemas.microsoft.com/office/drawing/2014/main" id="{C97FB207-B188-4804-9BAC-603965CE4EB1}"/>
              </a:ext>
            </a:extLst>
          </p:cNvPr>
          <p:cNvSpPr txBox="1"/>
          <p:nvPr/>
        </p:nvSpPr>
        <p:spPr>
          <a:xfrm>
            <a:off x="609600" y="2495760"/>
            <a:ext cx="4648200" cy="6971139"/>
          </a:xfrm>
          <a:prstGeom prst="rect">
            <a:avLst/>
          </a:prstGeom>
        </p:spPr>
        <p:txBody>
          <a:bodyPr vert="horz" wrap="square" lIns="0" tIns="12700" rIns="0" bIns="0" rtlCol="0">
            <a:spAutoFit/>
          </a:bodyPr>
          <a:lstStyle/>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Capital Projects Director for the Kennewick School District for 13 years.</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Responsible for Long Range Planning, Bond Program Management, design construction and closeout.</a:t>
            </a:r>
          </a:p>
          <a:p>
            <a:pPr marL="469900" indent="-457200">
              <a:lnSpc>
                <a:spcPct val="100000"/>
              </a:lnSpc>
              <a:spcBef>
                <a:spcPts val="100"/>
              </a:spcBef>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9900" indent="-457200">
              <a:lnSpc>
                <a:spcPct val="100000"/>
              </a:lnSpc>
              <a:spcBef>
                <a:spcPts val="100"/>
              </a:spcBef>
              <a:buFont typeface="Arial" panose="020B0604020202020204" pitchFamily="34" charset="0"/>
              <a:buChar char="•"/>
            </a:pPr>
            <a:r>
              <a:rPr lang="en-US" sz="2800" dirty="0">
                <a:latin typeface="Arial" panose="020B0604020202020204" pitchFamily="34" charset="0"/>
                <a:cs typeface="Arial" panose="020B0604020202020204" pitchFamily="34" charset="0"/>
              </a:rPr>
              <a:t>Led the District’s effort to gain approval for use of GC/CM delivery method for the District’s only other GC/CM project.</a:t>
            </a:r>
          </a:p>
          <a:p>
            <a:pPr marL="12700">
              <a:lnSpc>
                <a:spcPct val="100000"/>
              </a:lnSpc>
              <a:spcBef>
                <a:spcPts val="100"/>
              </a:spcBef>
            </a:pPr>
            <a:r>
              <a:rPr lang="en-US" sz="2800" dirty="0">
                <a:latin typeface="Arial" panose="020B0604020202020204" pitchFamily="34" charset="0"/>
                <a:cs typeface="Arial" panose="020B0604020202020204" pitchFamily="34" charset="0"/>
              </a:rPr>
              <a:t> </a:t>
            </a:r>
            <a:endParaRPr sz="2800" dirty="0">
              <a:solidFill>
                <a:srgbClr val="1C1B56"/>
              </a:solidFill>
              <a:latin typeface="Arial" panose="020B0604020202020204" pitchFamily="34" charset="0"/>
              <a:cs typeface="Arial" panose="020B0604020202020204" pitchFamily="34" charset="0"/>
            </a:endParaRPr>
          </a:p>
        </p:txBody>
      </p:sp>
      <p:pic>
        <p:nvPicPr>
          <p:cNvPr id="10" name="Picture 9" descr="A screenshot of text&#10;&#10;Description automatically generated">
            <a:extLst>
              <a:ext uri="{FF2B5EF4-FFF2-40B4-BE49-F238E27FC236}">
                <a16:creationId xmlns:a16="http://schemas.microsoft.com/office/drawing/2014/main" id="{11FCED3F-8670-40CB-B6B2-CDD527840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9734" y="2438400"/>
            <a:ext cx="9091666" cy="4956564"/>
          </a:xfrm>
          <a:prstGeom prst="rect">
            <a:avLst/>
          </a:prstGeom>
        </p:spPr>
      </p:pic>
    </p:spTree>
    <p:extLst>
      <p:ext uri="{BB962C8B-B14F-4D97-AF65-F5344CB8AC3E}">
        <p14:creationId xmlns:p14="http://schemas.microsoft.com/office/powerpoint/2010/main" val="391684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TotalTime>
  <Words>1056</Words>
  <Application>Microsoft Office PowerPoint</Application>
  <PresentationFormat>Custom</PresentationFormat>
  <Paragraphs>117</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ITC Avant Garde Std Bk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 McRae</dc:creator>
  <cp:lastModifiedBy>Brandon Potts</cp:lastModifiedBy>
  <cp:revision>36</cp:revision>
  <dcterms:created xsi:type="dcterms:W3CDTF">2019-04-11T15:05:07Z</dcterms:created>
  <dcterms:modified xsi:type="dcterms:W3CDTF">2019-07-25T16:32:36Z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2019-04-11T00:00:00Z</vt:filetime>
  </property>
  <property fmtid="{D5CDD505-2E9C-101B-9397-08002B2CF9AE}" pid="3" name="Creator">
    <vt:lpwstr>Adobe InDesign CC 14.0 (Windows)</vt:lpwstr>
  </property>
  <property fmtid="{D5CDD505-2E9C-101B-9397-08002B2CF9AE}" pid="4" name="LastSaved">
    <vt:filetime>2019-04-11T00:00:00Z</vt:filetime>
  </property>
</Properties>
</file>