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8" r:id="rId1"/>
  </p:sldMasterIdLst>
  <p:notesMasterIdLst>
    <p:notesMasterId r:id="rId17"/>
  </p:notesMasterIdLst>
  <p:sldIdLst>
    <p:sldId id="256" r:id="rId2"/>
    <p:sldId id="281" r:id="rId3"/>
    <p:sldId id="285" r:id="rId4"/>
    <p:sldId id="283" r:id="rId5"/>
    <p:sldId id="284" r:id="rId6"/>
    <p:sldId id="287" r:id="rId7"/>
    <p:sldId id="288" r:id="rId8"/>
    <p:sldId id="295" r:id="rId9"/>
    <p:sldId id="289" r:id="rId10"/>
    <p:sldId id="290" r:id="rId11"/>
    <p:sldId id="291" r:id="rId12"/>
    <p:sldId id="293" r:id="rId13"/>
    <p:sldId id="263" r:id="rId14"/>
    <p:sldId id="292" r:id="rId15"/>
    <p:sldId id="294" r:id="rId16"/>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ck, Brad" initials="RB" lastIdx="1" clrIdx="0">
    <p:extLst>
      <p:ext uri="{19B8F6BF-5375-455C-9EA6-DF929625EA0E}">
        <p15:presenceInfo xmlns:p15="http://schemas.microsoft.com/office/powerpoint/2012/main" userId="S-1-5-21-978008030-618816744-581009308-16075" providerId="AD"/>
      </p:ext>
    </p:extLst>
  </p:cmAuthor>
  <p:cmAuthor id="2" name="Barnes, Mary" initials="BM" lastIdx="1" clrIdx="1">
    <p:extLst>
      <p:ext uri="{19B8F6BF-5375-455C-9EA6-DF929625EA0E}">
        <p15:presenceInfo xmlns:p15="http://schemas.microsoft.com/office/powerpoint/2012/main" userId="S-1-5-21-978008030-618816744-581009308-16503" providerId="AD"/>
      </p:ext>
    </p:extLst>
  </p:cmAuthor>
  <p:cmAuthor id="3" name="Teichman, Melissa" initials="TM" lastIdx="2" clrIdx="2">
    <p:extLst>
      <p:ext uri="{19B8F6BF-5375-455C-9EA6-DF929625EA0E}">
        <p15:presenceInfo xmlns:p15="http://schemas.microsoft.com/office/powerpoint/2012/main" userId="S-1-5-21-978008030-618816744-581009308-174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3279"/>
    <a:srgbClr val="286D9F"/>
    <a:srgbClr val="4D4D4D"/>
    <a:srgbClr val="7BD2F0"/>
    <a:srgbClr val="B0E5F7"/>
    <a:srgbClr val="4BC2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192" autoAdjust="0"/>
    <p:restoredTop sz="82910" autoAdjust="0"/>
  </p:normalViewPr>
  <p:slideViewPr>
    <p:cSldViewPr snapToGrid="0">
      <p:cViewPr varScale="1">
        <p:scale>
          <a:sx n="75" d="100"/>
          <a:sy n="75" d="100"/>
        </p:scale>
        <p:origin x="1098" y="48"/>
      </p:cViewPr>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4" d="100"/>
          <a:sy n="84" d="100"/>
        </p:scale>
        <p:origin x="2934"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8F33EC45-4B4C-419A-86D6-4665D4853AA4}" type="datetimeFigureOut">
              <a:rPr lang="en-US" smtClean="0"/>
              <a:t>11/29/2017</a:t>
            </a:fld>
            <a:endParaRPr lang="en-US"/>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F3FDBF07-A15D-413C-88AD-8F2BFAAEE8B8}" type="slidenum">
              <a:rPr lang="en-US" smtClean="0"/>
              <a:t>‹#›</a:t>
            </a:fld>
            <a:endParaRPr lang="en-US"/>
          </a:p>
        </p:txBody>
      </p:sp>
    </p:spTree>
    <p:extLst>
      <p:ext uri="{BB962C8B-B14F-4D97-AF65-F5344CB8AC3E}">
        <p14:creationId xmlns:p14="http://schemas.microsoft.com/office/powerpoint/2010/main" val="187501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1</a:t>
            </a:fld>
            <a:endParaRPr lang="en-US"/>
          </a:p>
        </p:txBody>
      </p:sp>
    </p:spTree>
    <p:extLst>
      <p:ext uri="{BB962C8B-B14F-4D97-AF65-F5344CB8AC3E}">
        <p14:creationId xmlns:p14="http://schemas.microsoft.com/office/powerpoint/2010/main" val="1456528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Ty: A dozen full-time staff members eager to learn about GC/CM.</a:t>
            </a:r>
          </a:p>
        </p:txBody>
      </p:sp>
      <p:sp>
        <p:nvSpPr>
          <p:cNvPr id="4" name="Slide Number Placeholder 3"/>
          <p:cNvSpPr>
            <a:spLocks noGrp="1"/>
          </p:cNvSpPr>
          <p:nvPr>
            <p:ph type="sldNum" sz="quarter" idx="10"/>
          </p:nvPr>
        </p:nvSpPr>
        <p:spPr/>
        <p:txBody>
          <a:bodyPr/>
          <a:lstStyle/>
          <a:p>
            <a:fld id="{F3FDBF07-A15D-413C-88AD-8F2BFAAEE8B8}" type="slidenum">
              <a:rPr lang="en-US" smtClean="0"/>
              <a:t>10</a:t>
            </a:fld>
            <a:endParaRPr lang="en-US"/>
          </a:p>
        </p:txBody>
      </p:sp>
    </p:spTree>
    <p:extLst>
      <p:ext uri="{BB962C8B-B14F-4D97-AF65-F5344CB8AC3E}">
        <p14:creationId xmlns:p14="http://schemas.microsoft.com/office/powerpoint/2010/main" val="877657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Duncan/SRG: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Leads the design, with help of consultants with deep experience in GC/CM, EC/CM, MC/CM</a:t>
            </a:r>
          </a:p>
        </p:txBody>
      </p:sp>
      <p:sp>
        <p:nvSpPr>
          <p:cNvPr id="4" name="Slide Number Placeholder 3"/>
          <p:cNvSpPr>
            <a:spLocks noGrp="1"/>
          </p:cNvSpPr>
          <p:nvPr>
            <p:ph type="sldNum" sz="quarter" idx="10"/>
          </p:nvPr>
        </p:nvSpPr>
        <p:spPr/>
        <p:txBody>
          <a:bodyPr/>
          <a:lstStyle/>
          <a:p>
            <a:fld id="{F3FDBF07-A15D-413C-88AD-8F2BFAAEE8B8}" type="slidenum">
              <a:rPr lang="en-US" smtClean="0"/>
              <a:t>11</a:t>
            </a:fld>
            <a:endParaRPr lang="en-US"/>
          </a:p>
        </p:txBody>
      </p:sp>
    </p:spTree>
    <p:extLst>
      <p:ext uri="{BB962C8B-B14F-4D97-AF65-F5344CB8AC3E}">
        <p14:creationId xmlns:p14="http://schemas.microsoft.com/office/powerpoint/2010/main" val="3721801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Dan is the HUB, the Heart. Dan is the point person, 95% committed to this project. Day-to-day contact with the design team and the contractor.</a:t>
            </a:r>
          </a:p>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12</a:t>
            </a:fld>
            <a:endParaRPr lang="en-US"/>
          </a:p>
        </p:txBody>
      </p:sp>
    </p:spTree>
    <p:extLst>
      <p:ext uri="{BB962C8B-B14F-4D97-AF65-F5344CB8AC3E}">
        <p14:creationId xmlns:p14="http://schemas.microsoft.com/office/powerpoint/2010/main" val="3851607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r>
              <a:rPr lang="en-US" dirty="0"/>
              <a:t>Ty. We meet 4 of 6 statutory criteria. This makes sense for this type of project (24/7/365)</a:t>
            </a:r>
          </a:p>
          <a:p>
            <a:r>
              <a:rPr lang="en-US" dirty="0"/>
              <a:t>Closing.</a:t>
            </a:r>
          </a:p>
          <a:p>
            <a:endParaRPr lang="en-US" dirty="0"/>
          </a:p>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13</a:t>
            </a:fld>
            <a:endParaRPr lang="en-US"/>
          </a:p>
        </p:txBody>
      </p:sp>
    </p:spTree>
    <p:extLst>
      <p:ext uri="{BB962C8B-B14F-4D97-AF65-F5344CB8AC3E}">
        <p14:creationId xmlns:p14="http://schemas.microsoft.com/office/powerpoint/2010/main" val="24194101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a:t>
            </a:r>
          </a:p>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14</a:t>
            </a:fld>
            <a:endParaRPr lang="en-US"/>
          </a:p>
        </p:txBody>
      </p:sp>
    </p:spTree>
    <p:extLst>
      <p:ext uri="{BB962C8B-B14F-4D97-AF65-F5344CB8AC3E}">
        <p14:creationId xmlns:p14="http://schemas.microsoft.com/office/powerpoint/2010/main" val="7347783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15</a:t>
            </a:fld>
            <a:endParaRPr lang="en-US"/>
          </a:p>
        </p:txBody>
      </p:sp>
    </p:spTree>
    <p:extLst>
      <p:ext uri="{BB962C8B-B14F-4D97-AF65-F5344CB8AC3E}">
        <p14:creationId xmlns:p14="http://schemas.microsoft.com/office/powerpoint/2010/main" val="3699100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a:t>
            </a:r>
          </a:p>
          <a:p>
            <a:r>
              <a:rPr lang="en-US" dirty="0"/>
              <a:t>Brief history of EH and CM Dept.</a:t>
            </a:r>
          </a:p>
        </p:txBody>
      </p:sp>
      <p:sp>
        <p:nvSpPr>
          <p:cNvPr id="4" name="Slide Number Placeholder 3"/>
          <p:cNvSpPr>
            <a:spLocks noGrp="1"/>
          </p:cNvSpPr>
          <p:nvPr>
            <p:ph type="sldNum" sz="quarter" idx="10"/>
          </p:nvPr>
        </p:nvSpPr>
        <p:spPr/>
        <p:txBody>
          <a:bodyPr/>
          <a:lstStyle/>
          <a:p>
            <a:fld id="{F3FDBF07-A15D-413C-88AD-8F2BFAAEE8B8}" type="slidenum">
              <a:rPr lang="en-US" smtClean="0"/>
              <a:t>2</a:t>
            </a:fld>
            <a:endParaRPr lang="en-US"/>
          </a:p>
        </p:txBody>
      </p:sp>
    </p:spTree>
    <p:extLst>
      <p:ext uri="{BB962C8B-B14F-4D97-AF65-F5344CB8AC3E}">
        <p14:creationId xmlns:p14="http://schemas.microsoft.com/office/powerpoint/2010/main" val="1258947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a:t>
            </a:r>
            <a:r>
              <a:rPr lang="en-US" baseline="0" dirty="0"/>
              <a:t> to Kick Off Meeting.</a:t>
            </a:r>
            <a:endParaRPr lang="en-US" dirty="0"/>
          </a:p>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3</a:t>
            </a:fld>
            <a:endParaRPr lang="en-US"/>
          </a:p>
        </p:txBody>
      </p:sp>
    </p:spTree>
    <p:extLst>
      <p:ext uri="{BB962C8B-B14F-4D97-AF65-F5344CB8AC3E}">
        <p14:creationId xmlns:p14="http://schemas.microsoft.com/office/powerpoint/2010/main" val="2949203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r>
              <a:rPr lang="en-US" dirty="0"/>
              <a:t>Dan:</a:t>
            </a:r>
          </a:p>
          <a:p>
            <a:r>
              <a:rPr lang="en-US" dirty="0"/>
              <a:t>Description</a:t>
            </a:r>
          </a:p>
        </p:txBody>
      </p:sp>
      <p:sp>
        <p:nvSpPr>
          <p:cNvPr id="4" name="Slide Number Placeholder 3"/>
          <p:cNvSpPr>
            <a:spLocks noGrp="1"/>
          </p:cNvSpPr>
          <p:nvPr>
            <p:ph type="sldNum" sz="quarter" idx="10"/>
          </p:nvPr>
        </p:nvSpPr>
        <p:spPr/>
        <p:txBody>
          <a:bodyPr/>
          <a:lstStyle/>
          <a:p>
            <a:fld id="{F3FDBF07-A15D-413C-88AD-8F2BFAAEE8B8}" type="slidenum">
              <a:rPr lang="en-US" smtClean="0"/>
              <a:t>4</a:t>
            </a:fld>
            <a:endParaRPr lang="en-US"/>
          </a:p>
        </p:txBody>
      </p:sp>
    </p:spTree>
    <p:extLst>
      <p:ext uri="{BB962C8B-B14F-4D97-AF65-F5344CB8AC3E}">
        <p14:creationId xmlns:p14="http://schemas.microsoft.com/office/powerpoint/2010/main" val="4283872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Dan:</a:t>
            </a:r>
          </a:p>
          <a:p>
            <a:r>
              <a:rPr lang="en-US" dirty="0"/>
              <a:t>Description of buildings and how they are tied in – and age.</a:t>
            </a:r>
          </a:p>
        </p:txBody>
      </p:sp>
      <p:sp>
        <p:nvSpPr>
          <p:cNvPr id="4" name="Slide Number Placeholder 3"/>
          <p:cNvSpPr>
            <a:spLocks noGrp="1"/>
          </p:cNvSpPr>
          <p:nvPr>
            <p:ph type="sldNum" sz="quarter" idx="10"/>
          </p:nvPr>
        </p:nvSpPr>
        <p:spPr/>
        <p:txBody>
          <a:bodyPr/>
          <a:lstStyle/>
          <a:p>
            <a:fld id="{F3FDBF07-A15D-413C-88AD-8F2BFAAEE8B8}" type="slidenum">
              <a:rPr lang="en-US" smtClean="0"/>
              <a:t>5</a:t>
            </a:fld>
            <a:endParaRPr lang="en-US"/>
          </a:p>
        </p:txBody>
      </p:sp>
    </p:spTree>
    <p:extLst>
      <p:ext uri="{BB962C8B-B14F-4D97-AF65-F5344CB8AC3E}">
        <p14:creationId xmlns:p14="http://schemas.microsoft.com/office/powerpoint/2010/main" val="19058487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a:t>
            </a:r>
          </a:p>
        </p:txBody>
      </p:sp>
      <p:sp>
        <p:nvSpPr>
          <p:cNvPr id="4" name="Slide Number Placeholder 3"/>
          <p:cNvSpPr>
            <a:spLocks noGrp="1"/>
          </p:cNvSpPr>
          <p:nvPr>
            <p:ph type="sldNum" sz="quarter" idx="10"/>
          </p:nvPr>
        </p:nvSpPr>
        <p:spPr/>
        <p:txBody>
          <a:bodyPr/>
          <a:lstStyle/>
          <a:p>
            <a:fld id="{F3FDBF07-A15D-413C-88AD-8F2BFAAEE8B8}" type="slidenum">
              <a:rPr lang="en-US" smtClean="0"/>
              <a:t>6</a:t>
            </a:fld>
            <a:endParaRPr lang="en-US"/>
          </a:p>
        </p:txBody>
      </p:sp>
    </p:spTree>
    <p:extLst>
      <p:ext uri="{BB962C8B-B14F-4D97-AF65-F5344CB8AC3E}">
        <p14:creationId xmlns:p14="http://schemas.microsoft.com/office/powerpoint/2010/main" val="26180811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Melissa: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This project is unique, complex, and will require a high degree of department coordination.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Hospital will remain fully operational, 24/7/365.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GC is needed for early investigations as well as schedule/cost analysis/greater degree of certainty.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aseline="0" dirty="0"/>
              <a:t>Pin down dollars that we can take to the community and capture bond approval.</a:t>
            </a:r>
          </a:p>
          <a:p>
            <a:endParaRPr lang="en-US" dirty="0"/>
          </a:p>
        </p:txBody>
      </p:sp>
      <p:sp>
        <p:nvSpPr>
          <p:cNvPr id="4" name="Slide Number Placeholder 3"/>
          <p:cNvSpPr>
            <a:spLocks noGrp="1"/>
          </p:cNvSpPr>
          <p:nvPr>
            <p:ph type="sldNum" sz="quarter" idx="10"/>
          </p:nvPr>
        </p:nvSpPr>
        <p:spPr/>
        <p:txBody>
          <a:bodyPr/>
          <a:lstStyle/>
          <a:p>
            <a:fld id="{F3FDBF07-A15D-413C-88AD-8F2BFAAEE8B8}" type="slidenum">
              <a:rPr lang="en-US" smtClean="0"/>
              <a:t>7</a:t>
            </a:fld>
            <a:endParaRPr lang="en-US"/>
          </a:p>
        </p:txBody>
      </p:sp>
    </p:spTree>
    <p:extLst>
      <p:ext uri="{BB962C8B-B14F-4D97-AF65-F5344CB8AC3E}">
        <p14:creationId xmlns:p14="http://schemas.microsoft.com/office/powerpoint/2010/main" val="3053419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Melissa: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Anticipate advertising GC/CM SOQ next week.. Based on your approval.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Our selection process will follow RCW 39.10.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Anticipate GC/CM selection 1st or 2</a:t>
            </a:r>
            <a:r>
              <a:rPr lang="en-US" baseline="30000" dirty="0"/>
              <a:t>nd</a:t>
            </a:r>
            <a:r>
              <a:rPr lang="en-US" dirty="0"/>
              <a:t> Quarter of 2018.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Would then onboard into design/</a:t>
            </a:r>
            <a:r>
              <a:rPr lang="en-US" dirty="0" err="1"/>
              <a:t>precon</a:t>
            </a:r>
            <a:r>
              <a:rPr lang="en-US" dirty="0"/>
              <a:t>. 2 years of design followed by 3 years of construction.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Total of 5 years, wrapping up 2022 or 1</a:t>
            </a:r>
            <a:r>
              <a:rPr lang="en-US" baseline="30000" dirty="0"/>
              <a:t>st</a:t>
            </a:r>
            <a:r>
              <a:rPr lang="en-US" dirty="0"/>
              <a:t> quarter of 2023.</a:t>
            </a:r>
          </a:p>
        </p:txBody>
      </p:sp>
      <p:sp>
        <p:nvSpPr>
          <p:cNvPr id="4" name="Slide Number Placeholder 3"/>
          <p:cNvSpPr>
            <a:spLocks noGrp="1"/>
          </p:cNvSpPr>
          <p:nvPr>
            <p:ph type="sldNum" sz="quarter" idx="10"/>
          </p:nvPr>
        </p:nvSpPr>
        <p:spPr/>
        <p:txBody>
          <a:bodyPr/>
          <a:lstStyle/>
          <a:p>
            <a:fld id="{F3FDBF07-A15D-413C-88AD-8F2BFAAEE8B8}" type="slidenum">
              <a:rPr lang="en-US" smtClean="0"/>
              <a:t>8</a:t>
            </a:fld>
            <a:endParaRPr lang="en-US"/>
          </a:p>
        </p:txBody>
      </p:sp>
    </p:spTree>
    <p:extLst>
      <p:ext uri="{BB962C8B-B14F-4D97-AF65-F5344CB8AC3E}">
        <p14:creationId xmlns:p14="http://schemas.microsoft.com/office/powerpoint/2010/main" val="892609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Ty</a:t>
            </a:r>
          </a:p>
        </p:txBody>
      </p:sp>
      <p:sp>
        <p:nvSpPr>
          <p:cNvPr id="4" name="Slide Number Placeholder 3"/>
          <p:cNvSpPr>
            <a:spLocks noGrp="1"/>
          </p:cNvSpPr>
          <p:nvPr>
            <p:ph type="sldNum" sz="quarter" idx="10"/>
          </p:nvPr>
        </p:nvSpPr>
        <p:spPr/>
        <p:txBody>
          <a:bodyPr/>
          <a:lstStyle/>
          <a:p>
            <a:fld id="{F3FDBF07-A15D-413C-88AD-8F2BFAAEE8B8}" type="slidenum">
              <a:rPr lang="en-US" smtClean="0"/>
              <a:t>9</a:t>
            </a:fld>
            <a:endParaRPr lang="en-US"/>
          </a:p>
        </p:txBody>
      </p:sp>
    </p:spTree>
    <p:extLst>
      <p:ext uri="{BB962C8B-B14F-4D97-AF65-F5344CB8AC3E}">
        <p14:creationId xmlns:p14="http://schemas.microsoft.com/office/powerpoint/2010/main" val="254995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76059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641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41280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93405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99506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7968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73333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5070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063962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8679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smtClean="0"/>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69977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7300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51239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0168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61424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70348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11/29/2017</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6008428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 id="2147483710" r:id="rId12"/>
    <p:sldLayoutId id="2147483711" r:id="rId13"/>
    <p:sldLayoutId id="2147483712" r:id="rId14"/>
    <p:sldLayoutId id="2147483713" r:id="rId15"/>
    <p:sldLayoutId id="214748371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cid:2D6609E6-4602-41E0-A8D0-5BB83FBE0F0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cid:2D6609E6-4602-41E0-A8D0-5BB83FBE0F00"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cid:2D6609E6-4602-41E0-A8D0-5BB83FBE0F0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cid:2D6609E6-4602-41E0-A8D0-5BB83FBE0F0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cid:2D6609E6-4602-41E0-A8D0-5BB83FBE0F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cid:2D6609E6-4602-41E0-A8D0-5BB83FBE0F0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cid:2D6609E6-4602-41E0-A8D0-5BB83FBE0F00" TargetMode="External"/><Relationship Id="rId5" Type="http://schemas.openxmlformats.org/officeDocument/2006/relationships/image" Target="../media/image5.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1358900" cy="6159500"/>
          </a:xfrm>
          <a:prstGeom prst="rect">
            <a:avLst/>
          </a:prstGeom>
          <a:solidFill>
            <a:schemeClr val="bg1"/>
          </a:solid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56078" y="2330450"/>
            <a:ext cx="6329337" cy="3168650"/>
          </a:xfrm>
        </p:spPr>
        <p:txBody>
          <a:bodyPr>
            <a:normAutofit fontScale="90000"/>
          </a:bodyPr>
          <a:lstStyle/>
          <a:p>
            <a:pPr algn="ctr"/>
            <a:br>
              <a:rPr lang="en-US" sz="3600" dirty="0">
                <a:solidFill>
                  <a:srgbClr val="286D9F"/>
                </a:solidFill>
              </a:rPr>
            </a:br>
            <a:br>
              <a:rPr lang="en-US" sz="1500" dirty="0">
                <a:solidFill>
                  <a:srgbClr val="0070C0"/>
                </a:solidFill>
              </a:rPr>
            </a:br>
            <a:br>
              <a:rPr lang="en-US" sz="1500" dirty="0">
                <a:solidFill>
                  <a:srgbClr val="0070C0"/>
                </a:solidFill>
              </a:rPr>
            </a:br>
            <a:br>
              <a:rPr lang="en-US" sz="1500" dirty="0">
                <a:solidFill>
                  <a:srgbClr val="0070C0"/>
                </a:solidFill>
              </a:rPr>
            </a:br>
            <a:br>
              <a:rPr lang="en-US" sz="1500" dirty="0">
                <a:solidFill>
                  <a:srgbClr val="0070C0"/>
                </a:solidFill>
              </a:rPr>
            </a:br>
            <a:r>
              <a:rPr lang="en-US" sz="2700" b="1" dirty="0">
                <a:solidFill>
                  <a:srgbClr val="2B3279"/>
                </a:solidFill>
              </a:rPr>
              <a:t>Aging Infrastructure &amp; Seismic Improvements</a:t>
            </a:r>
            <a:br>
              <a:rPr lang="en-US" sz="2700" dirty="0">
                <a:solidFill>
                  <a:srgbClr val="2B3279"/>
                </a:solidFill>
              </a:rPr>
            </a:br>
            <a:br>
              <a:rPr lang="en-US" sz="2700" dirty="0">
                <a:solidFill>
                  <a:srgbClr val="2B3279"/>
                </a:solidFill>
              </a:rPr>
            </a:br>
            <a:r>
              <a:rPr lang="en-US" sz="2700" dirty="0">
                <a:solidFill>
                  <a:srgbClr val="2B3279"/>
                </a:solidFill>
              </a:rPr>
              <a:t>Application for Project Approval</a:t>
            </a:r>
            <a:br>
              <a:rPr lang="en-US" sz="2700" dirty="0">
                <a:solidFill>
                  <a:srgbClr val="2B3279"/>
                </a:solidFill>
              </a:rPr>
            </a:br>
            <a:r>
              <a:rPr lang="en-US" sz="2700" dirty="0">
                <a:solidFill>
                  <a:srgbClr val="2B3279"/>
                </a:solidFill>
              </a:rPr>
              <a:t>GC/CM Contracting Procedure</a:t>
            </a:r>
            <a:br>
              <a:rPr lang="en-US" sz="2700" dirty="0">
                <a:solidFill>
                  <a:srgbClr val="2B3279"/>
                </a:solidFill>
              </a:rPr>
            </a:br>
            <a:br>
              <a:rPr lang="en-US" sz="2700" dirty="0">
                <a:solidFill>
                  <a:srgbClr val="2B3279"/>
                </a:solidFill>
              </a:rPr>
            </a:br>
            <a:r>
              <a:rPr lang="en-US" sz="2700" dirty="0">
                <a:solidFill>
                  <a:srgbClr val="2B3279"/>
                </a:solidFill>
              </a:rPr>
              <a:t>Nov 30, 2017</a:t>
            </a:r>
            <a:br>
              <a:rPr lang="en-US" sz="2700" dirty="0">
                <a:solidFill>
                  <a:srgbClr val="2B3279"/>
                </a:solidFill>
              </a:rPr>
            </a:br>
            <a:r>
              <a:rPr lang="en-US" sz="2700" dirty="0">
                <a:solidFill>
                  <a:srgbClr val="2B3279"/>
                </a:solidFill>
              </a:rPr>
              <a:t>11:00 am </a:t>
            </a:r>
          </a:p>
        </p:txBody>
      </p:sp>
      <p:pic>
        <p:nvPicPr>
          <p:cNvPr id="6" name="Picture 5" descr="cid:2D6609E6-4602-41E0-A8D0-5BB83FBE0F00">
            <a:extLst>
              <a:ext uri="{FF2B5EF4-FFF2-40B4-BE49-F238E27FC236}">
                <a16:creationId xmlns:a16="http://schemas.microsoft.com/office/drawing/2014/main" id="{AB5962DB-712C-44C7-B061-EEAD3CE417AD}"/>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15697" y="906463"/>
            <a:ext cx="4610100" cy="1209675"/>
          </a:xfrm>
          <a:prstGeom prst="rect">
            <a:avLst/>
          </a:prstGeom>
          <a:noFill/>
          <a:ln>
            <a:noFill/>
          </a:ln>
        </p:spPr>
      </p:pic>
      <p:pic>
        <p:nvPicPr>
          <p:cNvPr id="4" name="Picture 3">
            <a:extLst>
              <a:ext uri="{FF2B5EF4-FFF2-40B4-BE49-F238E27FC236}">
                <a16:creationId xmlns:a16="http://schemas.microsoft.com/office/drawing/2014/main" id="{50E8F382-00F5-48FD-B936-CD55D5CDB0B3}"/>
              </a:ext>
            </a:extLst>
          </p:cNvPr>
          <p:cNvPicPr>
            <a:picLocks noChangeAspect="1"/>
          </p:cNvPicPr>
          <p:nvPr/>
        </p:nvPicPr>
        <p:blipFill>
          <a:blip r:embed="rId5"/>
          <a:stretch>
            <a:fillRect/>
          </a:stretch>
        </p:blipFill>
        <p:spPr>
          <a:xfrm>
            <a:off x="5647635" y="6268967"/>
            <a:ext cx="928962" cy="429933"/>
          </a:xfrm>
          <a:prstGeom prst="rect">
            <a:avLst/>
          </a:prstGeom>
        </p:spPr>
      </p:pic>
      <p:pic>
        <p:nvPicPr>
          <p:cNvPr id="5" name="Picture 4">
            <a:extLst>
              <a:ext uri="{FF2B5EF4-FFF2-40B4-BE49-F238E27FC236}">
                <a16:creationId xmlns:a16="http://schemas.microsoft.com/office/drawing/2014/main" id="{686D73FF-47B4-4B4B-9E04-A9E89D65F16A}"/>
              </a:ext>
            </a:extLst>
          </p:cNvPr>
          <p:cNvPicPr>
            <a:picLocks noChangeAspect="1"/>
          </p:cNvPicPr>
          <p:nvPr/>
        </p:nvPicPr>
        <p:blipFill>
          <a:blip r:embed="rId6"/>
          <a:stretch>
            <a:fillRect/>
          </a:stretch>
        </p:blipFill>
        <p:spPr>
          <a:xfrm>
            <a:off x="1476304" y="6168650"/>
            <a:ext cx="1355796" cy="530250"/>
          </a:xfrm>
          <a:prstGeom prst="rect">
            <a:avLst/>
          </a:prstGeom>
        </p:spPr>
      </p:pic>
    </p:spTree>
    <p:extLst>
      <p:ext uri="{BB962C8B-B14F-4D97-AF65-F5344CB8AC3E}">
        <p14:creationId xmlns:p14="http://schemas.microsoft.com/office/powerpoint/2010/main" val="3344945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330280" y="268494"/>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Clr>
                <a:srgbClr val="FF0000"/>
              </a:buClr>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Management Team</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Clr>
                <a:srgbClr val="FF0000"/>
              </a:buClr>
              <a:buFont typeface="Wingdings" panose="05000000000000000000" pitchFamily="2" charset="2"/>
              <a:buChar char="v"/>
            </a:pPr>
            <a:r>
              <a:rPr lang="en-US" sz="2600" dirty="0">
                <a:solidFill>
                  <a:srgbClr val="4D4D4D"/>
                </a:solidFill>
                <a:latin typeface="Arial Narrow" panose="020B0606020202030204" pitchFamily="34" charset="0"/>
              </a:rPr>
              <a:t>EvergreenHealth CM Department</a:t>
            </a:r>
          </a:p>
          <a:p>
            <a:pPr marL="957262" lvl="2" indent="-342900" algn="l">
              <a:buClr>
                <a:srgbClr val="FF0000"/>
              </a:buClr>
              <a:buFont typeface="Wingdings" panose="05000000000000000000" pitchFamily="2" charset="2"/>
              <a:buChar char="v"/>
            </a:pPr>
            <a:r>
              <a:rPr lang="en-US" sz="2300" dirty="0">
                <a:solidFill>
                  <a:srgbClr val="4D4D4D"/>
                </a:solidFill>
                <a:latin typeface="Arial Narrow" panose="020B0606020202030204" pitchFamily="34" charset="0"/>
              </a:rPr>
              <a:t>40 years D/B/B experience, $1B+ Campus</a:t>
            </a:r>
          </a:p>
          <a:p>
            <a:pPr marL="500062" lvl="1" indent="-342900" algn="l">
              <a:buClr>
                <a:srgbClr val="FF0000"/>
              </a:buClr>
              <a:buFont typeface="Wingdings" panose="05000000000000000000" pitchFamily="2" charset="2"/>
              <a:buChar char="v"/>
            </a:pPr>
            <a:r>
              <a:rPr lang="en-US" sz="2600" dirty="0">
                <a:solidFill>
                  <a:srgbClr val="4D4D4D"/>
                </a:solidFill>
                <a:latin typeface="Arial Narrow" panose="020B0606020202030204" pitchFamily="34" charset="0"/>
              </a:rPr>
              <a:t>OAC Services</a:t>
            </a:r>
          </a:p>
          <a:p>
            <a:pPr marL="957262" lvl="2" indent="-342900" algn="l">
              <a:buClr>
                <a:srgbClr val="FF0000"/>
              </a:buClr>
              <a:buFont typeface="Wingdings" panose="05000000000000000000" pitchFamily="2" charset="2"/>
              <a:buChar char="v"/>
            </a:pPr>
            <a:r>
              <a:rPr lang="en-US" sz="2300" dirty="0">
                <a:solidFill>
                  <a:srgbClr val="4D4D4D"/>
                </a:solidFill>
                <a:latin typeface="Arial Narrow" panose="020B0606020202030204" pitchFamily="34" charset="0"/>
              </a:rPr>
              <a:t>35+ GC/CM Projects, $1.5B</a:t>
            </a:r>
          </a:p>
          <a:p>
            <a:pPr marL="500062" lvl="1" indent="-342900" algn="l">
              <a:buClr>
                <a:srgbClr val="FF0000"/>
              </a:buClr>
              <a:buFont typeface="Wingdings" panose="05000000000000000000" pitchFamily="2" charset="2"/>
              <a:buChar char="v"/>
            </a:pPr>
            <a:r>
              <a:rPr lang="en-US" sz="2600" dirty="0">
                <a:solidFill>
                  <a:srgbClr val="4D4D4D"/>
                </a:solidFill>
                <a:latin typeface="Arial Narrow" panose="020B0606020202030204" pitchFamily="34" charset="0"/>
              </a:rPr>
              <a:t>John Palewicz</a:t>
            </a:r>
          </a:p>
          <a:p>
            <a:pPr marL="957262" lvl="2" indent="-342900" algn="l">
              <a:buClr>
                <a:srgbClr val="FF0000"/>
              </a:buClr>
              <a:buFont typeface="Wingdings" panose="05000000000000000000" pitchFamily="2" charset="2"/>
              <a:buChar char="v"/>
            </a:pPr>
            <a:r>
              <a:rPr lang="en-US" sz="2300" dirty="0">
                <a:solidFill>
                  <a:srgbClr val="4D4D4D"/>
                </a:solidFill>
                <a:latin typeface="Arial Narrow" panose="020B0606020202030204" pitchFamily="34" charset="0"/>
              </a:rPr>
              <a:t>24 GC/CM &amp; DB Projects, $1.2B</a:t>
            </a:r>
          </a:p>
          <a:p>
            <a:pPr marL="500062" lvl="1" indent="-342900" algn="l">
              <a:buClr>
                <a:srgbClr val="FF0000"/>
              </a:buClr>
              <a:buFont typeface="Wingdings" panose="05000000000000000000" pitchFamily="2" charset="2"/>
              <a:buChar char="v"/>
            </a:pPr>
            <a:r>
              <a:rPr lang="en-US" sz="2600" dirty="0">
                <a:solidFill>
                  <a:srgbClr val="4D4D4D"/>
                </a:solidFill>
                <a:latin typeface="Arial Narrow" panose="020B0606020202030204" pitchFamily="34" charset="0"/>
              </a:rPr>
              <a:t>David Alskog, Esq.</a:t>
            </a:r>
          </a:p>
          <a:p>
            <a:pPr marL="500062" lvl="1" indent="-342900" algn="l">
              <a:buClr>
                <a:srgbClr val="FF0000"/>
              </a:buClr>
              <a:buFont typeface="Wingdings" panose="05000000000000000000" pitchFamily="2" charset="2"/>
              <a:buChar char="v"/>
            </a:pPr>
            <a:r>
              <a:rPr lang="en-US" sz="2600" dirty="0">
                <a:solidFill>
                  <a:srgbClr val="4D4D4D"/>
                </a:solidFill>
                <a:latin typeface="Arial Narrow" panose="020B0606020202030204" pitchFamily="34" charset="0"/>
              </a:rPr>
              <a:t>GC/CM, EC/CM, MC/CM - TBD</a:t>
            </a: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6" name="Picture 5">
            <a:extLst>
              <a:ext uri="{FF2B5EF4-FFF2-40B4-BE49-F238E27FC236}">
                <a16:creationId xmlns:a16="http://schemas.microsoft.com/office/drawing/2014/main" id="{645E078D-2612-4306-A08B-921DCB5F3788}"/>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9" name="Picture 8">
            <a:extLst>
              <a:ext uri="{FF2B5EF4-FFF2-40B4-BE49-F238E27FC236}">
                <a16:creationId xmlns:a16="http://schemas.microsoft.com/office/drawing/2014/main" id="{23A85FE7-174D-4532-A035-D9CC72561C3E}"/>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1" name="Picture 10" descr="cid:2D6609E6-4602-41E0-A8D0-5BB83FBE0F00">
            <a:extLst>
              <a:ext uri="{FF2B5EF4-FFF2-40B4-BE49-F238E27FC236}">
                <a16:creationId xmlns:a16="http://schemas.microsoft.com/office/drawing/2014/main" id="{A9FC99D6-4C7A-4F64-A297-0E1B18CE654A}"/>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1233570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339115" y="839522"/>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Clr>
                <a:srgbClr val="FF0000"/>
              </a:buClr>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Design Team</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Clr>
                <a:srgbClr val="FF0000"/>
              </a:buClr>
              <a:buFont typeface="Wingdings" panose="05000000000000000000" pitchFamily="2" charset="2"/>
              <a:buChar char="v"/>
            </a:pPr>
            <a:r>
              <a:rPr lang="en-US" sz="2800" dirty="0">
                <a:solidFill>
                  <a:srgbClr val="4D4D4D"/>
                </a:solidFill>
                <a:latin typeface="Arial Narrow" panose="020B0606020202030204" pitchFamily="34" charset="0"/>
              </a:rPr>
              <a:t>EvergreenHealth Medical Planners – </a:t>
            </a:r>
            <a:r>
              <a:rPr lang="en-US" sz="2400" dirty="0">
                <a:solidFill>
                  <a:srgbClr val="4D4D4D"/>
                </a:solidFill>
                <a:latin typeface="Arial Narrow" panose="020B0606020202030204" pitchFamily="34" charset="0"/>
              </a:rPr>
              <a:t>Owner</a:t>
            </a:r>
            <a:r>
              <a:rPr lang="en-US" sz="2800" dirty="0">
                <a:solidFill>
                  <a:srgbClr val="4D4D4D"/>
                </a:solidFill>
                <a:latin typeface="Arial Narrow" panose="020B0606020202030204" pitchFamily="34" charset="0"/>
              </a:rPr>
              <a:t> </a:t>
            </a:r>
          </a:p>
          <a:p>
            <a:pPr marL="500062" lvl="1" indent="-342900" algn="l">
              <a:buClr>
                <a:srgbClr val="FF0000"/>
              </a:buClr>
              <a:buFont typeface="Wingdings" panose="05000000000000000000" pitchFamily="2" charset="2"/>
              <a:buChar char="v"/>
            </a:pPr>
            <a:r>
              <a:rPr lang="en-US" sz="2800" dirty="0">
                <a:solidFill>
                  <a:srgbClr val="4D4D4D"/>
                </a:solidFill>
                <a:latin typeface="Arial Narrow" panose="020B0606020202030204" pitchFamily="34" charset="0"/>
              </a:rPr>
              <a:t>SRG Partnership – </a:t>
            </a:r>
            <a:r>
              <a:rPr lang="en-US" sz="2400" dirty="0">
                <a:solidFill>
                  <a:srgbClr val="4D4D4D"/>
                </a:solidFill>
                <a:latin typeface="Arial Narrow" panose="020B0606020202030204" pitchFamily="34" charset="0"/>
              </a:rPr>
              <a:t>Architect</a:t>
            </a:r>
            <a:r>
              <a:rPr lang="en-US" sz="2800" dirty="0">
                <a:solidFill>
                  <a:srgbClr val="4D4D4D"/>
                </a:solidFill>
                <a:latin typeface="Arial Narrow" panose="020B0606020202030204" pitchFamily="34" charset="0"/>
              </a:rPr>
              <a:t> </a:t>
            </a:r>
          </a:p>
          <a:p>
            <a:pPr marL="500062" lvl="1" indent="-342900" algn="l">
              <a:buClr>
                <a:srgbClr val="FF0000"/>
              </a:buClr>
              <a:buFont typeface="Wingdings" panose="05000000000000000000" pitchFamily="2" charset="2"/>
              <a:buChar char="v"/>
            </a:pPr>
            <a:r>
              <a:rPr lang="en-US" sz="2800" dirty="0">
                <a:solidFill>
                  <a:srgbClr val="4D4D4D"/>
                </a:solidFill>
                <a:latin typeface="Arial Narrow" panose="020B0606020202030204" pitchFamily="34" charset="0"/>
              </a:rPr>
              <a:t>CPL – </a:t>
            </a:r>
            <a:r>
              <a:rPr lang="en-US" sz="2400" dirty="0">
                <a:solidFill>
                  <a:srgbClr val="4D4D4D"/>
                </a:solidFill>
                <a:latin typeface="Arial Narrow" panose="020B0606020202030204" pitchFamily="34" charset="0"/>
              </a:rPr>
              <a:t>Structural Engineer</a:t>
            </a:r>
          </a:p>
          <a:p>
            <a:pPr marL="500062" lvl="1" indent="-342900" algn="l">
              <a:buClr>
                <a:srgbClr val="FF0000"/>
              </a:buClr>
              <a:buFont typeface="Wingdings" panose="05000000000000000000" pitchFamily="2" charset="2"/>
              <a:buChar char="v"/>
            </a:pPr>
            <a:r>
              <a:rPr lang="en-US" sz="2800" dirty="0" err="1">
                <a:solidFill>
                  <a:srgbClr val="4D4D4D"/>
                </a:solidFill>
                <a:latin typeface="Arial Narrow" panose="020B0606020202030204" pitchFamily="34" charset="0"/>
              </a:rPr>
              <a:t>Notkin</a:t>
            </a:r>
            <a:r>
              <a:rPr lang="en-US" sz="2800" dirty="0">
                <a:solidFill>
                  <a:srgbClr val="4D4D4D"/>
                </a:solidFill>
                <a:latin typeface="Arial Narrow" panose="020B0606020202030204" pitchFamily="34" charset="0"/>
              </a:rPr>
              <a:t> – </a:t>
            </a:r>
            <a:r>
              <a:rPr lang="en-US" sz="2400" dirty="0">
                <a:solidFill>
                  <a:srgbClr val="4D4D4D"/>
                </a:solidFill>
                <a:latin typeface="Arial Narrow" panose="020B0606020202030204" pitchFamily="34" charset="0"/>
              </a:rPr>
              <a:t>Mechanical Engineer</a:t>
            </a:r>
          </a:p>
          <a:p>
            <a:pPr marL="500062" lvl="1" indent="-342900" algn="l">
              <a:buClr>
                <a:srgbClr val="FF0000"/>
              </a:buClr>
              <a:buFont typeface="Wingdings" panose="05000000000000000000" pitchFamily="2" charset="2"/>
              <a:buChar char="v"/>
            </a:pPr>
            <a:r>
              <a:rPr lang="en-US" sz="2800" dirty="0">
                <a:solidFill>
                  <a:srgbClr val="4D4D4D"/>
                </a:solidFill>
                <a:latin typeface="Arial Narrow" panose="020B0606020202030204" pitchFamily="34" charset="0"/>
              </a:rPr>
              <a:t>Stantec – </a:t>
            </a:r>
            <a:r>
              <a:rPr lang="en-US" sz="2400" dirty="0">
                <a:solidFill>
                  <a:srgbClr val="4D4D4D"/>
                </a:solidFill>
                <a:latin typeface="Arial Narrow" panose="020B0606020202030204" pitchFamily="34" charset="0"/>
              </a:rPr>
              <a:t>Electrical Engineer</a:t>
            </a:r>
          </a:p>
          <a:p>
            <a:pPr marL="500062" lvl="1" indent="-342900" algn="l">
              <a:buClr>
                <a:srgbClr val="FF0000"/>
              </a:buClr>
              <a:buFont typeface="Wingdings" panose="05000000000000000000" pitchFamily="2" charset="2"/>
              <a:buChar char="v"/>
            </a:pPr>
            <a:r>
              <a:rPr lang="en-US" sz="2800" dirty="0">
                <a:solidFill>
                  <a:srgbClr val="4D4D4D"/>
                </a:solidFill>
                <a:latin typeface="Arial Narrow" panose="020B0606020202030204" pitchFamily="34" charset="0"/>
              </a:rPr>
              <a:t>GC/CM, EC/CM, MC/CM </a:t>
            </a:r>
            <a:r>
              <a:rPr lang="en-US" sz="2400" dirty="0">
                <a:solidFill>
                  <a:srgbClr val="4D4D4D"/>
                </a:solidFill>
                <a:latin typeface="Arial Narrow" panose="020B0606020202030204" pitchFamily="34" charset="0"/>
              </a:rPr>
              <a:t>(TBD)</a:t>
            </a:r>
          </a:p>
          <a:p>
            <a:pPr marL="157162" lvl="1" algn="l"/>
            <a:endParaRPr lang="en-US" sz="3200" dirty="0">
              <a:solidFill>
                <a:srgbClr val="4D4D4D"/>
              </a:solidFill>
              <a:latin typeface="Arial Narrow" panose="020B0606020202030204" pitchFamily="34" charset="0"/>
            </a:endParaRP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6" name="Picture 5">
            <a:extLst>
              <a:ext uri="{FF2B5EF4-FFF2-40B4-BE49-F238E27FC236}">
                <a16:creationId xmlns:a16="http://schemas.microsoft.com/office/drawing/2014/main" id="{478EDF43-5543-4643-9F17-99C75589D55F}"/>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9" name="Picture 8">
            <a:extLst>
              <a:ext uri="{FF2B5EF4-FFF2-40B4-BE49-F238E27FC236}">
                <a16:creationId xmlns:a16="http://schemas.microsoft.com/office/drawing/2014/main" id="{6683CFC8-4D70-4288-831B-F9ECC84DD5F9}"/>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1" name="Picture 10" descr="cid:2D6609E6-4602-41E0-A8D0-5BB83FBE0F00">
            <a:extLst>
              <a:ext uri="{FF2B5EF4-FFF2-40B4-BE49-F238E27FC236}">
                <a16:creationId xmlns:a16="http://schemas.microsoft.com/office/drawing/2014/main" id="{43F5ADAA-2466-4BDF-B198-2C416D33295C}"/>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1785216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33309" y="2447268"/>
            <a:ext cx="6447501" cy="823057"/>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Clr>
                <a:srgbClr val="FF0000"/>
              </a:buClr>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Team</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157162" lvl="1" algn="l"/>
            <a:endParaRPr lang="en-US" sz="3200" dirty="0">
              <a:solidFill>
                <a:srgbClr val="4D4D4D"/>
              </a:solidFill>
              <a:latin typeface="Arial Narrow" panose="020B0606020202030204" pitchFamily="34" charset="0"/>
            </a:endParaRP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2" name="Picture 1">
            <a:extLst>
              <a:ext uri="{FF2B5EF4-FFF2-40B4-BE49-F238E27FC236}">
                <a16:creationId xmlns:a16="http://schemas.microsoft.com/office/drawing/2014/main" id="{D3F62252-BCE3-4DF8-9F7E-381D26036095}"/>
              </a:ext>
            </a:extLst>
          </p:cNvPr>
          <p:cNvPicPr>
            <a:picLocks noChangeAspect="1"/>
          </p:cNvPicPr>
          <p:nvPr/>
        </p:nvPicPr>
        <p:blipFill>
          <a:blip r:embed="rId3"/>
          <a:stretch>
            <a:fillRect/>
          </a:stretch>
        </p:blipFill>
        <p:spPr>
          <a:xfrm>
            <a:off x="2195596" y="128993"/>
            <a:ext cx="5442218" cy="6557557"/>
          </a:xfrm>
          <a:prstGeom prst="rect">
            <a:avLst/>
          </a:prstGeom>
        </p:spPr>
      </p:pic>
    </p:spTree>
    <p:extLst>
      <p:ext uri="{BB962C8B-B14F-4D97-AF65-F5344CB8AC3E}">
        <p14:creationId xmlns:p14="http://schemas.microsoft.com/office/powerpoint/2010/main" val="2086718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23961" y="801111"/>
            <a:ext cx="4737100" cy="990600"/>
          </a:xfrm>
        </p:spPr>
        <p:txBody>
          <a:bodyPr>
            <a:noAutofit/>
          </a:bodyPr>
          <a:lstStyle/>
          <a:p>
            <a:pPr marL="571500" indent="-571500">
              <a:buClr>
                <a:srgbClr val="7030A0"/>
              </a:buClr>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Why GC/CM?</a:t>
            </a:r>
          </a:p>
        </p:txBody>
      </p:sp>
      <p:sp>
        <p:nvSpPr>
          <p:cNvPr id="4" name="Content Placeholder 3">
            <a:extLst>
              <a:ext uri="{FF2B5EF4-FFF2-40B4-BE49-F238E27FC236}">
                <a16:creationId xmlns:a16="http://schemas.microsoft.com/office/drawing/2014/main" id="{2C9184E6-94A7-4F1B-B960-15622899E02B}"/>
              </a:ext>
            </a:extLst>
          </p:cNvPr>
          <p:cNvSpPr>
            <a:spLocks noGrp="1"/>
          </p:cNvSpPr>
          <p:nvPr>
            <p:ph idx="1"/>
          </p:nvPr>
        </p:nvSpPr>
        <p:spPr>
          <a:xfrm>
            <a:off x="577849" y="2008190"/>
            <a:ext cx="7483062" cy="3880773"/>
          </a:xfrm>
        </p:spPr>
        <p:txBody>
          <a:bodyPr/>
          <a:lstStyle/>
          <a:p>
            <a:pPr>
              <a:buClr>
                <a:srgbClr val="7030A0"/>
              </a:buClr>
              <a:buFont typeface="Wingdings" panose="05000000000000000000" pitchFamily="2" charset="2"/>
              <a:buChar char="v"/>
            </a:pPr>
            <a:r>
              <a:rPr lang="en-US" b="1" dirty="0">
                <a:solidFill>
                  <a:schemeClr val="tx1"/>
                </a:solidFill>
                <a:latin typeface="Arial Narrow" panose="020B0606020202030204" pitchFamily="34" charset="0"/>
              </a:rPr>
              <a:t>The EvergreenHealth Aging Infrastructure and Seismic Improvement project meets 4 of the 6 statutory criteria </a:t>
            </a:r>
            <a:r>
              <a:rPr lang="en-US" b="1" i="1" dirty="0">
                <a:solidFill>
                  <a:schemeClr val="tx1"/>
                </a:solidFill>
                <a:latin typeface="Arial Narrow" panose="020B0606020202030204" pitchFamily="34" charset="0"/>
              </a:rPr>
              <a:t>(One is required).</a:t>
            </a:r>
            <a:r>
              <a:rPr lang="en-US" b="1" dirty="0">
                <a:solidFill>
                  <a:schemeClr val="tx1"/>
                </a:solidFill>
                <a:latin typeface="Arial Narrow" panose="020B0606020202030204" pitchFamily="34" charset="0"/>
              </a:rPr>
              <a:t> </a:t>
            </a:r>
            <a:endParaRPr lang="en-US" dirty="0">
              <a:solidFill>
                <a:schemeClr val="tx1"/>
              </a:solidFill>
              <a:latin typeface="Arial Narrow" panose="020B0606020202030204" pitchFamily="34" charset="0"/>
            </a:endParaRPr>
          </a:p>
          <a:p>
            <a:pPr>
              <a:buClr>
                <a:srgbClr val="7030A0"/>
              </a:buClr>
              <a:buFont typeface="Wingdings" panose="05000000000000000000" pitchFamily="2" charset="2"/>
              <a:buChar char="v"/>
            </a:pPr>
            <a:r>
              <a:rPr lang="en-US" dirty="0">
                <a:solidFill>
                  <a:schemeClr val="tx1"/>
                </a:solidFill>
                <a:latin typeface="Arial Narrow" panose="020B0606020202030204" pitchFamily="34" charset="0"/>
              </a:rPr>
              <a:t>EvergreenHealth feels strongly that GCCM is the most appropriate contracting procedure for this project when each criteria is viewed through the lens of construction work being done in an active Acute Care Hospital where patient, staff and public safety is paramount. </a:t>
            </a:r>
          </a:p>
          <a:p>
            <a:pPr lvl="1">
              <a:buClr>
                <a:srgbClr val="7030A0"/>
              </a:buClr>
            </a:pPr>
            <a:r>
              <a:rPr lang="en-US" dirty="0">
                <a:solidFill>
                  <a:schemeClr val="tx1"/>
                </a:solidFill>
                <a:latin typeface="Arial Narrow" panose="020B0606020202030204" pitchFamily="34" charset="0"/>
              </a:rPr>
              <a:t>Complex scheduling, phasing, and coordination</a:t>
            </a:r>
          </a:p>
          <a:p>
            <a:pPr lvl="1">
              <a:buClr>
                <a:srgbClr val="7030A0"/>
              </a:buClr>
            </a:pPr>
            <a:r>
              <a:rPr lang="en-US" dirty="0">
                <a:solidFill>
                  <a:schemeClr val="tx1"/>
                </a:solidFill>
                <a:latin typeface="Arial Narrow" panose="020B0606020202030204" pitchFamily="34" charset="0"/>
              </a:rPr>
              <a:t>Facility must continue to operate during construction</a:t>
            </a:r>
          </a:p>
          <a:p>
            <a:pPr lvl="1">
              <a:buClr>
                <a:srgbClr val="7030A0"/>
              </a:buClr>
            </a:pPr>
            <a:r>
              <a:rPr lang="en-US" dirty="0">
                <a:solidFill>
                  <a:schemeClr val="tx1"/>
                </a:solidFill>
                <a:latin typeface="Arial Narrow" panose="020B0606020202030204" pitchFamily="34" charset="0"/>
              </a:rPr>
              <a:t>Involvement of the GC/CM is critical during design</a:t>
            </a:r>
          </a:p>
          <a:p>
            <a:pPr lvl="1">
              <a:buClr>
                <a:srgbClr val="7030A0"/>
              </a:buClr>
            </a:pPr>
            <a:r>
              <a:rPr lang="en-US" dirty="0">
                <a:solidFill>
                  <a:schemeClr val="tx1"/>
                </a:solidFill>
                <a:latin typeface="Arial Narrow" panose="020B0606020202030204" pitchFamily="34" charset="0"/>
              </a:rPr>
              <a:t>Complex and technical work environment </a:t>
            </a:r>
          </a:p>
          <a:p>
            <a:pPr defTabSz="933237">
              <a:buClr>
                <a:srgbClr val="7030A0"/>
              </a:buClr>
              <a:buFont typeface="Wingdings" panose="05000000000000000000" pitchFamily="2" charset="2"/>
              <a:buChar char="v"/>
              <a:defRPr/>
            </a:pPr>
            <a:r>
              <a:rPr lang="en-US" b="1" dirty="0">
                <a:solidFill>
                  <a:schemeClr val="tx1"/>
                </a:solidFill>
                <a:latin typeface="Arial Narrow" panose="020B0606020202030204" pitchFamily="34" charset="0"/>
              </a:rPr>
              <a:t>Hand-selected team.</a:t>
            </a:r>
            <a:endParaRPr lang="en-US" dirty="0"/>
          </a:p>
        </p:txBody>
      </p:sp>
      <p:pic>
        <p:nvPicPr>
          <p:cNvPr id="7" name="Picture 6">
            <a:extLst>
              <a:ext uri="{FF2B5EF4-FFF2-40B4-BE49-F238E27FC236}">
                <a16:creationId xmlns:a16="http://schemas.microsoft.com/office/drawing/2014/main" id="{6B947BBB-F4FF-4553-8F8F-43664EBFDFE8}"/>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8" name="Picture 7">
            <a:extLst>
              <a:ext uri="{FF2B5EF4-FFF2-40B4-BE49-F238E27FC236}">
                <a16:creationId xmlns:a16="http://schemas.microsoft.com/office/drawing/2014/main" id="{E34DDDE6-EF7C-4775-9C73-352FE99C8B31}"/>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0" name="Picture 9" descr="cid:2D6609E6-4602-41E0-A8D0-5BB83FBE0F00">
            <a:extLst>
              <a:ext uri="{FF2B5EF4-FFF2-40B4-BE49-F238E27FC236}">
                <a16:creationId xmlns:a16="http://schemas.microsoft.com/office/drawing/2014/main" id="{C763AEB1-5C5D-4D3E-916D-F9D253EC29BA}"/>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304707474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2844800" y="3379521"/>
            <a:ext cx="3603945" cy="95394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buClr>
                <a:srgbClr val="FF0000"/>
              </a:buClr>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Thank You!</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157162" lvl="1" algn="l"/>
            <a:endParaRPr lang="en-US" sz="3200" dirty="0">
              <a:solidFill>
                <a:srgbClr val="4D4D4D"/>
              </a:solidFill>
              <a:latin typeface="Arial Narrow" panose="020B0606020202030204" pitchFamily="34" charset="0"/>
            </a:endParaRP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6" name="Picture 5" descr="cid:2D6609E6-4602-41E0-A8D0-5BB83FBE0F00">
            <a:extLst>
              <a:ext uri="{FF2B5EF4-FFF2-40B4-BE49-F238E27FC236}">
                <a16:creationId xmlns:a16="http://schemas.microsoft.com/office/drawing/2014/main" id="{906E6A92-7D10-4F2B-8FFA-49C0A4A425E0}"/>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15697" y="1604963"/>
            <a:ext cx="4610100" cy="1209675"/>
          </a:xfrm>
          <a:prstGeom prst="rect">
            <a:avLst/>
          </a:prstGeom>
          <a:noFill/>
          <a:ln>
            <a:noFill/>
          </a:ln>
        </p:spPr>
      </p:pic>
      <p:pic>
        <p:nvPicPr>
          <p:cNvPr id="9" name="Picture 8">
            <a:extLst>
              <a:ext uri="{FF2B5EF4-FFF2-40B4-BE49-F238E27FC236}">
                <a16:creationId xmlns:a16="http://schemas.microsoft.com/office/drawing/2014/main" id="{9585BB30-CD67-461A-BEF0-4F54776C4183}"/>
              </a:ext>
            </a:extLst>
          </p:cNvPr>
          <p:cNvPicPr>
            <a:picLocks noChangeAspect="1"/>
          </p:cNvPicPr>
          <p:nvPr/>
        </p:nvPicPr>
        <p:blipFill>
          <a:blip r:embed="rId5"/>
          <a:stretch>
            <a:fillRect/>
          </a:stretch>
        </p:blipFill>
        <p:spPr>
          <a:xfrm>
            <a:off x="5720530" y="6410242"/>
            <a:ext cx="928962" cy="429933"/>
          </a:xfrm>
          <a:prstGeom prst="rect">
            <a:avLst/>
          </a:prstGeom>
        </p:spPr>
      </p:pic>
      <p:pic>
        <p:nvPicPr>
          <p:cNvPr id="11" name="Picture 10">
            <a:extLst>
              <a:ext uri="{FF2B5EF4-FFF2-40B4-BE49-F238E27FC236}">
                <a16:creationId xmlns:a16="http://schemas.microsoft.com/office/drawing/2014/main" id="{AC92C770-FED5-4FF6-91EB-37025D9A8B13}"/>
              </a:ext>
            </a:extLst>
          </p:cNvPr>
          <p:cNvPicPr>
            <a:picLocks noChangeAspect="1"/>
          </p:cNvPicPr>
          <p:nvPr/>
        </p:nvPicPr>
        <p:blipFill>
          <a:blip r:embed="rId6"/>
          <a:stretch>
            <a:fillRect/>
          </a:stretch>
        </p:blipFill>
        <p:spPr>
          <a:xfrm>
            <a:off x="1489004" y="6309925"/>
            <a:ext cx="1355796" cy="530250"/>
          </a:xfrm>
          <a:prstGeom prst="rect">
            <a:avLst/>
          </a:prstGeom>
        </p:spPr>
      </p:pic>
    </p:spTree>
    <p:extLst>
      <p:ext uri="{BB962C8B-B14F-4D97-AF65-F5344CB8AC3E}">
        <p14:creationId xmlns:p14="http://schemas.microsoft.com/office/powerpoint/2010/main" val="2174888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968651" y="3368763"/>
            <a:ext cx="5034114" cy="95394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buClr>
                <a:srgbClr val="FF0000"/>
              </a:buClr>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Questions &amp; Answers</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157162" lvl="1" algn="l"/>
            <a:endParaRPr lang="en-US" sz="3200" dirty="0">
              <a:solidFill>
                <a:srgbClr val="4D4D4D"/>
              </a:solidFill>
              <a:latin typeface="Arial Narrow" panose="020B0606020202030204" pitchFamily="34" charset="0"/>
            </a:endParaRP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6" name="Picture 5" descr="cid:2D6609E6-4602-41E0-A8D0-5BB83FBE0F00">
            <a:extLst>
              <a:ext uri="{FF2B5EF4-FFF2-40B4-BE49-F238E27FC236}">
                <a16:creationId xmlns:a16="http://schemas.microsoft.com/office/drawing/2014/main" id="{906E6A92-7D10-4F2B-8FFA-49C0A4A425E0}"/>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915697" y="1604963"/>
            <a:ext cx="4610100" cy="1209675"/>
          </a:xfrm>
          <a:prstGeom prst="rect">
            <a:avLst/>
          </a:prstGeom>
          <a:noFill/>
          <a:ln>
            <a:noFill/>
          </a:ln>
        </p:spPr>
      </p:pic>
      <p:pic>
        <p:nvPicPr>
          <p:cNvPr id="9" name="Picture 8">
            <a:extLst>
              <a:ext uri="{FF2B5EF4-FFF2-40B4-BE49-F238E27FC236}">
                <a16:creationId xmlns:a16="http://schemas.microsoft.com/office/drawing/2014/main" id="{9585BB30-CD67-461A-BEF0-4F54776C4183}"/>
              </a:ext>
            </a:extLst>
          </p:cNvPr>
          <p:cNvPicPr>
            <a:picLocks noChangeAspect="1"/>
          </p:cNvPicPr>
          <p:nvPr/>
        </p:nvPicPr>
        <p:blipFill>
          <a:blip r:embed="rId5"/>
          <a:stretch>
            <a:fillRect/>
          </a:stretch>
        </p:blipFill>
        <p:spPr>
          <a:xfrm>
            <a:off x="5720530" y="6410242"/>
            <a:ext cx="928962" cy="429933"/>
          </a:xfrm>
          <a:prstGeom prst="rect">
            <a:avLst/>
          </a:prstGeom>
        </p:spPr>
      </p:pic>
      <p:pic>
        <p:nvPicPr>
          <p:cNvPr id="11" name="Picture 10">
            <a:extLst>
              <a:ext uri="{FF2B5EF4-FFF2-40B4-BE49-F238E27FC236}">
                <a16:creationId xmlns:a16="http://schemas.microsoft.com/office/drawing/2014/main" id="{AC92C770-FED5-4FF6-91EB-37025D9A8B13}"/>
              </a:ext>
            </a:extLst>
          </p:cNvPr>
          <p:cNvPicPr>
            <a:picLocks noChangeAspect="1"/>
          </p:cNvPicPr>
          <p:nvPr/>
        </p:nvPicPr>
        <p:blipFill>
          <a:blip r:embed="rId6"/>
          <a:stretch>
            <a:fillRect/>
          </a:stretch>
        </p:blipFill>
        <p:spPr>
          <a:xfrm>
            <a:off x="1489004" y="6309925"/>
            <a:ext cx="1355796" cy="530250"/>
          </a:xfrm>
          <a:prstGeom prst="rect">
            <a:avLst/>
          </a:prstGeom>
        </p:spPr>
      </p:pic>
    </p:spTree>
    <p:extLst>
      <p:ext uri="{BB962C8B-B14F-4D97-AF65-F5344CB8AC3E}">
        <p14:creationId xmlns:p14="http://schemas.microsoft.com/office/powerpoint/2010/main" val="3630857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66FC1EE-0307-446A-9375-578C95087A36}"/>
              </a:ext>
            </a:extLst>
          </p:cNvPr>
          <p:cNvPicPr>
            <a:picLocks noGrp="1" noChangeAspect="1"/>
          </p:cNvPicPr>
          <p:nvPr>
            <p:ph idx="1"/>
          </p:nvPr>
        </p:nvPicPr>
        <p:blipFill>
          <a:blip r:embed="rId3" cstate="screen">
            <a:extLst>
              <a:ext uri="{28A0092B-C50C-407E-A947-70E740481C1C}">
                <a14:useLocalDpi xmlns:a14="http://schemas.microsoft.com/office/drawing/2010/main" val="0"/>
              </a:ext>
            </a:extLst>
          </a:blip>
          <a:stretch>
            <a:fillRect/>
          </a:stretch>
        </p:blipFill>
        <p:spPr>
          <a:xfrm>
            <a:off x="1580155" y="1874912"/>
            <a:ext cx="5458385" cy="4366708"/>
          </a:xfrm>
        </p:spPr>
      </p:pic>
      <p:pic>
        <p:nvPicPr>
          <p:cNvPr id="6" name="Picture 5">
            <a:extLst>
              <a:ext uri="{FF2B5EF4-FFF2-40B4-BE49-F238E27FC236}">
                <a16:creationId xmlns:a16="http://schemas.microsoft.com/office/drawing/2014/main" id="{C871185A-2FF2-4A87-B986-5ACF39560921}"/>
              </a:ext>
            </a:extLst>
          </p:cNvPr>
          <p:cNvPicPr>
            <a:picLocks noChangeAspect="1"/>
          </p:cNvPicPr>
          <p:nvPr/>
        </p:nvPicPr>
        <p:blipFill>
          <a:blip r:embed="rId4"/>
          <a:stretch>
            <a:fillRect/>
          </a:stretch>
        </p:blipFill>
        <p:spPr>
          <a:xfrm>
            <a:off x="5596835" y="6410242"/>
            <a:ext cx="928962" cy="429933"/>
          </a:xfrm>
          <a:prstGeom prst="rect">
            <a:avLst/>
          </a:prstGeom>
        </p:spPr>
      </p:pic>
      <p:pic>
        <p:nvPicPr>
          <p:cNvPr id="7" name="Picture 6">
            <a:extLst>
              <a:ext uri="{FF2B5EF4-FFF2-40B4-BE49-F238E27FC236}">
                <a16:creationId xmlns:a16="http://schemas.microsoft.com/office/drawing/2014/main" id="{871D00CF-90E9-47DB-98BE-34AB4977D3E5}"/>
              </a:ext>
            </a:extLst>
          </p:cNvPr>
          <p:cNvPicPr>
            <a:picLocks noChangeAspect="1"/>
          </p:cNvPicPr>
          <p:nvPr/>
        </p:nvPicPr>
        <p:blipFill>
          <a:blip r:embed="rId5"/>
          <a:stretch>
            <a:fillRect/>
          </a:stretch>
        </p:blipFill>
        <p:spPr>
          <a:xfrm>
            <a:off x="1774754" y="6335325"/>
            <a:ext cx="1355796" cy="530250"/>
          </a:xfrm>
          <a:prstGeom prst="rect">
            <a:avLst/>
          </a:prstGeom>
        </p:spPr>
      </p:pic>
      <p:sp>
        <p:nvSpPr>
          <p:cNvPr id="8" name="Title 7">
            <a:extLst>
              <a:ext uri="{FF2B5EF4-FFF2-40B4-BE49-F238E27FC236}">
                <a16:creationId xmlns:a16="http://schemas.microsoft.com/office/drawing/2014/main" id="{A9ABC346-A573-48DE-8083-0187E8E46801}"/>
              </a:ext>
            </a:extLst>
          </p:cNvPr>
          <p:cNvSpPr>
            <a:spLocks noGrp="1"/>
          </p:cNvSpPr>
          <p:nvPr>
            <p:ph type="title"/>
          </p:nvPr>
        </p:nvSpPr>
        <p:spPr>
          <a:xfrm>
            <a:off x="1702202" y="1043915"/>
            <a:ext cx="5261377" cy="769441"/>
          </a:xfrm>
          <a:prstGeom prst="rect">
            <a:avLst/>
          </a:prstGeom>
        </p:spPr>
        <p:txBody>
          <a:bodyPr wrap="none">
            <a:spAutoFit/>
          </a:bodyPr>
          <a:lstStyle/>
          <a:p>
            <a:pPr algn="ctr"/>
            <a:r>
              <a:rPr lang="en-US" sz="2000" dirty="0">
                <a:solidFill>
                  <a:srgbClr val="2B3279"/>
                </a:solidFill>
                <a:effectLst>
                  <a:outerShdw blurRad="38100" dist="38100" dir="2700000" algn="tl">
                    <a:srgbClr val="000000">
                      <a:alpha val="43137"/>
                    </a:srgbClr>
                  </a:outerShdw>
                </a:effectLst>
                <a:latin typeface="Arial Narrow" panose="020B0606020202030204" pitchFamily="34" charset="0"/>
              </a:rPr>
              <a:t>King County Public Hospital District No. 2</a:t>
            </a:r>
            <a:br>
              <a:rPr lang="en-US" sz="2400" dirty="0">
                <a:solidFill>
                  <a:srgbClr val="2B3279"/>
                </a:solidFill>
                <a:effectLst>
                  <a:outerShdw blurRad="38100" dist="38100" dir="2700000" algn="tl">
                    <a:srgbClr val="000000">
                      <a:alpha val="43137"/>
                    </a:srgbClr>
                  </a:outerShdw>
                </a:effectLst>
                <a:latin typeface="Arial Narrow" panose="020B0606020202030204" pitchFamily="34" charset="0"/>
              </a:rPr>
            </a:br>
            <a:r>
              <a:rPr lang="en-US" sz="2400" dirty="0">
                <a:solidFill>
                  <a:srgbClr val="2B3279"/>
                </a:solidFill>
                <a:effectLst>
                  <a:outerShdw blurRad="38100" dist="38100" dir="2700000" algn="tl">
                    <a:srgbClr val="000000">
                      <a:alpha val="43137"/>
                    </a:srgbClr>
                  </a:outerShdw>
                </a:effectLst>
                <a:latin typeface="Arial Narrow" panose="020B0606020202030204" pitchFamily="34" charset="0"/>
              </a:rPr>
              <a:t>Aging Infrastructure &amp; Seismic Improvements</a:t>
            </a:r>
          </a:p>
        </p:txBody>
      </p:sp>
      <p:pic>
        <p:nvPicPr>
          <p:cNvPr id="9" name="Picture 8" descr="cid:2D6609E6-4602-41E0-A8D0-5BB83FBE0F00">
            <a:extLst>
              <a:ext uri="{FF2B5EF4-FFF2-40B4-BE49-F238E27FC236}">
                <a16:creationId xmlns:a16="http://schemas.microsoft.com/office/drawing/2014/main" id="{482E6EC1-548F-4673-BC86-18034CF06B93}"/>
              </a:ext>
            </a:extLst>
          </p:cNvPr>
          <p:cNvPicPr/>
          <p:nvPr/>
        </p:nvPicPr>
        <p:blipFill>
          <a:blip r:embed="rId6" r:link="rId7">
            <a:extLst>
              <a:ext uri="{28A0092B-C50C-407E-A947-70E740481C1C}">
                <a14:useLocalDpi xmlns:a14="http://schemas.microsoft.com/office/drawing/2010/main" val="0"/>
              </a:ext>
            </a:extLst>
          </a:blip>
          <a:srcRect/>
          <a:stretch>
            <a:fillRect/>
          </a:stretch>
        </p:blipFill>
        <p:spPr bwMode="auto">
          <a:xfrm>
            <a:off x="2584407" y="226782"/>
            <a:ext cx="3190668" cy="817133"/>
          </a:xfrm>
          <a:prstGeom prst="rect">
            <a:avLst/>
          </a:prstGeom>
          <a:noFill/>
          <a:ln>
            <a:noFill/>
          </a:ln>
        </p:spPr>
      </p:pic>
    </p:spTree>
    <p:extLst>
      <p:ext uri="{BB962C8B-B14F-4D97-AF65-F5344CB8AC3E}">
        <p14:creationId xmlns:p14="http://schemas.microsoft.com/office/powerpoint/2010/main" val="1312596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330280" y="1239296"/>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AGENDA</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Project Overview</a:t>
            </a:r>
          </a:p>
          <a:p>
            <a:pPr marL="500062" lvl="1" indent="-342900" algn="l">
              <a:buClr>
                <a:srgbClr val="FF0000"/>
              </a:buClr>
              <a:buFont typeface="Wingdings" panose="05000000000000000000" pitchFamily="2" charset="2"/>
              <a:buChar char="v"/>
            </a:pPr>
            <a:r>
              <a:rPr lang="en-US" sz="3200" dirty="0">
                <a:solidFill>
                  <a:srgbClr val="4D4D4D"/>
                </a:solidFill>
                <a:latin typeface="Arial Narrow" panose="020B0606020202030204" pitchFamily="34" charset="0"/>
              </a:rPr>
              <a:t>Team</a:t>
            </a:r>
          </a:p>
          <a:p>
            <a:pPr marL="500062" lvl="1" indent="-342900" algn="l">
              <a:buClr>
                <a:srgbClr val="7030A0"/>
              </a:buClr>
              <a:buFont typeface="Wingdings" panose="05000000000000000000" pitchFamily="2" charset="2"/>
              <a:buChar char="v"/>
            </a:pPr>
            <a:r>
              <a:rPr lang="en-US" sz="3200" dirty="0">
                <a:solidFill>
                  <a:srgbClr val="4D4D4D"/>
                </a:solidFill>
                <a:latin typeface="Arial Narrow" panose="020B0606020202030204" pitchFamily="34" charset="0"/>
              </a:rPr>
              <a:t>Why GC/CM?</a:t>
            </a: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5" name="Picture 4">
            <a:extLst>
              <a:ext uri="{FF2B5EF4-FFF2-40B4-BE49-F238E27FC236}">
                <a16:creationId xmlns:a16="http://schemas.microsoft.com/office/drawing/2014/main" id="{2EA82E48-309D-40D8-BE8F-F01C17271959}"/>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7" name="Picture 6">
            <a:extLst>
              <a:ext uri="{FF2B5EF4-FFF2-40B4-BE49-F238E27FC236}">
                <a16:creationId xmlns:a16="http://schemas.microsoft.com/office/drawing/2014/main" id="{BF0EBEE5-DD0A-4F71-A424-6C78B8E9B913}"/>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6" name="Picture 5" descr="cid:2D6609E6-4602-41E0-A8D0-5BB83FBE0F00">
            <a:extLst>
              <a:ext uri="{FF2B5EF4-FFF2-40B4-BE49-F238E27FC236}">
                <a16:creationId xmlns:a16="http://schemas.microsoft.com/office/drawing/2014/main" id="{A73349C4-69C9-40DC-861B-2173C8D7812D}"/>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318206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330280" y="1219417"/>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Project Overview</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Description</a:t>
            </a: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Funding</a:t>
            </a: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Schedule</a:t>
            </a:r>
          </a:p>
        </p:txBody>
      </p:sp>
      <p:pic>
        <p:nvPicPr>
          <p:cNvPr id="9" name="Picture 8">
            <a:extLst>
              <a:ext uri="{FF2B5EF4-FFF2-40B4-BE49-F238E27FC236}">
                <a16:creationId xmlns:a16="http://schemas.microsoft.com/office/drawing/2014/main" id="{D261B172-95BA-4555-A718-03D15AF610C0}"/>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11" name="Picture 10">
            <a:extLst>
              <a:ext uri="{FF2B5EF4-FFF2-40B4-BE49-F238E27FC236}">
                <a16:creationId xmlns:a16="http://schemas.microsoft.com/office/drawing/2014/main" id="{5E2D22AD-5E27-47F1-ACC8-77740AC6A472}"/>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2" name="Picture 11" descr="cid:2D6609E6-4602-41E0-A8D0-5BB83FBE0F00">
            <a:extLst>
              <a:ext uri="{FF2B5EF4-FFF2-40B4-BE49-F238E27FC236}">
                <a16:creationId xmlns:a16="http://schemas.microsoft.com/office/drawing/2014/main" id="{79588C68-7CDE-4F9E-A81C-ED78D9373B60}"/>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1984820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12888-1CFD-431D-B4E3-31EE6045AB8D}"/>
              </a:ext>
            </a:extLst>
          </p:cNvPr>
          <p:cNvSpPr>
            <a:spLocks noGrp="1"/>
          </p:cNvSpPr>
          <p:nvPr>
            <p:ph type="title"/>
          </p:nvPr>
        </p:nvSpPr>
        <p:spPr>
          <a:xfrm>
            <a:off x="609599" y="254000"/>
            <a:ext cx="6347713" cy="1320800"/>
          </a:xfrm>
        </p:spPr>
        <p:txBody>
          <a:bodyPr/>
          <a:lstStyle/>
          <a:p>
            <a:pPr marL="571500" indent="-571500">
              <a:buClr>
                <a:srgbClr val="92D050"/>
              </a:buClr>
              <a:buFont typeface="Wingdings" panose="05000000000000000000" pitchFamily="2" charset="2"/>
              <a:buChar char="v"/>
            </a:pPr>
            <a:r>
              <a:rPr lang="en-US" dirty="0">
                <a:solidFill>
                  <a:srgbClr val="2B3279"/>
                </a:solidFill>
                <a:effectLst>
                  <a:outerShdw blurRad="38100" dist="38100" dir="2700000" algn="tl">
                    <a:srgbClr val="000000">
                      <a:alpha val="43137"/>
                    </a:srgbClr>
                  </a:outerShdw>
                </a:effectLst>
                <a:latin typeface="Arial Narrow" panose="020B0606020202030204" pitchFamily="34" charset="0"/>
              </a:rPr>
              <a:t>Project Description</a:t>
            </a:r>
            <a:br>
              <a:rPr lang="en-US" dirty="0">
                <a:solidFill>
                  <a:srgbClr val="2B3279"/>
                </a:solidFill>
                <a:effectLst>
                  <a:outerShdw blurRad="38100" dist="38100" dir="2700000" algn="tl">
                    <a:srgbClr val="000000">
                      <a:alpha val="43137"/>
                    </a:srgbClr>
                  </a:outerShdw>
                </a:effectLst>
                <a:latin typeface="Arial Narrow" panose="020B0606020202030204" pitchFamily="34" charset="0"/>
              </a:rPr>
            </a:br>
            <a:endParaRPr lang="en-US" dirty="0"/>
          </a:p>
        </p:txBody>
      </p:sp>
      <p:pic>
        <p:nvPicPr>
          <p:cNvPr id="4" name="Picture 3">
            <a:extLst>
              <a:ext uri="{FF2B5EF4-FFF2-40B4-BE49-F238E27FC236}">
                <a16:creationId xmlns:a16="http://schemas.microsoft.com/office/drawing/2014/main" id="{9C057375-A9D5-4694-9732-626AA6233F5D}"/>
              </a:ext>
            </a:extLst>
          </p:cNvPr>
          <p:cNvPicPr>
            <a:picLocks noChangeAspect="1"/>
          </p:cNvPicPr>
          <p:nvPr/>
        </p:nvPicPr>
        <p:blipFill>
          <a:blip r:embed="rId3"/>
          <a:stretch>
            <a:fillRect/>
          </a:stretch>
        </p:blipFill>
        <p:spPr>
          <a:xfrm>
            <a:off x="533502" y="1009650"/>
            <a:ext cx="7788587" cy="5116105"/>
          </a:xfrm>
          <a:prstGeom prst="rect">
            <a:avLst/>
          </a:prstGeom>
        </p:spPr>
      </p:pic>
      <p:pic>
        <p:nvPicPr>
          <p:cNvPr id="7" name="Picture 6">
            <a:extLst>
              <a:ext uri="{FF2B5EF4-FFF2-40B4-BE49-F238E27FC236}">
                <a16:creationId xmlns:a16="http://schemas.microsoft.com/office/drawing/2014/main" id="{D8D52B14-EAE4-4F64-84D1-F1A6D9AD1CCA}"/>
              </a:ext>
            </a:extLst>
          </p:cNvPr>
          <p:cNvPicPr>
            <a:picLocks noChangeAspect="1"/>
          </p:cNvPicPr>
          <p:nvPr/>
        </p:nvPicPr>
        <p:blipFill>
          <a:blip r:embed="rId4"/>
          <a:stretch>
            <a:fillRect/>
          </a:stretch>
        </p:blipFill>
        <p:spPr>
          <a:xfrm>
            <a:off x="5720530" y="6410242"/>
            <a:ext cx="928962" cy="429933"/>
          </a:xfrm>
          <a:prstGeom prst="rect">
            <a:avLst/>
          </a:prstGeom>
        </p:spPr>
      </p:pic>
      <p:pic>
        <p:nvPicPr>
          <p:cNvPr id="8" name="Picture 7">
            <a:extLst>
              <a:ext uri="{FF2B5EF4-FFF2-40B4-BE49-F238E27FC236}">
                <a16:creationId xmlns:a16="http://schemas.microsoft.com/office/drawing/2014/main" id="{DCF2533C-7045-417F-8229-A21B17139F7F}"/>
              </a:ext>
            </a:extLst>
          </p:cNvPr>
          <p:cNvPicPr>
            <a:picLocks noChangeAspect="1"/>
          </p:cNvPicPr>
          <p:nvPr/>
        </p:nvPicPr>
        <p:blipFill>
          <a:blip r:embed="rId5"/>
          <a:stretch>
            <a:fillRect/>
          </a:stretch>
        </p:blipFill>
        <p:spPr>
          <a:xfrm>
            <a:off x="3322219" y="6309925"/>
            <a:ext cx="1355796" cy="530250"/>
          </a:xfrm>
          <a:prstGeom prst="rect">
            <a:avLst/>
          </a:prstGeom>
        </p:spPr>
      </p:pic>
      <p:pic>
        <p:nvPicPr>
          <p:cNvPr id="9" name="Picture 8" descr="cid:2D6609E6-4602-41E0-A8D0-5BB83FBE0F00">
            <a:extLst>
              <a:ext uri="{FF2B5EF4-FFF2-40B4-BE49-F238E27FC236}">
                <a16:creationId xmlns:a16="http://schemas.microsoft.com/office/drawing/2014/main" id="{2E50FE78-1407-4AE1-8FB9-DA1320A0F06B}"/>
              </a:ext>
            </a:extLst>
          </p:cNvPr>
          <p:cNvPicPr/>
          <p:nvPr/>
        </p:nvPicPr>
        <p:blipFill>
          <a:blip r:embed="rId6" r:link="rId7"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2445916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016379" y="1219417"/>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Project Funding</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Initially fund Pre-Construction &amp; Design through Cash Reserves (+/- $15m)</a:t>
            </a: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Bond Referendum April 2019 ($ TBD) GC/CM Needed</a:t>
            </a:r>
          </a:p>
          <a:p>
            <a:pPr marL="157162" lvl="1" algn="l"/>
            <a:endParaRPr lang="en-US" sz="3200" dirty="0">
              <a:solidFill>
                <a:srgbClr val="4D4D4D"/>
              </a:solidFill>
              <a:latin typeface="Arial Narrow" panose="020B0606020202030204" pitchFamily="34" charset="0"/>
            </a:endParaRP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6" name="Picture 5">
            <a:extLst>
              <a:ext uri="{FF2B5EF4-FFF2-40B4-BE49-F238E27FC236}">
                <a16:creationId xmlns:a16="http://schemas.microsoft.com/office/drawing/2014/main" id="{D4851ED4-76A1-4B8F-BD19-EE990BB3A82C}"/>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9" name="Picture 8">
            <a:extLst>
              <a:ext uri="{FF2B5EF4-FFF2-40B4-BE49-F238E27FC236}">
                <a16:creationId xmlns:a16="http://schemas.microsoft.com/office/drawing/2014/main" id="{3FE44306-E9C3-4145-A9F3-554ABB900FEC}"/>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1" name="Picture 10" descr="cid:2D6609E6-4602-41E0-A8D0-5BB83FBE0F00">
            <a:extLst>
              <a:ext uri="{FF2B5EF4-FFF2-40B4-BE49-F238E27FC236}">
                <a16:creationId xmlns:a16="http://schemas.microsoft.com/office/drawing/2014/main" id="{0AE20D88-893B-41AA-B3A6-4846A1FB4B00}"/>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329392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330280" y="1219417"/>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Project Schedule</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Complex, Multi-Phase Project</a:t>
            </a: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Acute Care Environment</a:t>
            </a:r>
          </a:p>
          <a:p>
            <a:pPr marL="957262" lvl="2" indent="-342900" algn="l">
              <a:buFont typeface="Wingdings" panose="05000000000000000000" pitchFamily="2" charset="2"/>
              <a:buChar char="v"/>
            </a:pPr>
            <a:r>
              <a:rPr lang="en-US" sz="3000" dirty="0">
                <a:solidFill>
                  <a:srgbClr val="4D4D4D"/>
                </a:solidFill>
                <a:latin typeface="Arial Narrow" panose="020B0606020202030204" pitchFamily="34" charset="0"/>
              </a:rPr>
              <a:t>Fully Operational</a:t>
            </a:r>
          </a:p>
          <a:p>
            <a:pPr marL="500062" lvl="1" indent="-342900" algn="l">
              <a:buFont typeface="Wingdings" panose="05000000000000000000" pitchFamily="2" charset="2"/>
              <a:buChar char="v"/>
            </a:pPr>
            <a:r>
              <a:rPr lang="en-US" sz="3200" dirty="0">
                <a:solidFill>
                  <a:srgbClr val="4D4D4D"/>
                </a:solidFill>
                <a:latin typeface="Arial Narrow" panose="020B0606020202030204" pitchFamily="34" charset="0"/>
              </a:rPr>
              <a:t>Need GC/CM: Key Player to Assist Team in Figuring this out!</a:t>
            </a:r>
          </a:p>
          <a:p>
            <a:pPr marL="157162" lvl="1" algn="l"/>
            <a:endParaRPr lang="en-US" sz="3200" dirty="0">
              <a:solidFill>
                <a:srgbClr val="4D4D4D"/>
              </a:solidFill>
              <a:latin typeface="Arial Narrow" panose="020B0606020202030204" pitchFamily="34" charset="0"/>
            </a:endParaRPr>
          </a:p>
        </p:txBody>
      </p:sp>
      <p:pic>
        <p:nvPicPr>
          <p:cNvPr id="6" name="Picture 5">
            <a:extLst>
              <a:ext uri="{FF2B5EF4-FFF2-40B4-BE49-F238E27FC236}">
                <a16:creationId xmlns:a16="http://schemas.microsoft.com/office/drawing/2014/main" id="{5E0FC341-0E58-4733-AB7C-CE1334B8A79A}"/>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9" name="Picture 8">
            <a:extLst>
              <a:ext uri="{FF2B5EF4-FFF2-40B4-BE49-F238E27FC236}">
                <a16:creationId xmlns:a16="http://schemas.microsoft.com/office/drawing/2014/main" id="{E2042572-5068-4ADE-8C72-EFB0DC0BB5E2}"/>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1" name="Picture 10" descr="cid:2D6609E6-4602-41E0-A8D0-5BB83FBE0F00">
            <a:extLst>
              <a:ext uri="{FF2B5EF4-FFF2-40B4-BE49-F238E27FC236}">
                <a16:creationId xmlns:a16="http://schemas.microsoft.com/office/drawing/2014/main" id="{906B4B71-9AD3-43A6-9EE4-C8B3F51BB9D7}"/>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60143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038551" y="177206"/>
            <a:ext cx="7031626"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157162" lvl="1" algn="l"/>
            <a:endParaRPr lang="en-US" sz="1800" dirty="0">
              <a:solidFill>
                <a:srgbClr val="4D4D4D"/>
              </a:solidFill>
              <a:latin typeface="Arial Narrow" panose="020B0606020202030204" pitchFamily="34" charset="0"/>
            </a:endParaRPr>
          </a:p>
        </p:txBody>
      </p:sp>
      <p:pic>
        <p:nvPicPr>
          <p:cNvPr id="2" name="Picture 1">
            <a:extLst>
              <a:ext uri="{FF2B5EF4-FFF2-40B4-BE49-F238E27FC236}">
                <a16:creationId xmlns:a16="http://schemas.microsoft.com/office/drawing/2014/main" id="{A49D458F-135A-405A-A7E7-43471C9A0DD8}"/>
              </a:ext>
            </a:extLst>
          </p:cNvPr>
          <p:cNvPicPr>
            <a:picLocks noChangeAspect="1"/>
          </p:cNvPicPr>
          <p:nvPr/>
        </p:nvPicPr>
        <p:blipFill>
          <a:blip r:embed="rId3"/>
          <a:stretch>
            <a:fillRect/>
          </a:stretch>
        </p:blipFill>
        <p:spPr>
          <a:xfrm>
            <a:off x="139192" y="2195512"/>
            <a:ext cx="8867775" cy="2733675"/>
          </a:xfrm>
          <a:prstGeom prst="rect">
            <a:avLst/>
          </a:prstGeom>
        </p:spPr>
      </p:pic>
      <p:sp>
        <p:nvSpPr>
          <p:cNvPr id="7" name="Content Placeholder 2">
            <a:extLst>
              <a:ext uri="{FF2B5EF4-FFF2-40B4-BE49-F238E27FC236}">
                <a16:creationId xmlns:a16="http://schemas.microsoft.com/office/drawing/2014/main" id="{4C63BD4A-AF3C-43AB-A924-0512059B6A93}"/>
              </a:ext>
            </a:extLst>
          </p:cNvPr>
          <p:cNvSpPr txBox="1">
            <a:spLocks/>
          </p:cNvSpPr>
          <p:nvPr/>
        </p:nvSpPr>
        <p:spPr>
          <a:xfrm>
            <a:off x="1330280" y="1219417"/>
            <a:ext cx="6447501" cy="812583"/>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Project Schedule</a:t>
            </a:r>
          </a:p>
          <a:p>
            <a:pPr marL="157162" lvl="1" algn="l"/>
            <a:endParaRPr lang="en-US" sz="375" dirty="0">
              <a:solidFill>
                <a:srgbClr val="4D4D4D"/>
              </a:solidFill>
              <a:latin typeface="Arial Narrow" panose="020B0606020202030204" pitchFamily="34" charset="0"/>
            </a:endParaRPr>
          </a:p>
        </p:txBody>
      </p:sp>
      <p:pic>
        <p:nvPicPr>
          <p:cNvPr id="9" name="Picture 8">
            <a:extLst>
              <a:ext uri="{FF2B5EF4-FFF2-40B4-BE49-F238E27FC236}">
                <a16:creationId xmlns:a16="http://schemas.microsoft.com/office/drawing/2014/main" id="{C0F47EAE-0041-4923-97CC-77B22FF8A5D3}"/>
              </a:ext>
            </a:extLst>
          </p:cNvPr>
          <p:cNvPicPr>
            <a:picLocks noChangeAspect="1"/>
          </p:cNvPicPr>
          <p:nvPr/>
        </p:nvPicPr>
        <p:blipFill>
          <a:blip r:embed="rId4"/>
          <a:stretch>
            <a:fillRect/>
          </a:stretch>
        </p:blipFill>
        <p:spPr>
          <a:xfrm>
            <a:off x="5720530" y="6410242"/>
            <a:ext cx="928962" cy="429933"/>
          </a:xfrm>
          <a:prstGeom prst="rect">
            <a:avLst/>
          </a:prstGeom>
        </p:spPr>
      </p:pic>
      <p:pic>
        <p:nvPicPr>
          <p:cNvPr id="11" name="Picture 10">
            <a:extLst>
              <a:ext uri="{FF2B5EF4-FFF2-40B4-BE49-F238E27FC236}">
                <a16:creationId xmlns:a16="http://schemas.microsoft.com/office/drawing/2014/main" id="{67E90E8D-C62C-44FF-B063-664BCC685DE7}"/>
              </a:ext>
            </a:extLst>
          </p:cNvPr>
          <p:cNvPicPr>
            <a:picLocks noChangeAspect="1"/>
          </p:cNvPicPr>
          <p:nvPr/>
        </p:nvPicPr>
        <p:blipFill>
          <a:blip r:embed="rId5"/>
          <a:stretch>
            <a:fillRect/>
          </a:stretch>
        </p:blipFill>
        <p:spPr>
          <a:xfrm>
            <a:off x="3322219" y="6309925"/>
            <a:ext cx="1355796" cy="530250"/>
          </a:xfrm>
          <a:prstGeom prst="rect">
            <a:avLst/>
          </a:prstGeom>
        </p:spPr>
      </p:pic>
      <p:pic>
        <p:nvPicPr>
          <p:cNvPr id="12" name="Picture 11" descr="cid:2D6609E6-4602-41E0-A8D0-5BB83FBE0F00">
            <a:extLst>
              <a:ext uri="{FF2B5EF4-FFF2-40B4-BE49-F238E27FC236}">
                <a16:creationId xmlns:a16="http://schemas.microsoft.com/office/drawing/2014/main" id="{0B37BD62-F8AF-44BC-A5DF-8AF8B6A4B376}"/>
              </a:ext>
            </a:extLst>
          </p:cNvPr>
          <p:cNvPicPr/>
          <p:nvPr/>
        </p:nvPicPr>
        <p:blipFill>
          <a:blip r:embed="rId6" r:link="rId7"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1999870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a:xfrm>
            <a:off x="1330280" y="1219417"/>
            <a:ext cx="6447501" cy="2910580"/>
          </a:xfrm>
          <a:prstGeom prst="rect">
            <a:avLst/>
          </a:prstGeom>
        </p:spPr>
        <p:txBody>
          <a:bodyPr vert="horz" lIns="68580" tIns="34290" rIns="68580" bIns="3429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571500" indent="-571500" algn="l">
              <a:buClr>
                <a:srgbClr val="FF0000"/>
              </a:buClr>
              <a:buFont typeface="Wingdings" panose="05000000000000000000" pitchFamily="2" charset="2"/>
              <a:buChar char="v"/>
            </a:pPr>
            <a:r>
              <a:rPr lang="en-US" sz="4400" dirty="0">
                <a:solidFill>
                  <a:srgbClr val="2B3279"/>
                </a:solidFill>
                <a:effectLst>
                  <a:outerShdw blurRad="38100" dist="38100" dir="2700000" algn="tl">
                    <a:srgbClr val="000000">
                      <a:alpha val="43137"/>
                    </a:srgbClr>
                  </a:outerShdw>
                </a:effectLst>
                <a:latin typeface="Arial Narrow" panose="020B0606020202030204" pitchFamily="34" charset="0"/>
              </a:rPr>
              <a:t>Project Team</a:t>
            </a:r>
          </a:p>
          <a:p>
            <a:pPr lvl="1" indent="-300038" algn="l">
              <a:buFont typeface="Wingdings" panose="05000000000000000000" pitchFamily="2" charset="2"/>
              <a:buChar char="§"/>
            </a:pPr>
            <a:endParaRPr lang="en-US" sz="375" dirty="0">
              <a:solidFill>
                <a:srgbClr val="4D4D4D"/>
              </a:solidFill>
              <a:latin typeface="Arial Narrow" panose="020B0606020202030204" pitchFamily="34" charset="0"/>
            </a:endParaRPr>
          </a:p>
          <a:p>
            <a:pPr marL="500062" lvl="1" indent="-342900" algn="l">
              <a:buClr>
                <a:srgbClr val="FF0000"/>
              </a:buClr>
              <a:buFont typeface="Wingdings" panose="05000000000000000000" pitchFamily="2" charset="2"/>
              <a:buChar char="v"/>
            </a:pPr>
            <a:r>
              <a:rPr lang="en-US" sz="3200" dirty="0">
                <a:solidFill>
                  <a:srgbClr val="4D4D4D"/>
                </a:solidFill>
                <a:latin typeface="Arial Narrow" panose="020B0606020202030204" pitchFamily="34" charset="0"/>
              </a:rPr>
              <a:t>Management Team</a:t>
            </a:r>
          </a:p>
          <a:p>
            <a:pPr marL="500062" lvl="1" indent="-342900" algn="l">
              <a:buClr>
                <a:srgbClr val="FF0000"/>
              </a:buClr>
              <a:buFont typeface="Wingdings" panose="05000000000000000000" pitchFamily="2" charset="2"/>
              <a:buChar char="v"/>
            </a:pPr>
            <a:r>
              <a:rPr lang="en-US" sz="3200" dirty="0">
                <a:solidFill>
                  <a:srgbClr val="4D4D4D"/>
                </a:solidFill>
                <a:latin typeface="Arial Narrow" panose="020B0606020202030204" pitchFamily="34" charset="0"/>
              </a:rPr>
              <a:t>Design Team</a:t>
            </a:r>
          </a:p>
          <a:p>
            <a:pPr marL="157162" lvl="1" algn="l"/>
            <a:endParaRPr lang="en-US" sz="3200" dirty="0">
              <a:solidFill>
                <a:srgbClr val="4D4D4D"/>
              </a:solidFill>
              <a:latin typeface="Arial Narrow" panose="020B0606020202030204" pitchFamily="34" charset="0"/>
            </a:endParaRPr>
          </a:p>
        </p:txBody>
      </p:sp>
      <p:sp>
        <p:nvSpPr>
          <p:cNvPr id="10" name="Rectangle 9"/>
          <p:cNvSpPr/>
          <p:nvPr/>
        </p:nvSpPr>
        <p:spPr>
          <a:xfrm>
            <a:off x="96380" y="5303481"/>
            <a:ext cx="1631265" cy="369332"/>
          </a:xfrm>
          <a:prstGeom prst="rect">
            <a:avLst/>
          </a:prstGeom>
          <a:solidFill>
            <a:schemeClr val="bg1">
              <a:alpha val="17000"/>
            </a:schemeClr>
          </a:solidFill>
        </p:spPr>
        <p:txBody>
          <a:bodyPr wrap="square">
            <a:spAutoFit/>
          </a:bodyPr>
          <a:lstStyle/>
          <a:p>
            <a:pPr marL="42863" lvl="1">
              <a:spcBef>
                <a:spcPts val="750"/>
              </a:spcBef>
              <a:buClr>
                <a:schemeClr val="accent1"/>
              </a:buClr>
              <a:buSzPct val="80000"/>
            </a:pPr>
            <a:endParaRPr lang="en-US" dirty="0">
              <a:solidFill>
                <a:schemeClr val="bg1"/>
              </a:solidFill>
              <a:latin typeface="Arial Narrow" panose="020B0606020202030204" pitchFamily="34" charset="0"/>
            </a:endParaRPr>
          </a:p>
        </p:txBody>
      </p:sp>
      <p:pic>
        <p:nvPicPr>
          <p:cNvPr id="6" name="Picture 5">
            <a:extLst>
              <a:ext uri="{FF2B5EF4-FFF2-40B4-BE49-F238E27FC236}">
                <a16:creationId xmlns:a16="http://schemas.microsoft.com/office/drawing/2014/main" id="{0EB9D51F-820F-4C22-85FB-AA42BD91838C}"/>
              </a:ext>
            </a:extLst>
          </p:cNvPr>
          <p:cNvPicPr>
            <a:picLocks noChangeAspect="1"/>
          </p:cNvPicPr>
          <p:nvPr/>
        </p:nvPicPr>
        <p:blipFill>
          <a:blip r:embed="rId3"/>
          <a:stretch>
            <a:fillRect/>
          </a:stretch>
        </p:blipFill>
        <p:spPr>
          <a:xfrm>
            <a:off x="5720530" y="6410242"/>
            <a:ext cx="928962" cy="429933"/>
          </a:xfrm>
          <a:prstGeom prst="rect">
            <a:avLst/>
          </a:prstGeom>
        </p:spPr>
      </p:pic>
      <p:pic>
        <p:nvPicPr>
          <p:cNvPr id="9" name="Picture 8">
            <a:extLst>
              <a:ext uri="{FF2B5EF4-FFF2-40B4-BE49-F238E27FC236}">
                <a16:creationId xmlns:a16="http://schemas.microsoft.com/office/drawing/2014/main" id="{C60AF70A-9FFE-4F27-B3BD-D8B6520F84AC}"/>
              </a:ext>
            </a:extLst>
          </p:cNvPr>
          <p:cNvPicPr>
            <a:picLocks noChangeAspect="1"/>
          </p:cNvPicPr>
          <p:nvPr/>
        </p:nvPicPr>
        <p:blipFill>
          <a:blip r:embed="rId4"/>
          <a:stretch>
            <a:fillRect/>
          </a:stretch>
        </p:blipFill>
        <p:spPr>
          <a:xfrm>
            <a:off x="3322219" y="6309925"/>
            <a:ext cx="1355796" cy="530250"/>
          </a:xfrm>
          <a:prstGeom prst="rect">
            <a:avLst/>
          </a:prstGeom>
        </p:spPr>
      </p:pic>
      <p:pic>
        <p:nvPicPr>
          <p:cNvPr id="11" name="Picture 10" descr="cid:2D6609E6-4602-41E0-A8D0-5BB83FBE0F00">
            <a:extLst>
              <a:ext uri="{FF2B5EF4-FFF2-40B4-BE49-F238E27FC236}">
                <a16:creationId xmlns:a16="http://schemas.microsoft.com/office/drawing/2014/main" id="{3E03495F-C5C8-4CD0-A61E-843439307FD1}"/>
              </a:ext>
            </a:extLst>
          </p:cNvPr>
          <p:cNvPicPr/>
          <p:nvPr/>
        </p:nvPicPr>
        <p:blipFill>
          <a:blip r:embed="rId5" r:link="rId6" cstate="screen">
            <a:extLst>
              <a:ext uri="{28A0092B-C50C-407E-A947-70E740481C1C}">
                <a14:useLocalDpi xmlns:a14="http://schemas.microsoft.com/office/drawing/2010/main" val="0"/>
              </a:ext>
            </a:extLst>
          </a:blip>
          <a:srcRect/>
          <a:stretch>
            <a:fillRect/>
          </a:stretch>
        </p:blipFill>
        <p:spPr bwMode="auto">
          <a:xfrm>
            <a:off x="634657" y="6188765"/>
            <a:ext cx="1940685" cy="548517"/>
          </a:xfrm>
          <a:prstGeom prst="rect">
            <a:avLst/>
          </a:prstGeom>
          <a:noFill/>
          <a:ln>
            <a:noFill/>
          </a:ln>
        </p:spPr>
      </p:pic>
    </p:spTree>
    <p:extLst>
      <p:ext uri="{BB962C8B-B14F-4D97-AF65-F5344CB8AC3E}">
        <p14:creationId xmlns:p14="http://schemas.microsoft.com/office/powerpoint/2010/main" val="31301499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9419</TotalTime>
  <Words>492</Words>
  <Application>Microsoft Office PowerPoint</Application>
  <PresentationFormat>On-screen Show (4:3)</PresentationFormat>
  <Paragraphs>101</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Narrow</vt:lpstr>
      <vt:lpstr>Calibri</vt:lpstr>
      <vt:lpstr>Trebuchet MS</vt:lpstr>
      <vt:lpstr>Wingdings</vt:lpstr>
      <vt:lpstr>Wingdings 3</vt:lpstr>
      <vt:lpstr>Facet</vt:lpstr>
      <vt:lpstr>     Aging Infrastructure &amp; Seismic Improvements  Application for Project Approval GC/CM Contracting Procedure  Nov 30, 2017 11:00 am </vt:lpstr>
      <vt:lpstr>King County Public Hospital District No. 2 Aging Infrastructure &amp; Seismic Improvements</vt:lpstr>
      <vt:lpstr>PowerPoint Presentation</vt:lpstr>
      <vt:lpstr>PowerPoint Presentation</vt:lpstr>
      <vt:lpstr>Project Description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Why GC/CM?</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 General Hospital’s  Certification for GC/CM</dc:title>
  <dc:creator>Rock, Brad</dc:creator>
  <cp:lastModifiedBy>Teichman, Melissa</cp:lastModifiedBy>
  <cp:revision>111</cp:revision>
  <cp:lastPrinted>2017-11-28T20:48:23Z</cp:lastPrinted>
  <dcterms:created xsi:type="dcterms:W3CDTF">2017-07-13T04:34:05Z</dcterms:created>
  <dcterms:modified xsi:type="dcterms:W3CDTF">2017-11-30T01:27:51Z</dcterms:modified>
</cp:coreProperties>
</file>