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76" r:id="rId4"/>
    <p:sldId id="258" r:id="rId5"/>
    <p:sldId id="260" r:id="rId6"/>
    <p:sldId id="278" r:id="rId7"/>
    <p:sldId id="261" r:id="rId8"/>
    <p:sldId id="274" r:id="rId9"/>
    <p:sldId id="277" r:id="rId10"/>
    <p:sldId id="279" r:id="rId11"/>
    <p:sldId id="264" r:id="rId12"/>
    <p:sldId id="281" r:id="rId13"/>
    <p:sldId id="280" r:id="rId14"/>
    <p:sldId id="272"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668FC2-C9A1-40B5-8046-5D00A25E3B1A}">
          <p14:sldIdLst>
            <p14:sldId id="256"/>
            <p14:sldId id="257"/>
            <p14:sldId id="276"/>
            <p14:sldId id="258"/>
            <p14:sldId id="260"/>
            <p14:sldId id="278"/>
          </p14:sldIdLst>
        </p14:section>
        <p14:section name="Untitled Section" id="{0EB1636D-D4ED-4E9F-9BF5-B2994AE26DF2}">
          <p14:sldIdLst>
            <p14:sldId id="261"/>
            <p14:sldId id="274"/>
            <p14:sldId id="277"/>
            <p14:sldId id="279"/>
            <p14:sldId id="264"/>
            <p14:sldId id="281"/>
            <p14:sldId id="280"/>
            <p14:sldId id="272"/>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424" autoAdjust="0"/>
  </p:normalViewPr>
  <p:slideViewPr>
    <p:cSldViewPr>
      <p:cViewPr>
        <p:scale>
          <a:sx n="60" d="100"/>
          <a:sy n="60" d="100"/>
        </p:scale>
        <p:origin x="-1644"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EDC8D-88AE-4E20-95D7-4D07197BB36A}"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76A71-1317-4D09-A024-9B82E9EF9067}" type="slidenum">
              <a:rPr lang="en-US" smtClean="0"/>
              <a:t>‹#›</a:t>
            </a:fld>
            <a:endParaRPr lang="en-US"/>
          </a:p>
        </p:txBody>
      </p:sp>
    </p:spTree>
    <p:extLst>
      <p:ext uri="{BB962C8B-B14F-4D97-AF65-F5344CB8AC3E}">
        <p14:creationId xmlns:p14="http://schemas.microsoft.com/office/powerpoint/2010/main" val="34203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76A71-1317-4D09-A024-9B82E9EF9067}" type="slidenum">
              <a:rPr lang="en-US" smtClean="0"/>
              <a:t>1</a:t>
            </a:fld>
            <a:endParaRPr lang="en-US"/>
          </a:p>
        </p:txBody>
      </p:sp>
    </p:spTree>
    <p:extLst>
      <p:ext uri="{BB962C8B-B14F-4D97-AF65-F5344CB8AC3E}">
        <p14:creationId xmlns:p14="http://schemas.microsoft.com/office/powerpoint/2010/main" val="339653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876A71-1317-4D09-A024-9B82E9EF9067}" type="slidenum">
              <a:rPr lang="en-US" smtClean="0"/>
              <a:t>8</a:t>
            </a:fld>
            <a:endParaRPr lang="en-US"/>
          </a:p>
        </p:txBody>
      </p:sp>
    </p:spTree>
    <p:extLst>
      <p:ext uri="{BB962C8B-B14F-4D97-AF65-F5344CB8AC3E}">
        <p14:creationId xmlns:p14="http://schemas.microsoft.com/office/powerpoint/2010/main" val="406354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875C73-8BE7-4A2F-94A3-6181E8198C8A}" type="datetime1">
              <a:rPr lang="en-US" smtClean="0"/>
              <a:t>9/26/2018</a:t>
            </a:fld>
            <a:endParaRPr lang="en-US"/>
          </a:p>
        </p:txBody>
      </p:sp>
      <p:sp>
        <p:nvSpPr>
          <p:cNvPr id="5" name="Footer Placeholder 4"/>
          <p:cNvSpPr>
            <a:spLocks noGrp="1"/>
          </p:cNvSpPr>
          <p:nvPr>
            <p:ph type="ftr" sz="quarter" idx="11"/>
          </p:nvPr>
        </p:nvSpPr>
        <p:spPr/>
        <p:txBody>
          <a:bodyPr/>
          <a:lstStyle/>
          <a:p>
            <a:r>
              <a:rPr lang="en-US" smtClean="0"/>
              <a:t>KVH</a:t>
            </a:r>
            <a:endParaRPr lang="en-US"/>
          </a:p>
        </p:txBody>
      </p:sp>
      <p:sp>
        <p:nvSpPr>
          <p:cNvPr id="6" name="Slide Number Placeholder 5"/>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420098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90744-B957-4CED-A1F9-4CED93B5235A}" type="datetime1">
              <a:rPr lang="en-US" smtClean="0"/>
              <a:t>9/26/2018</a:t>
            </a:fld>
            <a:endParaRPr lang="en-US"/>
          </a:p>
        </p:txBody>
      </p:sp>
      <p:sp>
        <p:nvSpPr>
          <p:cNvPr id="5" name="Footer Placeholder 4"/>
          <p:cNvSpPr>
            <a:spLocks noGrp="1"/>
          </p:cNvSpPr>
          <p:nvPr>
            <p:ph type="ftr" sz="quarter" idx="11"/>
          </p:nvPr>
        </p:nvSpPr>
        <p:spPr/>
        <p:txBody>
          <a:bodyPr/>
          <a:lstStyle/>
          <a:p>
            <a:r>
              <a:rPr lang="en-US" smtClean="0"/>
              <a:t>KVH</a:t>
            </a:r>
            <a:endParaRPr lang="en-US"/>
          </a:p>
        </p:txBody>
      </p:sp>
      <p:sp>
        <p:nvSpPr>
          <p:cNvPr id="6" name="Slide Number Placeholder 5"/>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140691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D1BFB-C2E1-41CD-A7CA-F54EF2EAA323}" type="datetime1">
              <a:rPr lang="en-US" smtClean="0"/>
              <a:t>9/26/2018</a:t>
            </a:fld>
            <a:endParaRPr lang="en-US"/>
          </a:p>
        </p:txBody>
      </p:sp>
      <p:sp>
        <p:nvSpPr>
          <p:cNvPr id="5" name="Footer Placeholder 4"/>
          <p:cNvSpPr>
            <a:spLocks noGrp="1"/>
          </p:cNvSpPr>
          <p:nvPr>
            <p:ph type="ftr" sz="quarter" idx="11"/>
          </p:nvPr>
        </p:nvSpPr>
        <p:spPr/>
        <p:txBody>
          <a:bodyPr/>
          <a:lstStyle/>
          <a:p>
            <a:r>
              <a:rPr lang="en-US" smtClean="0"/>
              <a:t>KVH</a:t>
            </a:r>
            <a:endParaRPr lang="en-US"/>
          </a:p>
        </p:txBody>
      </p:sp>
      <p:sp>
        <p:nvSpPr>
          <p:cNvPr id="6" name="Slide Number Placeholder 5"/>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11764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7644D-7B08-4441-B82D-13BE8BC3D988}" type="datetime1">
              <a:rPr lang="en-US" smtClean="0"/>
              <a:t>9/26/2018</a:t>
            </a:fld>
            <a:endParaRPr lang="en-US"/>
          </a:p>
        </p:txBody>
      </p:sp>
      <p:sp>
        <p:nvSpPr>
          <p:cNvPr id="5" name="Footer Placeholder 4"/>
          <p:cNvSpPr>
            <a:spLocks noGrp="1"/>
          </p:cNvSpPr>
          <p:nvPr>
            <p:ph type="ftr" sz="quarter" idx="11"/>
          </p:nvPr>
        </p:nvSpPr>
        <p:spPr/>
        <p:txBody>
          <a:bodyPr/>
          <a:lstStyle/>
          <a:p>
            <a:r>
              <a:rPr lang="en-US" smtClean="0"/>
              <a:t>KVH</a:t>
            </a:r>
            <a:endParaRPr lang="en-US"/>
          </a:p>
        </p:txBody>
      </p:sp>
      <p:sp>
        <p:nvSpPr>
          <p:cNvPr id="6" name="Slide Number Placeholder 5"/>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190895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D74A8-9B5F-4894-94AC-02C19E7F3AD4}" type="datetime1">
              <a:rPr lang="en-US" smtClean="0"/>
              <a:t>9/26/2018</a:t>
            </a:fld>
            <a:endParaRPr lang="en-US"/>
          </a:p>
        </p:txBody>
      </p:sp>
      <p:sp>
        <p:nvSpPr>
          <p:cNvPr id="5" name="Footer Placeholder 4"/>
          <p:cNvSpPr>
            <a:spLocks noGrp="1"/>
          </p:cNvSpPr>
          <p:nvPr>
            <p:ph type="ftr" sz="quarter" idx="11"/>
          </p:nvPr>
        </p:nvSpPr>
        <p:spPr/>
        <p:txBody>
          <a:bodyPr/>
          <a:lstStyle/>
          <a:p>
            <a:r>
              <a:rPr lang="en-US" smtClean="0"/>
              <a:t>KVH</a:t>
            </a:r>
            <a:endParaRPr lang="en-US"/>
          </a:p>
        </p:txBody>
      </p:sp>
      <p:sp>
        <p:nvSpPr>
          <p:cNvPr id="6" name="Slide Number Placeholder 5"/>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389065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C3F860-68F8-42F3-8557-6ED2A4031F7A}" type="datetime1">
              <a:rPr lang="en-US" smtClean="0"/>
              <a:t>9/26/2018</a:t>
            </a:fld>
            <a:endParaRPr lang="en-US"/>
          </a:p>
        </p:txBody>
      </p:sp>
      <p:sp>
        <p:nvSpPr>
          <p:cNvPr id="6" name="Footer Placeholder 5"/>
          <p:cNvSpPr>
            <a:spLocks noGrp="1"/>
          </p:cNvSpPr>
          <p:nvPr>
            <p:ph type="ftr" sz="quarter" idx="11"/>
          </p:nvPr>
        </p:nvSpPr>
        <p:spPr/>
        <p:txBody>
          <a:bodyPr/>
          <a:lstStyle/>
          <a:p>
            <a:r>
              <a:rPr lang="en-US" smtClean="0"/>
              <a:t>KVH</a:t>
            </a:r>
            <a:endParaRPr lang="en-US"/>
          </a:p>
        </p:txBody>
      </p:sp>
      <p:sp>
        <p:nvSpPr>
          <p:cNvPr id="7" name="Slide Number Placeholder 6"/>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18632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D86B4-6BC1-414B-8838-0B70132F1A2C}" type="datetime1">
              <a:rPr lang="en-US" smtClean="0"/>
              <a:t>9/26/2018</a:t>
            </a:fld>
            <a:endParaRPr lang="en-US"/>
          </a:p>
        </p:txBody>
      </p:sp>
      <p:sp>
        <p:nvSpPr>
          <p:cNvPr id="8" name="Footer Placeholder 7"/>
          <p:cNvSpPr>
            <a:spLocks noGrp="1"/>
          </p:cNvSpPr>
          <p:nvPr>
            <p:ph type="ftr" sz="quarter" idx="11"/>
          </p:nvPr>
        </p:nvSpPr>
        <p:spPr/>
        <p:txBody>
          <a:bodyPr/>
          <a:lstStyle/>
          <a:p>
            <a:r>
              <a:rPr lang="en-US" smtClean="0"/>
              <a:t>KVH</a:t>
            </a:r>
            <a:endParaRPr lang="en-US"/>
          </a:p>
        </p:txBody>
      </p:sp>
      <p:sp>
        <p:nvSpPr>
          <p:cNvPr id="9" name="Slide Number Placeholder 8"/>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190964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A378FC-3D37-4F67-8EF3-CDBD0C966119}" type="datetime1">
              <a:rPr lang="en-US" smtClean="0"/>
              <a:t>9/26/2018</a:t>
            </a:fld>
            <a:endParaRPr lang="en-US"/>
          </a:p>
        </p:txBody>
      </p:sp>
      <p:sp>
        <p:nvSpPr>
          <p:cNvPr id="4" name="Footer Placeholder 3"/>
          <p:cNvSpPr>
            <a:spLocks noGrp="1"/>
          </p:cNvSpPr>
          <p:nvPr>
            <p:ph type="ftr" sz="quarter" idx="11"/>
          </p:nvPr>
        </p:nvSpPr>
        <p:spPr/>
        <p:txBody>
          <a:bodyPr/>
          <a:lstStyle/>
          <a:p>
            <a:r>
              <a:rPr lang="en-US" smtClean="0"/>
              <a:t>KVH</a:t>
            </a:r>
            <a:endParaRPr lang="en-US"/>
          </a:p>
        </p:txBody>
      </p:sp>
      <p:sp>
        <p:nvSpPr>
          <p:cNvPr id="5" name="Slide Number Placeholder 4"/>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408897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994BB7-0CD5-452C-BF69-EBB3546AC7F0}" type="datetime1">
              <a:rPr lang="en-US" smtClean="0"/>
              <a:t>9/26/2018</a:t>
            </a:fld>
            <a:endParaRPr lang="en-US"/>
          </a:p>
        </p:txBody>
      </p:sp>
      <p:sp>
        <p:nvSpPr>
          <p:cNvPr id="3" name="Footer Placeholder 2"/>
          <p:cNvSpPr>
            <a:spLocks noGrp="1"/>
          </p:cNvSpPr>
          <p:nvPr>
            <p:ph type="ftr" sz="quarter" idx="11"/>
          </p:nvPr>
        </p:nvSpPr>
        <p:spPr/>
        <p:txBody>
          <a:bodyPr/>
          <a:lstStyle/>
          <a:p>
            <a:r>
              <a:rPr lang="en-US" smtClean="0"/>
              <a:t>KVH</a:t>
            </a:r>
            <a:endParaRPr lang="en-US"/>
          </a:p>
        </p:txBody>
      </p:sp>
      <p:sp>
        <p:nvSpPr>
          <p:cNvPr id="4" name="Slide Number Placeholder 3"/>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339738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9A81B-8762-4279-88A7-CE6C3CAB4A04}" type="datetime1">
              <a:rPr lang="en-US" smtClean="0"/>
              <a:t>9/26/2018</a:t>
            </a:fld>
            <a:endParaRPr lang="en-US"/>
          </a:p>
        </p:txBody>
      </p:sp>
      <p:sp>
        <p:nvSpPr>
          <p:cNvPr id="6" name="Footer Placeholder 5"/>
          <p:cNvSpPr>
            <a:spLocks noGrp="1"/>
          </p:cNvSpPr>
          <p:nvPr>
            <p:ph type="ftr" sz="quarter" idx="11"/>
          </p:nvPr>
        </p:nvSpPr>
        <p:spPr/>
        <p:txBody>
          <a:bodyPr/>
          <a:lstStyle/>
          <a:p>
            <a:r>
              <a:rPr lang="en-US" smtClean="0"/>
              <a:t>KVH</a:t>
            </a:r>
            <a:endParaRPr lang="en-US"/>
          </a:p>
        </p:txBody>
      </p:sp>
      <p:sp>
        <p:nvSpPr>
          <p:cNvPr id="7" name="Slide Number Placeholder 6"/>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26514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989292-231E-4C20-BF45-68777F6A15F0}" type="datetime1">
              <a:rPr lang="en-US" smtClean="0"/>
              <a:t>9/26/2018</a:t>
            </a:fld>
            <a:endParaRPr lang="en-US"/>
          </a:p>
        </p:txBody>
      </p:sp>
      <p:sp>
        <p:nvSpPr>
          <p:cNvPr id="6" name="Footer Placeholder 5"/>
          <p:cNvSpPr>
            <a:spLocks noGrp="1"/>
          </p:cNvSpPr>
          <p:nvPr>
            <p:ph type="ftr" sz="quarter" idx="11"/>
          </p:nvPr>
        </p:nvSpPr>
        <p:spPr/>
        <p:txBody>
          <a:bodyPr/>
          <a:lstStyle/>
          <a:p>
            <a:r>
              <a:rPr lang="en-US" smtClean="0"/>
              <a:t>KVH</a:t>
            </a:r>
            <a:endParaRPr lang="en-US"/>
          </a:p>
        </p:txBody>
      </p:sp>
      <p:sp>
        <p:nvSpPr>
          <p:cNvPr id="7" name="Slide Number Placeholder 6"/>
          <p:cNvSpPr>
            <a:spLocks noGrp="1"/>
          </p:cNvSpPr>
          <p:nvPr>
            <p:ph type="sldNum" sz="quarter" idx="12"/>
          </p:nvPr>
        </p:nvSpPr>
        <p:spPr/>
        <p:txBody>
          <a:bodyPr/>
          <a:lstStyle/>
          <a:p>
            <a:fld id="{8DF64F75-F8DE-4098-B163-1A12C4524032}" type="slidenum">
              <a:rPr lang="en-US" smtClean="0"/>
              <a:t>‹#›</a:t>
            </a:fld>
            <a:endParaRPr lang="en-US"/>
          </a:p>
        </p:txBody>
      </p:sp>
    </p:spTree>
    <p:extLst>
      <p:ext uri="{BB962C8B-B14F-4D97-AF65-F5344CB8AC3E}">
        <p14:creationId xmlns:p14="http://schemas.microsoft.com/office/powerpoint/2010/main" val="81318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3E283-955B-4177-9B48-A707156B9310}" type="datetime1">
              <a:rPr lang="en-US" smtClean="0"/>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KVH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64F75-F8DE-4098-B163-1A12C4524032}" type="slidenum">
              <a:rPr lang="en-US" smtClean="0"/>
              <a:t>‹#›</a:t>
            </a:fld>
            <a:endParaRPr lang="en-US"/>
          </a:p>
        </p:txBody>
      </p:sp>
    </p:spTree>
    <p:extLst>
      <p:ext uri="{BB962C8B-B14F-4D97-AF65-F5344CB8AC3E}">
        <p14:creationId xmlns:p14="http://schemas.microsoft.com/office/powerpoint/2010/main" val="8603675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133599"/>
          </a:xfrm>
        </p:spPr>
        <p:txBody>
          <a:bodyPr/>
          <a:lstStyle/>
          <a:p>
            <a:r>
              <a:rPr lang="en-US" sz="4000" dirty="0" smtClean="0"/>
              <a:t>Klickitat Valley Health</a:t>
            </a:r>
            <a:br>
              <a:rPr lang="en-US" sz="4000" dirty="0" smtClean="0"/>
            </a:br>
            <a:r>
              <a:rPr lang="en-US" sz="4000" dirty="0" smtClean="0"/>
              <a:t>Bold Vision 20/20 Project</a:t>
            </a:r>
            <a:br>
              <a:rPr lang="en-US" sz="4000" dirty="0" smtClean="0"/>
            </a:br>
            <a:endParaRPr lang="en-US" sz="4000" dirty="0"/>
          </a:p>
        </p:txBody>
      </p:sp>
      <p:sp>
        <p:nvSpPr>
          <p:cNvPr id="3" name="Subtitle 2"/>
          <p:cNvSpPr>
            <a:spLocks noGrp="1"/>
          </p:cNvSpPr>
          <p:nvPr>
            <p:ph type="subTitle" idx="1"/>
          </p:nvPr>
        </p:nvSpPr>
        <p:spPr/>
        <p:txBody>
          <a:bodyPr/>
          <a:lstStyle/>
          <a:p>
            <a:r>
              <a:rPr lang="en-US" dirty="0" smtClean="0"/>
              <a:t>Presentation for PRC Approval GCCM Project Delivery</a:t>
            </a:r>
          </a:p>
          <a:p>
            <a:r>
              <a:rPr lang="en-US" dirty="0" smtClean="0"/>
              <a:t>September 27, 2018</a:t>
            </a:r>
            <a:endParaRPr lang="en-US" dirty="0"/>
          </a:p>
        </p:txBody>
      </p:sp>
      <p:sp>
        <p:nvSpPr>
          <p:cNvPr id="4" name="Footer Placeholder 3"/>
          <p:cNvSpPr>
            <a:spLocks noGrp="1"/>
          </p:cNvSpPr>
          <p:nvPr>
            <p:ph type="ftr" sz="quarter" idx="11"/>
          </p:nvPr>
        </p:nvSpPr>
        <p:spPr/>
        <p:txBody>
          <a:bodyPr/>
          <a:lstStyle/>
          <a:p>
            <a:r>
              <a:rPr lang="en-US" dirty="0" smtClean="0"/>
              <a:t>KVH</a:t>
            </a:r>
            <a:endParaRPr lang="en-US" dirty="0"/>
          </a:p>
        </p:txBody>
      </p:sp>
      <p:pic>
        <p:nvPicPr>
          <p:cNvPr id="5" name="Picture 2" descr="C:\Users\Dick\Documents\A-KVH\PRC Presentation 09272018\KVH_Primarylogo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19401"/>
            <a:ext cx="2514600" cy="9159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DF64F75-F8DE-4098-B163-1A12C4524032}" type="slidenum">
              <a:rPr lang="en-US" smtClean="0"/>
              <a:t>1</a:t>
            </a:fld>
            <a:endParaRPr lang="en-US"/>
          </a:p>
        </p:txBody>
      </p:sp>
    </p:spTree>
    <p:extLst>
      <p:ext uri="{BB962C8B-B14F-4D97-AF65-F5344CB8AC3E}">
        <p14:creationId xmlns:p14="http://schemas.microsoft.com/office/powerpoint/2010/main" val="941137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 4</a:t>
            </a:r>
            <a:endParaRPr lang="en-US" dirty="0"/>
          </a:p>
        </p:txBody>
      </p:sp>
      <p:sp>
        <p:nvSpPr>
          <p:cNvPr id="4" name="Text Placeholder 3"/>
          <p:cNvSpPr>
            <a:spLocks noGrp="1"/>
          </p:cNvSpPr>
          <p:nvPr>
            <p:ph type="body" sz="half" idx="2"/>
          </p:nvPr>
        </p:nvSpPr>
        <p:spPr/>
        <p:txBody>
          <a:bodyPr/>
          <a:lstStyle/>
          <a:p>
            <a:r>
              <a:rPr lang="en-US" dirty="0" smtClean="0"/>
              <a:t>Plan View</a:t>
            </a:r>
            <a:endParaRPr lang="en-US" dirty="0"/>
          </a:p>
        </p:txBody>
      </p:sp>
      <p:sp>
        <p:nvSpPr>
          <p:cNvPr id="5" name="Footer Placeholder 4"/>
          <p:cNvSpPr>
            <a:spLocks noGrp="1"/>
          </p:cNvSpPr>
          <p:nvPr>
            <p:ph type="ftr" sz="quarter" idx="11"/>
          </p:nvPr>
        </p:nvSpPr>
        <p:spPr/>
        <p:txBody>
          <a:bodyPr/>
          <a:lstStyle/>
          <a:p>
            <a:r>
              <a:rPr lang="en-US" smtClean="0"/>
              <a:t>KVH</a:t>
            </a:r>
            <a:endParaRPr lang="en-US"/>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715473"/>
            <a:ext cx="6705600" cy="460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DF64F75-F8DE-4098-B163-1A12C4524032}" type="slidenum">
              <a:rPr lang="en-US" smtClean="0"/>
              <a:t>10</a:t>
            </a:fld>
            <a:endParaRPr lang="en-US"/>
          </a:p>
        </p:txBody>
      </p:sp>
    </p:spTree>
    <p:extLst>
      <p:ext uri="{BB962C8B-B14F-4D97-AF65-F5344CB8AC3E}">
        <p14:creationId xmlns:p14="http://schemas.microsoft.com/office/powerpoint/2010/main" val="420152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Benefits of GCCM Project Delivery </a:t>
            </a:r>
            <a:r>
              <a:rPr lang="en-US" sz="2000" dirty="0" smtClean="0"/>
              <a:t>DB</a:t>
            </a:r>
            <a:r>
              <a:rPr lang="en-US" sz="4000" dirty="0" smtClean="0"/>
              <a:t> </a:t>
            </a:r>
            <a:r>
              <a:rPr lang="en-US" sz="1300" dirty="0" smtClean="0"/>
              <a:t>	</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Owner/Designer/Contractor Early Collaboration</a:t>
            </a:r>
          </a:p>
          <a:p>
            <a:pPr lvl="1"/>
            <a:r>
              <a:rPr lang="en-US" dirty="0" smtClean="0"/>
              <a:t>Utilize Team Expertise Early at SD</a:t>
            </a:r>
          </a:p>
          <a:p>
            <a:r>
              <a:rPr lang="en-US" dirty="0" smtClean="0"/>
              <a:t>Compliant to RCW 39.10 P&amp;P</a:t>
            </a:r>
          </a:p>
          <a:p>
            <a:r>
              <a:rPr lang="en-US" dirty="0" smtClean="0"/>
              <a:t>Early Review of SD/Site Challenges</a:t>
            </a:r>
          </a:p>
          <a:p>
            <a:r>
              <a:rPr lang="en-US" dirty="0" smtClean="0"/>
              <a:t>Coordination with Proposed CUP Project</a:t>
            </a:r>
          </a:p>
          <a:p>
            <a:r>
              <a:rPr lang="en-US" dirty="0" smtClean="0"/>
              <a:t>Establish Budget/Provide DD with Budget Advice</a:t>
            </a:r>
          </a:p>
          <a:p>
            <a:r>
              <a:rPr lang="en-US" dirty="0" smtClean="0"/>
              <a:t>Identify and Coordinate Long Lead Items</a:t>
            </a:r>
          </a:p>
          <a:p>
            <a:r>
              <a:rPr lang="en-US" dirty="0" smtClean="0"/>
              <a:t>Full CD Set Detailed with GCCM Input</a:t>
            </a:r>
          </a:p>
          <a:p>
            <a:r>
              <a:rPr lang="en-US" dirty="0" smtClean="0"/>
              <a:t>MACC at 90% CD, VE and Budget Reconciliation</a:t>
            </a:r>
          </a:p>
          <a:p>
            <a:r>
              <a:rPr lang="en-US" dirty="0" smtClean="0"/>
              <a:t>Interactive Design/Contractor/PM Team Group Effort for BIM Modeling and Clash Mitigation</a:t>
            </a:r>
          </a:p>
          <a:p>
            <a:r>
              <a:rPr lang="en-US" dirty="0" smtClean="0"/>
              <a:t>GCCM Influence and Coordination of Move Transition</a:t>
            </a:r>
            <a:endParaRPr lang="en-US" dirty="0"/>
          </a:p>
        </p:txBody>
      </p:sp>
      <p:sp>
        <p:nvSpPr>
          <p:cNvPr id="4" name="Footer Placeholder 3"/>
          <p:cNvSpPr>
            <a:spLocks noGrp="1"/>
          </p:cNvSpPr>
          <p:nvPr>
            <p:ph type="ftr" sz="quarter" idx="11"/>
          </p:nvPr>
        </p:nvSpPr>
        <p:spPr/>
        <p:txBody>
          <a:bodyPr/>
          <a:lstStyle/>
          <a:p>
            <a:r>
              <a:rPr lang="en-US" dirty="0" smtClean="0"/>
              <a:t>KVH</a:t>
            </a:r>
            <a:endParaRPr lang="en-US" dirty="0"/>
          </a:p>
        </p:txBody>
      </p:sp>
      <p:sp>
        <p:nvSpPr>
          <p:cNvPr id="5" name="Slide Number Placeholder 4"/>
          <p:cNvSpPr>
            <a:spLocks noGrp="1"/>
          </p:cNvSpPr>
          <p:nvPr>
            <p:ph type="sldNum" sz="quarter" idx="12"/>
          </p:nvPr>
        </p:nvSpPr>
        <p:spPr/>
        <p:txBody>
          <a:bodyPr/>
          <a:lstStyle/>
          <a:p>
            <a:fld id="{8DF64F75-F8DE-4098-B163-1A12C4524032}" type="slidenum">
              <a:rPr lang="en-US" smtClean="0"/>
              <a:t>11</a:t>
            </a:fld>
            <a:endParaRPr lang="en-US"/>
          </a:p>
        </p:txBody>
      </p:sp>
    </p:spTree>
    <p:extLst>
      <p:ext uri="{BB962C8B-B14F-4D97-AF65-F5344CB8AC3E}">
        <p14:creationId xmlns:p14="http://schemas.microsoft.com/office/powerpoint/2010/main" val="3278324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GCCM Delivery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Manage project associated with functioning Hospital</a:t>
            </a:r>
          </a:p>
          <a:p>
            <a:r>
              <a:rPr lang="en-US" dirty="0" smtClean="0"/>
              <a:t>GCCM at </a:t>
            </a:r>
            <a:r>
              <a:rPr lang="en-US" dirty="0" err="1" smtClean="0"/>
              <a:t>Precon</a:t>
            </a:r>
            <a:r>
              <a:rPr lang="en-US" dirty="0" smtClean="0"/>
              <a:t> essential to integrate as team:</a:t>
            </a:r>
          </a:p>
          <a:p>
            <a:pPr lvl="1"/>
            <a:r>
              <a:rPr lang="en-US" dirty="0" smtClean="0"/>
              <a:t>Phasing</a:t>
            </a:r>
          </a:p>
          <a:p>
            <a:pPr lvl="1"/>
            <a:r>
              <a:rPr lang="en-US" dirty="0" smtClean="0"/>
              <a:t>Scheduling</a:t>
            </a:r>
          </a:p>
          <a:p>
            <a:pPr lvl="1"/>
            <a:r>
              <a:rPr lang="en-US" dirty="0" smtClean="0"/>
              <a:t>Budget Control</a:t>
            </a:r>
          </a:p>
          <a:p>
            <a:pPr lvl="1"/>
            <a:r>
              <a:rPr lang="en-US" dirty="0" smtClean="0"/>
              <a:t>VE/Constructability</a:t>
            </a:r>
          </a:p>
          <a:p>
            <a:pPr lvl="1"/>
            <a:r>
              <a:rPr lang="en-US" dirty="0" smtClean="0"/>
              <a:t>Parallel with CUP</a:t>
            </a:r>
          </a:p>
          <a:p>
            <a:pPr lvl="1"/>
            <a:r>
              <a:rPr lang="en-US" dirty="0" smtClean="0"/>
              <a:t>Public Benefit</a:t>
            </a:r>
            <a:endParaRPr lang="en-US" dirty="0"/>
          </a:p>
          <a:p>
            <a:pPr marL="457200" lvl="1"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KVH</a:t>
            </a:r>
            <a:endParaRPr lang="en-US"/>
          </a:p>
        </p:txBody>
      </p:sp>
      <p:sp>
        <p:nvSpPr>
          <p:cNvPr id="5" name="Slide Number Placeholder 4"/>
          <p:cNvSpPr>
            <a:spLocks noGrp="1"/>
          </p:cNvSpPr>
          <p:nvPr>
            <p:ph type="sldNum" sz="quarter" idx="12"/>
          </p:nvPr>
        </p:nvSpPr>
        <p:spPr/>
        <p:txBody>
          <a:bodyPr/>
          <a:lstStyle/>
          <a:p>
            <a:fld id="{8DF64F75-F8DE-4098-B163-1A12C4524032}" type="slidenum">
              <a:rPr lang="en-US" smtClean="0"/>
              <a:t>12</a:t>
            </a:fld>
            <a:endParaRPr lang="en-US"/>
          </a:p>
        </p:txBody>
      </p:sp>
    </p:spTree>
    <p:extLst>
      <p:ext uri="{BB962C8B-B14F-4D97-AF65-F5344CB8AC3E}">
        <p14:creationId xmlns:p14="http://schemas.microsoft.com/office/powerpoint/2010/main" val="273362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Projects </a:t>
            </a:r>
            <a:r>
              <a:rPr lang="en-US" sz="2000" dirty="0" smtClean="0"/>
              <a:t>JL</a:t>
            </a:r>
            <a:endParaRPr lang="en-US" dirty="0"/>
          </a:p>
        </p:txBody>
      </p:sp>
      <p:sp>
        <p:nvSpPr>
          <p:cNvPr id="3" name="Content Placeholder 2"/>
          <p:cNvSpPr>
            <a:spLocks noGrp="1"/>
          </p:cNvSpPr>
          <p:nvPr>
            <p:ph idx="1"/>
          </p:nvPr>
        </p:nvSpPr>
        <p:spPr/>
        <p:txBody>
          <a:bodyPr/>
          <a:lstStyle/>
          <a:p>
            <a:r>
              <a:rPr lang="en-US" dirty="0" smtClean="0"/>
              <a:t>CUP Scope and Schedule</a:t>
            </a:r>
          </a:p>
          <a:p>
            <a:r>
              <a:rPr lang="en-US" dirty="0" smtClean="0"/>
              <a:t>Benefit to Align with GCCM on Board</a:t>
            </a:r>
          </a:p>
          <a:p>
            <a:pPr lvl="1"/>
            <a:r>
              <a:rPr lang="en-US" dirty="0" smtClean="0"/>
              <a:t>Site Coordination</a:t>
            </a:r>
          </a:p>
          <a:p>
            <a:pPr lvl="1"/>
            <a:r>
              <a:rPr lang="en-US" dirty="0" smtClean="0"/>
              <a:t>Cost Advice</a:t>
            </a:r>
          </a:p>
          <a:p>
            <a:pPr lvl="1"/>
            <a:r>
              <a:rPr lang="en-US" dirty="0" smtClean="0"/>
              <a:t>MEP Interface</a:t>
            </a:r>
          </a:p>
          <a:p>
            <a:pPr lvl="1"/>
            <a:r>
              <a:rPr lang="en-US" dirty="0" smtClean="0"/>
              <a:t>Campus Functionality</a:t>
            </a:r>
          </a:p>
          <a:p>
            <a:endParaRPr lang="en-US" dirty="0"/>
          </a:p>
        </p:txBody>
      </p:sp>
      <p:sp>
        <p:nvSpPr>
          <p:cNvPr id="4" name="Footer Placeholder 3"/>
          <p:cNvSpPr>
            <a:spLocks noGrp="1"/>
          </p:cNvSpPr>
          <p:nvPr>
            <p:ph type="ftr" sz="quarter" idx="11"/>
          </p:nvPr>
        </p:nvSpPr>
        <p:spPr/>
        <p:txBody>
          <a:bodyPr/>
          <a:lstStyle/>
          <a:p>
            <a:r>
              <a:rPr lang="en-US" smtClean="0"/>
              <a:t>KVH</a:t>
            </a:r>
            <a:endParaRPr lang="en-US"/>
          </a:p>
        </p:txBody>
      </p:sp>
      <p:sp>
        <p:nvSpPr>
          <p:cNvPr id="5" name="Slide Number Placeholder 4"/>
          <p:cNvSpPr>
            <a:spLocks noGrp="1"/>
          </p:cNvSpPr>
          <p:nvPr>
            <p:ph type="sldNum" sz="quarter" idx="12"/>
          </p:nvPr>
        </p:nvSpPr>
        <p:spPr/>
        <p:txBody>
          <a:bodyPr/>
          <a:lstStyle/>
          <a:p>
            <a:fld id="{8DF64F75-F8DE-4098-B163-1A12C4524032}" type="slidenum">
              <a:rPr lang="en-US" smtClean="0"/>
              <a:t>13</a:t>
            </a:fld>
            <a:endParaRPr lang="en-US"/>
          </a:p>
        </p:txBody>
      </p:sp>
    </p:spTree>
    <p:extLst>
      <p:ext uri="{BB962C8B-B14F-4D97-AF65-F5344CB8AC3E}">
        <p14:creationId xmlns:p14="http://schemas.microsoft.com/office/powerpoint/2010/main" val="81596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Schedule </a:t>
            </a:r>
            <a:r>
              <a:rPr lang="en-US" sz="2000" dirty="0" smtClean="0"/>
              <a:t>DB</a:t>
            </a:r>
            <a:r>
              <a:rPr lang="en-US" dirty="0" smtClean="0"/>
              <a:t>					      </a:t>
            </a:r>
            <a:endParaRPr lang="en-US" dirty="0"/>
          </a:p>
        </p:txBody>
      </p:sp>
      <p:sp>
        <p:nvSpPr>
          <p:cNvPr id="3" name="Footer Placeholder 2"/>
          <p:cNvSpPr>
            <a:spLocks noGrp="1"/>
          </p:cNvSpPr>
          <p:nvPr>
            <p:ph type="ftr" sz="quarter" idx="11"/>
          </p:nvPr>
        </p:nvSpPr>
        <p:spPr>
          <a:xfrm>
            <a:off x="3124200" y="6096000"/>
            <a:ext cx="2895600" cy="365125"/>
          </a:xfrm>
        </p:spPr>
        <p:txBody>
          <a:bodyPr/>
          <a:lstStyle/>
          <a:p>
            <a:r>
              <a:rPr lang="en-US" smtClean="0"/>
              <a:t>KVH</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4838378"/>
              </p:ext>
            </p:extLst>
          </p:nvPr>
        </p:nvGraphicFramePr>
        <p:xfrm>
          <a:off x="1600200" y="1600200"/>
          <a:ext cx="5177789" cy="4691691"/>
        </p:xfrm>
        <a:graphic>
          <a:graphicData uri="http://schemas.openxmlformats.org/drawingml/2006/table">
            <a:tbl>
              <a:tblPr firstRow="1" firstCol="1" bandRow="1"/>
              <a:tblGrid>
                <a:gridCol w="532832"/>
                <a:gridCol w="2363093"/>
                <a:gridCol w="2281864"/>
              </a:tblGrid>
              <a:tr h="587673">
                <a:tc>
                  <a:txBody>
                    <a:bodyPr/>
                    <a:lstStyle/>
                    <a:p>
                      <a:pPr marL="0" marR="0" algn="just">
                        <a:spcBef>
                          <a:spcPts val="0"/>
                        </a:spcBef>
                        <a:spcAft>
                          <a:spcPts val="0"/>
                        </a:spcAft>
                      </a:pPr>
                      <a:r>
                        <a:rPr lang="en-US" sz="1000" dirty="0">
                          <a:effectLst/>
                          <a:latin typeface="Arial"/>
                          <a:ea typeface="Times New Roman"/>
                          <a:cs typeface="Times New Roman"/>
                        </a:rPr>
                        <a:t>Item</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spcBef>
                          <a:spcPts val="0"/>
                        </a:spcBef>
                        <a:spcAft>
                          <a:spcPts val="0"/>
                        </a:spcAft>
                      </a:pPr>
                      <a:r>
                        <a:rPr lang="en-US" sz="1000">
                          <a:effectLst/>
                          <a:latin typeface="Arial"/>
                          <a:ea typeface="Times New Roman"/>
                          <a:cs typeface="Times New Roman"/>
                        </a:rPr>
                        <a:t>Task</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spcBef>
                          <a:spcPts val="0"/>
                        </a:spcBef>
                        <a:spcAft>
                          <a:spcPts val="0"/>
                        </a:spcAft>
                      </a:pPr>
                      <a:r>
                        <a:rPr lang="en-US" sz="1000" b="1">
                          <a:effectLst/>
                          <a:latin typeface="Arial"/>
                          <a:ea typeface="Times New Roman"/>
                          <a:cs typeface="Times New Roman"/>
                        </a:rPr>
                        <a:t>Hold design for Bond Approval**, then SD commences</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91782">
                <a:tc gridSpan="2">
                  <a:txBody>
                    <a:bodyPr/>
                    <a:lstStyle/>
                    <a:p>
                      <a:pPr marL="0" marR="0" algn="just">
                        <a:spcBef>
                          <a:spcPts val="0"/>
                        </a:spcBef>
                        <a:spcAft>
                          <a:spcPts val="0"/>
                        </a:spcAft>
                      </a:pPr>
                      <a:r>
                        <a:rPr lang="en-US" sz="1000">
                          <a:effectLst/>
                          <a:latin typeface="Arial"/>
                          <a:ea typeface="Times New Roman"/>
                          <a:cs typeface="Times New Roman"/>
                        </a:rPr>
                        <a:t>Project Predesign and Financial Feasibility Study/Market Analysis</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Completed (Sept 2018)</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1</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GC/CM PRC Application</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August 20, 2018</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2</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LCCHC PRC Presentation</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Sept 27, 2018</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3</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Arial"/>
                        </a:rPr>
                        <a:t>GC/CM Delivery Approval</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Arial"/>
                        </a:rPr>
                        <a:t>Sept 27, 2018</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4</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Arial"/>
                        </a:rPr>
                        <a:t>Official State Authority Notice</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Arial"/>
                        </a:rPr>
                        <a:t>Oct 7, 2018</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5</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Arial"/>
                        </a:rPr>
                        <a:t>GC/CM RFP</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Arial"/>
                        </a:rPr>
                        <a:t>Jan 28, 2019</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dirty="0">
                          <a:effectLst/>
                          <a:latin typeface="Arial"/>
                          <a:ea typeface="Times New Roman"/>
                          <a:cs typeface="Times New Roman"/>
                        </a:rPr>
                        <a:t>6</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000" dirty="0">
                          <a:effectLst/>
                          <a:latin typeface="Arial"/>
                          <a:ea typeface="Times New Roman"/>
                          <a:cs typeface="Arial"/>
                        </a:rPr>
                        <a:t>GC/CM Selection</a:t>
                      </a:r>
                      <a:endParaRPr lang="en-US"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000" b="1" dirty="0">
                          <a:solidFill>
                            <a:srgbClr val="365F91"/>
                          </a:solidFill>
                          <a:effectLst/>
                          <a:latin typeface="Arial"/>
                          <a:ea typeface="Times New Roman"/>
                          <a:cs typeface="Arial"/>
                        </a:rPr>
                        <a:t>Mar 7, 2019</a:t>
                      </a:r>
                      <a:endParaRPr lang="en-US"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5891">
                <a:tc>
                  <a:txBody>
                    <a:bodyPr/>
                    <a:lstStyle/>
                    <a:p>
                      <a:pPr marL="0" marR="0" algn="just">
                        <a:spcBef>
                          <a:spcPts val="0"/>
                        </a:spcBef>
                        <a:spcAft>
                          <a:spcPts val="0"/>
                        </a:spcAft>
                      </a:pPr>
                      <a:r>
                        <a:rPr lang="en-US" sz="1000" b="1">
                          <a:solidFill>
                            <a:srgbClr val="00B050"/>
                          </a:solidFill>
                          <a:effectLst/>
                          <a:latin typeface="Arial"/>
                          <a:ea typeface="Times New Roman"/>
                          <a:cs typeface="Times New Roman"/>
                        </a:rPr>
                        <a:t>**</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00B050"/>
                          </a:solidFill>
                          <a:effectLst/>
                          <a:latin typeface="Arial"/>
                          <a:ea typeface="Times New Roman"/>
                          <a:cs typeface="Arial"/>
                        </a:rPr>
                        <a:t>Bond Vote</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00B050"/>
                          </a:solidFill>
                          <a:effectLst/>
                          <a:latin typeface="Arial"/>
                          <a:ea typeface="Times New Roman"/>
                          <a:cs typeface="Arial"/>
                        </a:rPr>
                        <a:t>April 2019</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b="1">
                          <a:solidFill>
                            <a:srgbClr val="00B050"/>
                          </a:solidFill>
                          <a:effectLst/>
                          <a:latin typeface="Arial"/>
                          <a:ea typeface="Times New Roman"/>
                          <a:cs typeface="Times New Roman"/>
                        </a:rPr>
                        <a:t>**</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00B050"/>
                          </a:solidFill>
                          <a:effectLst/>
                          <a:latin typeface="Arial"/>
                          <a:ea typeface="Times New Roman"/>
                          <a:cs typeface="Arial"/>
                        </a:rPr>
                        <a:t>Bond Funding Released</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00B050"/>
                          </a:solidFill>
                          <a:effectLst/>
                          <a:latin typeface="Arial"/>
                          <a:ea typeface="Times New Roman"/>
                          <a:cs typeface="Arial"/>
                        </a:rPr>
                        <a:t>June 2019</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7</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Schematic Design Complete</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Sept 27, 2019</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8</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Baseline Estimate</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Oct 27, 2019</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9</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Arial"/>
                        </a:rPr>
                        <a:t>GC/CM Budget - 50% DD</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Arial"/>
                        </a:rPr>
                        <a:t>Jan 15, 2020</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10</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Arial"/>
                        </a:rPr>
                        <a:t>VE/Constructability</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Arial"/>
                        </a:rPr>
                        <a:t>Jan/Feb 2020</a:t>
                      </a:r>
                      <a:endParaRPr lang="en-US" sz="11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11</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Design Development Complete</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Feb 16, 2020</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12</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Construction Docs Complete</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June 15, 2020</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13</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Mini MACC - 90% CDs</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May 2020</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a:effectLst/>
                          <a:latin typeface="Arial"/>
                          <a:ea typeface="Times New Roman"/>
                          <a:cs typeface="Times New Roman"/>
                        </a:rPr>
                        <a:t>14</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Permitting</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solidFill>
                            <a:srgbClr val="365F91"/>
                          </a:solidFill>
                          <a:effectLst/>
                          <a:latin typeface="Arial"/>
                          <a:ea typeface="Times New Roman"/>
                          <a:cs typeface="Times New Roman"/>
                        </a:rPr>
                        <a:t>Aug 1, 2020</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91">
                <a:tc>
                  <a:txBody>
                    <a:bodyPr/>
                    <a:lstStyle/>
                    <a:p>
                      <a:pPr marL="0" marR="0" algn="just">
                        <a:spcBef>
                          <a:spcPts val="0"/>
                        </a:spcBef>
                        <a:spcAft>
                          <a:spcPts val="0"/>
                        </a:spcAft>
                      </a:pPr>
                      <a:r>
                        <a:rPr lang="en-US" sz="1000" dirty="0">
                          <a:effectLst/>
                          <a:latin typeface="Arial"/>
                          <a:ea typeface="Times New Roman"/>
                          <a:cs typeface="Times New Roman"/>
                        </a:rPr>
                        <a:t>15</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000" dirty="0">
                          <a:effectLst/>
                          <a:latin typeface="Arial"/>
                          <a:ea typeface="Times New Roman"/>
                          <a:cs typeface="Times New Roman"/>
                        </a:rPr>
                        <a:t>MACC</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000" b="1" dirty="0">
                          <a:solidFill>
                            <a:srgbClr val="365F91"/>
                          </a:solidFill>
                          <a:effectLst/>
                          <a:latin typeface="Arial"/>
                          <a:ea typeface="Times New Roman"/>
                          <a:cs typeface="Times New Roman"/>
                        </a:rPr>
                        <a:t>Aug 4, 2020</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6198">
                <a:tc>
                  <a:txBody>
                    <a:bodyPr/>
                    <a:lstStyle/>
                    <a:p>
                      <a:pPr marL="0" marR="0" algn="just">
                        <a:spcBef>
                          <a:spcPts val="0"/>
                        </a:spcBef>
                        <a:spcAft>
                          <a:spcPts val="0"/>
                        </a:spcAft>
                      </a:pPr>
                      <a:r>
                        <a:rPr lang="en-US" sz="1000" dirty="0">
                          <a:effectLst/>
                          <a:latin typeface="Arial"/>
                          <a:ea typeface="Times New Roman"/>
                          <a:cs typeface="Times New Roman"/>
                        </a:rPr>
                        <a:t>16</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spcBef>
                          <a:spcPts val="0"/>
                        </a:spcBef>
                        <a:spcAft>
                          <a:spcPts val="0"/>
                        </a:spcAft>
                      </a:pPr>
                      <a:r>
                        <a:rPr lang="en-US" sz="1000" dirty="0">
                          <a:effectLst/>
                          <a:latin typeface="Arial"/>
                          <a:ea typeface="Times New Roman"/>
                          <a:cs typeface="Times New Roman"/>
                        </a:rPr>
                        <a:t>Site Mobilization</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spcBef>
                          <a:spcPts val="0"/>
                        </a:spcBef>
                        <a:spcAft>
                          <a:spcPts val="0"/>
                        </a:spcAft>
                      </a:pPr>
                      <a:r>
                        <a:rPr lang="en-US" sz="1000" b="1" dirty="0">
                          <a:solidFill>
                            <a:srgbClr val="365F91"/>
                          </a:solidFill>
                          <a:effectLst/>
                          <a:latin typeface="Arial"/>
                          <a:ea typeface="Times New Roman"/>
                          <a:cs typeface="Times New Roman"/>
                        </a:rPr>
                        <a:t>Sept 4, 2020</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95891">
                <a:tc>
                  <a:txBody>
                    <a:bodyPr/>
                    <a:lstStyle/>
                    <a:p>
                      <a:pPr marL="0" marR="0" algn="just">
                        <a:spcBef>
                          <a:spcPts val="0"/>
                        </a:spcBef>
                        <a:spcAft>
                          <a:spcPts val="0"/>
                        </a:spcAft>
                      </a:pPr>
                      <a:r>
                        <a:rPr lang="en-US" sz="1000">
                          <a:effectLst/>
                          <a:latin typeface="Arial"/>
                          <a:ea typeface="Times New Roman"/>
                          <a:cs typeface="Times New Roman"/>
                        </a:rPr>
                        <a:t>17</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a:effectLst/>
                          <a:latin typeface="Arial"/>
                          <a:ea typeface="Times New Roman"/>
                          <a:cs typeface="Times New Roman"/>
                        </a:rPr>
                        <a:t>Construction</a:t>
                      </a:r>
                      <a:endParaRPr lang="en-US" sz="11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rgbClr val="365F91"/>
                          </a:solidFill>
                          <a:effectLst/>
                          <a:latin typeface="Arial"/>
                          <a:ea typeface="Times New Roman"/>
                          <a:cs typeface="Times New Roman"/>
                        </a:rPr>
                        <a:t>Sept 4, 2020</a:t>
                      </a:r>
                      <a:endParaRPr lang="en-US" sz="11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8DF64F75-F8DE-4098-B163-1A12C4524032}" type="slidenum">
              <a:rPr lang="en-US" smtClean="0"/>
              <a:t>14</a:t>
            </a:fld>
            <a:endParaRPr lang="en-US"/>
          </a:p>
        </p:txBody>
      </p:sp>
    </p:spTree>
    <p:extLst>
      <p:ext uri="{BB962C8B-B14F-4D97-AF65-F5344CB8AC3E}">
        <p14:creationId xmlns:p14="http://schemas.microsoft.com/office/powerpoint/2010/main" val="160394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 </a:t>
            </a:r>
            <a:r>
              <a:rPr lang="en-US" sz="2000" dirty="0" smtClean="0"/>
              <a:t>LH</a:t>
            </a:r>
            <a:r>
              <a:rPr lang="en-US" sz="4000" dirty="0" smtClean="0"/>
              <a:t> 	</a:t>
            </a:r>
            <a:r>
              <a:rPr lang="en-US" dirty="0" smtClean="0"/>
              <a:t>				      </a:t>
            </a:r>
            <a:endParaRPr lang="en-US" dirty="0"/>
          </a:p>
        </p:txBody>
      </p:sp>
      <p:sp>
        <p:nvSpPr>
          <p:cNvPr id="3" name="Content Placeholder 2"/>
          <p:cNvSpPr>
            <a:spLocks noGrp="1"/>
          </p:cNvSpPr>
          <p:nvPr>
            <p:ph idx="1"/>
          </p:nvPr>
        </p:nvSpPr>
        <p:spPr/>
        <p:txBody>
          <a:bodyPr/>
          <a:lstStyle/>
          <a:p>
            <a:r>
              <a:rPr lang="en-US" dirty="0" smtClean="0"/>
              <a:t>Applicant </a:t>
            </a:r>
            <a:r>
              <a:rPr lang="en-US" dirty="0" smtClean="0"/>
              <a:t>[KVH]Final </a:t>
            </a:r>
            <a:r>
              <a:rPr lang="en-US" dirty="0" smtClean="0"/>
              <a:t>Comments</a:t>
            </a:r>
          </a:p>
          <a:p>
            <a:r>
              <a:rPr lang="en-US" dirty="0" smtClean="0"/>
              <a:t>Questions</a:t>
            </a:r>
          </a:p>
          <a:p>
            <a:pPr lvl="1"/>
            <a:r>
              <a:rPr lang="en-US" dirty="0" smtClean="0"/>
              <a:t>PRC issued [2] questions on 9/20 answered 9/21</a:t>
            </a:r>
            <a:endParaRPr lang="en-US" dirty="0"/>
          </a:p>
        </p:txBody>
      </p:sp>
      <p:sp>
        <p:nvSpPr>
          <p:cNvPr id="4" name="Footer Placeholder 3"/>
          <p:cNvSpPr>
            <a:spLocks noGrp="1"/>
          </p:cNvSpPr>
          <p:nvPr>
            <p:ph type="ftr" sz="quarter" idx="11"/>
          </p:nvPr>
        </p:nvSpPr>
        <p:spPr/>
        <p:txBody>
          <a:bodyPr/>
          <a:lstStyle/>
          <a:p>
            <a:r>
              <a:rPr lang="en-US" dirty="0" smtClean="0"/>
              <a:t>KVH</a:t>
            </a:r>
            <a:endParaRPr lang="en-US" dirty="0"/>
          </a:p>
        </p:txBody>
      </p:sp>
      <p:sp>
        <p:nvSpPr>
          <p:cNvPr id="5" name="Slide Number Placeholder 4"/>
          <p:cNvSpPr>
            <a:spLocks noGrp="1"/>
          </p:cNvSpPr>
          <p:nvPr>
            <p:ph type="sldNum" sz="quarter" idx="12"/>
          </p:nvPr>
        </p:nvSpPr>
        <p:spPr/>
        <p:txBody>
          <a:bodyPr/>
          <a:lstStyle/>
          <a:p>
            <a:fld id="{8DF64F75-F8DE-4098-B163-1A12C4524032}" type="slidenum">
              <a:rPr lang="en-US" smtClean="0"/>
              <a:t>15</a:t>
            </a:fld>
            <a:endParaRPr lang="en-US"/>
          </a:p>
        </p:txBody>
      </p:sp>
    </p:spTree>
    <p:extLst>
      <p:ext uri="{BB962C8B-B14F-4D97-AF65-F5344CB8AC3E}">
        <p14:creationId xmlns:p14="http://schemas.microsoft.com/office/powerpoint/2010/main" val="2066710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Agenda – </a:t>
            </a:r>
            <a:r>
              <a:rPr lang="en-US" sz="2700" dirty="0" smtClean="0"/>
              <a:t>[Lead orchestrate Dick]</a:t>
            </a:r>
            <a:r>
              <a:rPr lang="en-US" sz="4000" dirty="0" smtClean="0"/>
              <a:t>	</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Introductions - Dick</a:t>
            </a:r>
          </a:p>
          <a:p>
            <a:r>
              <a:rPr lang="en-US" dirty="0" smtClean="0"/>
              <a:t>Klickitat Valley Health - </a:t>
            </a:r>
            <a:r>
              <a:rPr lang="en-US" dirty="0"/>
              <a:t>L</a:t>
            </a:r>
            <a:r>
              <a:rPr lang="en-US" dirty="0" smtClean="0"/>
              <a:t>eslie</a:t>
            </a:r>
            <a:endParaRPr lang="en-US" dirty="0"/>
          </a:p>
          <a:p>
            <a:r>
              <a:rPr lang="en-US" dirty="0" smtClean="0"/>
              <a:t>Project Team - Dick</a:t>
            </a:r>
          </a:p>
          <a:p>
            <a:r>
              <a:rPr lang="en-US" dirty="0" smtClean="0"/>
              <a:t>Purpose of GCCM Application - Dick</a:t>
            </a:r>
          </a:p>
          <a:p>
            <a:r>
              <a:rPr lang="en-US" dirty="0" smtClean="0"/>
              <a:t>Phase 1 Programming - Dick</a:t>
            </a:r>
          </a:p>
          <a:p>
            <a:r>
              <a:rPr lang="en-US" dirty="0" smtClean="0"/>
              <a:t>Project Description - David</a:t>
            </a:r>
          </a:p>
          <a:p>
            <a:r>
              <a:rPr lang="en-US" dirty="0" smtClean="0"/>
              <a:t>Benefits of GCCM Project Deliver – Dick</a:t>
            </a:r>
          </a:p>
          <a:p>
            <a:r>
              <a:rPr lang="en-US" dirty="0" smtClean="0"/>
              <a:t>Associated Projects CUP - Jonathan</a:t>
            </a:r>
          </a:p>
          <a:p>
            <a:r>
              <a:rPr lang="en-US" dirty="0" smtClean="0"/>
              <a:t>Schedule - Dick</a:t>
            </a:r>
          </a:p>
          <a:p>
            <a:r>
              <a:rPr lang="en-US" dirty="0" smtClean="0"/>
              <a:t>Summary/Questions - Leslie</a:t>
            </a:r>
          </a:p>
          <a:p>
            <a:endParaRPr lang="en-US" dirty="0"/>
          </a:p>
          <a:p>
            <a:pPr marL="0" indent="0">
              <a:buNone/>
            </a:pPr>
            <a:endParaRPr lang="en-US" dirty="0" smtClean="0"/>
          </a:p>
          <a:p>
            <a:endParaRPr lang="en-US" dirty="0"/>
          </a:p>
          <a:p>
            <a:pPr marL="114300" indent="0">
              <a:buNone/>
            </a:pP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KVH</a:t>
            </a:r>
            <a:endParaRPr lang="en-US" dirty="0"/>
          </a:p>
        </p:txBody>
      </p:sp>
      <p:sp>
        <p:nvSpPr>
          <p:cNvPr id="5" name="Slide Number Placeholder 4"/>
          <p:cNvSpPr>
            <a:spLocks noGrp="1"/>
          </p:cNvSpPr>
          <p:nvPr>
            <p:ph type="sldNum" sz="quarter" idx="12"/>
          </p:nvPr>
        </p:nvSpPr>
        <p:spPr/>
        <p:txBody>
          <a:bodyPr/>
          <a:lstStyle/>
          <a:p>
            <a:fld id="{8DF64F75-F8DE-4098-B163-1A12C4524032}" type="slidenum">
              <a:rPr lang="en-US" smtClean="0"/>
              <a:t>2</a:t>
            </a:fld>
            <a:endParaRPr lang="en-US"/>
          </a:p>
        </p:txBody>
      </p:sp>
    </p:spTree>
    <p:extLst>
      <p:ext uri="{BB962C8B-B14F-4D97-AF65-F5344CB8AC3E}">
        <p14:creationId xmlns:p14="http://schemas.microsoft.com/office/powerpoint/2010/main" val="231844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Klickitat Valley Health </a:t>
            </a:r>
            <a:r>
              <a:rPr lang="en-US" sz="2000" dirty="0" smtClean="0"/>
              <a:t>LH</a:t>
            </a:r>
            <a:endParaRPr lang="en-US" dirty="0"/>
          </a:p>
        </p:txBody>
      </p:sp>
      <p:sp>
        <p:nvSpPr>
          <p:cNvPr id="3" name="Content Placeholder 2"/>
          <p:cNvSpPr>
            <a:spLocks noGrp="1"/>
          </p:cNvSpPr>
          <p:nvPr>
            <p:ph idx="1"/>
          </p:nvPr>
        </p:nvSpPr>
        <p:spPr/>
        <p:txBody>
          <a:bodyPr>
            <a:normAutofit fontScale="62500" lnSpcReduction="20000"/>
          </a:bodyPr>
          <a:lstStyle/>
          <a:p>
            <a:r>
              <a:rPr lang="en-US" dirty="0"/>
              <a:t>Building On </a:t>
            </a:r>
            <a:r>
              <a:rPr lang="en-US" dirty="0" smtClean="0"/>
              <a:t>KVH </a:t>
            </a:r>
            <a:r>
              <a:rPr lang="en-US" dirty="0"/>
              <a:t>Past</a:t>
            </a:r>
          </a:p>
          <a:p>
            <a:r>
              <a:rPr lang="en-US" dirty="0"/>
              <a:t>In April of 1946, the community of Goldendale became the first in the state to take advantage of the new Hill-Burton Act. The Act was established to assure health care services in rural communities and provided low interest money to help rural providers construct new facilities or enhance existing services. Over the years the District has garnered strong community support, enabling facility renovations in 1959, 1969 and 1986.</a:t>
            </a:r>
          </a:p>
          <a:p>
            <a:r>
              <a:rPr lang="en-US" dirty="0"/>
              <a:t>Community support for </a:t>
            </a:r>
            <a:r>
              <a:rPr lang="en-US" dirty="0" smtClean="0"/>
              <a:t>KVH </a:t>
            </a:r>
            <a:r>
              <a:rPr lang="en-US" dirty="0"/>
              <a:t>latest bond measure in 2005 funded a 20,000 sq. ft. Hospital addition that includes a new Diagnostic Imaging Department and enlarged Emergency Services capacity, along with numerous technology and facility upgrades</a:t>
            </a:r>
            <a:r>
              <a:rPr lang="en-US" dirty="0" smtClean="0"/>
              <a:t>.</a:t>
            </a:r>
          </a:p>
          <a:p>
            <a:r>
              <a:rPr lang="en-US" dirty="0" smtClean="0"/>
              <a:t>2017 Renovation Project </a:t>
            </a:r>
          </a:p>
          <a:p>
            <a:r>
              <a:rPr lang="en-US" dirty="0" smtClean="0"/>
              <a:t>Building For The Future - Bold Vision 20/20</a:t>
            </a:r>
          </a:p>
          <a:p>
            <a:pPr lvl="1"/>
            <a:r>
              <a:rPr lang="en-US" dirty="0" smtClean="0"/>
              <a:t>Strategic Plan</a:t>
            </a:r>
          </a:p>
          <a:p>
            <a:pPr lvl="1"/>
            <a:r>
              <a:rPr lang="en-US" dirty="0" smtClean="0"/>
              <a:t>Roadmap for Campus Advancement</a:t>
            </a:r>
          </a:p>
          <a:p>
            <a:pPr lvl="1"/>
            <a:endParaRPr lang="en-US" dirty="0"/>
          </a:p>
        </p:txBody>
      </p:sp>
      <p:sp>
        <p:nvSpPr>
          <p:cNvPr id="4" name="Footer Placeholder 3"/>
          <p:cNvSpPr>
            <a:spLocks noGrp="1"/>
          </p:cNvSpPr>
          <p:nvPr>
            <p:ph type="ftr" sz="quarter" idx="11"/>
          </p:nvPr>
        </p:nvSpPr>
        <p:spPr/>
        <p:txBody>
          <a:bodyPr/>
          <a:lstStyle/>
          <a:p>
            <a:r>
              <a:rPr lang="en-US" dirty="0" smtClean="0"/>
              <a:t>KVH</a:t>
            </a:r>
            <a:endParaRPr lang="en-US" dirty="0"/>
          </a:p>
        </p:txBody>
      </p:sp>
      <p:sp>
        <p:nvSpPr>
          <p:cNvPr id="5" name="Slide Number Placeholder 4"/>
          <p:cNvSpPr>
            <a:spLocks noGrp="1"/>
          </p:cNvSpPr>
          <p:nvPr>
            <p:ph type="sldNum" sz="quarter" idx="12"/>
          </p:nvPr>
        </p:nvSpPr>
        <p:spPr/>
        <p:txBody>
          <a:bodyPr/>
          <a:lstStyle/>
          <a:p>
            <a:fld id="{8DF64F75-F8DE-4098-B163-1A12C4524032}" type="slidenum">
              <a:rPr lang="en-US" smtClean="0"/>
              <a:t>3</a:t>
            </a:fld>
            <a:endParaRPr lang="en-US"/>
          </a:p>
        </p:txBody>
      </p:sp>
    </p:spTree>
    <p:extLst>
      <p:ext uri="{BB962C8B-B14F-4D97-AF65-F5344CB8AC3E}">
        <p14:creationId xmlns:p14="http://schemas.microsoft.com/office/powerpoint/2010/main" val="387481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Project Team </a:t>
            </a:r>
            <a:r>
              <a:rPr lang="en-US" sz="2000" dirty="0" smtClean="0"/>
              <a:t>DB</a:t>
            </a:r>
            <a:r>
              <a:rPr lang="en-US" dirty="0" smtClean="0"/>
              <a:t>		   </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a:p>
          <a:p>
            <a:pPr lvl="1"/>
            <a:endParaRPr lang="en-US" dirty="0" smtClean="0"/>
          </a:p>
          <a:p>
            <a:pPr lvl="1"/>
            <a:endParaRPr lang="en-US" dirty="0" smtClean="0"/>
          </a:p>
          <a:p>
            <a:endParaRPr lang="en-US" dirty="0"/>
          </a:p>
        </p:txBody>
      </p:sp>
      <p:sp>
        <p:nvSpPr>
          <p:cNvPr id="5" name="Content Placeholder 2"/>
          <p:cNvSpPr txBox="1">
            <a:spLocks/>
          </p:cNvSpPr>
          <p:nvPr/>
        </p:nvSpPr>
        <p:spPr>
          <a:xfrm>
            <a:off x="609600" y="1752600"/>
            <a:ext cx="7620000" cy="4800600"/>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r>
              <a:rPr lang="en-US" sz="2400" b="1" dirty="0" smtClean="0"/>
              <a:t>KVH-Leslie Hiebert CEO</a:t>
            </a:r>
          </a:p>
          <a:p>
            <a:pPr lvl="2"/>
            <a:r>
              <a:rPr lang="en-US" sz="2200" dirty="0" smtClean="0"/>
              <a:t>Overall Responsibility</a:t>
            </a:r>
          </a:p>
          <a:p>
            <a:pPr lvl="1"/>
            <a:r>
              <a:rPr lang="en-US" sz="2400" b="1" dirty="0" smtClean="0"/>
              <a:t>KVH – Jonathan Lewis Director of Services</a:t>
            </a:r>
          </a:p>
          <a:p>
            <a:pPr lvl="2"/>
            <a:r>
              <a:rPr lang="en-US" dirty="0" smtClean="0"/>
              <a:t>CUP Management</a:t>
            </a:r>
          </a:p>
          <a:p>
            <a:pPr lvl="2"/>
            <a:r>
              <a:rPr lang="en-US" dirty="0" smtClean="0"/>
              <a:t>Daily Inspections</a:t>
            </a:r>
          </a:p>
          <a:p>
            <a:pPr lvl="2"/>
            <a:r>
              <a:rPr lang="en-US" dirty="0" smtClean="0"/>
              <a:t>Interface with DBPM</a:t>
            </a:r>
          </a:p>
          <a:p>
            <a:pPr lvl="1"/>
            <a:r>
              <a:rPr lang="en-US" sz="2400" b="1" dirty="0" smtClean="0"/>
              <a:t>DBPMLLC-Dick Bratton Owner			1/2018</a:t>
            </a:r>
          </a:p>
          <a:p>
            <a:pPr lvl="2"/>
            <a:r>
              <a:rPr lang="en-US" dirty="0" smtClean="0"/>
              <a:t>Project Management</a:t>
            </a:r>
          </a:p>
          <a:p>
            <a:pPr lvl="2"/>
            <a:r>
              <a:rPr lang="en-US" dirty="0" smtClean="0"/>
              <a:t>Onset to Completion</a:t>
            </a:r>
          </a:p>
          <a:p>
            <a:pPr lvl="2"/>
            <a:r>
              <a:rPr lang="en-US" dirty="0" smtClean="0"/>
              <a:t>Ongoing GCCM Experience w/SPMC and LCCHC</a:t>
            </a:r>
          </a:p>
          <a:p>
            <a:pPr lvl="2"/>
            <a:r>
              <a:rPr lang="en-US" dirty="0" smtClean="0"/>
              <a:t>Directed A/E Solicitation and Selection</a:t>
            </a:r>
          </a:p>
          <a:p>
            <a:pPr lvl="1"/>
            <a:r>
              <a:rPr lang="en-US" sz="2400" b="1" dirty="0" smtClean="0"/>
              <a:t>Mahlum-David Perzik Project Manager</a:t>
            </a:r>
            <a:r>
              <a:rPr lang="en-US" sz="2600" b="1" dirty="0" smtClean="0"/>
              <a:t>		</a:t>
            </a:r>
            <a:r>
              <a:rPr lang="en-US" sz="2400" b="1" dirty="0" smtClean="0"/>
              <a:t>4/2018</a:t>
            </a:r>
          </a:p>
          <a:p>
            <a:pPr lvl="2"/>
            <a:r>
              <a:rPr lang="en-US" dirty="0" smtClean="0"/>
              <a:t>Variety of GCCM Project Experience</a:t>
            </a:r>
          </a:p>
          <a:p>
            <a:pPr lvl="2"/>
            <a:r>
              <a:rPr lang="en-US" dirty="0" smtClean="0"/>
              <a:t>Considerable Healthcare Experience</a:t>
            </a:r>
          </a:p>
          <a:p>
            <a:pPr lvl="2"/>
            <a:r>
              <a:rPr lang="en-US" dirty="0" smtClean="0"/>
              <a:t>GCCM Credible A/E Team Composition DCI/PAE Engineers</a:t>
            </a:r>
          </a:p>
          <a:p>
            <a:pPr lvl="1"/>
            <a:r>
              <a:rPr lang="en-US" sz="2400" b="1" dirty="0" smtClean="0"/>
              <a:t>Perkins Coie-</a:t>
            </a:r>
            <a:r>
              <a:rPr lang="en-US" sz="2400" b="1" dirty="0" err="1" smtClean="0"/>
              <a:t>Graehm</a:t>
            </a:r>
            <a:r>
              <a:rPr lang="en-US" sz="2400" b="1" dirty="0" smtClean="0"/>
              <a:t> Wallace Partner</a:t>
            </a:r>
          </a:p>
          <a:p>
            <a:pPr lvl="2"/>
            <a:r>
              <a:rPr lang="en-US" dirty="0" smtClean="0"/>
              <a:t>Contract Experience with RCW 39.10</a:t>
            </a:r>
          </a:p>
          <a:p>
            <a:pPr lvl="2"/>
            <a:r>
              <a:rPr lang="en-US" dirty="0" smtClean="0"/>
              <a:t>AIA A133/201 and AIA B133 in draft form</a:t>
            </a:r>
          </a:p>
          <a:p>
            <a:pPr lvl="1"/>
            <a:endParaRPr lang="en-US" dirty="0" smtClean="0"/>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KVH</a:t>
            </a:r>
            <a:endParaRPr lang="en-US"/>
          </a:p>
        </p:txBody>
      </p:sp>
      <p:sp>
        <p:nvSpPr>
          <p:cNvPr id="4" name="Slide Number Placeholder 3"/>
          <p:cNvSpPr>
            <a:spLocks noGrp="1"/>
          </p:cNvSpPr>
          <p:nvPr>
            <p:ph type="sldNum" sz="quarter" idx="12"/>
          </p:nvPr>
        </p:nvSpPr>
        <p:spPr/>
        <p:txBody>
          <a:bodyPr/>
          <a:lstStyle/>
          <a:p>
            <a:fld id="{8DF64F75-F8DE-4098-B163-1A12C4524032}" type="slidenum">
              <a:rPr lang="en-US" smtClean="0"/>
              <a:t>4</a:t>
            </a:fld>
            <a:endParaRPr lang="en-US"/>
          </a:p>
        </p:txBody>
      </p:sp>
    </p:spTree>
    <p:extLst>
      <p:ext uri="{BB962C8B-B14F-4D97-AF65-F5344CB8AC3E}">
        <p14:creationId xmlns:p14="http://schemas.microsoft.com/office/powerpoint/2010/main" val="1637807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Purpose of GCCM Application </a:t>
            </a:r>
            <a:r>
              <a:rPr lang="en-US" sz="2000" dirty="0" smtClean="0"/>
              <a:t>DB</a:t>
            </a:r>
            <a:endParaRPr lang="en-US" sz="1200" dirty="0"/>
          </a:p>
        </p:txBody>
      </p:sp>
      <p:sp>
        <p:nvSpPr>
          <p:cNvPr id="3" name="Content Placeholder 2"/>
          <p:cNvSpPr>
            <a:spLocks noGrp="1"/>
          </p:cNvSpPr>
          <p:nvPr>
            <p:ph idx="1"/>
          </p:nvPr>
        </p:nvSpPr>
        <p:spPr/>
        <p:txBody>
          <a:bodyPr>
            <a:normAutofit fontScale="70000" lnSpcReduction="20000"/>
          </a:bodyPr>
          <a:lstStyle/>
          <a:p>
            <a:r>
              <a:rPr lang="en-US" dirty="0" smtClean="0"/>
              <a:t>KVH Project Importance</a:t>
            </a:r>
          </a:p>
          <a:p>
            <a:pPr lvl="1"/>
            <a:r>
              <a:rPr lang="en-US" dirty="0" smtClean="0"/>
              <a:t>Project Meets GCCM Criteria</a:t>
            </a:r>
          </a:p>
          <a:p>
            <a:pPr lvl="2"/>
            <a:r>
              <a:rPr lang="en-US" dirty="0" smtClean="0"/>
              <a:t>Critical Scheduling, Phasing, Transition</a:t>
            </a:r>
          </a:p>
          <a:p>
            <a:pPr lvl="2"/>
            <a:r>
              <a:rPr lang="en-US" dirty="0" smtClean="0"/>
              <a:t>Early GCCM Interaction Required for Successful Project</a:t>
            </a:r>
          </a:p>
          <a:p>
            <a:pPr lvl="2"/>
            <a:r>
              <a:rPr lang="en-US" dirty="0" smtClean="0"/>
              <a:t>3 step selection process</a:t>
            </a:r>
          </a:p>
          <a:p>
            <a:pPr lvl="1"/>
            <a:r>
              <a:rPr lang="en-US" dirty="0" smtClean="0"/>
              <a:t>Schedule and Operational Management</a:t>
            </a:r>
          </a:p>
          <a:p>
            <a:pPr lvl="1"/>
            <a:r>
              <a:rPr lang="en-US" dirty="0" smtClean="0"/>
              <a:t>Cost Advice</a:t>
            </a:r>
          </a:p>
          <a:p>
            <a:pPr lvl="1"/>
            <a:r>
              <a:rPr lang="en-US" dirty="0" smtClean="0"/>
              <a:t>Rural Location</a:t>
            </a:r>
          </a:p>
          <a:p>
            <a:pPr lvl="1"/>
            <a:r>
              <a:rPr lang="en-US" dirty="0" smtClean="0"/>
              <a:t>Industry Forces</a:t>
            </a:r>
          </a:p>
          <a:p>
            <a:pPr lvl="1"/>
            <a:r>
              <a:rPr lang="en-US" dirty="0" smtClean="0"/>
              <a:t>Early Team Interaction for Scope Evaluations</a:t>
            </a:r>
          </a:p>
          <a:p>
            <a:pPr lvl="1"/>
            <a:r>
              <a:rPr lang="en-US" dirty="0" smtClean="0"/>
              <a:t>Public Interaction/Agency Interaction</a:t>
            </a:r>
          </a:p>
          <a:p>
            <a:pPr lvl="1"/>
            <a:r>
              <a:rPr lang="en-US" dirty="0" smtClean="0"/>
              <a:t>Viable to Community Confidence and Bond Influence</a:t>
            </a:r>
          </a:p>
          <a:p>
            <a:pPr lvl="1"/>
            <a:r>
              <a:rPr lang="en-US" dirty="0" smtClean="0"/>
              <a:t>KVH Team Fully Prepared</a:t>
            </a:r>
          </a:p>
          <a:p>
            <a:pPr lvl="1"/>
            <a:r>
              <a:rPr lang="en-US" dirty="0" smtClean="0"/>
              <a:t>Bring GCCM on board 3/2019</a:t>
            </a:r>
          </a:p>
          <a:p>
            <a:pPr marL="411480" lvl="1" indent="0">
              <a:buNone/>
            </a:pPr>
            <a:endParaRPr lang="en-US" dirty="0" smtClean="0"/>
          </a:p>
        </p:txBody>
      </p:sp>
      <p:sp>
        <p:nvSpPr>
          <p:cNvPr id="4" name="Footer Placeholder 3"/>
          <p:cNvSpPr>
            <a:spLocks noGrp="1"/>
          </p:cNvSpPr>
          <p:nvPr>
            <p:ph type="ftr" sz="quarter" idx="11"/>
          </p:nvPr>
        </p:nvSpPr>
        <p:spPr/>
        <p:txBody>
          <a:bodyPr/>
          <a:lstStyle/>
          <a:p>
            <a:r>
              <a:rPr lang="en-US" dirty="0" smtClean="0"/>
              <a:t>KVH</a:t>
            </a:r>
            <a:endParaRPr lang="en-US" dirty="0"/>
          </a:p>
        </p:txBody>
      </p:sp>
      <p:sp>
        <p:nvSpPr>
          <p:cNvPr id="5" name="Slide Number Placeholder 4"/>
          <p:cNvSpPr>
            <a:spLocks noGrp="1"/>
          </p:cNvSpPr>
          <p:nvPr>
            <p:ph type="sldNum" sz="quarter" idx="12"/>
          </p:nvPr>
        </p:nvSpPr>
        <p:spPr/>
        <p:txBody>
          <a:bodyPr/>
          <a:lstStyle/>
          <a:p>
            <a:fld id="{8DF64F75-F8DE-4098-B163-1A12C4524032}" type="slidenum">
              <a:rPr lang="en-US" smtClean="0"/>
              <a:t>5</a:t>
            </a:fld>
            <a:endParaRPr lang="en-US"/>
          </a:p>
        </p:txBody>
      </p:sp>
    </p:spTree>
    <p:extLst>
      <p:ext uri="{BB962C8B-B14F-4D97-AF65-F5344CB8AC3E}">
        <p14:creationId xmlns:p14="http://schemas.microsoft.com/office/powerpoint/2010/main" val="188288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Program Models</a:t>
            </a:r>
            <a:r>
              <a:rPr lang="en-US" sz="2000" dirty="0" smtClean="0"/>
              <a:t> DB</a:t>
            </a:r>
            <a:endParaRPr lang="en-US" dirty="0"/>
          </a:p>
        </p:txBody>
      </p:sp>
      <p:sp>
        <p:nvSpPr>
          <p:cNvPr id="3" name="Content Placeholder 2"/>
          <p:cNvSpPr>
            <a:spLocks noGrp="1"/>
          </p:cNvSpPr>
          <p:nvPr>
            <p:ph idx="1"/>
          </p:nvPr>
        </p:nvSpPr>
        <p:spPr/>
        <p:txBody>
          <a:bodyPr>
            <a:normAutofit lnSpcReduction="10000"/>
          </a:bodyPr>
          <a:lstStyle/>
          <a:p>
            <a:r>
              <a:rPr lang="en-US" dirty="0" smtClean="0"/>
              <a:t>Selected Design Team</a:t>
            </a:r>
          </a:p>
          <a:p>
            <a:r>
              <a:rPr lang="en-US" dirty="0" smtClean="0"/>
              <a:t>Design Team/KVH Collaboration to Date</a:t>
            </a:r>
          </a:p>
          <a:p>
            <a:pPr lvl="1">
              <a:buFont typeface="Arial" panose="020B0604020202020204" pitchFamily="34" charset="0"/>
              <a:buChar char="•"/>
            </a:pPr>
            <a:r>
              <a:rPr lang="en-US" dirty="0" smtClean="0"/>
              <a:t>Building Committee</a:t>
            </a:r>
          </a:p>
          <a:p>
            <a:pPr lvl="1">
              <a:buFont typeface="Arial" panose="020B0604020202020204" pitchFamily="34" charset="0"/>
              <a:buChar char="•"/>
            </a:pPr>
            <a:r>
              <a:rPr lang="en-US" dirty="0" smtClean="0"/>
              <a:t>Board</a:t>
            </a:r>
          </a:p>
          <a:p>
            <a:pPr lvl="1">
              <a:buFont typeface="Arial" panose="020B0604020202020204" pitchFamily="34" charset="0"/>
              <a:buChar char="•"/>
            </a:pPr>
            <a:r>
              <a:rPr lang="en-US" dirty="0" smtClean="0"/>
              <a:t>Departments</a:t>
            </a:r>
          </a:p>
          <a:p>
            <a:pPr lvl="1">
              <a:buFont typeface="Arial" panose="020B0604020202020204" pitchFamily="34" charset="0"/>
              <a:buChar char="•"/>
            </a:pPr>
            <a:r>
              <a:rPr lang="en-US" dirty="0" smtClean="0"/>
              <a:t>Design Presentations</a:t>
            </a:r>
          </a:p>
          <a:p>
            <a:pPr lvl="1">
              <a:buFont typeface="Arial" panose="020B0604020202020204" pitchFamily="34" charset="0"/>
              <a:buChar char="•"/>
            </a:pPr>
            <a:r>
              <a:rPr lang="en-US" dirty="0" smtClean="0"/>
              <a:t>Options and Cost Evaluations 1-4</a:t>
            </a:r>
          </a:p>
          <a:p>
            <a:pPr lvl="2"/>
            <a:r>
              <a:rPr lang="en-US" dirty="0" smtClean="0"/>
              <a:t>Budget Development and Advice</a:t>
            </a:r>
          </a:p>
          <a:p>
            <a:pPr lvl="1">
              <a:buFont typeface="Arial" panose="020B0604020202020204" pitchFamily="34" charset="0"/>
              <a:buChar char="•"/>
            </a:pPr>
            <a:r>
              <a:rPr lang="en-US" dirty="0" smtClean="0"/>
              <a:t>Concept Selection Forward with Scheme 4</a:t>
            </a:r>
          </a:p>
          <a:p>
            <a:pPr marL="457200" lvl="1" indent="0">
              <a:buNone/>
            </a:pPr>
            <a:endParaRPr lang="en-US" dirty="0" smtClean="0"/>
          </a:p>
        </p:txBody>
      </p:sp>
      <p:sp>
        <p:nvSpPr>
          <p:cNvPr id="4" name="Footer Placeholder 3"/>
          <p:cNvSpPr>
            <a:spLocks noGrp="1"/>
          </p:cNvSpPr>
          <p:nvPr>
            <p:ph type="ftr" sz="quarter" idx="11"/>
          </p:nvPr>
        </p:nvSpPr>
        <p:spPr/>
        <p:txBody>
          <a:bodyPr/>
          <a:lstStyle/>
          <a:p>
            <a:r>
              <a:rPr lang="en-US" dirty="0" smtClean="0"/>
              <a:t>KVH</a:t>
            </a:r>
            <a:endParaRPr lang="en-US" dirty="0"/>
          </a:p>
        </p:txBody>
      </p:sp>
      <p:sp>
        <p:nvSpPr>
          <p:cNvPr id="5" name="Slide Number Placeholder 4"/>
          <p:cNvSpPr>
            <a:spLocks noGrp="1"/>
          </p:cNvSpPr>
          <p:nvPr>
            <p:ph type="sldNum" sz="quarter" idx="12"/>
          </p:nvPr>
        </p:nvSpPr>
        <p:spPr/>
        <p:txBody>
          <a:bodyPr/>
          <a:lstStyle/>
          <a:p>
            <a:fld id="{8DF64F75-F8DE-4098-B163-1A12C4524032}" type="slidenum">
              <a:rPr lang="en-US" smtClean="0"/>
              <a:t>6</a:t>
            </a:fld>
            <a:endParaRPr lang="en-US"/>
          </a:p>
        </p:txBody>
      </p:sp>
    </p:spTree>
    <p:extLst>
      <p:ext uri="{BB962C8B-B14F-4D97-AF65-F5344CB8AC3E}">
        <p14:creationId xmlns:p14="http://schemas.microsoft.com/office/powerpoint/2010/main" val="216055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Project Description </a:t>
            </a:r>
            <a:r>
              <a:rPr lang="en-US" sz="2000" dirty="0" smtClean="0"/>
              <a:t>DP</a:t>
            </a:r>
            <a:r>
              <a:rPr lang="en-US" dirty="0" smtClean="0"/>
              <a:t>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31427"/>
            <a:ext cx="4038600" cy="2863509"/>
          </a:xfrm>
        </p:spPr>
      </p:pic>
      <p:sp>
        <p:nvSpPr>
          <p:cNvPr id="4" name="Content Placeholder 3"/>
          <p:cNvSpPr>
            <a:spLocks noGrp="1"/>
          </p:cNvSpPr>
          <p:nvPr>
            <p:ph sz="half" idx="2"/>
          </p:nvPr>
        </p:nvSpPr>
        <p:spPr/>
        <p:txBody>
          <a:bodyPr/>
          <a:lstStyle/>
          <a:p>
            <a:r>
              <a:rPr lang="en-US" dirty="0" smtClean="0"/>
              <a:t>Scope Scheme 4</a:t>
            </a:r>
          </a:p>
          <a:p>
            <a:r>
              <a:rPr lang="en-US" dirty="0" smtClean="0"/>
              <a:t>Size 12,000 SF new</a:t>
            </a:r>
          </a:p>
          <a:p>
            <a:r>
              <a:rPr lang="en-US" dirty="0" smtClean="0"/>
              <a:t>Budget Influences</a:t>
            </a:r>
          </a:p>
          <a:p>
            <a:r>
              <a:rPr lang="en-US" dirty="0" smtClean="0"/>
              <a:t>Programs</a:t>
            </a:r>
          </a:p>
          <a:p>
            <a:pPr lvl="1"/>
            <a:r>
              <a:rPr lang="en-US" dirty="0" smtClean="0"/>
              <a:t>Surgery</a:t>
            </a:r>
          </a:p>
          <a:p>
            <a:pPr lvl="1"/>
            <a:r>
              <a:rPr lang="en-US" dirty="0" smtClean="0"/>
              <a:t>Med/Surgery Beds</a:t>
            </a:r>
          </a:p>
          <a:p>
            <a:pPr lvl="1"/>
            <a:r>
              <a:rPr lang="en-US" dirty="0" smtClean="0"/>
              <a:t>Renovations</a:t>
            </a:r>
          </a:p>
          <a:p>
            <a:pPr lvl="1"/>
            <a:r>
              <a:rPr lang="en-US" dirty="0" smtClean="0"/>
              <a:t>Adjacent CUP Interaction	</a:t>
            </a:r>
            <a:endParaRPr lang="en-US" dirty="0"/>
          </a:p>
          <a:p>
            <a:pPr lvl="1"/>
            <a:endParaRPr lang="en-US" dirty="0" smtClean="0"/>
          </a:p>
        </p:txBody>
      </p:sp>
      <p:sp>
        <p:nvSpPr>
          <p:cNvPr id="3" name="Footer Placeholder 2"/>
          <p:cNvSpPr>
            <a:spLocks noGrp="1"/>
          </p:cNvSpPr>
          <p:nvPr>
            <p:ph type="ftr" sz="quarter" idx="11"/>
          </p:nvPr>
        </p:nvSpPr>
        <p:spPr/>
        <p:txBody>
          <a:bodyPr/>
          <a:lstStyle/>
          <a:p>
            <a:r>
              <a:rPr lang="en-US" smtClean="0"/>
              <a:t>KVH</a:t>
            </a:r>
            <a:endParaRPr lang="en-US"/>
          </a:p>
        </p:txBody>
      </p:sp>
      <p:sp>
        <p:nvSpPr>
          <p:cNvPr id="6" name="Slide Number Placeholder 5"/>
          <p:cNvSpPr>
            <a:spLocks noGrp="1"/>
          </p:cNvSpPr>
          <p:nvPr>
            <p:ph type="sldNum" sz="quarter" idx="12"/>
          </p:nvPr>
        </p:nvSpPr>
        <p:spPr/>
        <p:txBody>
          <a:bodyPr/>
          <a:lstStyle/>
          <a:p>
            <a:fld id="{8DF64F75-F8DE-4098-B163-1A12C4524032}" type="slidenum">
              <a:rPr lang="en-US" smtClean="0"/>
              <a:t>7</a:t>
            </a:fld>
            <a:endParaRPr lang="en-US"/>
          </a:p>
        </p:txBody>
      </p:sp>
    </p:spTree>
    <p:extLst>
      <p:ext uri="{BB962C8B-B14F-4D97-AF65-F5344CB8AC3E}">
        <p14:creationId xmlns:p14="http://schemas.microsoft.com/office/powerpoint/2010/main" val="166030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KVH</a:t>
            </a:r>
            <a:endParaRPr lang="en-US"/>
          </a:p>
        </p:txBody>
      </p:sp>
      <p:pic>
        <p:nvPicPr>
          <p:cNvPr id="3074" name="Picture 2" descr="C:\Users\Dick\Documents\A-KVH\PRC Presentation 09272018\Site P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828675"/>
            <a:ext cx="8037513" cy="51990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DF64F75-F8DE-4098-B163-1A12C4524032}" type="slidenum">
              <a:rPr lang="en-US" smtClean="0"/>
              <a:t>8</a:t>
            </a:fld>
            <a:endParaRPr lang="en-US"/>
          </a:p>
        </p:txBody>
      </p:sp>
    </p:spTree>
    <p:extLst>
      <p:ext uri="{BB962C8B-B14F-4D97-AF65-F5344CB8AC3E}">
        <p14:creationId xmlns:p14="http://schemas.microsoft.com/office/powerpoint/2010/main" val="264132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KVH</a:t>
            </a: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348773174"/>
              </p:ext>
            </p:extLst>
          </p:nvPr>
        </p:nvGraphicFramePr>
        <p:xfrm>
          <a:off x="1143000" y="914400"/>
          <a:ext cx="6858000" cy="5029200"/>
        </p:xfrm>
        <a:graphic>
          <a:graphicData uri="http://schemas.openxmlformats.org/presentationml/2006/ole">
            <mc:AlternateContent xmlns:mc="http://schemas.openxmlformats.org/markup-compatibility/2006">
              <mc:Choice xmlns:v="urn:schemas-microsoft-com:vml" Requires="v">
                <p:oleObj spid="_x0000_s2081" name="Acrobat Document" r:id="rId3" imgW="6858000" imgH="3857625" progId="AcroExch.Document.7">
                  <p:embed/>
                </p:oleObj>
              </mc:Choice>
              <mc:Fallback>
                <p:oleObj name="Acrobat Document" r:id="rId3" imgW="6858000" imgH="3857625" progId="AcroExch.Document.7">
                  <p:embed/>
                  <p:pic>
                    <p:nvPicPr>
                      <p:cNvPr id="0" name=""/>
                      <p:cNvPicPr/>
                      <p:nvPr/>
                    </p:nvPicPr>
                    <p:blipFill>
                      <a:blip r:embed="rId4"/>
                      <a:stretch>
                        <a:fillRect/>
                      </a:stretch>
                    </p:blipFill>
                    <p:spPr>
                      <a:xfrm>
                        <a:off x="1143000" y="914400"/>
                        <a:ext cx="6858000" cy="50292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8DF64F75-F8DE-4098-B163-1A12C4524032}" type="slidenum">
              <a:rPr lang="en-US" smtClean="0"/>
              <a:t>9</a:t>
            </a:fld>
            <a:endParaRPr lang="en-US"/>
          </a:p>
        </p:txBody>
      </p:sp>
    </p:spTree>
    <p:extLst>
      <p:ext uri="{BB962C8B-B14F-4D97-AF65-F5344CB8AC3E}">
        <p14:creationId xmlns:p14="http://schemas.microsoft.com/office/powerpoint/2010/main" val="2507789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TotalTime>
  <Words>689</Words>
  <Application>Microsoft Office PowerPoint</Application>
  <PresentationFormat>On-screen Show (4:3)</PresentationFormat>
  <Paragraphs>213</Paragraphs>
  <Slides>15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Acrobat Document</vt:lpstr>
      <vt:lpstr>Klickitat Valley Health Bold Vision 20/20 Project </vt:lpstr>
      <vt:lpstr>Agenda – [Lead orchestrate Dick]           </vt:lpstr>
      <vt:lpstr>Klickitat Valley Health LH</vt:lpstr>
      <vt:lpstr>Project Team DB     </vt:lpstr>
      <vt:lpstr>Purpose of GCCM Application DB</vt:lpstr>
      <vt:lpstr>Phase 1 Program Models DB</vt:lpstr>
      <vt:lpstr> Project Description DP        </vt:lpstr>
      <vt:lpstr>PowerPoint Presentation</vt:lpstr>
      <vt:lpstr>PowerPoint Presentation</vt:lpstr>
      <vt:lpstr>Scheme 4</vt:lpstr>
      <vt:lpstr>Benefits of GCCM Project Delivery DB            </vt:lpstr>
      <vt:lpstr>Benefits of GCCM Delivery Summary</vt:lpstr>
      <vt:lpstr>Associated Projects JL</vt:lpstr>
      <vt:lpstr>Schedule DB           </vt:lpstr>
      <vt:lpstr>Summary LH            </vt:lpstr>
    </vt:vector>
  </TitlesOfParts>
  <Company>DBPMLLC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PACIFIC MEDICAL CENTER</dc:title>
  <dc:creator>Dick Bratton</dc:creator>
  <cp:lastModifiedBy>Dick Bratton</cp:lastModifiedBy>
  <cp:revision>87</cp:revision>
  <dcterms:created xsi:type="dcterms:W3CDTF">2016-03-09T14:55:12Z</dcterms:created>
  <dcterms:modified xsi:type="dcterms:W3CDTF">2018-09-27T00:21:19Z</dcterms:modified>
</cp:coreProperties>
</file>