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7" r:id="rId3"/>
    <p:sldId id="358" r:id="rId4"/>
    <p:sldId id="283" r:id="rId5"/>
    <p:sldId id="329" r:id="rId6"/>
    <p:sldId id="330" r:id="rId7"/>
    <p:sldId id="332" r:id="rId8"/>
    <p:sldId id="331" r:id="rId9"/>
    <p:sldId id="292" r:id="rId10"/>
    <p:sldId id="336" r:id="rId11"/>
    <p:sldId id="344" r:id="rId12"/>
    <p:sldId id="352" r:id="rId13"/>
    <p:sldId id="353" r:id="rId14"/>
    <p:sldId id="354" r:id="rId15"/>
    <p:sldId id="355" r:id="rId16"/>
    <p:sldId id="356" r:id="rId17"/>
    <p:sldId id="314" r:id="rId18"/>
    <p:sldId id="341" r:id="rId19"/>
    <p:sldId id="313" r:id="rId20"/>
    <p:sldId id="350" r:id="rId21"/>
    <p:sldId id="351" r:id="rId22"/>
    <p:sldId id="305" r:id="rId23"/>
    <p:sldId id="264" r:id="rId24"/>
    <p:sldId id="265" r:id="rId25"/>
    <p:sldId id="279" r:id="rId26"/>
    <p:sldId id="266" r:id="rId27"/>
    <p:sldId id="311" r:id="rId28"/>
    <p:sldId id="359" r:id="rId29"/>
    <p:sldId id="281" r:id="rId30"/>
    <p:sldId id="28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AA3A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380" autoAdjust="0"/>
  </p:normalViewPr>
  <p:slideViewPr>
    <p:cSldViewPr>
      <p:cViewPr varScale="1">
        <p:scale>
          <a:sx n="89" d="100"/>
          <a:sy n="89" d="100"/>
        </p:scale>
        <p:origin x="106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1/25/2017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667000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Lake Stevens School District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3600" dirty="0">
                <a:solidFill>
                  <a:schemeClr val="tx1"/>
                </a:solidFill>
                <a:latin typeface="+mn-lt"/>
              </a:rPr>
              <a:t>Lake Stevens High School Modernization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68282"/>
            <a:ext cx="6858000" cy="9336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to use the GC/CM Delivery Method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January 26, 2017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6749" y="5835649"/>
            <a:ext cx="7543799" cy="6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98AA3A"/>
                </a:solidFill>
              </a:rPr>
              <a:t>“Our students will be contributing members of society and lifelong learners, pursuing their passions and interests in an ever-changing world.”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8" y="682549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07511"/>
            <a:ext cx="4128370" cy="5206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Lake Stevens High </a:t>
            </a:r>
            <a:r>
              <a:rPr lang="en-US" sz="4400" dirty="0" smtClean="0"/>
              <a:t>School  Existing Conditions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" y="1600200"/>
            <a:ext cx="4191000" cy="511401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200" dirty="0"/>
              <a:t>Built </a:t>
            </a:r>
            <a:r>
              <a:rPr lang="en-US" sz="2200" dirty="0" smtClean="0"/>
              <a:t>1979 w/ additions </a:t>
            </a:r>
            <a:r>
              <a:rPr lang="en-US" sz="2200" dirty="0" smtClean="0"/>
              <a:t>in </a:t>
            </a:r>
            <a:r>
              <a:rPr lang="en-US" sz="2200" dirty="0"/>
              <a:t>1995 &amp; </a:t>
            </a:r>
            <a:r>
              <a:rPr lang="en-US" sz="2200" dirty="0" smtClean="0"/>
              <a:t>2007</a:t>
            </a:r>
          </a:p>
          <a:p>
            <a:pPr>
              <a:buClr>
                <a:schemeClr val="tx1"/>
              </a:buClr>
            </a:pPr>
            <a:r>
              <a:rPr lang="en-US" sz="2200" dirty="0" smtClean="0"/>
              <a:t>Single story wood &amp; masonry</a:t>
            </a:r>
            <a:endParaRPr lang="en-US" sz="2200" dirty="0" smtClean="0"/>
          </a:p>
          <a:p>
            <a:pPr>
              <a:buClr>
                <a:schemeClr val="tx1"/>
              </a:buClr>
            </a:pPr>
            <a:r>
              <a:rPr lang="en-US" sz="2200" dirty="0" smtClean="0"/>
              <a:t>1860 students, grades 10-12</a:t>
            </a:r>
          </a:p>
          <a:p>
            <a:pPr>
              <a:buClr>
                <a:schemeClr val="tx1"/>
              </a:buClr>
            </a:pPr>
            <a:r>
              <a:rPr lang="en-US" sz="2200" dirty="0" smtClean="0"/>
              <a:t>Surrounded by single-family residential developments</a:t>
            </a:r>
          </a:p>
          <a:p>
            <a:pPr>
              <a:buClr>
                <a:schemeClr val="tx1"/>
              </a:buClr>
            </a:pPr>
            <a:r>
              <a:rPr lang="en-US" sz="2200" dirty="0" smtClean="0"/>
              <a:t>Pre-Bond s</a:t>
            </a:r>
            <a:r>
              <a:rPr lang="en-US" sz="2200" dirty="0" smtClean="0"/>
              <a:t>tudies </a:t>
            </a:r>
            <a:r>
              <a:rPr lang="en-US" sz="2200" dirty="0" smtClean="0"/>
              <a:t>Identified:</a:t>
            </a:r>
            <a:r>
              <a:rPr lang="en-US" sz="2400" dirty="0" smtClean="0"/>
              <a:t> 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Lack of space for Special Education, Music, Athletic Programs and STEM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The open style of campus is difficult to safely secure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Infrastructure is reaching end of life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Classrooms are functionally inadequate for current teaching methods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7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725" y="1752600"/>
            <a:ext cx="441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academic and athletic buildings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New spaces designed for music and special education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Improvements to swimming pool and locker rooms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Replacement of heating, ventilation, roofing and electrical systems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Upgraded restroom facilities and finishes throughout the campus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System upgrades for campus security and emergency response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Improvement to student parking, drop off and bus loading areas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10778" r="1510" b="8818"/>
          <a:stretch/>
        </p:blipFill>
        <p:spPr>
          <a:xfrm>
            <a:off x="5257800" y="1251665"/>
            <a:ext cx="3005254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5400" y="2971800"/>
            <a:ext cx="685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526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Lake Stevens High School  Project Description</a:t>
            </a:r>
            <a:endParaRPr lang="en-US" sz="44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2745" r="1509" b="12745"/>
          <a:stretch/>
        </p:blipFill>
        <p:spPr>
          <a:xfrm>
            <a:off x="5257800" y="4114800"/>
            <a:ext cx="318034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11809" r="1853" b="12242"/>
          <a:stretch/>
        </p:blipFill>
        <p:spPr>
          <a:xfrm>
            <a:off x="2181068" y="1371600"/>
            <a:ext cx="6277132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dirty="0"/>
              <a:t>Lake Stevens High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PHASING FEATURES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 New Gym &amp; Athletic Building</a:t>
            </a:r>
          </a:p>
          <a:p>
            <a:pPr marL="342900" indent="-342900">
              <a:buAutoNum type="arabicPeriod"/>
            </a:pPr>
            <a:r>
              <a:rPr lang="en-US" dirty="0" smtClean="0"/>
              <a:t>Relocate Batting Cages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Modify parking Lot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staging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Phase 1 construction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11803" r="2001" b="11803"/>
          <a:stretch/>
        </p:blipFill>
        <p:spPr>
          <a:xfrm>
            <a:off x="2286000" y="1461541"/>
            <a:ext cx="6118860" cy="5015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dirty="0"/>
              <a:t>Lake Stevens High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PHASING FEATURES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Gym &amp; Athletics to new facility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Modernize PAC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Modernize Admin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Modernize Pool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Modernize Music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staging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Phase 2 construction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8" t="13652" r="1804" b="9335"/>
          <a:stretch/>
        </p:blipFill>
        <p:spPr>
          <a:xfrm>
            <a:off x="2209800" y="1676400"/>
            <a:ext cx="6188364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dirty="0"/>
              <a:t>Lake Stevens High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9718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PHASING FEATURES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 Temp Commons/Cafeteria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Modernize commons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Modernize existing Gym/ Athletics into CTE &amp; Art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 Drama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Music to new facility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staging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Phase 3 construction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0784" r="1507" b="10784"/>
          <a:stretch/>
        </p:blipFill>
        <p:spPr>
          <a:xfrm>
            <a:off x="2133600" y="1524000"/>
            <a:ext cx="6264564" cy="5220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dirty="0"/>
              <a:t>Lake Stevens High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1242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PHASING FEATURES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CTE &amp; Art, Drama, and Commons to new facility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Demo existing 400 Building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 Science, Business, Special Education, &amp; Library Wing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staging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Phase 4 construction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2745" r="1509" b="12745"/>
          <a:stretch/>
        </p:blipFill>
        <p:spPr>
          <a:xfrm>
            <a:off x="2133600" y="1600200"/>
            <a:ext cx="6304548" cy="499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dirty="0"/>
              <a:t>Lake Stevens High School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PHASING FEATURES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Move </a:t>
            </a:r>
            <a:r>
              <a:rPr lang="en-US" dirty="0"/>
              <a:t>Science, Business, Special </a:t>
            </a:r>
            <a:r>
              <a:rPr lang="en-US" dirty="0" smtClean="0"/>
              <a:t>Education</a:t>
            </a:r>
            <a:r>
              <a:rPr lang="en-US" dirty="0"/>
              <a:t>, &amp; Library </a:t>
            </a:r>
            <a:r>
              <a:rPr lang="en-US" dirty="0" smtClean="0"/>
              <a:t>Wing into new facility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Demo ½ of 100 Building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Portables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Replace staff parking and  bus loop</a:t>
            </a:r>
          </a:p>
          <a:p>
            <a:pPr marL="342900" indent="-342900">
              <a:buAutoNum type="arabicPeriod"/>
            </a:pPr>
            <a:r>
              <a:rPr lang="en-US" dirty="0" smtClean="0"/>
              <a:t>Demo 200 &amp; 300 Buildings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staging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Phase 5 construction area</a:t>
            </a:r>
          </a:p>
          <a:p>
            <a:pPr marL="342900" indent="-342900">
              <a:buAutoNum type="arabicPeriod"/>
            </a:pPr>
            <a:r>
              <a:rPr lang="en-US" dirty="0" smtClean="0"/>
              <a:t>Construction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2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sz="4800" dirty="0"/>
              <a:t>Lake Stevens </a:t>
            </a:r>
            <a:r>
              <a:rPr lang="en-US" sz="4800" dirty="0" smtClean="0"/>
              <a:t>High School </a:t>
            </a:r>
            <a:r>
              <a:rPr lang="en-US" dirty="0" smtClean="0"/>
              <a:t>Project 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69952"/>
              </p:ext>
            </p:extLst>
          </p:nvPr>
        </p:nvGraphicFramePr>
        <p:xfrm>
          <a:off x="390525" y="1600200"/>
          <a:ext cx="7454900" cy="495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99727"/>
                <a:gridCol w="1655173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 Category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600" u="none" strike="noStrike" dirty="0" smtClean="0">
                          <a:effectLst/>
                        </a:rPr>
                        <a:t>Budget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GC/CM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 (Includes GC/CM Risk Contingency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@ 3%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$54,000,000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GC/CM Fees,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SGC’s</a:t>
                      </a:r>
                      <a:r>
                        <a:rPr lang="en-US" sz="1400" u="none" strike="noStrike" dirty="0" smtClean="0">
                          <a:effectLst/>
                        </a:rPr>
                        <a:t>, Pre-Con Serv. &amp;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NSS</a:t>
                      </a:r>
                      <a:r>
                        <a:rPr lang="en-US" sz="1400" u="none" strike="noStrike" dirty="0" smtClean="0">
                          <a:effectLst/>
                        </a:rPr>
                        <a:t> Allowances (10%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$6,000,000</a:t>
                      </a: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Subtotal (Owner’s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$60,000,000</a:t>
                      </a: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Contingencies –Owner’s Construction (5%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Contingencies – Owner’s Project (2.5%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$1,500,000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Fixtures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smtClean="0">
                          <a:effectLst/>
                        </a:rPr>
                        <a:t>Furniture, Equipment &amp; Technology (7% of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$4,200,000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Professional Services 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Allowance</a:t>
                      </a:r>
                      <a:r>
                        <a:rPr lang="fr-FR" sz="1400" u="none" strike="noStrike" dirty="0" smtClean="0">
                          <a:effectLst/>
                        </a:rPr>
                        <a:t> (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Architectects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&amp; </a:t>
                      </a:r>
                      <a:r>
                        <a:rPr lang="fr-FR" sz="1400" u="none" strike="noStrike" baseline="0" dirty="0" err="1" smtClean="0">
                          <a:effectLst/>
                        </a:rPr>
                        <a:t>Engineers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) (10% of </a:t>
                      </a:r>
                      <a:r>
                        <a:rPr lang="fr-FR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$6,000,000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Owner’s Consultants (Survey, Geo-Tech, Hazmat, Insp.,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etc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 (2.5%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$1,500,000</a:t>
                      </a: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Contract Administration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Cost (PM/CM,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etc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 (6%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$3,600,000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Other Related Project Costs (Permits,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Fees,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etc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$1,860,000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 Sales Tax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(8.9% of </a:t>
                      </a:r>
                      <a:r>
                        <a:rPr lang="en-US" sz="1400" u="none" strike="noStrike" baseline="0" dirty="0" err="1" smtClean="0">
                          <a:effectLst/>
                        </a:rPr>
                        <a:t>MACC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$5,340,000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TOTAL: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$87,000,000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 Stevens GC/CM Schedule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1313"/>
              </p:ext>
            </p:extLst>
          </p:nvPr>
        </p:nvGraphicFramePr>
        <p:xfrm>
          <a:off x="480701" y="1219200"/>
          <a:ext cx="7467599" cy="5489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737"/>
                <a:gridCol w="3344862"/>
              </a:tblGrid>
              <a:tr h="469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the PRC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January 26, 2017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8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Release GC/CM RFP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January 30,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SOP’s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February 10,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19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Shortlist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SOP’s and Send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Invitation to Interview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February 14,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7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1,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Shortlist Interviews and Release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GC/CM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3,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3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RFFP Opening and Selection of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13,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Work Plan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March 31,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10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Board Approval of Selected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April 12,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Agreement Executed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April 17, 2017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April 2017 to</a:t>
                      </a:r>
                      <a:r>
                        <a:rPr lang="en-US" sz="1600" baseline="0" dirty="0" smtClean="0">
                          <a:effectLst/>
                        </a:rPr>
                        <a:t> March 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Schematic Design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June 2018 thru June</a:t>
                      </a:r>
                      <a:r>
                        <a:rPr lang="en-US" sz="1600" baseline="0" dirty="0" smtClean="0">
                          <a:effectLst/>
                        </a:rPr>
                        <a:t> 2021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Why GC/CM Delivery Method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4" y="7620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Introductions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GC/CM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36576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(1</a:t>
            </a:r>
            <a:r>
              <a:rPr lang="en-US" sz="2900" dirty="0" smtClean="0"/>
              <a:t>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(3) The involvement of the General Contractor/Construction </a:t>
            </a:r>
            <a:r>
              <a:rPr lang="en-US" sz="2900" dirty="0"/>
              <a:t>M</a:t>
            </a:r>
            <a:r>
              <a:rPr lang="en-US" sz="2900" dirty="0" smtClean="0"/>
              <a:t>anager during the design stage is critical to the success of the project.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(4) The project encompasses a complex or technical work environment.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(5) The project requires specialized work on a building that has historic significance.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10776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GC/CM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365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(1) Implementation of the project involves complex scheduling, phasing, or coordination.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2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4571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 smtClean="0"/>
              <a:t>Other Critical </a:t>
            </a:r>
            <a:r>
              <a:rPr lang="en-US" sz="4000" dirty="0" smtClean="0"/>
              <a:t>GC/CM Factors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7467600" cy="3429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600" b="1" dirty="0" smtClean="0"/>
              <a:t>Safety:</a:t>
            </a:r>
            <a:r>
              <a:rPr lang="en-US" sz="2600" dirty="0" smtClean="0"/>
              <a:t>  Tight site with close proximity of students and construction activities.</a:t>
            </a:r>
            <a:endParaRPr lang="en-US" sz="2600" b="1" dirty="0" smtClean="0"/>
          </a:p>
          <a:p>
            <a:pPr>
              <a:spcBef>
                <a:spcPts val="1200"/>
              </a:spcBef>
            </a:pPr>
            <a:r>
              <a:rPr lang="en-US" sz="2600" b="1" dirty="0" smtClean="0"/>
              <a:t>Risk Management:</a:t>
            </a:r>
            <a:r>
              <a:rPr lang="en-US" sz="2600" dirty="0" smtClean="0"/>
              <a:t> Continuous increases in market costs and decreased resource availability.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/>
              <a:t>Partnership:</a:t>
            </a:r>
            <a:r>
              <a:rPr lang="en-US" sz="2400" dirty="0" smtClean="0"/>
              <a:t> Strong desire to have collaborative relationship with Owner/Architect/Contractor project team that develops from early in design and has continuity through construction.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4343400"/>
            <a:ext cx="4000500" cy="23916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t="33128" r="15580" b="5712"/>
          <a:stretch/>
        </p:blipFill>
        <p:spPr>
          <a:xfrm>
            <a:off x="0" y="4343399"/>
            <a:ext cx="4495800" cy="23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06" y="304800"/>
            <a:ext cx="647558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 Benefit: To this ……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781800" cy="4343400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200" dirty="0" smtClean="0"/>
              <a:t>Ensure student</a:t>
            </a:r>
            <a:r>
              <a:rPr lang="en-US" sz="2200" dirty="0" smtClean="0"/>
              <a:t>, staff and public safety </a:t>
            </a:r>
          </a:p>
          <a:p>
            <a:pPr lvl="1">
              <a:buClr>
                <a:schemeClr val="tx1"/>
              </a:buClr>
            </a:pPr>
            <a:r>
              <a:rPr lang="en-US" sz="2200" dirty="0" smtClean="0"/>
              <a:t>Cost/risk management </a:t>
            </a:r>
            <a:r>
              <a:rPr lang="en-US" sz="2200" dirty="0" smtClean="0"/>
              <a:t>(</a:t>
            </a:r>
            <a:r>
              <a:rPr lang="en-US" sz="2200" dirty="0" smtClean="0"/>
              <a:t>= </a:t>
            </a:r>
            <a:r>
              <a:rPr lang="en-US" sz="2200" dirty="0" smtClean="0"/>
              <a:t>less $ </a:t>
            </a:r>
            <a:r>
              <a:rPr lang="en-US" sz="2200" dirty="0" smtClean="0"/>
              <a:t>in contingency, more in </a:t>
            </a:r>
            <a:r>
              <a:rPr lang="en-US" sz="2200" dirty="0" smtClean="0"/>
              <a:t>program space)</a:t>
            </a:r>
            <a:endParaRPr lang="en-US" sz="2200" dirty="0" smtClean="0"/>
          </a:p>
          <a:p>
            <a:pPr lvl="1">
              <a:buClr>
                <a:schemeClr val="tx1"/>
              </a:buClr>
            </a:pPr>
            <a:r>
              <a:rPr lang="en-US" sz="2200" dirty="0" smtClean="0"/>
              <a:t>Ensure project completion on schedule/budget</a:t>
            </a:r>
          </a:p>
          <a:p>
            <a:pPr lvl="1">
              <a:buClr>
                <a:schemeClr val="tx1"/>
              </a:buClr>
            </a:pPr>
            <a:r>
              <a:rPr lang="en-US" sz="2200" dirty="0" smtClean="0"/>
              <a:t>Outreach to build c</a:t>
            </a:r>
            <a:r>
              <a:rPr lang="en-US" sz="2200" dirty="0" smtClean="0"/>
              <a:t>ommunity </a:t>
            </a:r>
            <a:r>
              <a:rPr lang="en-US" sz="2200" dirty="0" smtClean="0"/>
              <a:t>relationships</a:t>
            </a:r>
          </a:p>
          <a:p>
            <a:pPr lvl="1">
              <a:buClr>
                <a:schemeClr val="tx1"/>
              </a:buClr>
            </a:pPr>
            <a:r>
              <a:rPr lang="en-US" sz="2200" dirty="0" smtClean="0"/>
              <a:t>“Open book” estimating/buyout = f</a:t>
            </a:r>
            <a:r>
              <a:rPr lang="en-US" sz="2200" dirty="0" smtClean="0"/>
              <a:t>iscal </a:t>
            </a:r>
            <a:r>
              <a:rPr lang="en-US" sz="2200" dirty="0" smtClean="0"/>
              <a:t>accountability</a:t>
            </a:r>
          </a:p>
          <a:p>
            <a:pPr lvl="1">
              <a:buClr>
                <a:schemeClr val="tx1"/>
              </a:buClr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78" t="-42" r="16637" b="42"/>
          <a:stretch/>
        </p:blipFill>
        <p:spPr>
          <a:xfrm>
            <a:off x="4876800" y="3961240"/>
            <a:ext cx="3600097" cy="2791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0080"/>
            <a:ext cx="4905242" cy="27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Public Body Qualifications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LSHS GC/CM Leadership </a:t>
            </a:r>
            <a:r>
              <a:rPr lang="en-US" sz="4400" dirty="0" smtClean="0"/>
              <a:t>Team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9008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This is the District’s first project using GC/CM </a:t>
            </a:r>
            <a:r>
              <a:rPr lang="en-US" sz="1600" dirty="0" smtClean="0"/>
              <a:t>method of project delivery.</a:t>
            </a:r>
          </a:p>
          <a:p>
            <a:pPr marL="114300" indent="0">
              <a:buNone/>
            </a:pPr>
            <a:endParaRPr lang="en-US" sz="800" dirty="0" smtClean="0"/>
          </a:p>
          <a:p>
            <a:r>
              <a:rPr lang="en-US" sz="1600" dirty="0"/>
              <a:t>Executive Director of </a:t>
            </a:r>
            <a:r>
              <a:rPr lang="en-US" sz="1600" dirty="0" smtClean="0"/>
              <a:t>Operations was AGC GC/CM trained on January 19-20, </a:t>
            </a:r>
            <a:r>
              <a:rPr lang="en-US" sz="1600" dirty="0" smtClean="0"/>
              <a:t>2017.</a:t>
            </a:r>
          </a:p>
          <a:p>
            <a:endParaRPr lang="en-US" sz="800" dirty="0" smtClean="0"/>
          </a:p>
          <a:p>
            <a:r>
              <a:rPr lang="en-US" sz="1600" dirty="0" smtClean="0"/>
              <a:t>Districts </a:t>
            </a:r>
            <a:r>
              <a:rPr lang="en-US" sz="1600" dirty="0"/>
              <a:t>r</a:t>
            </a:r>
            <a:r>
              <a:rPr lang="en-US" sz="1600" dirty="0" smtClean="0"/>
              <a:t>ecent </a:t>
            </a:r>
            <a:r>
              <a:rPr lang="en-US" sz="1600" dirty="0"/>
              <a:t>construction experience includes a new 220,000 </a:t>
            </a:r>
            <a:r>
              <a:rPr lang="en-US" sz="1600" dirty="0" err="1"/>
              <a:t>sf</a:t>
            </a:r>
            <a:r>
              <a:rPr lang="en-US" sz="1600" dirty="0"/>
              <a:t> mid-high </a:t>
            </a:r>
            <a:r>
              <a:rPr lang="en-US" sz="1600" dirty="0" smtClean="0"/>
              <a:t>school campus</a:t>
            </a:r>
            <a:r>
              <a:rPr lang="en-US" sz="1600" dirty="0"/>
              <a:t>, modernization of three elementary schools, replacement </a:t>
            </a:r>
            <a:r>
              <a:rPr lang="en-US" sz="1600" dirty="0" smtClean="0"/>
              <a:t>of the high </a:t>
            </a:r>
            <a:r>
              <a:rPr lang="en-US" sz="1600" dirty="0"/>
              <a:t>school football stadium and several small </a:t>
            </a:r>
            <a:r>
              <a:rPr lang="en-US" sz="1600" dirty="0" smtClean="0"/>
              <a:t>capital projects</a:t>
            </a:r>
            <a:r>
              <a:rPr lang="en-US" sz="1600" dirty="0"/>
              <a:t>, all of which have been delivered using Design-Bid-Build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endParaRPr lang="en-US" sz="800" dirty="0" smtClean="0"/>
          </a:p>
          <a:p>
            <a:r>
              <a:rPr lang="en-US" sz="1600" dirty="0" smtClean="0"/>
              <a:t>Augmentation of District staff by hiring consultant team members with breadth of GC/CM experience.</a:t>
            </a:r>
          </a:p>
          <a:p>
            <a:endParaRPr lang="en-US" sz="800" dirty="0" smtClean="0"/>
          </a:p>
          <a:p>
            <a:pPr lvl="1"/>
            <a:r>
              <a:rPr lang="en-US" sz="1600" dirty="0" err="1" smtClean="0"/>
              <a:t>Parametrix</a:t>
            </a:r>
            <a:r>
              <a:rPr lang="en-US" sz="1600" dirty="0" smtClean="0"/>
              <a:t> hired </a:t>
            </a:r>
            <a:r>
              <a:rPr lang="en-US" sz="1600" dirty="0" smtClean="0"/>
              <a:t>for GC/CM Procurement, Advisor, Program Management and Project Management services.</a:t>
            </a:r>
          </a:p>
          <a:p>
            <a:pPr marL="114300" indent="0">
              <a:buNone/>
            </a:pPr>
            <a:endParaRPr lang="en-US" sz="800" dirty="0" smtClean="0"/>
          </a:p>
          <a:p>
            <a:pPr lvl="1"/>
            <a:r>
              <a:rPr lang="en-US" sz="1600" dirty="0" err="1" smtClean="0"/>
              <a:t>Dykeman</a:t>
            </a:r>
            <a:r>
              <a:rPr lang="en-US" sz="1600" dirty="0" smtClean="0"/>
              <a:t> Architects hired as Project Architects. </a:t>
            </a:r>
            <a:endParaRPr lang="en-US" sz="1600" dirty="0" smtClean="0"/>
          </a:p>
          <a:p>
            <a:endParaRPr lang="en-US" sz="800" dirty="0" smtClean="0"/>
          </a:p>
          <a:p>
            <a:pPr lvl="1"/>
            <a:r>
              <a:rPr lang="en-US" sz="1600" dirty="0" smtClean="0"/>
              <a:t>Retained </a:t>
            </a:r>
            <a:r>
              <a:rPr lang="en-US" sz="1600" dirty="0" smtClean="0"/>
              <a:t>Graehm Wallace as their attorney </a:t>
            </a:r>
            <a:r>
              <a:rPr lang="en-US" sz="1600" dirty="0" smtClean="0"/>
              <a:t>and GCCM Legal Advisor.</a:t>
            </a:r>
            <a:endParaRPr lang="en-US" sz="1600" dirty="0" smtClean="0"/>
          </a:p>
          <a:p>
            <a:pPr marL="114300" indent="0">
              <a:buNone/>
            </a:pPr>
            <a:endParaRPr lang="en-US" sz="800" dirty="0" smtClean="0"/>
          </a:p>
          <a:p>
            <a:r>
              <a:rPr lang="en-US" sz="1600" dirty="0" smtClean="0"/>
              <a:t>LSSD satisfies the public body qualifications by staff augmentation with consultants.</a:t>
            </a:r>
          </a:p>
          <a:p>
            <a:pPr marL="114300" indent="0">
              <a:buNone/>
            </a:pPr>
            <a:endParaRPr lang="en-US" sz="800" dirty="0" smtClean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772400" cy="7048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Lake Stevens High School </a:t>
            </a:r>
            <a:br>
              <a:rPr lang="en-US" sz="3600" dirty="0" smtClean="0"/>
            </a:br>
            <a:r>
              <a:rPr lang="en-US" sz="3600" dirty="0" smtClean="0"/>
              <a:t>Project Organizational Chart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7"/>
          <a:stretch/>
        </p:blipFill>
        <p:spPr>
          <a:xfrm>
            <a:off x="1371600" y="1113086"/>
            <a:ext cx="5334000" cy="57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Project Team GC/CM Experience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4" y="10668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304800" y="76200"/>
          <a:ext cx="7848600" cy="665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/>
                <a:gridCol w="5259370"/>
              </a:tblGrid>
              <a:tr h="35252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Experience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</a:tr>
              <a:tr h="7507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Robb</a:t>
                      </a:r>
                      <a:r>
                        <a:rPr lang="en-US" sz="1200" b="1" baseline="0" dirty="0" smtClean="0">
                          <a:latin typeface="Calibri" panose="020F0502020204030204" pitchFamily="34" charset="0"/>
                        </a:rPr>
                        <a:t> Stanton</a:t>
                      </a:r>
                      <a:endParaRPr lang="en-US" sz="1200" b="1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Executive Director of Operations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Lake Stevens School District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anose="020F0502020204030204" pitchFamily="34" charset="0"/>
                        </a:rPr>
                        <a:t>24 </a:t>
                      </a:r>
                      <a:r>
                        <a:rPr lang="en-US" sz="1200" b="1" baseline="0" dirty="0" smtClean="0">
                          <a:latin typeface="Calibri" panose="020F0502020204030204" pitchFamily="34" charset="0"/>
                        </a:rPr>
                        <a:t>Years Construction/Project Management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15 Years in K-12</a:t>
                      </a:r>
                    </a:p>
                    <a:p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AGC GC/CM Training January 2017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1</a:t>
                      </a:r>
                      <a:r>
                        <a:rPr lang="en-US" sz="1200" baseline="30000" dirty="0" smtClean="0">
                          <a:latin typeface="Calibri Light" panose="020F0302020204030204" pitchFamily="34" charset="0"/>
                        </a:rPr>
                        <a:t>st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GC/CM Project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397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Jim Dugan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GC/CM Advisor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  <a:p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39 Years Program/Project</a:t>
                      </a:r>
                      <a:r>
                        <a:rPr lang="en-US" sz="1200" b="1" baseline="0" dirty="0" smtClean="0"/>
                        <a:t> Management</a:t>
                      </a:r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12 GC/CM Projects</a:t>
                      </a:r>
                      <a:r>
                        <a:rPr lang="en-US" sz="1200" dirty="0" smtClean="0"/>
                        <a:t>:  </a:t>
                      </a:r>
                    </a:p>
                    <a:p>
                      <a:pPr lvl="1"/>
                      <a:r>
                        <a:rPr lang="en-US" sz="1200" dirty="0" smtClean="0"/>
                        <a:t>TPS: Stadium HS, McCarver ES, Stewart MS, </a:t>
                      </a:r>
                      <a:r>
                        <a:rPr lang="en-US" sz="1200" baseline="0" dirty="0" smtClean="0"/>
                        <a:t>Browns Point ES</a:t>
                      </a:r>
                      <a:endParaRPr lang="en-US" sz="1200" dirty="0" smtClean="0"/>
                    </a:p>
                    <a:p>
                      <a:pPr lvl="1"/>
                      <a:r>
                        <a:rPr lang="en-US" sz="1200" dirty="0" smtClean="0"/>
                        <a:t>COT: Tacoma Convention and Trade Center,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MPT</a:t>
                      </a:r>
                      <a:r>
                        <a:rPr lang="en-US" sz="1200" baseline="0" dirty="0" smtClean="0"/>
                        <a:t>: Eastside Community Center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CKSD</a:t>
                      </a:r>
                      <a:r>
                        <a:rPr lang="en-US" sz="1200" baseline="0" dirty="0" smtClean="0"/>
                        <a:t>: Central Kitsap HS/MS and Olympic HS 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MVSD</a:t>
                      </a:r>
                      <a:r>
                        <a:rPr lang="en-US" sz="1200" baseline="0" dirty="0" smtClean="0"/>
                        <a:t>: East Division ES, Madison ES, and Old Main HS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BISD</a:t>
                      </a:r>
                      <a:r>
                        <a:rPr lang="en-US" sz="1200" baseline="0" dirty="0" smtClean="0"/>
                        <a:t>: Blakely ES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Tacoma</a:t>
                      </a:r>
                      <a:r>
                        <a:rPr lang="en-US" sz="1200" baseline="0" dirty="0" smtClean="0"/>
                        <a:t> Public Schools, Board of Director: 2005 – 2011</a:t>
                      </a:r>
                    </a:p>
                    <a:p>
                      <a:r>
                        <a:rPr lang="en-US" sz="1200" baseline="0" dirty="0" smtClean="0"/>
                        <a:t>Appointed to the Project Review Committee July 1, 2016 – 3 Year Term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288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Dan Cody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GC/CM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Procurement &amp; P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roject Manager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30 Years Program/Project</a:t>
                      </a:r>
                      <a:r>
                        <a:rPr lang="en-US" sz="1200" b="1" baseline="0" dirty="0" smtClean="0"/>
                        <a:t> Management</a:t>
                      </a:r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8 GC/CM Projects</a:t>
                      </a:r>
                      <a:r>
                        <a:rPr lang="en-US" sz="1200" dirty="0" smtClean="0"/>
                        <a:t>:  </a:t>
                      </a:r>
                    </a:p>
                    <a:p>
                      <a:pPr lvl="1"/>
                      <a:r>
                        <a:rPr lang="en-US" sz="1200" dirty="0" smtClean="0"/>
                        <a:t>TPS: </a:t>
                      </a:r>
                      <a:r>
                        <a:rPr lang="en-US" sz="1200" baseline="0" dirty="0" smtClean="0"/>
                        <a:t>Browns Point ES</a:t>
                      </a:r>
                      <a:endParaRPr lang="en-US" sz="1200" dirty="0" smtClean="0"/>
                    </a:p>
                    <a:p>
                      <a:pPr lvl="1"/>
                      <a:r>
                        <a:rPr lang="en-US" sz="1200" baseline="0" dirty="0" err="1" smtClean="0"/>
                        <a:t>MPT</a:t>
                      </a:r>
                      <a:r>
                        <a:rPr lang="en-US" sz="1200" baseline="0" dirty="0" smtClean="0"/>
                        <a:t>: Eastside Community Center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CKSD</a:t>
                      </a:r>
                      <a:r>
                        <a:rPr lang="en-US" sz="1200" baseline="0" dirty="0" smtClean="0"/>
                        <a:t>: Central Kitsap HS/MS and Olympic HS 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MVSD</a:t>
                      </a:r>
                      <a:r>
                        <a:rPr lang="en-US" sz="1200" baseline="0" dirty="0" smtClean="0"/>
                        <a:t>: East Division ES, Madison ES, and Old Main HS</a:t>
                      </a:r>
                    </a:p>
                    <a:p>
                      <a:pPr lvl="1"/>
                      <a:r>
                        <a:rPr lang="en-US" sz="1200" baseline="0" dirty="0" err="1" smtClean="0"/>
                        <a:t>BISD</a:t>
                      </a:r>
                      <a:r>
                        <a:rPr lang="en-US" sz="1200" baseline="0" dirty="0" smtClean="0"/>
                        <a:t>: Blakely ES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Registered Architect in the State of Washington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179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Tim Jewett, </a:t>
                      </a:r>
                      <a:r>
                        <a:rPr lang="en-US" sz="1200" b="1" dirty="0" err="1" smtClean="0"/>
                        <a:t>AIA</a:t>
                      </a:r>
                      <a:r>
                        <a:rPr lang="en-US" sz="1200" b="1" dirty="0" smtClean="0"/>
                        <a:t>, A4LE, </a:t>
                      </a:r>
                      <a:r>
                        <a:rPr lang="en-US" sz="1200" b="1" dirty="0" err="1" smtClean="0"/>
                        <a:t>NCARB</a:t>
                      </a:r>
                      <a:endParaRPr lang="en-US" sz="1200" b="1" dirty="0" smtClean="0"/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Principal-in-Charge</a:t>
                      </a:r>
                    </a:p>
                    <a:p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Dykeman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Architects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20 Years with </a:t>
                      </a:r>
                      <a:r>
                        <a:rPr lang="en-US" sz="1200" b="1" dirty="0" err="1" smtClean="0">
                          <a:latin typeface="+mn-lt"/>
                        </a:rPr>
                        <a:t>Dykeman</a:t>
                      </a:r>
                      <a:r>
                        <a:rPr lang="en-US" sz="1200" b="1" dirty="0" smtClean="0">
                          <a:latin typeface="+mn-lt"/>
                        </a:rPr>
                        <a:t> Architects</a:t>
                      </a:r>
                    </a:p>
                    <a:p>
                      <a:r>
                        <a:rPr lang="en-US" sz="1200" baseline="0" dirty="0" smtClean="0">
                          <a:latin typeface="+mn-lt"/>
                        </a:rPr>
                        <a:t>20+ Years K-12 Experience</a:t>
                      </a:r>
                    </a:p>
                    <a:p>
                      <a:r>
                        <a:rPr lang="en-US" sz="1200" b="1" dirty="0" smtClean="0">
                          <a:latin typeface="+mn-lt"/>
                        </a:rPr>
                        <a:t>3 GC/CM Projects: </a:t>
                      </a:r>
                    </a:p>
                    <a:p>
                      <a:pPr lvl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Bellingham School District: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Sehome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High School, </a:t>
                      </a:r>
                    </a:p>
                    <a:p>
                      <a:pPr lvl="1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Northshore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School District: North Creek High School &amp; Bothell High School (Phases 2 &amp;3)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719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Trish Sherman, ASSOCIATE </a:t>
                      </a:r>
                      <a:r>
                        <a:rPr lang="en-US" sz="1200" b="1" dirty="0" err="1" smtClean="0">
                          <a:latin typeface="Calibri Light" panose="020F0302020204030204" pitchFamily="34" charset="0"/>
                        </a:rPr>
                        <a:t>AIA</a:t>
                      </a:r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, A4LE</a:t>
                      </a:r>
                      <a:endParaRPr lang="en-US" sz="1200" b="1" dirty="0" smtClean="0"/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Project Manager</a:t>
                      </a:r>
                    </a:p>
                    <a:p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Dykeman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Architects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26 Years with </a:t>
                      </a:r>
                      <a:r>
                        <a:rPr lang="en-US" sz="1200" b="1" dirty="0" err="1" smtClean="0">
                          <a:latin typeface="+mn-lt"/>
                        </a:rPr>
                        <a:t>Dykeman</a:t>
                      </a:r>
                      <a:r>
                        <a:rPr lang="en-US" sz="1200" b="1" dirty="0" smtClean="0">
                          <a:latin typeface="+mn-lt"/>
                        </a:rPr>
                        <a:t> Architects</a:t>
                      </a:r>
                    </a:p>
                    <a:p>
                      <a:r>
                        <a:rPr lang="en-US" sz="1200" baseline="0" dirty="0" smtClean="0">
                          <a:latin typeface="+mn-lt"/>
                        </a:rPr>
                        <a:t>20+ Years K-12 Experience</a:t>
                      </a:r>
                    </a:p>
                    <a:p>
                      <a:r>
                        <a:rPr lang="en-US" sz="1200" b="1" dirty="0" smtClean="0">
                          <a:latin typeface="+mn-lt"/>
                        </a:rPr>
                        <a:t>2 GC/CM Projects: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Northshore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School District: North Creek High School &amp; Bothell High School (Phase 2)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244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The project is </a:t>
            </a:r>
            <a:r>
              <a:rPr lang="en-US" sz="2400" b="1" dirty="0" smtClean="0"/>
              <a:t>an ideal fit for </a:t>
            </a:r>
            <a:r>
              <a:rPr lang="en-US" sz="2400" b="1" dirty="0"/>
              <a:t>the use of the GC/CM method of </a:t>
            </a:r>
            <a:r>
              <a:rPr lang="en-US" sz="2400" b="1" dirty="0" smtClean="0"/>
              <a:t>delivery.</a:t>
            </a:r>
            <a:endParaRPr lang="en-US" sz="2400" b="1" dirty="0"/>
          </a:p>
          <a:p>
            <a:endParaRPr lang="en-US" sz="900" dirty="0" smtClean="0"/>
          </a:p>
          <a:p>
            <a:pPr lvl="1"/>
            <a:r>
              <a:rPr lang="en-US" sz="2400" dirty="0" smtClean="0"/>
              <a:t>Project </a:t>
            </a:r>
            <a:r>
              <a:rPr lang="en-US" sz="2400" dirty="0" smtClean="0"/>
              <a:t>is </a:t>
            </a:r>
            <a:r>
              <a:rPr lang="en-US" sz="2400" dirty="0"/>
              <a:t>funded with the appropriate </a:t>
            </a:r>
            <a:r>
              <a:rPr lang="en-US" sz="2400" dirty="0" smtClean="0"/>
              <a:t>budget.</a:t>
            </a:r>
          </a:p>
          <a:p>
            <a:pPr lvl="1"/>
            <a:endParaRPr lang="en-US" sz="900" dirty="0"/>
          </a:p>
          <a:p>
            <a:pPr lvl="1"/>
            <a:r>
              <a:rPr lang="en-US" sz="2400" dirty="0" smtClean="0"/>
              <a:t>Project meets </a:t>
            </a:r>
            <a:r>
              <a:rPr lang="en-US" sz="2400" dirty="0"/>
              <a:t>qualifying RCW </a:t>
            </a:r>
            <a:r>
              <a:rPr lang="en-US" sz="2400" dirty="0" smtClean="0"/>
              <a:t>39.10 criteria.</a:t>
            </a:r>
          </a:p>
          <a:p>
            <a:pPr lvl="1"/>
            <a:endParaRPr lang="en-US" sz="900" dirty="0"/>
          </a:p>
          <a:p>
            <a:pPr lvl="1"/>
            <a:r>
              <a:rPr lang="en-US" sz="2400" dirty="0"/>
              <a:t>Project Management Plan </a:t>
            </a:r>
            <a:r>
              <a:rPr lang="en-US" sz="2400" dirty="0" smtClean="0"/>
              <a:t>for project is </a:t>
            </a:r>
            <a:r>
              <a:rPr lang="en-US" sz="2400" dirty="0"/>
              <a:t>developed and </a:t>
            </a:r>
            <a:r>
              <a:rPr lang="en-US" sz="2400" dirty="0" smtClean="0"/>
              <a:t>have </a:t>
            </a:r>
            <a:r>
              <a:rPr lang="en-US" sz="2400" dirty="0"/>
              <a:t>clear and logical lines of </a:t>
            </a:r>
            <a:r>
              <a:rPr lang="en-US" sz="2400" dirty="0" smtClean="0"/>
              <a:t>authority.</a:t>
            </a:r>
          </a:p>
          <a:p>
            <a:pPr lvl="1"/>
            <a:endParaRPr lang="en-US" sz="900" dirty="0"/>
          </a:p>
          <a:p>
            <a:pPr lvl="1"/>
            <a:r>
              <a:rPr lang="en-US" sz="2400" dirty="0"/>
              <a:t>Project team has the necessary </a:t>
            </a:r>
            <a:r>
              <a:rPr lang="en-US" sz="2400" dirty="0" smtClean="0"/>
              <a:t>experience and continuity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400" dirty="0" smtClean="0"/>
              <a:t>Project </a:t>
            </a:r>
            <a:r>
              <a:rPr lang="en-US" sz="2400" dirty="0"/>
              <a:t>team has the </a:t>
            </a:r>
            <a:r>
              <a:rPr lang="en-US" sz="2400" dirty="0" smtClean="0"/>
              <a:t>capacity.</a:t>
            </a:r>
          </a:p>
          <a:p>
            <a:pPr lvl="1"/>
            <a:endParaRPr lang="en-US" sz="900" dirty="0"/>
          </a:p>
          <a:p>
            <a:pPr lvl="1"/>
            <a:r>
              <a:rPr lang="en-US" sz="2400" dirty="0"/>
              <a:t>Project team is prepared and ready to move </a:t>
            </a:r>
            <a:r>
              <a:rPr lang="en-US" sz="2400" dirty="0" smtClean="0"/>
              <a:t>forward.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772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Here Today</a:t>
            </a:r>
          </a:p>
          <a:p>
            <a:r>
              <a:rPr lang="en-US" sz="2400" dirty="0" smtClean="0"/>
              <a:t>Robb Stanton</a:t>
            </a:r>
            <a:r>
              <a:rPr lang="en-US" sz="2400" dirty="0"/>
              <a:t>, Executive Director of Operations, </a:t>
            </a:r>
            <a:r>
              <a:rPr lang="en-US" sz="2400" dirty="0" err="1" smtClean="0"/>
              <a:t>LSSD</a:t>
            </a:r>
            <a:endParaRPr lang="en-US" sz="2400" dirty="0" smtClean="0"/>
          </a:p>
          <a:p>
            <a:r>
              <a:rPr lang="en-US" sz="2400" dirty="0" smtClean="0"/>
              <a:t>Amy Beth Cook – Superintendent, </a:t>
            </a:r>
            <a:r>
              <a:rPr lang="en-US" sz="2400" dirty="0" err="1" smtClean="0"/>
              <a:t>LSSD</a:t>
            </a:r>
            <a:endParaRPr lang="en-US" sz="2400" dirty="0" smtClean="0"/>
          </a:p>
          <a:p>
            <a:r>
              <a:rPr lang="en-US" sz="2400" dirty="0" smtClean="0"/>
              <a:t>Tim Jewett – Principal-in-Charge, </a:t>
            </a:r>
            <a:r>
              <a:rPr lang="en-US" sz="2400" dirty="0" err="1" smtClean="0"/>
              <a:t>Dykeman</a:t>
            </a:r>
            <a:r>
              <a:rPr lang="en-US" sz="2400" dirty="0" smtClean="0"/>
              <a:t> Architects</a:t>
            </a:r>
            <a:endParaRPr lang="en-US" sz="2400" dirty="0"/>
          </a:p>
          <a:p>
            <a:r>
              <a:rPr lang="en-US" sz="2400" dirty="0" smtClean="0"/>
              <a:t>Trish Sherman – Project Manager, </a:t>
            </a:r>
            <a:r>
              <a:rPr lang="en-US" sz="2400" dirty="0" err="1" smtClean="0"/>
              <a:t>Dykeman</a:t>
            </a:r>
            <a:r>
              <a:rPr lang="en-US" sz="2400" dirty="0" smtClean="0"/>
              <a:t> Architects </a:t>
            </a:r>
          </a:p>
          <a:p>
            <a:r>
              <a:rPr lang="fr-FR" sz="2400" dirty="0" smtClean="0"/>
              <a:t>Dan </a:t>
            </a:r>
            <a:r>
              <a:rPr lang="fr-FR" sz="2400" dirty="0"/>
              <a:t>Cody, GC/CM </a:t>
            </a:r>
            <a:r>
              <a:rPr lang="fr-FR" sz="2400" dirty="0" err="1"/>
              <a:t>Procurement</a:t>
            </a:r>
            <a:r>
              <a:rPr lang="fr-FR" sz="2400" dirty="0"/>
              <a:t> </a:t>
            </a:r>
            <a:r>
              <a:rPr lang="fr-FR" sz="2400" dirty="0" smtClean="0"/>
              <a:t>&amp; Project Manager, </a:t>
            </a:r>
            <a:r>
              <a:rPr lang="fr-FR" sz="2400" dirty="0"/>
              <a:t>Parametrix</a:t>
            </a:r>
          </a:p>
          <a:p>
            <a:r>
              <a:rPr lang="en-US" sz="2400" dirty="0" smtClean="0"/>
              <a:t>Jim Dugan, GC/CM Program Advisor, Parametrix</a:t>
            </a:r>
            <a:endParaRPr lang="en-US" sz="2400" dirty="0"/>
          </a:p>
          <a:p>
            <a:pPr marL="114300" indent="0">
              <a:buNone/>
            </a:pPr>
            <a:r>
              <a:rPr lang="en-US" sz="2400" u="sng" dirty="0"/>
              <a:t>Not Here Today</a:t>
            </a:r>
          </a:p>
          <a:p>
            <a:r>
              <a:rPr lang="en-US" sz="2400" dirty="0" err="1" smtClean="0"/>
              <a:t>Graehm</a:t>
            </a:r>
            <a:r>
              <a:rPr lang="en-US" sz="2400" dirty="0" smtClean="0"/>
              <a:t> </a:t>
            </a:r>
            <a:r>
              <a:rPr lang="en-US" sz="2400" dirty="0"/>
              <a:t>Wallace, Perkins </a:t>
            </a:r>
            <a:r>
              <a:rPr lang="en-US" sz="2400" dirty="0" err="1"/>
              <a:t>Coie</a:t>
            </a:r>
            <a:r>
              <a:rPr lang="en-US" sz="2400" dirty="0"/>
              <a:t>, External GC/CM Legal Advisor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16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4478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9800"/>
            <a:ext cx="50673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The District</a:t>
            </a:r>
          </a:p>
          <a:p>
            <a:r>
              <a:rPr lang="en-US" sz="3800" dirty="0" smtClean="0"/>
              <a:t>The Project</a:t>
            </a:r>
          </a:p>
          <a:p>
            <a:r>
              <a:rPr lang="en-US" sz="3800" dirty="0" smtClean="0"/>
              <a:t>Project Budget</a:t>
            </a:r>
          </a:p>
          <a:p>
            <a:r>
              <a:rPr lang="en-US" sz="3800" dirty="0" smtClean="0"/>
              <a:t>Project Schedule</a:t>
            </a:r>
          </a:p>
          <a:p>
            <a:r>
              <a:rPr lang="en-US" sz="3800" dirty="0" smtClean="0"/>
              <a:t>Why GC/CM</a:t>
            </a:r>
          </a:p>
          <a:p>
            <a:r>
              <a:rPr lang="en-US" sz="3800" dirty="0" smtClean="0"/>
              <a:t>Qualifications</a:t>
            </a:r>
          </a:p>
          <a:p>
            <a:r>
              <a:rPr lang="en-US" sz="3800" dirty="0" smtClean="0"/>
              <a:t>Organization</a:t>
            </a:r>
          </a:p>
          <a:p>
            <a:r>
              <a:rPr lang="en-US" sz="3800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District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4" y="9906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Lake Stevens School District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09" t="1589" r="7208" b="5973"/>
          <a:stretch/>
        </p:blipFill>
        <p:spPr>
          <a:xfrm>
            <a:off x="0" y="1524000"/>
            <a:ext cx="8382000" cy="51816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007179" y="2040492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0575" y="1995010"/>
            <a:ext cx="1406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 Stevens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Located In Snohomish County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28.5 square miles encompassing the City Of Lake Stevens, a portion of the City </a:t>
            </a:r>
            <a:r>
              <a:rPr lang="en-US" dirty="0"/>
              <a:t>o</a:t>
            </a:r>
            <a:r>
              <a:rPr lang="en-US" dirty="0" smtClean="0"/>
              <a:t>f Marysville &amp; portions of unincorporated Snohomish County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Current estimated population Of 43,026 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8,319 students in total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Ten (10) schools comprised of: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Six (6) Elementary Schools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Two (2) Middle Schools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One (1) Mid-high School (8</a:t>
            </a:r>
            <a:r>
              <a:rPr lang="en-US" baseline="30000" dirty="0" smtClean="0"/>
              <a:t>th</a:t>
            </a:r>
            <a:r>
              <a:rPr lang="en-US" dirty="0" smtClean="0"/>
              <a:t> to 9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One (1) High School (10</a:t>
            </a:r>
            <a:r>
              <a:rPr lang="en-US" baseline="30000" dirty="0" smtClean="0"/>
              <a:t>th</a:t>
            </a:r>
            <a:r>
              <a:rPr lang="en-US" dirty="0" smtClean="0"/>
              <a:t> to 12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900 Teachers, Administrators And Support Staff</a:t>
            </a:r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District – 2016 Bond Program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7638"/>
            <a:ext cx="7620000" cy="4983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Capital bond approved February 2016 - $116 M</a:t>
            </a:r>
          </a:p>
          <a:p>
            <a:r>
              <a:rPr lang="en-US" sz="2400" dirty="0" smtClean="0"/>
              <a:t>Replace, expand and modernize selected buildings at Lake Stevens High School</a:t>
            </a:r>
          </a:p>
          <a:p>
            <a:r>
              <a:rPr lang="en-US" sz="2400" dirty="0"/>
              <a:t>Build </a:t>
            </a:r>
            <a:r>
              <a:rPr lang="en-US" sz="2400" dirty="0" smtClean="0"/>
              <a:t>new Elementary School </a:t>
            </a:r>
            <a:r>
              <a:rPr lang="en-US" sz="2400" dirty="0"/>
              <a:t>&amp; </a:t>
            </a:r>
            <a:r>
              <a:rPr lang="en-US" sz="2400" dirty="0" smtClean="0"/>
              <a:t>Early </a:t>
            </a:r>
            <a:r>
              <a:rPr lang="en-US" sz="2400" dirty="0"/>
              <a:t>Learning </a:t>
            </a:r>
            <a:r>
              <a:rPr lang="en-US" sz="2400" dirty="0" smtClean="0"/>
              <a:t>Center</a:t>
            </a:r>
          </a:p>
          <a:p>
            <a:r>
              <a:rPr lang="en-US" sz="2400" dirty="0" smtClean="0"/>
              <a:t>Districtwide improvements to school safety &amp; security</a:t>
            </a:r>
          </a:p>
          <a:p>
            <a:r>
              <a:rPr lang="en-US" sz="2400" dirty="0" smtClean="0"/>
              <a:t>Districtwide infrastructure improvements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Prior To 2016, Last Capital Bond Passed In 2005 - $</a:t>
            </a:r>
            <a:r>
              <a:rPr lang="en-US" sz="2400" dirty="0" smtClean="0"/>
              <a:t>65.5M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3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124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Project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6800"/>
            <a:ext cx="3276600" cy="1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5232</TotalTime>
  <Words>1581</Words>
  <Application>Microsoft Office PowerPoint</Application>
  <PresentationFormat>On-screen Show (4:3)</PresentationFormat>
  <Paragraphs>280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Adjacency</vt:lpstr>
      <vt:lpstr>Lake Stevens School District Lake Stevens High School Modernization</vt:lpstr>
      <vt:lpstr>Introductions</vt:lpstr>
      <vt:lpstr>The Project Team</vt:lpstr>
      <vt:lpstr>Agenda</vt:lpstr>
      <vt:lpstr>The District</vt:lpstr>
      <vt:lpstr>Lake Stevens School District</vt:lpstr>
      <vt:lpstr>District Statistics</vt:lpstr>
      <vt:lpstr>District – 2016 Bond Program</vt:lpstr>
      <vt:lpstr>The Project</vt:lpstr>
      <vt:lpstr>Lake Stevens High School  Existing Conditions</vt:lpstr>
      <vt:lpstr>PowerPoint Presentation</vt:lpstr>
      <vt:lpstr>Lake Stevens High School Phase 1</vt:lpstr>
      <vt:lpstr>Lake Stevens High School Phase 2</vt:lpstr>
      <vt:lpstr>Lake Stevens High School Phase 3</vt:lpstr>
      <vt:lpstr>Lake Stevens High School Phase 4</vt:lpstr>
      <vt:lpstr>Lake Stevens High School Phase 5</vt:lpstr>
      <vt:lpstr>Lake Stevens High School Project Budget</vt:lpstr>
      <vt:lpstr>Lake Stevens GC/CM Schedule</vt:lpstr>
      <vt:lpstr>Why GC/CM Delivery Method</vt:lpstr>
      <vt:lpstr> GC/CM Statutory Criteria </vt:lpstr>
      <vt:lpstr> GC/CM Statutory Criteria </vt:lpstr>
      <vt:lpstr>Other Critical GC/CM Factors </vt:lpstr>
      <vt:lpstr>Public Benefit: To this ……</vt:lpstr>
      <vt:lpstr>Public Body Qualifications</vt:lpstr>
      <vt:lpstr>LSHS GC/CM Leadership Team</vt:lpstr>
      <vt:lpstr>Lake Stevens High School  Project Organizational Chart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Dan Cody</cp:lastModifiedBy>
  <cp:revision>325</cp:revision>
  <cp:lastPrinted>2016-11-30T23:18:00Z</cp:lastPrinted>
  <dcterms:created xsi:type="dcterms:W3CDTF">2013-09-04T15:42:31Z</dcterms:created>
  <dcterms:modified xsi:type="dcterms:W3CDTF">2017-01-26T03:57:43Z</dcterms:modified>
</cp:coreProperties>
</file>