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0" r:id="rId2"/>
    <p:sldId id="271" r:id="rId3"/>
    <p:sldId id="273" r:id="rId4"/>
    <p:sldId id="279" r:id="rId5"/>
    <p:sldId id="274" r:id="rId6"/>
    <p:sldId id="275" r:id="rId7"/>
    <p:sldId id="276" r:id="rId8"/>
    <p:sldId id="277" r:id="rId9"/>
    <p:sldId id="281" r:id="rId10"/>
    <p:sldId id="285" r:id="rId11"/>
    <p:sldId id="286" r:id="rId12"/>
    <p:sldId id="282" r:id="rId13"/>
    <p:sldId id="283" r:id="rId14"/>
    <p:sldId id="284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A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04" autoAdjust="0"/>
    <p:restoredTop sz="74047" autoAdjust="0"/>
  </p:normalViewPr>
  <p:slideViewPr>
    <p:cSldViewPr>
      <p:cViewPr>
        <p:scale>
          <a:sx n="61" d="100"/>
          <a:sy n="61" d="100"/>
        </p:scale>
        <p:origin x="-15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0582" cy="480389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2" cy="480389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fld id="{3E3AF452-F93F-43A9-ABAA-3E783091A5E7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172"/>
            <a:ext cx="3170582" cy="480389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2"/>
            <a:ext cx="3170582" cy="480389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6F26EE9B-325A-4C0B-B16A-5F841F956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8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463" tIns="48732" rIns="97463" bIns="487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7463" tIns="48732" rIns="97463" bIns="48732" rtlCol="0"/>
          <a:lstStyle>
            <a:lvl1pPr algn="r">
              <a:defRPr sz="1300"/>
            </a:lvl1pPr>
          </a:lstStyle>
          <a:p>
            <a:fld id="{52EE00E4-42B6-423B-8920-5A4676A64C6B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463" tIns="48732" rIns="97463" bIns="487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7463" tIns="48732" rIns="97463" bIns="487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7463" tIns="48732" rIns="97463" bIns="487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7463" tIns="48732" rIns="97463" bIns="48732" rtlCol="0" anchor="b"/>
          <a:lstStyle>
            <a:lvl1pPr algn="r">
              <a:defRPr sz="1300"/>
            </a:lvl1pPr>
          </a:lstStyle>
          <a:p>
            <a:fld id="{D2497154-AF60-40C1-8046-F2B2DD9D80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9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9116" indent="-239116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97154-AF60-40C1-8046-F2B2DD9D80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0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97154-AF60-40C1-8046-F2B2DD9D806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62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97154-AF60-40C1-8046-F2B2DD9D806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28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97154-AF60-40C1-8046-F2B2DD9D806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8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97154-AF60-40C1-8046-F2B2DD9D806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0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97154-AF60-40C1-8046-F2B2DD9D806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71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97154-AF60-40C1-8046-F2B2DD9D80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80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97154-AF60-40C1-8046-F2B2DD9D806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5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97154-AF60-40C1-8046-F2B2DD9D806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73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97154-AF60-40C1-8046-F2B2DD9D806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9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97154-AF60-40C1-8046-F2B2DD9D806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54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97154-AF60-40C1-8046-F2B2DD9D806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80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97154-AF60-40C1-8046-F2B2DD9D806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1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72351E5-1809-4401-9083-2E4FFC90317C}" type="datetime1">
              <a:rPr lang="en-US" smtClean="0"/>
              <a:t>5/28/2014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A01EECF-B9E0-4C9C-9053-0703ED367A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76E8-8F75-4550-A67B-AD4F9AF87BB2}" type="datetime1">
              <a:rPr lang="en-US" smtClean="0"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30CC-8426-4B1E-995D-C834DABA5AB0}" type="datetime1">
              <a:rPr lang="en-US" smtClean="0"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E9EA-B6C4-401D-8458-BC7ECA12F639}" type="datetime1">
              <a:rPr lang="en-US" smtClean="0"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5EB4-FEDC-4713-9F03-29B5AAF488FE}" type="datetime1">
              <a:rPr lang="en-US" smtClean="0"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D5F9-F328-45DE-AB42-8DF7D2907580}" type="datetime1">
              <a:rPr lang="en-US" smtClean="0"/>
              <a:t>5/28/2014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FADF93-692F-47C8-9725-56A192BC30B6}" type="datetime1">
              <a:rPr lang="en-US" smtClean="0"/>
              <a:t>5/28/2014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01EECF-B9E0-4C9C-9053-0703ED367A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9AF2ABD-CB2B-4D16-9B35-8F94DE49F1CC}" type="datetime1">
              <a:rPr lang="en-US" smtClean="0"/>
              <a:t>5/28/2014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A01EECF-B9E0-4C9C-9053-0703ED367A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219D-6A6F-4AAB-A177-36F97F4EF91D}" type="datetime1">
              <a:rPr lang="en-US" smtClean="0"/>
              <a:t>5/28/2014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0B97-F28B-4399-94EA-C001A9C10DC3}" type="datetime1">
              <a:rPr lang="en-US" smtClean="0"/>
              <a:t>5/28/2014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9A56-6320-4A5B-A726-AA9A473A9589}" type="datetime1">
              <a:rPr lang="en-US" smtClean="0"/>
              <a:t>5/28/2014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AB768C9-4E49-489D-93D1-013D9BE16EBF}" type="datetime1">
              <a:rPr lang="en-US" smtClean="0"/>
              <a:t>5/28/2014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A01EECF-B9E0-4C9C-9053-0703ED367A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of Washington</a:t>
            </a:r>
            <a:br>
              <a:rPr lang="en-US" dirty="0" smtClean="0"/>
            </a:br>
            <a:r>
              <a:rPr lang="en-US" dirty="0" smtClean="0"/>
              <a:t>CPARB</a:t>
            </a:r>
            <a:br>
              <a:rPr lang="en-US" dirty="0" smtClean="0"/>
            </a:br>
            <a:r>
              <a:rPr lang="en-US" dirty="0" smtClean="0"/>
              <a:t>Project Review Committee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4953000" cy="1461538"/>
          </a:xfrm>
        </p:spPr>
        <p:txBody>
          <a:bodyPr/>
          <a:lstStyle/>
          <a:p>
            <a:r>
              <a:rPr lang="en-US" i="1" dirty="0" smtClean="0"/>
              <a:t>Lake Washington School District</a:t>
            </a:r>
          </a:p>
          <a:p>
            <a:r>
              <a:rPr lang="en-US" i="1" dirty="0" smtClean="0"/>
              <a:t>GC/CM – Public Body Approval</a:t>
            </a:r>
          </a:p>
          <a:p>
            <a:r>
              <a:rPr lang="en-US" i="1" dirty="0" smtClean="0"/>
              <a:t>May 22, 2014</a:t>
            </a:r>
          </a:p>
        </p:txBody>
      </p:sp>
      <p:pic>
        <p:nvPicPr>
          <p:cNvPr id="7" name="Picture 6" descr="LWSD logo for print_color NEW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6019800"/>
            <a:ext cx="1617557" cy="667512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GC/CM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Rush Elementary</a:t>
            </a:r>
          </a:p>
          <a:p>
            <a:pPr marL="109728" indent="0">
              <a:buNone/>
            </a:pPr>
            <a:r>
              <a:rPr lang="en-US" dirty="0" smtClean="0"/>
              <a:t>School</a:t>
            </a:r>
          </a:p>
          <a:p>
            <a:pPr marL="109728" indent="0">
              <a:buNone/>
            </a:pPr>
            <a:r>
              <a:rPr lang="en-US" dirty="0" smtClean="0"/>
              <a:t>Replacement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$31.9M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GC/CM: Mortenson Construction</a:t>
            </a:r>
          </a:p>
          <a:p>
            <a:r>
              <a:rPr lang="en-US" dirty="0" smtClean="0"/>
              <a:t>Completed 2013</a:t>
            </a:r>
          </a:p>
          <a:p>
            <a:r>
              <a:rPr lang="en-US" dirty="0" smtClean="0"/>
              <a:t>Occupied and constricted site</a:t>
            </a:r>
          </a:p>
          <a:p>
            <a:r>
              <a:rPr lang="en-US" dirty="0" smtClean="0"/>
              <a:t>On-time and under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30" y="5791200"/>
            <a:ext cx="1615580" cy="664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33" y="1981200"/>
            <a:ext cx="433493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45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GC/CM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Mann Elementary</a:t>
            </a:r>
          </a:p>
          <a:p>
            <a:pPr marL="109728" indent="0">
              <a:buNone/>
            </a:pPr>
            <a:r>
              <a:rPr lang="en-US" dirty="0" smtClean="0"/>
              <a:t>School</a:t>
            </a:r>
          </a:p>
          <a:p>
            <a:pPr marL="109728" indent="0">
              <a:buNone/>
            </a:pPr>
            <a:r>
              <a:rPr lang="en-US" dirty="0" smtClean="0"/>
              <a:t>Replacement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$12.6M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GC/CM: </a:t>
            </a:r>
            <a:r>
              <a:rPr lang="en-US" dirty="0" err="1" smtClean="0"/>
              <a:t>Kirtley</a:t>
            </a:r>
            <a:r>
              <a:rPr lang="en-US" dirty="0" smtClean="0"/>
              <a:t> Cole</a:t>
            </a:r>
          </a:p>
          <a:p>
            <a:r>
              <a:rPr lang="en-US" dirty="0" smtClean="0"/>
              <a:t>Completed 2003</a:t>
            </a:r>
          </a:p>
          <a:p>
            <a:r>
              <a:rPr lang="en-US" dirty="0" smtClean="0"/>
              <a:t>Occupied and constricted site</a:t>
            </a:r>
          </a:p>
          <a:p>
            <a:r>
              <a:rPr lang="en-US" dirty="0" smtClean="0"/>
              <a:t>On-time and 2.25% over budget-UC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30" y="5791200"/>
            <a:ext cx="1615580" cy="664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79" y="1981200"/>
            <a:ext cx="390144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27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Juanita HS Replacement/STEM School</a:t>
            </a:r>
          </a:p>
          <a:p>
            <a:pPr lvl="1"/>
            <a:r>
              <a:rPr lang="en-US" dirty="0" smtClean="0"/>
              <a:t>Constricted, occupied site, phased construction</a:t>
            </a:r>
          </a:p>
          <a:p>
            <a:endParaRPr lang="en-US" dirty="0" smtClean="0"/>
          </a:p>
          <a:p>
            <a:r>
              <a:rPr lang="en-US" dirty="0" smtClean="0"/>
              <a:t>Lake Washington High School Addition</a:t>
            </a:r>
          </a:p>
          <a:p>
            <a:pPr lvl="1"/>
            <a:r>
              <a:rPr lang="en-US" dirty="0" smtClean="0"/>
              <a:t>Occupied site, phased construction</a:t>
            </a:r>
          </a:p>
          <a:p>
            <a:endParaRPr lang="en-US" dirty="0" smtClean="0"/>
          </a:p>
          <a:p>
            <a:r>
              <a:rPr lang="en-US" dirty="0" smtClean="0"/>
              <a:t>New Redmond Ridge Middle School</a:t>
            </a:r>
          </a:p>
          <a:p>
            <a:pPr lvl="1"/>
            <a:r>
              <a:rPr lang="en-US" dirty="0" smtClean="0"/>
              <a:t>Constricted site, planned development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30" y="5791200"/>
            <a:ext cx="1615580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71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Extensive GC/CM team experience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Highly qualified project managers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Established internal processes</a:t>
            </a:r>
          </a:p>
          <a:p>
            <a:endParaRPr lang="en-US" dirty="0" smtClean="0"/>
          </a:p>
          <a:p>
            <a:r>
              <a:rPr lang="en-US" dirty="0" smtClean="0"/>
              <a:t>Experienced builders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30" y="5791200"/>
            <a:ext cx="1615580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98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230" y="5791200"/>
            <a:ext cx="1615580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9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About the Lake Washington School District</a:t>
            </a:r>
          </a:p>
          <a:p>
            <a:r>
              <a:rPr lang="en-US" dirty="0" smtClean="0"/>
              <a:t>Project Team Qualifications</a:t>
            </a:r>
          </a:p>
          <a:p>
            <a:r>
              <a:rPr lang="en-US" dirty="0" smtClean="0"/>
              <a:t>GC/CM Projects</a:t>
            </a:r>
          </a:p>
          <a:p>
            <a:r>
              <a:rPr lang="en-US" dirty="0" smtClean="0"/>
              <a:t>Candidate Projects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30" y="5791200"/>
            <a:ext cx="1615580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81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Forrest Miller CFM, REFP, EFM</a:t>
            </a:r>
          </a:p>
          <a:p>
            <a:pPr marL="109728" indent="0">
              <a:buNone/>
            </a:pPr>
            <a:r>
              <a:rPr lang="en-US" dirty="0" smtClean="0"/>
              <a:t>	LWSD Director of Support Services</a:t>
            </a:r>
          </a:p>
          <a:p>
            <a:r>
              <a:rPr lang="en-US" dirty="0" smtClean="0"/>
              <a:t>Dan Chandler PE, AIA (OAC)</a:t>
            </a:r>
          </a:p>
          <a:p>
            <a:pPr marL="109728" indent="0">
              <a:buNone/>
            </a:pPr>
            <a:r>
              <a:rPr lang="en-US" dirty="0" smtClean="0"/>
              <a:t>	Program Manager</a:t>
            </a:r>
          </a:p>
          <a:p>
            <a:r>
              <a:rPr lang="en-US" dirty="0" smtClean="0"/>
              <a:t>Randy Barber PE, CVS, Associate DBIA (OAC)</a:t>
            </a:r>
          </a:p>
          <a:p>
            <a:pPr marL="109728" indent="0">
              <a:buNone/>
            </a:pPr>
            <a:r>
              <a:rPr lang="en-US" dirty="0" smtClean="0"/>
              <a:t>	Deputy Program Manager</a:t>
            </a:r>
          </a:p>
          <a:p>
            <a:r>
              <a:rPr lang="en-US" dirty="0" smtClean="0"/>
              <a:t>Nicole Brown (OAC)</a:t>
            </a:r>
          </a:p>
          <a:p>
            <a:pPr marL="109728" indent="0">
              <a:buNone/>
            </a:pPr>
            <a:r>
              <a:rPr lang="en-US" dirty="0" smtClean="0"/>
              <a:t>	Project Manager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30" y="5791200"/>
            <a:ext cx="1615580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10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600" b="1" dirty="0" smtClean="0">
                <a:solidFill>
                  <a:srgbClr val="60A8B0"/>
                </a:solidFill>
              </a:rPr>
              <a:t>“Every Student Future Ready”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Established 1944</a:t>
            </a:r>
          </a:p>
          <a:p>
            <a:r>
              <a:rPr lang="en-US" dirty="0" smtClean="0"/>
              <a:t>Service area</a:t>
            </a:r>
          </a:p>
          <a:p>
            <a:r>
              <a:rPr lang="en-US" dirty="0" smtClean="0"/>
              <a:t>Number of students/school types</a:t>
            </a:r>
            <a:endParaRPr lang="en-US" dirty="0"/>
          </a:p>
          <a:p>
            <a:r>
              <a:rPr lang="en-US" dirty="0" smtClean="0"/>
              <a:t>District recognition</a:t>
            </a:r>
          </a:p>
          <a:p>
            <a:r>
              <a:rPr lang="en-US" dirty="0" smtClean="0"/>
              <a:t>Serial builder</a:t>
            </a:r>
          </a:p>
          <a:p>
            <a:pPr lvl="1"/>
            <a:r>
              <a:rPr lang="en-US" dirty="0" smtClean="0"/>
              <a:t>25 projects since 1998, $700M</a:t>
            </a:r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30" y="5791200"/>
            <a:ext cx="1615580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56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Forrest Miller CFM, REFP, EFM 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Director of Support Services</a:t>
            </a:r>
          </a:p>
          <a:p>
            <a:pPr lvl="1"/>
            <a:r>
              <a:rPr lang="en-US" dirty="0" smtClean="0"/>
              <a:t>22 years at Lake Washington School District</a:t>
            </a:r>
          </a:p>
          <a:p>
            <a:pPr lvl="1"/>
            <a:r>
              <a:rPr lang="en-US" dirty="0" smtClean="0"/>
              <a:t>Director at SS for 9 years</a:t>
            </a:r>
          </a:p>
          <a:p>
            <a:pPr lvl="1"/>
            <a:r>
              <a:rPr lang="en-US" dirty="0" smtClean="0"/>
              <a:t>Past chair OSPI Facilities Tech Advisory </a:t>
            </a:r>
            <a:r>
              <a:rPr lang="en-US" dirty="0" err="1" smtClean="0"/>
              <a:t>Comm</a:t>
            </a:r>
            <a:endParaRPr lang="en-US" dirty="0" smtClean="0"/>
          </a:p>
          <a:p>
            <a:pPr lvl="1"/>
            <a:r>
              <a:rPr lang="en-US" smtClean="0"/>
              <a:t>Overseen $700M </a:t>
            </a:r>
            <a:r>
              <a:rPr lang="en-US" dirty="0" smtClean="0"/>
              <a:t>in construction since 1998</a:t>
            </a:r>
          </a:p>
          <a:p>
            <a:pPr lvl="1"/>
            <a:r>
              <a:rPr lang="en-US" dirty="0" smtClean="0"/>
              <a:t>GC/CM projects overseen:</a:t>
            </a:r>
          </a:p>
          <a:p>
            <a:pPr lvl="2"/>
            <a:r>
              <a:rPr lang="en-US" dirty="0" smtClean="0"/>
              <a:t>Lake Washington High School</a:t>
            </a:r>
          </a:p>
          <a:p>
            <a:pPr lvl="2"/>
            <a:r>
              <a:rPr lang="en-US" dirty="0" smtClean="0"/>
              <a:t>Mann Elementary</a:t>
            </a:r>
          </a:p>
          <a:p>
            <a:pPr lvl="2"/>
            <a:r>
              <a:rPr lang="en-US" dirty="0" smtClean="0"/>
              <a:t>Rush Elementary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30" y="5791200"/>
            <a:ext cx="1615580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1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 Chandler PE, AIA (OAC Services)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Program Manager</a:t>
            </a:r>
          </a:p>
          <a:p>
            <a:pPr lvl="1"/>
            <a:r>
              <a:rPr lang="en-US" dirty="0" smtClean="0"/>
              <a:t>30 years construction experience</a:t>
            </a:r>
          </a:p>
          <a:p>
            <a:pPr lvl="1"/>
            <a:r>
              <a:rPr lang="en-US" dirty="0" smtClean="0"/>
              <a:t>PRC Board Member (Co-chair 2014)</a:t>
            </a:r>
          </a:p>
          <a:p>
            <a:pPr lvl="1"/>
            <a:r>
              <a:rPr lang="en-US" dirty="0" smtClean="0"/>
              <a:t>Extensive Alternative delivery project oversight</a:t>
            </a:r>
          </a:p>
          <a:p>
            <a:pPr lvl="2"/>
            <a:r>
              <a:rPr lang="en-US" dirty="0" smtClean="0"/>
              <a:t>Clover Park JBLM ES’s</a:t>
            </a:r>
          </a:p>
          <a:p>
            <a:pPr lvl="2"/>
            <a:r>
              <a:rPr lang="en-US" dirty="0" smtClean="0"/>
              <a:t>Nine Mile Falls ES’s</a:t>
            </a:r>
          </a:p>
          <a:p>
            <a:pPr lvl="2"/>
            <a:r>
              <a:rPr lang="en-US" dirty="0" smtClean="0"/>
              <a:t>Olympia City Hall</a:t>
            </a:r>
          </a:p>
          <a:p>
            <a:pPr lvl="2"/>
            <a:r>
              <a:rPr lang="en-US" dirty="0" smtClean="0"/>
              <a:t>US Courthouse, Billings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30" y="5791200"/>
            <a:ext cx="1615580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5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Randy Barber PE, Assoc. DBIA, CVS</a:t>
            </a:r>
          </a:p>
          <a:p>
            <a:pPr marL="704088" lvl="2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Deputy Program </a:t>
            </a:r>
            <a:r>
              <a:rPr lang="en-US" sz="2800" dirty="0" smtClean="0">
                <a:solidFill>
                  <a:schemeClr val="tx1"/>
                </a:solidFill>
              </a:rPr>
              <a:t>Manager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30 years construction experience</a:t>
            </a:r>
          </a:p>
          <a:p>
            <a:pPr lvl="1"/>
            <a:r>
              <a:rPr lang="en-US" dirty="0"/>
              <a:t>Extensive education project experience</a:t>
            </a:r>
          </a:p>
          <a:p>
            <a:pPr lvl="1"/>
            <a:r>
              <a:rPr lang="en-US" dirty="0"/>
              <a:t>GC/CM project experience:</a:t>
            </a:r>
          </a:p>
          <a:p>
            <a:pPr lvl="2"/>
            <a:r>
              <a:rPr lang="en-US" dirty="0" smtClean="0"/>
              <a:t>(Garfield ES) Olympia </a:t>
            </a:r>
            <a:r>
              <a:rPr lang="en-US" dirty="0"/>
              <a:t>School District</a:t>
            </a:r>
          </a:p>
          <a:p>
            <a:pPr lvl="2"/>
            <a:r>
              <a:rPr lang="en-US" dirty="0" smtClean="0"/>
              <a:t>ORLA</a:t>
            </a:r>
            <a:endParaRPr lang="en-US" dirty="0"/>
          </a:p>
          <a:p>
            <a:pPr lvl="2"/>
            <a:r>
              <a:rPr lang="en-US" dirty="0"/>
              <a:t>Tahoma High School</a:t>
            </a:r>
          </a:p>
          <a:p>
            <a:pPr lvl="2"/>
            <a:r>
              <a:rPr lang="en-US" dirty="0"/>
              <a:t>Nine Mile Falls 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30" y="5791200"/>
            <a:ext cx="1615580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6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Nicole Brown (OAC Services)</a:t>
            </a:r>
          </a:p>
          <a:p>
            <a:pPr marL="704088" lvl="2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Project Manager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16 </a:t>
            </a:r>
            <a:r>
              <a:rPr lang="en-US" dirty="0"/>
              <a:t>years construction experience</a:t>
            </a:r>
          </a:p>
          <a:p>
            <a:pPr lvl="1"/>
            <a:r>
              <a:rPr lang="en-US" dirty="0"/>
              <a:t>Extensive </a:t>
            </a:r>
            <a:r>
              <a:rPr lang="en-US" dirty="0" smtClean="0"/>
              <a:t>public </a:t>
            </a:r>
            <a:r>
              <a:rPr lang="en-US" dirty="0"/>
              <a:t>project experience</a:t>
            </a:r>
          </a:p>
          <a:p>
            <a:pPr lvl="1"/>
            <a:r>
              <a:rPr lang="en-US" dirty="0"/>
              <a:t>GC/CM project experience:</a:t>
            </a:r>
          </a:p>
          <a:p>
            <a:pPr lvl="2"/>
            <a:r>
              <a:rPr lang="en-US" dirty="0" smtClean="0"/>
              <a:t>Kenmore City Hall</a:t>
            </a:r>
            <a:endParaRPr lang="en-US" dirty="0"/>
          </a:p>
          <a:p>
            <a:pPr lvl="2"/>
            <a:r>
              <a:rPr lang="en-US" dirty="0" smtClean="0"/>
              <a:t>Ft Vancouver New Main Library</a:t>
            </a:r>
          </a:p>
          <a:p>
            <a:pPr lvl="2"/>
            <a:r>
              <a:rPr lang="en-US" dirty="0" smtClean="0"/>
              <a:t>City of Yakima-Capitol Theatre Expansion</a:t>
            </a:r>
            <a:endParaRPr lang="en-US" dirty="0"/>
          </a:p>
          <a:p>
            <a:pPr lvl="2"/>
            <a:r>
              <a:rPr lang="en-US" dirty="0" smtClean="0"/>
              <a:t>MTA- Transit Community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30" y="5791200"/>
            <a:ext cx="1615580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02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GC/CM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Lake Washington </a:t>
            </a:r>
          </a:p>
          <a:p>
            <a:pPr marL="109728" indent="0">
              <a:buNone/>
            </a:pPr>
            <a:r>
              <a:rPr lang="en-US" dirty="0" smtClean="0"/>
              <a:t>High School</a:t>
            </a:r>
          </a:p>
          <a:p>
            <a:pPr marL="109728" indent="0">
              <a:buNone/>
            </a:pPr>
            <a:r>
              <a:rPr lang="en-US" dirty="0" smtClean="0"/>
              <a:t>Replacement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$87M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GC/CM: </a:t>
            </a:r>
            <a:r>
              <a:rPr lang="en-US" dirty="0" err="1" smtClean="0"/>
              <a:t>Lydig</a:t>
            </a:r>
            <a:r>
              <a:rPr lang="en-US" dirty="0" smtClean="0"/>
              <a:t> Construction</a:t>
            </a:r>
          </a:p>
          <a:p>
            <a:r>
              <a:rPr lang="en-US" dirty="0" smtClean="0"/>
              <a:t>Completed 2011</a:t>
            </a:r>
          </a:p>
          <a:p>
            <a:r>
              <a:rPr lang="en-US" dirty="0" smtClean="0"/>
              <a:t>Phased construction, occupied site</a:t>
            </a:r>
          </a:p>
          <a:p>
            <a:r>
              <a:rPr lang="en-US" dirty="0" smtClean="0"/>
              <a:t>On-time and under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EECF-B9E0-4C9C-9053-0703ED367A1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30" y="5791200"/>
            <a:ext cx="1615580" cy="664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4724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00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3393</TotalTime>
  <Words>332</Words>
  <Application>Microsoft Office PowerPoint</Application>
  <PresentationFormat>On-screen Show (4:3)</PresentationFormat>
  <Paragraphs>157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</vt:lpstr>
      <vt:lpstr>State of Washington CPARB Project Review Committee</vt:lpstr>
      <vt:lpstr>Agenda</vt:lpstr>
      <vt:lpstr>Introductions</vt:lpstr>
      <vt:lpstr>About the District</vt:lpstr>
      <vt:lpstr>Project Team Qualifications</vt:lpstr>
      <vt:lpstr>Project Team Qualifications</vt:lpstr>
      <vt:lpstr>Project Team Qualifications</vt:lpstr>
      <vt:lpstr>Project Team Qualifications</vt:lpstr>
      <vt:lpstr>GC/CM Experience</vt:lpstr>
      <vt:lpstr>GC/CM Experience</vt:lpstr>
      <vt:lpstr>GC/CM Experience</vt:lpstr>
      <vt:lpstr>Candidate Projects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Hofstad, Robyn D. (DES)</cp:lastModifiedBy>
  <cp:revision>275</cp:revision>
  <cp:lastPrinted>2014-05-21T21:49:13Z</cp:lastPrinted>
  <dcterms:created xsi:type="dcterms:W3CDTF">2010-09-29T15:57:03Z</dcterms:created>
  <dcterms:modified xsi:type="dcterms:W3CDTF">2014-05-28T17:12:00Z</dcterms:modified>
</cp:coreProperties>
</file>