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5.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83" r:id="rId9"/>
    <p:sldId id="263" r:id="rId10"/>
    <p:sldId id="264" r:id="rId11"/>
    <p:sldId id="282"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4" r:id="rId28"/>
    <p:sldId id="280" r:id="rId29"/>
    <p:sldId id="281" r:id="rId30"/>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10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404040"/>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404040"/>
                </a:solidFill>
                <a:latin typeface="Calibri Light"/>
                <a:cs typeface="Calibri Light"/>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404040"/>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047" y="6400800"/>
            <a:ext cx="9141460" cy="457200"/>
          </a:xfrm>
          <a:custGeom>
            <a:avLst/>
            <a:gdLst/>
            <a:ahLst/>
            <a:cxnLst/>
            <a:rect l="l" t="t" r="r" b="b"/>
            <a:pathLst>
              <a:path w="9141460" h="457200">
                <a:moveTo>
                  <a:pt x="0" y="457200"/>
                </a:moveTo>
                <a:lnTo>
                  <a:pt x="9140952" y="457200"/>
                </a:lnTo>
                <a:lnTo>
                  <a:pt x="9140952" y="0"/>
                </a:lnTo>
                <a:lnTo>
                  <a:pt x="0" y="0"/>
                </a:lnTo>
                <a:lnTo>
                  <a:pt x="0" y="457200"/>
                </a:lnTo>
                <a:close/>
              </a:path>
            </a:pathLst>
          </a:custGeom>
          <a:solidFill>
            <a:srgbClr val="62A437"/>
          </a:solidFill>
        </p:spPr>
        <p:txBody>
          <a:bodyPr wrap="square" lIns="0" tIns="0" rIns="0" bIns="0" rtlCol="0"/>
          <a:lstStyle/>
          <a:p>
            <a:endParaRPr/>
          </a:p>
        </p:txBody>
      </p:sp>
      <p:sp>
        <p:nvSpPr>
          <p:cNvPr id="17" name="bk object 17"/>
          <p:cNvSpPr/>
          <p:nvPr/>
        </p:nvSpPr>
        <p:spPr>
          <a:xfrm>
            <a:off x="0" y="6333744"/>
            <a:ext cx="9141460" cy="64135"/>
          </a:xfrm>
          <a:custGeom>
            <a:avLst/>
            <a:gdLst/>
            <a:ahLst/>
            <a:cxnLst/>
            <a:rect l="l" t="t" r="r" b="b"/>
            <a:pathLst>
              <a:path w="9141460" h="64135">
                <a:moveTo>
                  <a:pt x="0" y="64007"/>
                </a:moveTo>
                <a:lnTo>
                  <a:pt x="9140952" y="64007"/>
                </a:lnTo>
                <a:lnTo>
                  <a:pt x="9140952" y="0"/>
                </a:lnTo>
                <a:lnTo>
                  <a:pt x="0" y="0"/>
                </a:lnTo>
                <a:lnTo>
                  <a:pt x="0" y="64007"/>
                </a:lnTo>
                <a:close/>
              </a:path>
            </a:pathLst>
          </a:custGeom>
          <a:solidFill>
            <a:srgbClr val="99CA38"/>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400800"/>
            <a:ext cx="9144000" cy="457200"/>
          </a:xfrm>
          <a:custGeom>
            <a:avLst/>
            <a:gdLst/>
            <a:ahLst/>
            <a:cxnLst/>
            <a:rect l="l" t="t" r="r" b="b"/>
            <a:pathLst>
              <a:path w="9144000" h="457200">
                <a:moveTo>
                  <a:pt x="0" y="457200"/>
                </a:moveTo>
                <a:lnTo>
                  <a:pt x="9144000" y="457200"/>
                </a:lnTo>
                <a:lnTo>
                  <a:pt x="9144000" y="0"/>
                </a:lnTo>
                <a:lnTo>
                  <a:pt x="0" y="0"/>
                </a:lnTo>
                <a:lnTo>
                  <a:pt x="0" y="457200"/>
                </a:lnTo>
                <a:close/>
              </a:path>
            </a:pathLst>
          </a:custGeom>
          <a:solidFill>
            <a:srgbClr val="62A437"/>
          </a:solidFill>
        </p:spPr>
        <p:txBody>
          <a:bodyPr wrap="square" lIns="0" tIns="0" rIns="0" bIns="0" rtlCol="0"/>
          <a:lstStyle/>
          <a:p>
            <a:endParaRPr/>
          </a:p>
        </p:txBody>
      </p:sp>
      <p:sp>
        <p:nvSpPr>
          <p:cNvPr id="17" name="bk object 17"/>
          <p:cNvSpPr/>
          <p:nvPr/>
        </p:nvSpPr>
        <p:spPr>
          <a:xfrm>
            <a:off x="0" y="6333744"/>
            <a:ext cx="9144000" cy="67310"/>
          </a:xfrm>
          <a:custGeom>
            <a:avLst/>
            <a:gdLst/>
            <a:ahLst/>
            <a:cxnLst/>
            <a:rect l="l" t="t" r="r" b="b"/>
            <a:pathLst>
              <a:path w="9144000" h="67310">
                <a:moveTo>
                  <a:pt x="0" y="67055"/>
                </a:moveTo>
                <a:lnTo>
                  <a:pt x="9144000" y="67055"/>
                </a:lnTo>
                <a:lnTo>
                  <a:pt x="9144000" y="0"/>
                </a:lnTo>
                <a:lnTo>
                  <a:pt x="0" y="0"/>
                </a:lnTo>
                <a:lnTo>
                  <a:pt x="0" y="67055"/>
                </a:lnTo>
                <a:close/>
              </a:path>
            </a:pathLst>
          </a:custGeom>
          <a:solidFill>
            <a:srgbClr val="99CA38"/>
          </a:solidFill>
        </p:spPr>
        <p:txBody>
          <a:bodyPr wrap="square" lIns="0" tIns="0" rIns="0" bIns="0" rtlCol="0"/>
          <a:lstStyle/>
          <a:p>
            <a:endParaRPr/>
          </a:p>
        </p:txBody>
      </p:sp>
      <p:sp>
        <p:nvSpPr>
          <p:cNvPr id="18" name="bk object 18"/>
          <p:cNvSpPr/>
          <p:nvPr/>
        </p:nvSpPr>
        <p:spPr>
          <a:xfrm>
            <a:off x="894588" y="1737360"/>
            <a:ext cx="7475220" cy="0"/>
          </a:xfrm>
          <a:custGeom>
            <a:avLst/>
            <a:gdLst/>
            <a:ahLst/>
            <a:cxnLst/>
            <a:rect l="l" t="t" r="r" b="b"/>
            <a:pathLst>
              <a:path w="7475220">
                <a:moveTo>
                  <a:pt x="0" y="0"/>
                </a:moveTo>
                <a:lnTo>
                  <a:pt x="7475220" y="0"/>
                </a:lnTo>
              </a:path>
            </a:pathLst>
          </a:custGeom>
          <a:ln w="6096">
            <a:solidFill>
              <a:srgbClr val="7E7E7E"/>
            </a:solidFill>
          </a:ln>
        </p:spPr>
        <p:txBody>
          <a:bodyPr wrap="square" lIns="0" tIns="0" rIns="0" bIns="0" rtlCol="0"/>
          <a:lstStyle/>
          <a:p>
            <a:endParaRPr/>
          </a:p>
        </p:txBody>
      </p:sp>
      <p:sp>
        <p:nvSpPr>
          <p:cNvPr id="2" name="Holder 2"/>
          <p:cNvSpPr>
            <a:spLocks noGrp="1"/>
          </p:cNvSpPr>
          <p:nvPr>
            <p:ph type="title"/>
          </p:nvPr>
        </p:nvSpPr>
        <p:spPr>
          <a:xfrm>
            <a:off x="1070006" y="269684"/>
            <a:ext cx="7003986" cy="1040765"/>
          </a:xfrm>
          <a:prstGeom prst="rect">
            <a:avLst/>
          </a:prstGeom>
        </p:spPr>
        <p:txBody>
          <a:bodyPr wrap="square" lIns="0" tIns="0" rIns="0" bIns="0">
            <a:spAutoFit/>
          </a:bodyPr>
          <a:lstStyle>
            <a:lvl1pPr>
              <a:defRPr sz="3600" b="0" i="0">
                <a:solidFill>
                  <a:srgbClr val="404040"/>
                </a:solidFill>
                <a:latin typeface="Calibri Light"/>
                <a:cs typeface="Calibri Light"/>
              </a:defRPr>
            </a:lvl1pPr>
          </a:lstStyle>
          <a:p>
            <a:endParaRPr/>
          </a:p>
        </p:txBody>
      </p:sp>
      <p:sp>
        <p:nvSpPr>
          <p:cNvPr id="3" name="Holder 3"/>
          <p:cNvSpPr>
            <a:spLocks noGrp="1"/>
          </p:cNvSpPr>
          <p:nvPr>
            <p:ph type="body" idx="1"/>
          </p:nvPr>
        </p:nvSpPr>
        <p:spPr>
          <a:xfrm>
            <a:off x="457200" y="1905000"/>
            <a:ext cx="8229600" cy="379349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9/25/2019</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7" y="6400800"/>
            <a:ext cx="9141460" cy="457200"/>
          </a:xfrm>
          <a:custGeom>
            <a:avLst/>
            <a:gdLst/>
            <a:ahLst/>
            <a:cxnLst/>
            <a:rect l="l" t="t" r="r" b="b"/>
            <a:pathLst>
              <a:path w="9141460" h="457200">
                <a:moveTo>
                  <a:pt x="0" y="457200"/>
                </a:moveTo>
                <a:lnTo>
                  <a:pt x="9140952" y="457200"/>
                </a:lnTo>
                <a:lnTo>
                  <a:pt x="9140952" y="0"/>
                </a:lnTo>
                <a:lnTo>
                  <a:pt x="0" y="0"/>
                </a:lnTo>
                <a:lnTo>
                  <a:pt x="0" y="457200"/>
                </a:lnTo>
                <a:close/>
              </a:path>
            </a:pathLst>
          </a:custGeom>
          <a:solidFill>
            <a:srgbClr val="62A437"/>
          </a:solidFill>
        </p:spPr>
        <p:txBody>
          <a:bodyPr wrap="square" lIns="0" tIns="0" rIns="0" bIns="0" rtlCol="0"/>
          <a:lstStyle/>
          <a:p>
            <a:endParaRPr/>
          </a:p>
        </p:txBody>
      </p:sp>
      <p:sp>
        <p:nvSpPr>
          <p:cNvPr id="3" name="object 3"/>
          <p:cNvSpPr/>
          <p:nvPr/>
        </p:nvSpPr>
        <p:spPr>
          <a:xfrm>
            <a:off x="0" y="6333744"/>
            <a:ext cx="9141460" cy="64135"/>
          </a:xfrm>
          <a:custGeom>
            <a:avLst/>
            <a:gdLst/>
            <a:ahLst/>
            <a:cxnLst/>
            <a:rect l="l" t="t" r="r" b="b"/>
            <a:pathLst>
              <a:path w="9141460" h="64135">
                <a:moveTo>
                  <a:pt x="0" y="64007"/>
                </a:moveTo>
                <a:lnTo>
                  <a:pt x="9140952" y="64007"/>
                </a:lnTo>
                <a:lnTo>
                  <a:pt x="9140952" y="0"/>
                </a:lnTo>
                <a:lnTo>
                  <a:pt x="0" y="0"/>
                </a:lnTo>
                <a:lnTo>
                  <a:pt x="0" y="64007"/>
                </a:lnTo>
                <a:close/>
              </a:path>
            </a:pathLst>
          </a:custGeom>
          <a:solidFill>
            <a:srgbClr val="99CA38"/>
          </a:solidFill>
        </p:spPr>
        <p:txBody>
          <a:bodyPr wrap="square" lIns="0" tIns="0" rIns="0" bIns="0" rtlCol="0"/>
          <a:lstStyle/>
          <a:p>
            <a:endParaRPr/>
          </a:p>
        </p:txBody>
      </p:sp>
      <p:sp>
        <p:nvSpPr>
          <p:cNvPr id="4" name="object 4"/>
          <p:cNvSpPr/>
          <p:nvPr/>
        </p:nvSpPr>
        <p:spPr>
          <a:xfrm>
            <a:off x="905255" y="4343400"/>
            <a:ext cx="7406640" cy="0"/>
          </a:xfrm>
          <a:custGeom>
            <a:avLst/>
            <a:gdLst/>
            <a:ahLst/>
            <a:cxnLst/>
            <a:rect l="l" t="t" r="r" b="b"/>
            <a:pathLst>
              <a:path w="7406640">
                <a:moveTo>
                  <a:pt x="0" y="0"/>
                </a:moveTo>
                <a:lnTo>
                  <a:pt x="7406640" y="0"/>
                </a:lnTo>
              </a:path>
            </a:pathLst>
          </a:custGeom>
          <a:ln w="6096">
            <a:solidFill>
              <a:srgbClr val="7E7E7E"/>
            </a:solidFill>
          </a:ln>
        </p:spPr>
        <p:txBody>
          <a:bodyPr wrap="square" lIns="0" tIns="0" rIns="0" bIns="0" rtlCol="0"/>
          <a:lstStyle/>
          <a:p>
            <a:endParaRPr/>
          </a:p>
        </p:txBody>
      </p:sp>
      <p:sp>
        <p:nvSpPr>
          <p:cNvPr id="5" name="object 5"/>
          <p:cNvSpPr txBox="1">
            <a:spLocks noGrp="1"/>
          </p:cNvSpPr>
          <p:nvPr>
            <p:ph type="title"/>
          </p:nvPr>
        </p:nvSpPr>
        <p:spPr>
          <a:xfrm>
            <a:off x="1034159" y="2631884"/>
            <a:ext cx="6818630" cy="1040765"/>
          </a:xfrm>
          <a:prstGeom prst="rect">
            <a:avLst/>
          </a:prstGeom>
        </p:spPr>
        <p:txBody>
          <a:bodyPr vert="horz" wrap="square" lIns="0" tIns="96520" rIns="0" bIns="0" rtlCol="0">
            <a:spAutoFit/>
          </a:bodyPr>
          <a:lstStyle/>
          <a:p>
            <a:pPr marL="2209800" marR="5080" indent="-2197735">
              <a:lnSpc>
                <a:spcPts val="3670"/>
              </a:lnSpc>
              <a:spcBef>
                <a:spcPts val="760"/>
              </a:spcBef>
            </a:pPr>
            <a:r>
              <a:rPr spc="-95" dirty="0">
                <a:solidFill>
                  <a:srgbClr val="252525"/>
                </a:solidFill>
              </a:rPr>
              <a:t>Lakehaven </a:t>
            </a:r>
            <a:r>
              <a:rPr spc="-105" dirty="0">
                <a:solidFill>
                  <a:srgbClr val="252525"/>
                </a:solidFill>
              </a:rPr>
              <a:t>Water </a:t>
            </a:r>
            <a:r>
              <a:rPr dirty="0">
                <a:solidFill>
                  <a:srgbClr val="252525"/>
                </a:solidFill>
              </a:rPr>
              <a:t>&amp;</a:t>
            </a:r>
            <a:r>
              <a:rPr spc="-610" dirty="0">
                <a:solidFill>
                  <a:srgbClr val="252525"/>
                </a:solidFill>
              </a:rPr>
              <a:t> </a:t>
            </a:r>
            <a:r>
              <a:rPr spc="-75" dirty="0">
                <a:solidFill>
                  <a:srgbClr val="252525"/>
                </a:solidFill>
              </a:rPr>
              <a:t>Sewer </a:t>
            </a:r>
            <a:r>
              <a:rPr spc="-70" dirty="0">
                <a:solidFill>
                  <a:srgbClr val="252525"/>
                </a:solidFill>
              </a:rPr>
              <a:t>District </a:t>
            </a:r>
            <a:r>
              <a:rPr spc="-60" dirty="0">
                <a:solidFill>
                  <a:srgbClr val="252525"/>
                </a:solidFill>
              </a:rPr>
              <a:t>New  </a:t>
            </a:r>
            <a:r>
              <a:rPr spc="-85" dirty="0">
                <a:solidFill>
                  <a:srgbClr val="252525"/>
                </a:solidFill>
              </a:rPr>
              <a:t>Headquarters</a:t>
            </a:r>
          </a:p>
        </p:txBody>
      </p:sp>
      <p:sp>
        <p:nvSpPr>
          <p:cNvPr id="6" name="object 6"/>
          <p:cNvSpPr txBox="1"/>
          <p:nvPr/>
        </p:nvSpPr>
        <p:spPr>
          <a:xfrm>
            <a:off x="387253" y="4481576"/>
            <a:ext cx="7738745" cy="1737360"/>
          </a:xfrm>
          <a:prstGeom prst="rect">
            <a:avLst/>
          </a:prstGeom>
        </p:spPr>
        <p:txBody>
          <a:bodyPr vert="horz" wrap="square" lIns="0" tIns="47625" rIns="0" bIns="0" rtlCol="0">
            <a:spAutoFit/>
          </a:bodyPr>
          <a:lstStyle/>
          <a:p>
            <a:pPr marL="1252855" marR="537845" algn="ctr">
              <a:lnSpc>
                <a:spcPts val="2160"/>
              </a:lnSpc>
              <a:spcBef>
                <a:spcPts val="375"/>
              </a:spcBef>
            </a:pPr>
            <a:r>
              <a:rPr sz="2000" b="0" spc="165" dirty="0">
                <a:latin typeface="Calibri Light"/>
                <a:cs typeface="Calibri Light"/>
              </a:rPr>
              <a:t>APPLICATION </a:t>
            </a:r>
            <a:r>
              <a:rPr sz="2000" b="0" spc="125" dirty="0">
                <a:latin typeface="Calibri Light"/>
                <a:cs typeface="Calibri Light"/>
              </a:rPr>
              <a:t>FOR </a:t>
            </a:r>
            <a:r>
              <a:rPr sz="2000" b="0" spc="160" dirty="0">
                <a:latin typeface="Calibri Light"/>
                <a:cs typeface="Calibri Light"/>
              </a:rPr>
              <a:t>APPROVAL </a:t>
            </a:r>
            <a:r>
              <a:rPr sz="2000" b="0" spc="70" dirty="0">
                <a:latin typeface="Calibri Light"/>
                <a:cs typeface="Calibri Light"/>
              </a:rPr>
              <a:t>TO </a:t>
            </a:r>
            <a:r>
              <a:rPr sz="2000" b="0" spc="170" dirty="0">
                <a:latin typeface="Calibri Light"/>
                <a:cs typeface="Calibri Light"/>
              </a:rPr>
              <a:t>UTILIZE </a:t>
            </a:r>
            <a:r>
              <a:rPr sz="2000" b="0" spc="135" dirty="0">
                <a:latin typeface="Calibri Light"/>
                <a:cs typeface="Calibri Light"/>
              </a:rPr>
              <a:t>GC/ </a:t>
            </a:r>
            <a:r>
              <a:rPr sz="2000" b="0" spc="100" dirty="0">
                <a:latin typeface="Calibri Light"/>
                <a:cs typeface="Calibri Light"/>
              </a:rPr>
              <a:t>CM  </a:t>
            </a:r>
            <a:r>
              <a:rPr sz="2000" b="0" spc="165" dirty="0">
                <a:latin typeface="Calibri Light"/>
                <a:cs typeface="Calibri Light"/>
              </a:rPr>
              <a:t>PROJECT</a:t>
            </a:r>
            <a:r>
              <a:rPr sz="2000" b="0" spc="345" dirty="0">
                <a:latin typeface="Calibri Light"/>
                <a:cs typeface="Calibri Light"/>
              </a:rPr>
              <a:t> </a:t>
            </a:r>
            <a:r>
              <a:rPr sz="2000" b="0" spc="170" dirty="0">
                <a:latin typeface="Calibri Light"/>
                <a:cs typeface="Calibri Light"/>
              </a:rPr>
              <a:t>DELIVERY</a:t>
            </a:r>
            <a:endParaRPr sz="2000">
              <a:latin typeface="Calibri Light"/>
              <a:cs typeface="Calibri Light"/>
            </a:endParaRPr>
          </a:p>
          <a:p>
            <a:pPr marL="1951355">
              <a:lnSpc>
                <a:spcPct val="100000"/>
              </a:lnSpc>
              <a:spcBef>
                <a:spcPts val="1130"/>
              </a:spcBef>
            </a:pPr>
            <a:r>
              <a:rPr sz="2000" b="0" spc="175" dirty="0">
                <a:latin typeface="Calibri Light"/>
                <a:cs typeface="Calibri Light"/>
              </a:rPr>
              <a:t>SEPTEMBER </a:t>
            </a:r>
            <a:r>
              <a:rPr sz="2000" b="0" spc="135" dirty="0">
                <a:latin typeface="Calibri Light"/>
                <a:cs typeface="Calibri Light"/>
              </a:rPr>
              <a:t>26, </a:t>
            </a:r>
            <a:r>
              <a:rPr sz="2000" b="0" spc="155" dirty="0">
                <a:latin typeface="Calibri Light"/>
                <a:cs typeface="Calibri Light"/>
              </a:rPr>
              <a:t>2019</a:t>
            </a:r>
            <a:r>
              <a:rPr sz="2000" b="0" spc="165" dirty="0">
                <a:latin typeface="Calibri Light"/>
                <a:cs typeface="Calibri Light"/>
              </a:rPr>
              <a:t> </a:t>
            </a:r>
            <a:r>
              <a:rPr sz="2000" b="0" spc="155" dirty="0">
                <a:latin typeface="Calibri Light"/>
                <a:cs typeface="Calibri Light"/>
              </a:rPr>
              <a:t>PRESENTATION</a:t>
            </a:r>
            <a:endParaRPr sz="2000">
              <a:latin typeface="Calibri Light"/>
              <a:cs typeface="Calibri Light"/>
            </a:endParaRPr>
          </a:p>
          <a:p>
            <a:pPr marL="297180" marR="5080" indent="-285115">
              <a:lnSpc>
                <a:spcPct val="100000"/>
              </a:lnSpc>
              <a:spcBef>
                <a:spcPts val="1750"/>
              </a:spcBef>
            </a:pPr>
            <a:r>
              <a:rPr sz="1500" dirty="0">
                <a:solidFill>
                  <a:srgbClr val="2C5A96"/>
                </a:solidFill>
                <a:latin typeface="Calibri"/>
                <a:cs typeface="Calibri"/>
              </a:rPr>
              <a:t>The </a:t>
            </a:r>
            <a:r>
              <a:rPr sz="1500" spc="-15" dirty="0">
                <a:solidFill>
                  <a:srgbClr val="2C5A96"/>
                </a:solidFill>
                <a:latin typeface="Calibri"/>
                <a:cs typeface="Calibri"/>
              </a:rPr>
              <a:t>Lakehaven </a:t>
            </a:r>
            <a:r>
              <a:rPr sz="1500" spc="-20" dirty="0">
                <a:solidFill>
                  <a:srgbClr val="2C5A96"/>
                </a:solidFill>
                <a:latin typeface="Calibri"/>
                <a:cs typeface="Calibri"/>
              </a:rPr>
              <a:t>Water </a:t>
            </a:r>
            <a:r>
              <a:rPr sz="1500" dirty="0">
                <a:solidFill>
                  <a:srgbClr val="2C5A96"/>
                </a:solidFill>
                <a:latin typeface="Calibri"/>
                <a:cs typeface="Calibri"/>
              </a:rPr>
              <a:t>and </a:t>
            </a:r>
            <a:r>
              <a:rPr sz="1500" spc="-10" dirty="0">
                <a:solidFill>
                  <a:srgbClr val="2C5A96"/>
                </a:solidFill>
                <a:latin typeface="Calibri"/>
                <a:cs typeface="Calibri"/>
              </a:rPr>
              <a:t>Sewer </a:t>
            </a:r>
            <a:r>
              <a:rPr sz="1500" spc="-5" dirty="0">
                <a:solidFill>
                  <a:srgbClr val="2C5A96"/>
                </a:solidFill>
                <a:latin typeface="Calibri"/>
                <a:cs typeface="Calibri"/>
              </a:rPr>
              <a:t>District </a:t>
            </a:r>
            <a:r>
              <a:rPr sz="1500" dirty="0">
                <a:solidFill>
                  <a:srgbClr val="2C5A96"/>
                </a:solidFill>
                <a:latin typeface="Calibri"/>
                <a:cs typeface="Calibri"/>
              </a:rPr>
              <a:t>is </a:t>
            </a:r>
            <a:r>
              <a:rPr sz="1500" spc="-10" dirty="0">
                <a:solidFill>
                  <a:srgbClr val="2C5A96"/>
                </a:solidFill>
                <a:latin typeface="Calibri"/>
                <a:cs typeface="Calibri"/>
              </a:rPr>
              <a:t>committed to </a:t>
            </a:r>
            <a:r>
              <a:rPr sz="1500" dirty="0">
                <a:solidFill>
                  <a:srgbClr val="2C5A96"/>
                </a:solidFill>
                <a:latin typeface="Calibri"/>
                <a:cs typeface="Calibri"/>
              </a:rPr>
              <a:t>the </a:t>
            </a:r>
            <a:r>
              <a:rPr sz="1500" spc="-5" dirty="0">
                <a:solidFill>
                  <a:srgbClr val="2C5A96"/>
                </a:solidFill>
                <a:latin typeface="Calibri"/>
                <a:cs typeface="Calibri"/>
              </a:rPr>
              <a:t>continued delivery </a:t>
            </a:r>
            <a:r>
              <a:rPr sz="1500" dirty="0">
                <a:solidFill>
                  <a:srgbClr val="2C5A96"/>
                </a:solidFill>
                <a:latin typeface="Calibri"/>
                <a:cs typeface="Calibri"/>
              </a:rPr>
              <a:t>of </a:t>
            </a:r>
            <a:r>
              <a:rPr sz="1500" spc="-15" dirty="0">
                <a:solidFill>
                  <a:srgbClr val="2C5A96"/>
                </a:solidFill>
                <a:latin typeface="Calibri"/>
                <a:cs typeface="Calibri"/>
              </a:rPr>
              <a:t>safe, </a:t>
            </a:r>
            <a:r>
              <a:rPr sz="1500" spc="-5" dirty="0">
                <a:solidFill>
                  <a:srgbClr val="2C5A96"/>
                </a:solidFill>
                <a:latin typeface="Calibri"/>
                <a:cs typeface="Calibri"/>
              </a:rPr>
              <a:t>reliable </a:t>
            </a:r>
            <a:r>
              <a:rPr sz="1500" dirty="0">
                <a:solidFill>
                  <a:srgbClr val="2C5A96"/>
                </a:solidFill>
                <a:latin typeface="Calibri"/>
                <a:cs typeface="Calibri"/>
              </a:rPr>
              <a:t>and  high quality drinking </a:t>
            </a:r>
            <a:r>
              <a:rPr sz="1500" spc="-15" dirty="0">
                <a:solidFill>
                  <a:srgbClr val="2C5A96"/>
                </a:solidFill>
                <a:latin typeface="Calibri"/>
                <a:cs typeface="Calibri"/>
              </a:rPr>
              <a:t>water </a:t>
            </a:r>
            <a:r>
              <a:rPr sz="1500" dirty="0">
                <a:solidFill>
                  <a:srgbClr val="2C5A96"/>
                </a:solidFill>
                <a:latin typeface="Calibri"/>
                <a:cs typeface="Calibri"/>
              </a:rPr>
              <a:t>and </a:t>
            </a:r>
            <a:r>
              <a:rPr sz="1500" spc="-10" dirty="0">
                <a:solidFill>
                  <a:srgbClr val="2C5A96"/>
                </a:solidFill>
                <a:latin typeface="Calibri"/>
                <a:cs typeface="Calibri"/>
              </a:rPr>
              <a:t>environmentally </a:t>
            </a:r>
            <a:r>
              <a:rPr sz="1500" spc="-5" dirty="0">
                <a:solidFill>
                  <a:srgbClr val="2C5A96"/>
                </a:solidFill>
                <a:latin typeface="Calibri"/>
                <a:cs typeface="Calibri"/>
              </a:rPr>
              <a:t>responsible </a:t>
            </a:r>
            <a:r>
              <a:rPr sz="1500" spc="-10" dirty="0">
                <a:solidFill>
                  <a:srgbClr val="2C5A96"/>
                </a:solidFill>
                <a:latin typeface="Calibri"/>
                <a:cs typeface="Calibri"/>
              </a:rPr>
              <a:t>sewer </a:t>
            </a:r>
            <a:r>
              <a:rPr sz="1500" dirty="0">
                <a:solidFill>
                  <a:srgbClr val="2C5A96"/>
                </a:solidFill>
                <a:latin typeface="Calibri"/>
                <a:cs typeface="Calibri"/>
              </a:rPr>
              <a:t>service </a:t>
            </a:r>
            <a:r>
              <a:rPr sz="1500" spc="-10" dirty="0">
                <a:solidFill>
                  <a:srgbClr val="2C5A96"/>
                </a:solidFill>
                <a:latin typeface="Calibri"/>
                <a:cs typeface="Calibri"/>
              </a:rPr>
              <a:t>to </a:t>
            </a:r>
            <a:r>
              <a:rPr sz="1500" dirty="0">
                <a:solidFill>
                  <a:srgbClr val="2C5A96"/>
                </a:solidFill>
                <a:latin typeface="Calibri"/>
                <a:cs typeface="Calibri"/>
              </a:rPr>
              <a:t>our</a:t>
            </a:r>
            <a:r>
              <a:rPr sz="1500" spc="-20" dirty="0">
                <a:solidFill>
                  <a:srgbClr val="2C5A96"/>
                </a:solidFill>
                <a:latin typeface="Calibri"/>
                <a:cs typeface="Calibri"/>
              </a:rPr>
              <a:t> </a:t>
            </a:r>
            <a:r>
              <a:rPr sz="1500" spc="-10" dirty="0">
                <a:solidFill>
                  <a:srgbClr val="2C5A96"/>
                </a:solidFill>
                <a:latin typeface="Calibri"/>
                <a:cs typeface="Calibri"/>
              </a:rPr>
              <a:t>customers.</a:t>
            </a:r>
            <a:endParaRPr sz="1500">
              <a:latin typeface="Calibri"/>
              <a:cs typeface="Calibri"/>
            </a:endParaRPr>
          </a:p>
        </p:txBody>
      </p:sp>
      <p:sp>
        <p:nvSpPr>
          <p:cNvPr id="7" name="object 7"/>
          <p:cNvSpPr/>
          <p:nvPr/>
        </p:nvSpPr>
        <p:spPr>
          <a:xfrm>
            <a:off x="2362200" y="416052"/>
            <a:ext cx="3505199" cy="1711451"/>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1700" y="864997"/>
            <a:ext cx="7306309" cy="452120"/>
          </a:xfrm>
          <a:prstGeom prst="rect">
            <a:avLst/>
          </a:prstGeom>
        </p:spPr>
        <p:txBody>
          <a:bodyPr vert="horz" wrap="square" lIns="0" tIns="12065" rIns="0" bIns="0" rtlCol="0">
            <a:spAutoFit/>
          </a:bodyPr>
          <a:lstStyle/>
          <a:p>
            <a:pPr marL="12700">
              <a:lnSpc>
                <a:spcPct val="100000"/>
              </a:lnSpc>
              <a:spcBef>
                <a:spcPts val="95"/>
              </a:spcBef>
            </a:pPr>
            <a:r>
              <a:rPr sz="2800" spc="-65" dirty="0"/>
              <a:t>Lakehaven </a:t>
            </a:r>
            <a:r>
              <a:rPr sz="2800" spc="-75" dirty="0"/>
              <a:t>Water </a:t>
            </a:r>
            <a:r>
              <a:rPr sz="2800" spc="-5" dirty="0"/>
              <a:t>&amp; </a:t>
            </a:r>
            <a:r>
              <a:rPr sz="2800" spc="-55" dirty="0"/>
              <a:t>Sewer District </a:t>
            </a:r>
            <a:r>
              <a:rPr sz="2800" spc="-40" dirty="0"/>
              <a:t>New</a:t>
            </a:r>
            <a:r>
              <a:rPr sz="2800" spc="-330" dirty="0"/>
              <a:t> </a:t>
            </a:r>
            <a:r>
              <a:rPr sz="2800" spc="-60" dirty="0"/>
              <a:t>Headquarters</a:t>
            </a:r>
            <a:endParaRPr sz="2800"/>
          </a:p>
        </p:txBody>
      </p:sp>
      <p:sp>
        <p:nvSpPr>
          <p:cNvPr id="3" name="object 3"/>
          <p:cNvSpPr txBox="1"/>
          <p:nvPr/>
        </p:nvSpPr>
        <p:spPr>
          <a:xfrm>
            <a:off x="924558" y="1743557"/>
            <a:ext cx="7457442" cy="3984625"/>
          </a:xfrm>
          <a:prstGeom prst="rect">
            <a:avLst/>
          </a:prstGeom>
        </p:spPr>
        <p:txBody>
          <a:bodyPr vert="horz" wrap="square" lIns="0" tIns="160020" rIns="0" bIns="0" rtlCol="0">
            <a:spAutoFit/>
          </a:bodyPr>
          <a:lstStyle/>
          <a:p>
            <a:pPr marL="355600" indent="-342900">
              <a:lnSpc>
                <a:spcPct val="100000"/>
              </a:lnSpc>
              <a:spcBef>
                <a:spcPts val="1260"/>
              </a:spcBef>
              <a:buClr>
                <a:srgbClr val="99CA38"/>
              </a:buClr>
              <a:buFont typeface="Arial"/>
              <a:buChar char="•"/>
              <a:tabLst>
                <a:tab pos="354965" algn="l"/>
                <a:tab pos="355600" algn="l"/>
              </a:tabLst>
            </a:pPr>
            <a:r>
              <a:rPr sz="2000" spc="-5" dirty="0">
                <a:solidFill>
                  <a:srgbClr val="404040"/>
                </a:solidFill>
                <a:latin typeface="Calibri"/>
                <a:cs typeface="Calibri"/>
              </a:rPr>
              <a:t>New </a:t>
            </a:r>
            <a:r>
              <a:rPr sz="2000" dirty="0">
                <a:solidFill>
                  <a:srgbClr val="404040"/>
                </a:solidFill>
                <a:latin typeface="Calibri"/>
                <a:cs typeface="Calibri"/>
              </a:rPr>
              <a:t>and </a:t>
            </a:r>
            <a:r>
              <a:rPr sz="2000" spc="-10" dirty="0">
                <a:solidFill>
                  <a:srgbClr val="404040"/>
                </a:solidFill>
                <a:latin typeface="Calibri"/>
                <a:cs typeface="Calibri"/>
              </a:rPr>
              <a:t>replacement </a:t>
            </a:r>
            <a:r>
              <a:rPr sz="2000" dirty="0">
                <a:solidFill>
                  <a:srgbClr val="404040"/>
                </a:solidFill>
                <a:latin typeface="Calibri"/>
                <a:cs typeface="Calibri"/>
              </a:rPr>
              <a:t>buildings </a:t>
            </a:r>
            <a:r>
              <a:rPr sz="2000" spc="-10" dirty="0">
                <a:solidFill>
                  <a:srgbClr val="404040"/>
                </a:solidFill>
                <a:latin typeface="Calibri"/>
                <a:cs typeface="Calibri"/>
              </a:rPr>
              <a:t>are proposed </a:t>
            </a:r>
            <a:r>
              <a:rPr sz="2000" spc="-5" dirty="0">
                <a:solidFill>
                  <a:srgbClr val="404040"/>
                </a:solidFill>
                <a:latin typeface="Calibri"/>
                <a:cs typeface="Calibri"/>
              </a:rPr>
              <a:t>on </a:t>
            </a:r>
            <a:r>
              <a:rPr sz="2000" dirty="0">
                <a:solidFill>
                  <a:srgbClr val="404040"/>
                </a:solidFill>
                <a:latin typeface="Calibri"/>
                <a:cs typeface="Calibri"/>
              </a:rPr>
              <a:t>the </a:t>
            </a:r>
            <a:r>
              <a:rPr sz="2000" spc="-10" dirty="0">
                <a:solidFill>
                  <a:srgbClr val="404040"/>
                </a:solidFill>
                <a:latin typeface="Calibri"/>
                <a:cs typeface="Calibri"/>
              </a:rPr>
              <a:t>existing</a:t>
            </a:r>
            <a:r>
              <a:rPr sz="2000" spc="35" dirty="0">
                <a:solidFill>
                  <a:srgbClr val="404040"/>
                </a:solidFill>
                <a:latin typeface="Calibri"/>
                <a:cs typeface="Calibri"/>
              </a:rPr>
              <a:t> </a:t>
            </a:r>
            <a:r>
              <a:rPr sz="2000" spc="-10" dirty="0">
                <a:solidFill>
                  <a:srgbClr val="404040"/>
                </a:solidFill>
                <a:latin typeface="Calibri"/>
                <a:cs typeface="Calibri"/>
              </a:rPr>
              <a:t>site.</a:t>
            </a:r>
            <a:endParaRPr sz="2000" dirty="0">
              <a:latin typeface="Calibri"/>
              <a:cs typeface="Calibri"/>
            </a:endParaRPr>
          </a:p>
          <a:p>
            <a:pPr marL="355600" indent="-342900">
              <a:lnSpc>
                <a:spcPct val="100000"/>
              </a:lnSpc>
              <a:spcBef>
                <a:spcPts val="1165"/>
              </a:spcBef>
              <a:buClr>
                <a:srgbClr val="99CA38"/>
              </a:buClr>
              <a:buFont typeface="Arial"/>
              <a:buChar char="•"/>
              <a:tabLst>
                <a:tab pos="354965" algn="l"/>
                <a:tab pos="355600" algn="l"/>
              </a:tabLst>
            </a:pPr>
            <a:r>
              <a:rPr sz="2000" dirty="0">
                <a:solidFill>
                  <a:srgbClr val="404040"/>
                </a:solidFill>
                <a:latin typeface="Calibri"/>
                <a:cs typeface="Calibri"/>
              </a:rPr>
              <a:t>The </a:t>
            </a:r>
            <a:r>
              <a:rPr sz="2000" spc="-10" dirty="0">
                <a:solidFill>
                  <a:srgbClr val="404040"/>
                </a:solidFill>
                <a:latin typeface="Calibri"/>
                <a:cs typeface="Calibri"/>
              </a:rPr>
              <a:t>proposed project consists</a:t>
            </a:r>
            <a:r>
              <a:rPr sz="2000" dirty="0">
                <a:solidFill>
                  <a:srgbClr val="404040"/>
                </a:solidFill>
                <a:latin typeface="Calibri"/>
                <a:cs typeface="Calibri"/>
              </a:rPr>
              <a:t> </a:t>
            </a:r>
            <a:r>
              <a:rPr sz="2000" spc="-5" dirty="0">
                <a:solidFill>
                  <a:srgbClr val="404040"/>
                </a:solidFill>
                <a:latin typeface="Calibri"/>
                <a:cs typeface="Calibri"/>
              </a:rPr>
              <a:t>of:</a:t>
            </a:r>
            <a:endParaRPr sz="2000" dirty="0">
              <a:latin typeface="Calibri"/>
              <a:cs typeface="Calibri"/>
            </a:endParaRPr>
          </a:p>
          <a:p>
            <a:pPr marL="647700" marR="5080" lvl="1" indent="-342900">
              <a:lnSpc>
                <a:spcPts val="1939"/>
              </a:lnSpc>
              <a:spcBef>
                <a:spcPts val="434"/>
              </a:spcBef>
              <a:buClr>
                <a:srgbClr val="99CA38"/>
              </a:buClr>
              <a:buFont typeface="Arial"/>
              <a:buChar char="•"/>
              <a:tabLst>
                <a:tab pos="647700" algn="l"/>
                <a:tab pos="648335" algn="l"/>
              </a:tabLst>
            </a:pPr>
            <a:r>
              <a:rPr sz="1800" dirty="0">
                <a:solidFill>
                  <a:srgbClr val="404040"/>
                </a:solidFill>
                <a:latin typeface="Calibri"/>
                <a:cs typeface="Calibri"/>
              </a:rPr>
              <a:t>A </a:t>
            </a:r>
            <a:r>
              <a:rPr sz="1800" spc="-5" dirty="0">
                <a:solidFill>
                  <a:srgbClr val="404040"/>
                </a:solidFill>
                <a:latin typeface="Calibri"/>
                <a:cs typeface="Calibri"/>
              </a:rPr>
              <a:t>new 40,000 </a:t>
            </a:r>
            <a:r>
              <a:rPr sz="1800" dirty="0">
                <a:solidFill>
                  <a:srgbClr val="404040"/>
                </a:solidFill>
                <a:latin typeface="Calibri"/>
                <a:cs typeface="Calibri"/>
              </a:rPr>
              <a:t>sq. </a:t>
            </a:r>
            <a:r>
              <a:rPr sz="1800" spc="-5" dirty="0">
                <a:solidFill>
                  <a:srgbClr val="404040"/>
                </a:solidFill>
                <a:latin typeface="Calibri"/>
                <a:cs typeface="Calibri"/>
              </a:rPr>
              <a:t>ft. </a:t>
            </a:r>
            <a:r>
              <a:rPr sz="1800" spc="-10" dirty="0">
                <a:solidFill>
                  <a:srgbClr val="404040"/>
                </a:solidFill>
                <a:latin typeface="Calibri"/>
                <a:cs typeface="Calibri"/>
              </a:rPr>
              <a:t>2-story administration </a:t>
            </a:r>
            <a:r>
              <a:rPr sz="1800" spc="-5" dirty="0">
                <a:solidFill>
                  <a:srgbClr val="404040"/>
                </a:solidFill>
                <a:latin typeface="Calibri"/>
                <a:cs typeface="Calibri"/>
              </a:rPr>
              <a:t>building with </a:t>
            </a:r>
            <a:r>
              <a:rPr sz="1800" spc="-10" dirty="0">
                <a:solidFill>
                  <a:srgbClr val="404040"/>
                </a:solidFill>
                <a:latin typeface="Calibri"/>
                <a:cs typeface="Calibri"/>
              </a:rPr>
              <a:t>approximately  </a:t>
            </a:r>
            <a:r>
              <a:rPr sz="1800" spc="-5" dirty="0">
                <a:solidFill>
                  <a:srgbClr val="404040"/>
                </a:solidFill>
                <a:latin typeface="Calibri"/>
                <a:cs typeface="Calibri"/>
              </a:rPr>
              <a:t>145 parking</a:t>
            </a:r>
            <a:r>
              <a:rPr sz="1800" spc="15" dirty="0">
                <a:solidFill>
                  <a:srgbClr val="404040"/>
                </a:solidFill>
                <a:latin typeface="Calibri"/>
                <a:cs typeface="Calibri"/>
              </a:rPr>
              <a:t> </a:t>
            </a:r>
            <a:r>
              <a:rPr sz="1800" spc="-10" dirty="0">
                <a:solidFill>
                  <a:srgbClr val="404040"/>
                </a:solidFill>
                <a:latin typeface="Calibri"/>
                <a:cs typeface="Calibri"/>
              </a:rPr>
              <a:t>stalls</a:t>
            </a:r>
            <a:r>
              <a:rPr lang="en-US" sz="1800" spc="-10" dirty="0">
                <a:solidFill>
                  <a:srgbClr val="404040"/>
                </a:solidFill>
                <a:latin typeface="Calibri"/>
                <a:cs typeface="Calibri"/>
              </a:rPr>
              <a:t> (Will be designed structurally as an “essential facility”.)</a:t>
            </a:r>
            <a:endParaRPr sz="1800" dirty="0">
              <a:latin typeface="Calibri"/>
              <a:cs typeface="Calibri"/>
            </a:endParaRPr>
          </a:p>
          <a:p>
            <a:pPr marL="647700" lvl="1" indent="-342900">
              <a:lnSpc>
                <a:spcPct val="100000"/>
              </a:lnSpc>
              <a:spcBef>
                <a:spcPts val="360"/>
              </a:spcBef>
              <a:buClr>
                <a:srgbClr val="99CA38"/>
              </a:buClr>
              <a:buFont typeface="Arial"/>
              <a:buChar char="•"/>
              <a:tabLst>
                <a:tab pos="647700" algn="l"/>
                <a:tab pos="648335" algn="l"/>
              </a:tabLst>
            </a:pPr>
            <a:r>
              <a:rPr sz="1800" dirty="0">
                <a:solidFill>
                  <a:srgbClr val="404040"/>
                </a:solidFill>
                <a:latin typeface="Calibri"/>
                <a:cs typeface="Calibri"/>
              </a:rPr>
              <a:t>A </a:t>
            </a:r>
            <a:r>
              <a:rPr sz="1800" spc="-5" dirty="0">
                <a:solidFill>
                  <a:srgbClr val="404040"/>
                </a:solidFill>
                <a:latin typeface="Calibri"/>
                <a:cs typeface="Calibri"/>
              </a:rPr>
              <a:t>new vehicle </a:t>
            </a:r>
            <a:r>
              <a:rPr sz="1800" spc="-15" dirty="0">
                <a:solidFill>
                  <a:srgbClr val="404040"/>
                </a:solidFill>
                <a:latin typeface="Calibri"/>
                <a:cs typeface="Calibri"/>
              </a:rPr>
              <a:t>storage</a:t>
            </a:r>
            <a:r>
              <a:rPr sz="1800" spc="15" dirty="0">
                <a:solidFill>
                  <a:srgbClr val="404040"/>
                </a:solidFill>
                <a:latin typeface="Calibri"/>
                <a:cs typeface="Calibri"/>
              </a:rPr>
              <a:t> </a:t>
            </a:r>
            <a:r>
              <a:rPr sz="1800" spc="-5" dirty="0">
                <a:solidFill>
                  <a:srgbClr val="404040"/>
                </a:solidFill>
                <a:latin typeface="Calibri"/>
                <a:cs typeface="Calibri"/>
              </a:rPr>
              <a:t>building</a:t>
            </a:r>
            <a:endParaRPr sz="1800" dirty="0">
              <a:latin typeface="Calibri"/>
              <a:cs typeface="Calibri"/>
            </a:endParaRPr>
          </a:p>
          <a:p>
            <a:pPr marL="647700" lvl="1" indent="-342900">
              <a:lnSpc>
                <a:spcPct val="100000"/>
              </a:lnSpc>
              <a:spcBef>
                <a:spcPts val="385"/>
              </a:spcBef>
              <a:buClr>
                <a:srgbClr val="99CA38"/>
              </a:buClr>
              <a:buFont typeface="Arial"/>
              <a:buChar char="•"/>
              <a:tabLst>
                <a:tab pos="647700" algn="l"/>
                <a:tab pos="648335" algn="l"/>
              </a:tabLst>
            </a:pPr>
            <a:r>
              <a:rPr sz="1800" spc="-10" dirty="0">
                <a:solidFill>
                  <a:srgbClr val="404040"/>
                </a:solidFill>
                <a:latin typeface="Calibri"/>
                <a:cs typeface="Calibri"/>
              </a:rPr>
              <a:t>Remodel </a:t>
            </a:r>
            <a:r>
              <a:rPr sz="1800" spc="-5" dirty="0">
                <a:solidFill>
                  <a:srgbClr val="404040"/>
                </a:solidFill>
                <a:latin typeface="Calibri"/>
                <a:cs typeface="Calibri"/>
              </a:rPr>
              <a:t>of the </a:t>
            </a:r>
            <a:r>
              <a:rPr sz="1800" spc="-10" dirty="0">
                <a:solidFill>
                  <a:srgbClr val="404040"/>
                </a:solidFill>
                <a:latin typeface="Calibri"/>
                <a:cs typeface="Calibri"/>
              </a:rPr>
              <a:t>existing </a:t>
            </a:r>
            <a:r>
              <a:rPr sz="1800" spc="-5" dirty="0">
                <a:solidFill>
                  <a:srgbClr val="404040"/>
                </a:solidFill>
                <a:latin typeface="Calibri"/>
                <a:cs typeface="Calibri"/>
              </a:rPr>
              <a:t>maintenance building (a.k.a. </a:t>
            </a:r>
            <a:r>
              <a:rPr sz="1800" spc="-20" dirty="0">
                <a:solidFill>
                  <a:srgbClr val="404040"/>
                </a:solidFill>
                <a:latin typeface="Calibri"/>
                <a:cs typeface="Calibri"/>
              </a:rPr>
              <a:t>‘Water</a:t>
            </a:r>
            <a:r>
              <a:rPr sz="1800" spc="125" dirty="0">
                <a:solidFill>
                  <a:srgbClr val="404040"/>
                </a:solidFill>
                <a:latin typeface="Calibri"/>
                <a:cs typeface="Calibri"/>
              </a:rPr>
              <a:t> </a:t>
            </a:r>
            <a:r>
              <a:rPr sz="1800" spc="-5" dirty="0">
                <a:solidFill>
                  <a:srgbClr val="404040"/>
                </a:solidFill>
                <a:latin typeface="Calibri"/>
                <a:cs typeface="Calibri"/>
              </a:rPr>
              <a:t>Shop”)</a:t>
            </a:r>
            <a:endParaRPr sz="1800" dirty="0">
              <a:latin typeface="Calibri"/>
              <a:cs typeface="Calibri"/>
            </a:endParaRPr>
          </a:p>
          <a:p>
            <a:pPr marL="647700" lvl="1" indent="-342900">
              <a:lnSpc>
                <a:spcPct val="100000"/>
              </a:lnSpc>
              <a:spcBef>
                <a:spcPts val="385"/>
              </a:spcBef>
              <a:buClr>
                <a:srgbClr val="99CA38"/>
              </a:buClr>
              <a:buFont typeface="Arial"/>
              <a:buChar char="•"/>
              <a:tabLst>
                <a:tab pos="647700" algn="l"/>
                <a:tab pos="648335" algn="l"/>
              </a:tabLst>
            </a:pPr>
            <a:r>
              <a:rPr sz="1800" spc="-10" dirty="0">
                <a:solidFill>
                  <a:srgbClr val="404040"/>
                </a:solidFill>
                <a:latin typeface="Calibri"/>
                <a:cs typeface="Calibri"/>
              </a:rPr>
              <a:t>Replacement </a:t>
            </a:r>
            <a:r>
              <a:rPr sz="1800" spc="-5" dirty="0">
                <a:solidFill>
                  <a:srgbClr val="404040"/>
                </a:solidFill>
                <a:latin typeface="Calibri"/>
                <a:cs typeface="Calibri"/>
              </a:rPr>
              <a:t>of the </a:t>
            </a:r>
            <a:r>
              <a:rPr sz="1800" spc="-10" dirty="0">
                <a:solidFill>
                  <a:srgbClr val="404040"/>
                </a:solidFill>
                <a:latin typeface="Calibri"/>
                <a:cs typeface="Calibri"/>
              </a:rPr>
              <a:t>existing storm </a:t>
            </a:r>
            <a:r>
              <a:rPr sz="1800" spc="-15" dirty="0">
                <a:solidFill>
                  <a:srgbClr val="404040"/>
                </a:solidFill>
                <a:latin typeface="Calibri"/>
                <a:cs typeface="Calibri"/>
              </a:rPr>
              <a:t>water</a:t>
            </a:r>
            <a:r>
              <a:rPr sz="1800" spc="70" dirty="0">
                <a:solidFill>
                  <a:srgbClr val="404040"/>
                </a:solidFill>
                <a:latin typeface="Calibri"/>
                <a:cs typeface="Calibri"/>
              </a:rPr>
              <a:t> </a:t>
            </a:r>
            <a:r>
              <a:rPr sz="1800" spc="-20" dirty="0">
                <a:solidFill>
                  <a:srgbClr val="404040"/>
                </a:solidFill>
                <a:latin typeface="Calibri"/>
                <a:cs typeface="Calibri"/>
              </a:rPr>
              <a:t>system</a:t>
            </a:r>
            <a:endParaRPr sz="1800" dirty="0">
              <a:latin typeface="Calibri"/>
              <a:cs typeface="Calibri"/>
            </a:endParaRPr>
          </a:p>
          <a:p>
            <a:pPr marL="647700" lvl="1" indent="-342900">
              <a:lnSpc>
                <a:spcPct val="100000"/>
              </a:lnSpc>
              <a:spcBef>
                <a:spcPts val="385"/>
              </a:spcBef>
              <a:buClr>
                <a:srgbClr val="99CA38"/>
              </a:buClr>
              <a:buFont typeface="Arial"/>
              <a:buChar char="•"/>
              <a:tabLst>
                <a:tab pos="647700" algn="l"/>
                <a:tab pos="648335" algn="l"/>
              </a:tabLst>
            </a:pPr>
            <a:r>
              <a:rPr sz="1800" spc="-5" dirty="0">
                <a:solidFill>
                  <a:srgbClr val="404040"/>
                </a:solidFill>
                <a:latin typeface="Calibri"/>
                <a:cs typeface="Calibri"/>
              </a:rPr>
              <a:t>New </a:t>
            </a:r>
            <a:r>
              <a:rPr sz="1800" spc="-10" dirty="0">
                <a:solidFill>
                  <a:srgbClr val="404040"/>
                </a:solidFill>
                <a:latin typeface="Calibri"/>
                <a:cs typeface="Calibri"/>
              </a:rPr>
              <a:t>underground </a:t>
            </a:r>
            <a:r>
              <a:rPr sz="1800" spc="-5" dirty="0">
                <a:solidFill>
                  <a:srgbClr val="404040"/>
                </a:solidFill>
                <a:latin typeface="Calibri"/>
                <a:cs typeface="Calibri"/>
              </a:rPr>
              <a:t>utility</a:t>
            </a:r>
            <a:r>
              <a:rPr sz="1800" spc="35" dirty="0">
                <a:solidFill>
                  <a:srgbClr val="404040"/>
                </a:solidFill>
                <a:latin typeface="Calibri"/>
                <a:cs typeface="Calibri"/>
              </a:rPr>
              <a:t> </a:t>
            </a:r>
            <a:r>
              <a:rPr sz="1800" spc="-10" dirty="0">
                <a:solidFill>
                  <a:srgbClr val="404040"/>
                </a:solidFill>
                <a:latin typeface="Calibri"/>
                <a:cs typeface="Calibri"/>
              </a:rPr>
              <a:t>work</a:t>
            </a:r>
            <a:endParaRPr sz="1800" dirty="0">
              <a:latin typeface="Calibri"/>
              <a:cs typeface="Calibri"/>
            </a:endParaRPr>
          </a:p>
          <a:p>
            <a:pPr marL="647700" lvl="1" indent="-342900">
              <a:lnSpc>
                <a:spcPct val="100000"/>
              </a:lnSpc>
              <a:spcBef>
                <a:spcPts val="384"/>
              </a:spcBef>
              <a:buClr>
                <a:srgbClr val="99CA38"/>
              </a:buClr>
              <a:buFont typeface="Arial"/>
              <a:buChar char="•"/>
              <a:tabLst>
                <a:tab pos="647700" algn="l"/>
                <a:tab pos="648335" algn="l"/>
              </a:tabLst>
            </a:pPr>
            <a:r>
              <a:rPr sz="1800" spc="-5" dirty="0">
                <a:solidFill>
                  <a:srgbClr val="404040"/>
                </a:solidFill>
                <a:latin typeface="Calibri"/>
                <a:cs typeface="Calibri"/>
              </a:rPr>
              <a:t>Demolition of the </a:t>
            </a:r>
            <a:r>
              <a:rPr sz="1800" spc="-10" dirty="0">
                <a:solidFill>
                  <a:srgbClr val="404040"/>
                </a:solidFill>
                <a:latin typeface="Calibri"/>
                <a:cs typeface="Calibri"/>
              </a:rPr>
              <a:t>existing administration</a:t>
            </a:r>
            <a:r>
              <a:rPr sz="1800" spc="90" dirty="0">
                <a:solidFill>
                  <a:srgbClr val="404040"/>
                </a:solidFill>
                <a:latin typeface="Calibri"/>
                <a:cs typeface="Calibri"/>
              </a:rPr>
              <a:t> </a:t>
            </a:r>
            <a:r>
              <a:rPr sz="1800" spc="-5" dirty="0">
                <a:solidFill>
                  <a:srgbClr val="404040"/>
                </a:solidFill>
                <a:latin typeface="Calibri"/>
                <a:cs typeface="Calibri"/>
              </a:rPr>
              <a:t>building</a:t>
            </a:r>
            <a:endParaRPr sz="1800" dirty="0">
              <a:latin typeface="Calibri"/>
              <a:cs typeface="Calibri"/>
            </a:endParaRPr>
          </a:p>
          <a:p>
            <a:pPr marL="647700" marR="439420" lvl="1" indent="-342900">
              <a:lnSpc>
                <a:spcPts val="1939"/>
              </a:lnSpc>
              <a:spcBef>
                <a:spcPts val="630"/>
              </a:spcBef>
              <a:buClr>
                <a:srgbClr val="99CA38"/>
              </a:buClr>
              <a:buFont typeface="Arial"/>
              <a:buChar char="•"/>
              <a:tabLst>
                <a:tab pos="647700" algn="l"/>
                <a:tab pos="648335" algn="l"/>
              </a:tabLst>
            </a:pPr>
            <a:r>
              <a:rPr sz="1800" spc="-5" dirty="0">
                <a:solidFill>
                  <a:srgbClr val="404040"/>
                </a:solidFill>
                <a:latin typeface="Calibri"/>
                <a:cs typeface="Calibri"/>
              </a:rPr>
              <a:t>New </a:t>
            </a:r>
            <a:r>
              <a:rPr sz="1800" spc="-10" dirty="0">
                <a:solidFill>
                  <a:srgbClr val="404040"/>
                </a:solidFill>
                <a:latin typeface="Calibri"/>
                <a:cs typeface="Calibri"/>
              </a:rPr>
              <a:t>material </a:t>
            </a:r>
            <a:r>
              <a:rPr sz="1800" spc="-15" dirty="0">
                <a:solidFill>
                  <a:srgbClr val="404040"/>
                </a:solidFill>
                <a:latin typeface="Calibri"/>
                <a:cs typeface="Calibri"/>
              </a:rPr>
              <a:t>storage </a:t>
            </a:r>
            <a:r>
              <a:rPr sz="1800" spc="-10" dirty="0">
                <a:solidFill>
                  <a:srgbClr val="404040"/>
                </a:solidFill>
                <a:latin typeface="Calibri"/>
                <a:cs typeface="Calibri"/>
              </a:rPr>
              <a:t>areas </a:t>
            </a:r>
            <a:r>
              <a:rPr sz="1800" dirty="0">
                <a:solidFill>
                  <a:srgbClr val="404040"/>
                </a:solidFill>
                <a:latin typeface="Calibri"/>
                <a:cs typeface="Calibri"/>
              </a:rPr>
              <a:t>and </a:t>
            </a:r>
            <a:r>
              <a:rPr sz="1800" spc="-5" dirty="0">
                <a:solidFill>
                  <a:srgbClr val="404040"/>
                </a:solidFill>
                <a:latin typeface="Calibri"/>
                <a:cs typeface="Calibri"/>
              </a:rPr>
              <a:t>other miscellaneous buildings </a:t>
            </a:r>
            <a:r>
              <a:rPr sz="1800" dirty="0">
                <a:solidFill>
                  <a:srgbClr val="404040"/>
                </a:solidFill>
                <a:latin typeface="Calibri"/>
                <a:cs typeface="Calibri"/>
              </a:rPr>
              <a:t>and  </a:t>
            </a:r>
            <a:r>
              <a:rPr sz="1800" spc="-15" dirty="0">
                <a:solidFill>
                  <a:srgbClr val="404040"/>
                </a:solidFill>
                <a:latin typeface="Calibri"/>
                <a:cs typeface="Calibri"/>
              </a:rPr>
              <a:t>features</a:t>
            </a:r>
            <a:endParaRPr sz="1800" dirty="0">
              <a:latin typeface="Calibri"/>
              <a:cs typeface="Calibri"/>
            </a:endParaRPr>
          </a:p>
          <a:p>
            <a:pPr marL="647700" lvl="1" indent="-342900">
              <a:lnSpc>
                <a:spcPct val="100000"/>
              </a:lnSpc>
              <a:spcBef>
                <a:spcPts val="360"/>
              </a:spcBef>
              <a:buClr>
                <a:srgbClr val="99CA38"/>
              </a:buClr>
              <a:buFont typeface="Arial"/>
              <a:buChar char="•"/>
              <a:tabLst>
                <a:tab pos="647700" algn="l"/>
                <a:tab pos="648335" algn="l"/>
              </a:tabLst>
            </a:pPr>
            <a:r>
              <a:rPr sz="1800" spc="-15" dirty="0">
                <a:solidFill>
                  <a:srgbClr val="404040"/>
                </a:solidFill>
                <a:latin typeface="Calibri"/>
                <a:cs typeface="Calibri"/>
              </a:rPr>
              <a:t>Offsite </a:t>
            </a:r>
            <a:r>
              <a:rPr sz="1800" spc="-10" dirty="0">
                <a:solidFill>
                  <a:srgbClr val="404040"/>
                </a:solidFill>
                <a:latin typeface="Calibri"/>
                <a:cs typeface="Calibri"/>
              </a:rPr>
              <a:t>improvements </a:t>
            </a:r>
            <a:r>
              <a:rPr sz="1800" spc="-5" dirty="0">
                <a:solidFill>
                  <a:srgbClr val="404040"/>
                </a:solidFill>
                <a:latin typeface="Calibri"/>
                <a:cs typeface="Calibri"/>
              </a:rPr>
              <a:t>on </a:t>
            </a:r>
            <a:r>
              <a:rPr sz="1800" spc="-10" dirty="0">
                <a:solidFill>
                  <a:srgbClr val="404040"/>
                </a:solidFill>
                <a:latin typeface="Calibri"/>
                <a:cs typeface="Calibri"/>
              </a:rPr>
              <a:t>1</a:t>
            </a:r>
            <a:r>
              <a:rPr sz="1800" spc="-15" baseline="25462" dirty="0">
                <a:solidFill>
                  <a:srgbClr val="404040"/>
                </a:solidFill>
                <a:latin typeface="Calibri"/>
                <a:cs typeface="Calibri"/>
              </a:rPr>
              <a:t>st </a:t>
            </a:r>
            <a:r>
              <a:rPr sz="1800" spc="-10" dirty="0">
                <a:solidFill>
                  <a:srgbClr val="404040"/>
                </a:solidFill>
                <a:latin typeface="Calibri"/>
                <a:cs typeface="Calibri"/>
              </a:rPr>
              <a:t>Avenue</a:t>
            </a:r>
            <a:r>
              <a:rPr sz="1800" spc="-85" dirty="0">
                <a:solidFill>
                  <a:srgbClr val="404040"/>
                </a:solidFill>
                <a:latin typeface="Calibri"/>
                <a:cs typeface="Calibri"/>
              </a:rPr>
              <a:t> </a:t>
            </a:r>
            <a:r>
              <a:rPr sz="1800" spc="-5" dirty="0">
                <a:solidFill>
                  <a:srgbClr val="404040"/>
                </a:solidFill>
                <a:latin typeface="Calibri"/>
                <a:cs typeface="Calibri"/>
              </a:rPr>
              <a:t>South</a:t>
            </a:r>
            <a:endParaRPr sz="1800" dirty="0">
              <a:latin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EC821A-775C-46F3-95A7-F99341402FEC}"/>
              </a:ext>
            </a:extLst>
          </p:cNvPr>
          <p:cNvPicPr>
            <a:picLocks noChangeAspect="1"/>
          </p:cNvPicPr>
          <p:nvPr/>
        </p:nvPicPr>
        <p:blipFill>
          <a:blip r:embed="rId2"/>
          <a:stretch>
            <a:fillRect/>
          </a:stretch>
        </p:blipFill>
        <p:spPr>
          <a:xfrm>
            <a:off x="228600" y="480508"/>
            <a:ext cx="8686800" cy="5691692"/>
          </a:xfrm>
          <a:prstGeom prst="rect">
            <a:avLst/>
          </a:prstGeom>
        </p:spPr>
      </p:pic>
    </p:spTree>
    <p:extLst>
      <p:ext uri="{BB962C8B-B14F-4D97-AF65-F5344CB8AC3E}">
        <p14:creationId xmlns:p14="http://schemas.microsoft.com/office/powerpoint/2010/main" val="3136351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54239" y="4715963"/>
            <a:ext cx="7131684" cy="817880"/>
          </a:xfrm>
          <a:prstGeom prst="rect">
            <a:avLst/>
          </a:prstGeom>
        </p:spPr>
        <p:txBody>
          <a:bodyPr vert="horz" wrap="square" lIns="0" tIns="12065" rIns="0" bIns="0" rtlCol="0">
            <a:spAutoFit/>
          </a:bodyPr>
          <a:lstStyle/>
          <a:p>
            <a:pPr marL="12700">
              <a:lnSpc>
                <a:spcPct val="100000"/>
              </a:lnSpc>
              <a:spcBef>
                <a:spcPts val="95"/>
              </a:spcBef>
            </a:pPr>
            <a:r>
              <a:rPr sz="5200" b="0" spc="-50" dirty="0">
                <a:solidFill>
                  <a:srgbClr val="252525"/>
                </a:solidFill>
                <a:latin typeface="Calibri Light"/>
                <a:cs typeface="Calibri Light"/>
              </a:rPr>
              <a:t>New </a:t>
            </a:r>
            <a:r>
              <a:rPr sz="5200" b="0" spc="-65" dirty="0">
                <a:solidFill>
                  <a:srgbClr val="252525"/>
                </a:solidFill>
                <a:latin typeface="Calibri Light"/>
                <a:cs typeface="Calibri Light"/>
              </a:rPr>
              <a:t>Headquarters</a:t>
            </a:r>
            <a:r>
              <a:rPr sz="5200" b="0" spc="-170" dirty="0">
                <a:solidFill>
                  <a:srgbClr val="252525"/>
                </a:solidFill>
                <a:latin typeface="Calibri Light"/>
                <a:cs typeface="Calibri Light"/>
              </a:rPr>
              <a:t> </a:t>
            </a:r>
            <a:r>
              <a:rPr sz="5200" b="0" spc="-45" dirty="0">
                <a:solidFill>
                  <a:srgbClr val="252525"/>
                </a:solidFill>
                <a:latin typeface="Calibri Light"/>
                <a:cs typeface="Calibri Light"/>
              </a:rPr>
              <a:t>Building</a:t>
            </a:r>
            <a:endParaRPr sz="5200">
              <a:latin typeface="Calibri Light"/>
              <a:cs typeface="Calibri Light"/>
            </a:endParaRPr>
          </a:p>
        </p:txBody>
      </p:sp>
      <p:sp>
        <p:nvSpPr>
          <p:cNvPr id="3" name="object 3"/>
          <p:cNvSpPr/>
          <p:nvPr/>
        </p:nvSpPr>
        <p:spPr>
          <a:xfrm>
            <a:off x="668170" y="1213379"/>
            <a:ext cx="3656941" cy="246860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572000" y="886967"/>
            <a:ext cx="0" cy="3108960"/>
          </a:xfrm>
          <a:custGeom>
            <a:avLst/>
            <a:gdLst/>
            <a:ahLst/>
            <a:cxnLst/>
            <a:rect l="l" t="t" r="r" b="b"/>
            <a:pathLst>
              <a:path h="3108960">
                <a:moveTo>
                  <a:pt x="0" y="0"/>
                </a:moveTo>
                <a:lnTo>
                  <a:pt x="0" y="3108960"/>
                </a:lnTo>
              </a:path>
            </a:pathLst>
          </a:custGeom>
          <a:ln w="48767">
            <a:solidFill>
              <a:srgbClr val="99CA38"/>
            </a:solidFill>
          </a:ln>
        </p:spPr>
        <p:txBody>
          <a:bodyPr wrap="square" lIns="0" tIns="0" rIns="0" bIns="0" rtlCol="0"/>
          <a:lstStyle/>
          <a:p>
            <a:endParaRPr/>
          </a:p>
        </p:txBody>
      </p:sp>
      <p:sp>
        <p:nvSpPr>
          <p:cNvPr id="5" name="object 5"/>
          <p:cNvSpPr/>
          <p:nvPr/>
        </p:nvSpPr>
        <p:spPr>
          <a:xfrm>
            <a:off x="4983414" y="1208532"/>
            <a:ext cx="3671382" cy="2474975"/>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541019" y="5618988"/>
            <a:ext cx="7886700" cy="0"/>
          </a:xfrm>
          <a:custGeom>
            <a:avLst/>
            <a:gdLst/>
            <a:ahLst/>
            <a:cxnLst/>
            <a:rect l="l" t="t" r="r" b="b"/>
            <a:pathLst>
              <a:path w="7886700">
                <a:moveTo>
                  <a:pt x="0" y="0"/>
                </a:moveTo>
                <a:lnTo>
                  <a:pt x="7886700" y="0"/>
                </a:lnTo>
              </a:path>
            </a:pathLst>
          </a:custGeom>
          <a:ln w="6096">
            <a:solidFill>
              <a:srgbClr val="455F51"/>
            </a:solidFill>
          </a:ln>
        </p:spPr>
        <p:txBody>
          <a:bodyPr wrap="square" lIns="0" tIns="0" rIns="0" bIns="0" rtlCol="0"/>
          <a:lstStyle/>
          <a:p>
            <a:endParaRPr/>
          </a:p>
        </p:txBody>
      </p:sp>
      <p:sp>
        <p:nvSpPr>
          <p:cNvPr id="7" name="object 7"/>
          <p:cNvSpPr/>
          <p:nvPr/>
        </p:nvSpPr>
        <p:spPr>
          <a:xfrm>
            <a:off x="0" y="6333744"/>
            <a:ext cx="9144000" cy="67310"/>
          </a:xfrm>
          <a:custGeom>
            <a:avLst/>
            <a:gdLst/>
            <a:ahLst/>
            <a:cxnLst/>
            <a:rect l="l" t="t" r="r" b="b"/>
            <a:pathLst>
              <a:path w="9144000" h="67310">
                <a:moveTo>
                  <a:pt x="0" y="67055"/>
                </a:moveTo>
                <a:lnTo>
                  <a:pt x="9144000" y="67055"/>
                </a:lnTo>
                <a:lnTo>
                  <a:pt x="9144000" y="0"/>
                </a:lnTo>
                <a:lnTo>
                  <a:pt x="0" y="0"/>
                </a:lnTo>
                <a:lnTo>
                  <a:pt x="0" y="67055"/>
                </a:lnTo>
                <a:close/>
              </a:path>
            </a:pathLst>
          </a:custGeom>
          <a:solidFill>
            <a:srgbClr val="99CA38"/>
          </a:solidFill>
        </p:spPr>
        <p:txBody>
          <a:bodyPr wrap="square" lIns="0" tIns="0" rIns="0" bIns="0" rtlCol="0"/>
          <a:lstStyle/>
          <a:p>
            <a:endParaRPr/>
          </a:p>
        </p:txBody>
      </p:sp>
      <p:sp>
        <p:nvSpPr>
          <p:cNvPr id="8" name="object 8"/>
          <p:cNvSpPr/>
          <p:nvPr/>
        </p:nvSpPr>
        <p:spPr>
          <a:xfrm>
            <a:off x="0" y="6400800"/>
            <a:ext cx="9144000" cy="457200"/>
          </a:xfrm>
          <a:custGeom>
            <a:avLst/>
            <a:gdLst/>
            <a:ahLst/>
            <a:cxnLst/>
            <a:rect l="l" t="t" r="r" b="b"/>
            <a:pathLst>
              <a:path w="9144000" h="457200">
                <a:moveTo>
                  <a:pt x="0" y="457200"/>
                </a:moveTo>
                <a:lnTo>
                  <a:pt x="9144000" y="457200"/>
                </a:lnTo>
                <a:lnTo>
                  <a:pt x="9144000" y="0"/>
                </a:lnTo>
                <a:lnTo>
                  <a:pt x="0" y="0"/>
                </a:lnTo>
                <a:lnTo>
                  <a:pt x="0" y="457200"/>
                </a:lnTo>
                <a:close/>
              </a:path>
            </a:pathLst>
          </a:custGeom>
          <a:solidFill>
            <a:srgbClr val="62A437"/>
          </a:solidFill>
        </p:spPr>
        <p:txBody>
          <a:bodyPr wrap="square" lIns="0" tIns="0" rIns="0" bIns="0" rtlCol="0"/>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43514" y="868046"/>
            <a:ext cx="7306309" cy="814705"/>
          </a:xfrm>
          <a:prstGeom prst="rect">
            <a:avLst/>
          </a:prstGeom>
        </p:spPr>
        <p:txBody>
          <a:bodyPr vert="horz" wrap="square" lIns="0" tIns="76835" rIns="0" bIns="0" rtlCol="0">
            <a:spAutoFit/>
          </a:bodyPr>
          <a:lstStyle/>
          <a:p>
            <a:pPr marL="2644140" marR="5080" indent="-2632075">
              <a:lnSpc>
                <a:spcPts val="2860"/>
              </a:lnSpc>
              <a:spcBef>
                <a:spcPts val="605"/>
              </a:spcBef>
            </a:pPr>
            <a:r>
              <a:rPr sz="2800" spc="-65" dirty="0"/>
              <a:t>Lakehaven </a:t>
            </a:r>
            <a:r>
              <a:rPr sz="2800" spc="-75" dirty="0"/>
              <a:t>Water </a:t>
            </a:r>
            <a:r>
              <a:rPr sz="2800" spc="-5" dirty="0"/>
              <a:t>&amp; </a:t>
            </a:r>
            <a:r>
              <a:rPr sz="2800" spc="-55" dirty="0"/>
              <a:t>Sewer District </a:t>
            </a:r>
            <a:r>
              <a:rPr sz="2800" spc="-40" dirty="0"/>
              <a:t>New</a:t>
            </a:r>
            <a:r>
              <a:rPr sz="2800" spc="-330" dirty="0"/>
              <a:t> </a:t>
            </a:r>
            <a:r>
              <a:rPr sz="2800" spc="-60" dirty="0"/>
              <a:t>Headquarters  Project</a:t>
            </a:r>
            <a:r>
              <a:rPr sz="2800" spc="-80" dirty="0"/>
              <a:t> </a:t>
            </a:r>
            <a:r>
              <a:rPr sz="2800" spc="-50" dirty="0"/>
              <a:t>Budget</a:t>
            </a:r>
            <a:endParaRPr sz="2800"/>
          </a:p>
        </p:txBody>
      </p:sp>
      <p:graphicFrame>
        <p:nvGraphicFramePr>
          <p:cNvPr id="3" name="object 3"/>
          <p:cNvGraphicFramePr>
            <a:graphicFrameLocks noGrp="1"/>
          </p:cNvGraphicFramePr>
          <p:nvPr>
            <p:extLst>
              <p:ext uri="{D42A27DB-BD31-4B8C-83A1-F6EECF244321}">
                <p14:modId xmlns:p14="http://schemas.microsoft.com/office/powerpoint/2010/main" val="2257706986"/>
              </p:ext>
            </p:extLst>
          </p:nvPr>
        </p:nvGraphicFramePr>
        <p:xfrm>
          <a:off x="603249" y="1990385"/>
          <a:ext cx="7931151" cy="4023063"/>
        </p:xfrm>
        <a:graphic>
          <a:graphicData uri="http://schemas.openxmlformats.org/drawingml/2006/table">
            <a:tbl>
              <a:tblPr firstRow="1" bandRow="1">
                <a:tableStyleId>{2D5ABB26-0587-4C30-8999-92F81FD0307C}</a:tableStyleId>
              </a:tblPr>
              <a:tblGrid>
                <a:gridCol w="6377293">
                  <a:extLst>
                    <a:ext uri="{9D8B030D-6E8A-4147-A177-3AD203B41FA5}">
                      <a16:colId xmlns:a16="http://schemas.microsoft.com/office/drawing/2014/main" val="20000"/>
                    </a:ext>
                  </a:extLst>
                </a:gridCol>
                <a:gridCol w="1553858">
                  <a:extLst>
                    <a:ext uri="{9D8B030D-6E8A-4147-A177-3AD203B41FA5}">
                      <a16:colId xmlns:a16="http://schemas.microsoft.com/office/drawing/2014/main" val="20001"/>
                    </a:ext>
                  </a:extLst>
                </a:gridCol>
              </a:tblGrid>
              <a:tr h="381000">
                <a:tc>
                  <a:txBody>
                    <a:bodyPr/>
                    <a:lstStyle/>
                    <a:p>
                      <a:pPr marL="60960">
                        <a:lnSpc>
                          <a:spcPct val="100000"/>
                        </a:lnSpc>
                        <a:spcBef>
                          <a:spcPts val="350"/>
                        </a:spcBef>
                      </a:pPr>
                      <a:r>
                        <a:rPr sz="1800" spc="-10" dirty="0">
                          <a:solidFill>
                            <a:srgbClr val="FFFFFF"/>
                          </a:solidFill>
                          <a:latin typeface="Calibri"/>
                          <a:cs typeface="Calibri"/>
                        </a:rPr>
                        <a:t>Category</a:t>
                      </a:r>
                      <a:endParaRPr sz="1800">
                        <a:latin typeface="Calibri"/>
                        <a:cs typeface="Calibri"/>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A6DE"/>
                    </a:solidFill>
                  </a:tcPr>
                </a:tc>
                <a:tc>
                  <a:txBody>
                    <a:bodyPr/>
                    <a:lstStyle/>
                    <a:p>
                      <a:pPr marL="423545">
                        <a:lnSpc>
                          <a:spcPct val="100000"/>
                        </a:lnSpc>
                        <a:spcBef>
                          <a:spcPts val="350"/>
                        </a:spcBef>
                      </a:pPr>
                      <a:r>
                        <a:rPr sz="1800" spc="-5" dirty="0">
                          <a:solidFill>
                            <a:srgbClr val="FFFFFF"/>
                          </a:solidFill>
                          <a:latin typeface="Calibri"/>
                          <a:cs typeface="Calibri"/>
                        </a:rPr>
                        <a:t>Budget</a:t>
                      </a:r>
                      <a:endParaRPr sz="1800" dirty="0">
                        <a:latin typeface="Calibri"/>
                        <a:cs typeface="Calibri"/>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A6DE"/>
                    </a:solidFill>
                  </a:tcPr>
                </a:tc>
                <a:extLst>
                  <a:ext uri="{0D108BD9-81ED-4DB2-BD59-A6C34878D82A}">
                    <a16:rowId xmlns:a16="http://schemas.microsoft.com/office/drawing/2014/main" val="10000"/>
                  </a:ext>
                </a:extLst>
              </a:tr>
              <a:tr h="381000">
                <a:tc>
                  <a:txBody>
                    <a:bodyPr/>
                    <a:lstStyle/>
                    <a:p>
                      <a:pPr marL="91440">
                        <a:lnSpc>
                          <a:spcPct val="100000"/>
                        </a:lnSpc>
                        <a:spcBef>
                          <a:spcPts val="260"/>
                        </a:spcBef>
                      </a:pPr>
                      <a:r>
                        <a:rPr sz="1600" b="1" spc="-10" dirty="0">
                          <a:latin typeface="Calibri"/>
                          <a:cs typeface="Calibri"/>
                        </a:rPr>
                        <a:t>Costs for Professional </a:t>
                      </a:r>
                      <a:r>
                        <a:rPr sz="1600" b="1" spc="-5" dirty="0">
                          <a:latin typeface="Calibri"/>
                          <a:cs typeface="Calibri"/>
                        </a:rPr>
                        <a:t>Services (A/E, </a:t>
                      </a:r>
                      <a:r>
                        <a:rPr sz="1600" b="1" spc="-10" dirty="0">
                          <a:latin typeface="Calibri"/>
                          <a:cs typeface="Calibri"/>
                        </a:rPr>
                        <a:t>Legal,</a:t>
                      </a:r>
                      <a:r>
                        <a:rPr sz="1600" b="1" spc="65" dirty="0">
                          <a:latin typeface="Calibri"/>
                          <a:cs typeface="Calibri"/>
                        </a:rPr>
                        <a:t> </a:t>
                      </a:r>
                      <a:r>
                        <a:rPr sz="1600" b="1" spc="-10" dirty="0">
                          <a:latin typeface="Calibri"/>
                          <a:cs typeface="Calibri"/>
                        </a:rPr>
                        <a:t>etc.)</a:t>
                      </a:r>
                      <a:endParaRPr sz="1600">
                        <a:latin typeface="Calibri"/>
                        <a:cs typeface="Calibri"/>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marR="83820" algn="r">
                        <a:lnSpc>
                          <a:spcPct val="100000"/>
                        </a:lnSpc>
                        <a:spcBef>
                          <a:spcPts val="240"/>
                        </a:spcBef>
                      </a:pPr>
                      <a:r>
                        <a:rPr sz="1800" dirty="0">
                          <a:latin typeface="Calibri"/>
                          <a:cs typeface="Calibri"/>
                        </a:rPr>
                        <a:t>$</a:t>
                      </a:r>
                      <a:r>
                        <a:rPr sz="1800" spc="-75" dirty="0">
                          <a:latin typeface="Calibri"/>
                          <a:cs typeface="Calibri"/>
                        </a:rPr>
                        <a:t> </a:t>
                      </a:r>
                      <a:r>
                        <a:rPr sz="1800" spc="-5" dirty="0">
                          <a:latin typeface="Calibri"/>
                          <a:cs typeface="Calibri"/>
                        </a:rPr>
                        <a:t>2,721,142</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1"/>
                  </a:ext>
                </a:extLst>
              </a:tr>
              <a:tr h="579120">
                <a:tc>
                  <a:txBody>
                    <a:bodyPr/>
                    <a:lstStyle/>
                    <a:p>
                      <a:pPr marL="91440" marR="652780">
                        <a:lnSpc>
                          <a:spcPct val="100000"/>
                        </a:lnSpc>
                        <a:spcBef>
                          <a:spcPts val="260"/>
                        </a:spcBef>
                      </a:pPr>
                      <a:r>
                        <a:rPr sz="1600" b="1" spc="-10" dirty="0">
                          <a:latin typeface="Calibri"/>
                          <a:cs typeface="Calibri"/>
                        </a:rPr>
                        <a:t>Estimated project </a:t>
                      </a:r>
                      <a:r>
                        <a:rPr sz="1600" b="1" spc="-5" dirty="0">
                          <a:latin typeface="Calibri"/>
                          <a:cs typeface="Calibri"/>
                        </a:rPr>
                        <a:t>construction </a:t>
                      </a:r>
                      <a:r>
                        <a:rPr sz="1600" b="1" spc="-10" dirty="0">
                          <a:latin typeface="Calibri"/>
                          <a:cs typeface="Calibri"/>
                        </a:rPr>
                        <a:t>costs </a:t>
                      </a:r>
                      <a:r>
                        <a:rPr sz="1600" b="1" spc="-5" dirty="0">
                          <a:latin typeface="Calibri"/>
                          <a:cs typeface="Calibri"/>
                        </a:rPr>
                        <a:t>(including construction </a:t>
                      </a:r>
                      <a:r>
                        <a:rPr lang="en-US" sz="1600" b="1" spc="-5" dirty="0">
                          <a:latin typeface="Calibri"/>
                          <a:cs typeface="Calibri"/>
                        </a:rPr>
                        <a:t>&amp; risk </a:t>
                      </a:r>
                      <a:r>
                        <a:rPr sz="1600" b="1" spc="-10" dirty="0">
                          <a:latin typeface="Calibri"/>
                          <a:cs typeface="Calibri"/>
                        </a:rPr>
                        <a:t>contingencies)</a:t>
                      </a:r>
                      <a:endParaRPr sz="1600" dirty="0">
                        <a:latin typeface="Calibri"/>
                        <a:cs typeface="Calibri"/>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marR="83820" algn="r">
                        <a:lnSpc>
                          <a:spcPct val="100000"/>
                        </a:lnSpc>
                        <a:spcBef>
                          <a:spcPts val="240"/>
                        </a:spcBef>
                      </a:pPr>
                      <a:r>
                        <a:rPr sz="1800" dirty="0">
                          <a:latin typeface="Calibri"/>
                          <a:cs typeface="Calibri"/>
                        </a:rPr>
                        <a:t>$</a:t>
                      </a:r>
                      <a:r>
                        <a:rPr sz="1800" spc="-70" dirty="0">
                          <a:latin typeface="Calibri"/>
                          <a:cs typeface="Calibri"/>
                        </a:rPr>
                        <a:t> </a:t>
                      </a:r>
                      <a:r>
                        <a:rPr sz="1800" spc="-5" dirty="0">
                          <a:latin typeface="Calibri"/>
                          <a:cs typeface="Calibri"/>
                        </a:rPr>
                        <a:t>29,382,515</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val="10002"/>
                  </a:ext>
                </a:extLst>
              </a:tr>
              <a:tr h="380999">
                <a:tc>
                  <a:txBody>
                    <a:bodyPr/>
                    <a:lstStyle/>
                    <a:p>
                      <a:pPr marL="91440">
                        <a:lnSpc>
                          <a:spcPct val="100000"/>
                        </a:lnSpc>
                        <a:spcBef>
                          <a:spcPts val="260"/>
                        </a:spcBef>
                      </a:pPr>
                      <a:r>
                        <a:rPr sz="1600" b="1" spc="-10" dirty="0">
                          <a:latin typeface="Calibri"/>
                          <a:cs typeface="Calibri"/>
                        </a:rPr>
                        <a:t>Equipment </a:t>
                      </a:r>
                      <a:r>
                        <a:rPr sz="1600" b="1" spc="-5" dirty="0">
                          <a:latin typeface="Calibri"/>
                          <a:cs typeface="Calibri"/>
                        </a:rPr>
                        <a:t>and </a:t>
                      </a:r>
                      <a:r>
                        <a:rPr sz="1600" b="1" spc="-10" dirty="0">
                          <a:latin typeface="Calibri"/>
                          <a:cs typeface="Calibri"/>
                        </a:rPr>
                        <a:t>furnishing</a:t>
                      </a:r>
                      <a:r>
                        <a:rPr sz="1600" b="1" spc="90" dirty="0">
                          <a:latin typeface="Calibri"/>
                          <a:cs typeface="Calibri"/>
                        </a:rPr>
                        <a:t> </a:t>
                      </a:r>
                      <a:r>
                        <a:rPr sz="1600" b="1" spc="-10" dirty="0">
                          <a:latin typeface="Calibri"/>
                          <a:cs typeface="Calibri"/>
                        </a:rPr>
                        <a:t>costs</a:t>
                      </a:r>
                      <a:endParaRPr sz="1600" dirty="0">
                        <a:latin typeface="Calibri"/>
                        <a:cs typeface="Calibri"/>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marR="83820" algn="r">
                        <a:lnSpc>
                          <a:spcPct val="100000"/>
                        </a:lnSpc>
                        <a:spcBef>
                          <a:spcPts val="240"/>
                        </a:spcBef>
                      </a:pPr>
                      <a:r>
                        <a:rPr sz="1800" dirty="0">
                          <a:latin typeface="Calibri"/>
                          <a:cs typeface="Calibri"/>
                        </a:rPr>
                        <a:t>$</a:t>
                      </a:r>
                      <a:r>
                        <a:rPr sz="1800" spc="-75" dirty="0">
                          <a:latin typeface="Calibri"/>
                          <a:cs typeface="Calibri"/>
                        </a:rPr>
                        <a:t> </a:t>
                      </a:r>
                      <a:r>
                        <a:rPr sz="1800" spc="-5" dirty="0">
                          <a:latin typeface="Calibri"/>
                          <a:cs typeface="Calibri"/>
                        </a:rPr>
                        <a:t>2,529,158</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3"/>
                  </a:ext>
                </a:extLst>
              </a:tr>
              <a:tr h="381000">
                <a:tc>
                  <a:txBody>
                    <a:bodyPr/>
                    <a:lstStyle/>
                    <a:p>
                      <a:pPr marL="91440">
                        <a:lnSpc>
                          <a:spcPct val="100000"/>
                        </a:lnSpc>
                        <a:spcBef>
                          <a:spcPts val="259"/>
                        </a:spcBef>
                      </a:pPr>
                      <a:r>
                        <a:rPr sz="1600" b="1" spc="-10" dirty="0">
                          <a:latin typeface="Calibri"/>
                          <a:cs typeface="Calibri"/>
                        </a:rPr>
                        <a:t>Off-site</a:t>
                      </a:r>
                      <a:r>
                        <a:rPr sz="1600" b="1" spc="5" dirty="0">
                          <a:latin typeface="Calibri"/>
                          <a:cs typeface="Calibri"/>
                        </a:rPr>
                        <a:t> </a:t>
                      </a:r>
                      <a:r>
                        <a:rPr sz="1600" b="1" spc="-10" dirty="0">
                          <a:latin typeface="Calibri"/>
                          <a:cs typeface="Calibri"/>
                        </a:rPr>
                        <a:t>costs</a:t>
                      </a:r>
                      <a:endParaRPr sz="1600">
                        <a:latin typeface="Calibri"/>
                        <a:cs typeface="Calibri"/>
                      </a:endParaRPr>
                    </a:p>
                  </a:txBody>
                  <a:tcPr marL="0" marR="0" marT="3301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marR="91440" algn="r">
                        <a:lnSpc>
                          <a:spcPct val="100000"/>
                        </a:lnSpc>
                        <a:spcBef>
                          <a:spcPts val="240"/>
                        </a:spcBef>
                        <a:tabLst>
                          <a:tab pos="351790" algn="l"/>
                        </a:tabLst>
                      </a:pPr>
                      <a:r>
                        <a:rPr sz="1800" dirty="0">
                          <a:latin typeface="Calibri"/>
                          <a:cs typeface="Calibri"/>
                        </a:rPr>
                        <a:t>$	</a:t>
                      </a:r>
                      <a:r>
                        <a:rPr sz="1600" spc="5" dirty="0">
                          <a:latin typeface="Calibri"/>
                          <a:cs typeface="Calibri"/>
                        </a:rPr>
                        <a:t>i</a:t>
                      </a:r>
                      <a:r>
                        <a:rPr sz="1600" dirty="0">
                          <a:latin typeface="Calibri"/>
                          <a:cs typeface="Calibri"/>
                        </a:rPr>
                        <a:t>n</a:t>
                      </a:r>
                      <a:r>
                        <a:rPr sz="1600" spc="-5" dirty="0">
                          <a:latin typeface="Calibri"/>
                          <a:cs typeface="Calibri"/>
                        </a:rPr>
                        <a:t>c</a:t>
                      </a:r>
                      <a:r>
                        <a:rPr sz="1600" spc="5" dirty="0">
                          <a:latin typeface="Calibri"/>
                          <a:cs typeface="Calibri"/>
                        </a:rPr>
                        <a:t>l</a:t>
                      </a:r>
                      <a:r>
                        <a:rPr sz="1600" dirty="0">
                          <a:latin typeface="Calibri"/>
                          <a:cs typeface="Calibri"/>
                        </a:rPr>
                        <a:t>ud</a:t>
                      </a:r>
                      <a:r>
                        <a:rPr sz="1600" spc="-5" dirty="0">
                          <a:latin typeface="Calibri"/>
                          <a:cs typeface="Calibri"/>
                        </a:rPr>
                        <a:t>e</a:t>
                      </a:r>
                      <a:r>
                        <a:rPr sz="1600" dirty="0">
                          <a:latin typeface="Calibri"/>
                          <a:cs typeface="Calibri"/>
                        </a:rPr>
                        <a:t>d</a:t>
                      </a:r>
                      <a:endParaRPr sz="16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val="10004"/>
                  </a:ext>
                </a:extLst>
              </a:tr>
              <a:tr h="381000">
                <a:tc>
                  <a:txBody>
                    <a:bodyPr/>
                    <a:lstStyle/>
                    <a:p>
                      <a:pPr marL="90805">
                        <a:lnSpc>
                          <a:spcPct val="100000"/>
                        </a:lnSpc>
                        <a:spcBef>
                          <a:spcPts val="260"/>
                        </a:spcBef>
                      </a:pPr>
                      <a:r>
                        <a:rPr sz="1600" b="1" spc="-10" dirty="0">
                          <a:latin typeface="Calibri"/>
                          <a:cs typeface="Calibri"/>
                        </a:rPr>
                        <a:t>Contract administration costs </a:t>
                      </a:r>
                      <a:r>
                        <a:rPr sz="1600" b="1" spc="-25" dirty="0">
                          <a:latin typeface="Calibri"/>
                          <a:cs typeface="Calibri"/>
                        </a:rPr>
                        <a:t>(Owner, </a:t>
                      </a:r>
                      <a:r>
                        <a:rPr sz="1600" b="1" spc="-10" dirty="0">
                          <a:latin typeface="Calibri"/>
                          <a:cs typeface="Calibri"/>
                        </a:rPr>
                        <a:t>PM/CM,</a:t>
                      </a:r>
                      <a:r>
                        <a:rPr sz="1600" b="1" spc="125" dirty="0">
                          <a:latin typeface="Calibri"/>
                          <a:cs typeface="Calibri"/>
                        </a:rPr>
                        <a:t> </a:t>
                      </a:r>
                      <a:r>
                        <a:rPr sz="1600" b="1" spc="-10" dirty="0">
                          <a:latin typeface="Calibri"/>
                          <a:cs typeface="Calibri"/>
                        </a:rPr>
                        <a:t>etc.)</a:t>
                      </a:r>
                      <a:endParaRPr sz="1600">
                        <a:latin typeface="Calibri"/>
                        <a:cs typeface="Calibri"/>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marR="83820" algn="r">
                        <a:lnSpc>
                          <a:spcPct val="100000"/>
                        </a:lnSpc>
                        <a:spcBef>
                          <a:spcPts val="240"/>
                        </a:spcBef>
                      </a:pPr>
                      <a:r>
                        <a:rPr sz="1800" dirty="0">
                          <a:latin typeface="Calibri"/>
                          <a:cs typeface="Calibri"/>
                        </a:rPr>
                        <a:t>$</a:t>
                      </a:r>
                      <a:r>
                        <a:rPr sz="1800" spc="-75" dirty="0">
                          <a:latin typeface="Calibri"/>
                          <a:cs typeface="Calibri"/>
                        </a:rPr>
                        <a:t> </a:t>
                      </a:r>
                      <a:r>
                        <a:rPr sz="1800" spc="-5" dirty="0">
                          <a:latin typeface="Calibri"/>
                          <a:cs typeface="Calibri"/>
                        </a:rPr>
                        <a:t>1,400,000</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5"/>
                  </a:ext>
                </a:extLst>
              </a:tr>
              <a:tr h="395944">
                <a:tc>
                  <a:txBody>
                    <a:bodyPr/>
                    <a:lstStyle/>
                    <a:p>
                      <a:pPr marL="91440">
                        <a:lnSpc>
                          <a:spcPct val="100000"/>
                        </a:lnSpc>
                        <a:spcBef>
                          <a:spcPts val="259"/>
                        </a:spcBef>
                      </a:pPr>
                      <a:r>
                        <a:rPr sz="1600" b="1" spc="-10" dirty="0">
                          <a:latin typeface="Calibri"/>
                          <a:cs typeface="Calibri"/>
                        </a:rPr>
                        <a:t>Contingencies </a:t>
                      </a:r>
                      <a:r>
                        <a:rPr sz="1600" b="1" spc="-5" dirty="0">
                          <a:latin typeface="Calibri"/>
                          <a:cs typeface="Calibri"/>
                        </a:rPr>
                        <a:t>(owner </a:t>
                      </a:r>
                      <a:r>
                        <a:rPr sz="1600" b="1" spc="-10" dirty="0">
                          <a:latin typeface="Calibri"/>
                          <a:cs typeface="Calibri"/>
                        </a:rPr>
                        <a:t>project contingency </a:t>
                      </a:r>
                      <a:r>
                        <a:rPr sz="1600" b="1" spc="-5" dirty="0">
                          <a:latin typeface="Calibri"/>
                          <a:cs typeface="Calibri"/>
                        </a:rPr>
                        <a:t>@</a:t>
                      </a:r>
                      <a:r>
                        <a:rPr sz="1600" b="1" spc="120" dirty="0">
                          <a:latin typeface="Calibri"/>
                          <a:cs typeface="Calibri"/>
                        </a:rPr>
                        <a:t> </a:t>
                      </a:r>
                      <a:r>
                        <a:rPr sz="1600" b="1" spc="-5" dirty="0">
                          <a:latin typeface="Calibri"/>
                          <a:cs typeface="Calibri"/>
                        </a:rPr>
                        <a:t>5%)</a:t>
                      </a:r>
                      <a:endParaRPr sz="1600">
                        <a:latin typeface="Calibri"/>
                        <a:cs typeface="Calibri"/>
                      </a:endParaRPr>
                    </a:p>
                  </a:txBody>
                  <a:tcPr marL="0" marR="0" marT="3301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marR="83820" algn="r">
                        <a:lnSpc>
                          <a:spcPct val="100000"/>
                        </a:lnSpc>
                        <a:spcBef>
                          <a:spcPts val="240"/>
                        </a:spcBef>
                      </a:pPr>
                      <a:r>
                        <a:rPr sz="1800" dirty="0">
                          <a:latin typeface="Calibri"/>
                          <a:cs typeface="Calibri"/>
                        </a:rPr>
                        <a:t>$</a:t>
                      </a:r>
                      <a:r>
                        <a:rPr sz="1800" spc="-75" dirty="0">
                          <a:latin typeface="Calibri"/>
                          <a:cs typeface="Calibri"/>
                        </a:rPr>
                        <a:t> </a:t>
                      </a:r>
                      <a:r>
                        <a:rPr sz="1800" spc="-5" dirty="0">
                          <a:latin typeface="Calibri"/>
                          <a:cs typeface="Calibri"/>
                        </a:rPr>
                        <a:t>2,108,348</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val="10006"/>
                  </a:ext>
                </a:extLst>
              </a:tr>
              <a:tr h="381000">
                <a:tc>
                  <a:txBody>
                    <a:bodyPr/>
                    <a:lstStyle/>
                    <a:p>
                      <a:pPr marL="91440">
                        <a:lnSpc>
                          <a:spcPct val="100000"/>
                        </a:lnSpc>
                        <a:spcBef>
                          <a:spcPts val="260"/>
                        </a:spcBef>
                      </a:pPr>
                      <a:r>
                        <a:rPr sz="1600" b="1" spc="-5" dirty="0">
                          <a:latin typeface="Calibri"/>
                          <a:cs typeface="Calibri"/>
                        </a:rPr>
                        <a:t>Other </a:t>
                      </a:r>
                      <a:r>
                        <a:rPr sz="1600" b="1" spc="-15" dirty="0">
                          <a:latin typeface="Calibri"/>
                          <a:cs typeface="Calibri"/>
                        </a:rPr>
                        <a:t>related </a:t>
                      </a:r>
                      <a:r>
                        <a:rPr sz="1600" b="1" spc="-10" dirty="0">
                          <a:latin typeface="Calibri"/>
                          <a:cs typeface="Calibri"/>
                        </a:rPr>
                        <a:t>project costs (Assessments/Fees </a:t>
                      </a:r>
                      <a:r>
                        <a:rPr sz="1600" b="1" spc="-5" dirty="0">
                          <a:latin typeface="Calibri"/>
                          <a:cs typeface="Calibri"/>
                        </a:rPr>
                        <a:t>&amp; </a:t>
                      </a:r>
                      <a:r>
                        <a:rPr sz="1600" b="1" dirty="0">
                          <a:latin typeface="Calibri"/>
                          <a:cs typeface="Calibri"/>
                        </a:rPr>
                        <a:t>BR</a:t>
                      </a:r>
                      <a:r>
                        <a:rPr sz="1600" b="1" spc="120" dirty="0">
                          <a:latin typeface="Calibri"/>
                          <a:cs typeface="Calibri"/>
                        </a:rPr>
                        <a:t> </a:t>
                      </a:r>
                      <a:r>
                        <a:rPr sz="1600" b="1" spc="-10" dirty="0">
                          <a:latin typeface="Calibri"/>
                          <a:cs typeface="Calibri"/>
                        </a:rPr>
                        <a:t>Insurance)</a:t>
                      </a:r>
                      <a:endParaRPr sz="1600">
                        <a:latin typeface="Calibri"/>
                        <a:cs typeface="Calibri"/>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marR="83820" algn="r">
                        <a:lnSpc>
                          <a:spcPct val="100000"/>
                        </a:lnSpc>
                        <a:spcBef>
                          <a:spcPts val="240"/>
                        </a:spcBef>
                      </a:pPr>
                      <a:r>
                        <a:rPr sz="1800" dirty="0">
                          <a:latin typeface="Calibri"/>
                          <a:cs typeface="Calibri"/>
                        </a:rPr>
                        <a:t>$</a:t>
                      </a:r>
                      <a:r>
                        <a:rPr sz="1800" spc="-75" dirty="0">
                          <a:latin typeface="Calibri"/>
                          <a:cs typeface="Calibri"/>
                        </a:rPr>
                        <a:t> </a:t>
                      </a:r>
                      <a:r>
                        <a:rPr sz="1800" spc="-5" dirty="0">
                          <a:latin typeface="Calibri"/>
                          <a:cs typeface="Calibri"/>
                        </a:rPr>
                        <a:t>834,638</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7"/>
                  </a:ext>
                </a:extLst>
              </a:tr>
              <a:tr h="381000">
                <a:tc>
                  <a:txBody>
                    <a:bodyPr/>
                    <a:lstStyle/>
                    <a:p>
                      <a:pPr marL="91440">
                        <a:lnSpc>
                          <a:spcPct val="100000"/>
                        </a:lnSpc>
                        <a:spcBef>
                          <a:spcPts val="259"/>
                        </a:spcBef>
                      </a:pPr>
                      <a:r>
                        <a:rPr sz="1600" b="1" spc="-5" dirty="0">
                          <a:latin typeface="Calibri"/>
                          <a:cs typeface="Calibri"/>
                        </a:rPr>
                        <a:t>Sales </a:t>
                      </a:r>
                      <a:r>
                        <a:rPr sz="1600" b="1" spc="-50" dirty="0">
                          <a:latin typeface="Calibri"/>
                          <a:cs typeface="Calibri"/>
                        </a:rPr>
                        <a:t>Tax </a:t>
                      </a:r>
                      <a:r>
                        <a:rPr sz="1600" b="1" spc="-10" dirty="0">
                          <a:latin typeface="Calibri"/>
                          <a:cs typeface="Calibri"/>
                        </a:rPr>
                        <a:t>(Construction </a:t>
                      </a:r>
                      <a:r>
                        <a:rPr sz="1600" b="1" spc="-5" dirty="0">
                          <a:latin typeface="Calibri"/>
                          <a:cs typeface="Calibri"/>
                        </a:rPr>
                        <a:t>and FF&amp;E @</a:t>
                      </a:r>
                      <a:r>
                        <a:rPr sz="1600" b="1" spc="110" dirty="0">
                          <a:latin typeface="Calibri"/>
                          <a:cs typeface="Calibri"/>
                        </a:rPr>
                        <a:t> </a:t>
                      </a:r>
                      <a:r>
                        <a:rPr sz="1600" b="1" spc="-5" dirty="0">
                          <a:latin typeface="Calibri"/>
                          <a:cs typeface="Calibri"/>
                        </a:rPr>
                        <a:t>10%)</a:t>
                      </a:r>
                      <a:endParaRPr sz="1600">
                        <a:latin typeface="Calibri"/>
                        <a:cs typeface="Calibri"/>
                      </a:endParaRPr>
                    </a:p>
                  </a:txBody>
                  <a:tcPr marL="0" marR="0" marT="3301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marR="84455" algn="r">
                        <a:lnSpc>
                          <a:spcPct val="100000"/>
                        </a:lnSpc>
                        <a:spcBef>
                          <a:spcPts val="240"/>
                        </a:spcBef>
                      </a:pPr>
                      <a:r>
                        <a:rPr sz="1800" dirty="0">
                          <a:latin typeface="Calibri"/>
                          <a:cs typeface="Calibri"/>
                        </a:rPr>
                        <a:t>$</a:t>
                      </a:r>
                      <a:r>
                        <a:rPr sz="1800" spc="-75" dirty="0">
                          <a:latin typeface="Calibri"/>
                          <a:cs typeface="Calibri"/>
                        </a:rPr>
                        <a:t> </a:t>
                      </a:r>
                      <a:r>
                        <a:rPr sz="1800" spc="-5" dirty="0">
                          <a:latin typeface="Calibri"/>
                          <a:cs typeface="Calibri"/>
                        </a:rPr>
                        <a:t>3,191,167</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val="10008"/>
                  </a:ext>
                </a:extLst>
              </a:tr>
              <a:tr h="381000">
                <a:tc>
                  <a:txBody>
                    <a:bodyPr/>
                    <a:lstStyle/>
                    <a:p>
                      <a:pPr marR="85725" algn="r">
                        <a:lnSpc>
                          <a:spcPct val="100000"/>
                        </a:lnSpc>
                        <a:spcBef>
                          <a:spcPts val="259"/>
                        </a:spcBef>
                      </a:pPr>
                      <a:r>
                        <a:rPr sz="1600" b="1" spc="-145" dirty="0">
                          <a:latin typeface="Calibri"/>
                          <a:cs typeface="Calibri"/>
                        </a:rPr>
                        <a:t>T</a:t>
                      </a:r>
                      <a:r>
                        <a:rPr sz="1600" b="1" spc="5" dirty="0">
                          <a:latin typeface="Calibri"/>
                          <a:cs typeface="Calibri"/>
                        </a:rPr>
                        <a:t>o</a:t>
                      </a:r>
                      <a:r>
                        <a:rPr sz="1600" b="1" spc="-15" dirty="0">
                          <a:latin typeface="Calibri"/>
                          <a:cs typeface="Calibri"/>
                        </a:rPr>
                        <a:t>t</a:t>
                      </a:r>
                      <a:r>
                        <a:rPr sz="1600" b="1" dirty="0">
                          <a:latin typeface="Calibri"/>
                          <a:cs typeface="Calibri"/>
                        </a:rPr>
                        <a:t>al</a:t>
                      </a:r>
                      <a:endParaRPr sz="1600">
                        <a:latin typeface="Calibri"/>
                        <a:cs typeface="Calibri"/>
                      </a:endParaRPr>
                    </a:p>
                  </a:txBody>
                  <a:tcPr marL="0" marR="0" marT="3301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marR="83820" algn="r">
                        <a:lnSpc>
                          <a:spcPct val="100000"/>
                        </a:lnSpc>
                        <a:spcBef>
                          <a:spcPts val="240"/>
                        </a:spcBef>
                      </a:pPr>
                      <a:r>
                        <a:rPr sz="1800" b="1" dirty="0">
                          <a:latin typeface="Calibri"/>
                          <a:cs typeface="Calibri"/>
                        </a:rPr>
                        <a:t>$</a:t>
                      </a:r>
                      <a:r>
                        <a:rPr sz="1800" b="1" spc="-100" dirty="0">
                          <a:latin typeface="Calibri"/>
                          <a:cs typeface="Calibri"/>
                        </a:rPr>
                        <a:t> </a:t>
                      </a:r>
                      <a:r>
                        <a:rPr sz="1800" b="1" dirty="0">
                          <a:latin typeface="Calibri"/>
                          <a:cs typeface="Calibri"/>
                        </a:rPr>
                        <a:t>42,166,968</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1700" y="812228"/>
            <a:ext cx="2800985" cy="574040"/>
          </a:xfrm>
          <a:prstGeom prst="rect">
            <a:avLst/>
          </a:prstGeom>
        </p:spPr>
        <p:txBody>
          <a:bodyPr vert="horz" wrap="square" lIns="0" tIns="12700" rIns="0" bIns="0" rtlCol="0">
            <a:spAutoFit/>
          </a:bodyPr>
          <a:lstStyle/>
          <a:p>
            <a:pPr marL="12700">
              <a:lnSpc>
                <a:spcPct val="100000"/>
              </a:lnSpc>
              <a:spcBef>
                <a:spcPts val="100"/>
              </a:spcBef>
            </a:pPr>
            <a:r>
              <a:rPr spc="-60" dirty="0"/>
              <a:t>Project</a:t>
            </a:r>
            <a:r>
              <a:rPr spc="-175" dirty="0"/>
              <a:t> </a:t>
            </a:r>
            <a:r>
              <a:rPr spc="-55" dirty="0"/>
              <a:t>Funding</a:t>
            </a:r>
          </a:p>
        </p:txBody>
      </p:sp>
      <p:sp>
        <p:nvSpPr>
          <p:cNvPr id="3" name="object 3"/>
          <p:cNvSpPr txBox="1"/>
          <p:nvPr/>
        </p:nvSpPr>
        <p:spPr>
          <a:xfrm>
            <a:off x="650240" y="1883013"/>
            <a:ext cx="7702550" cy="2760371"/>
          </a:xfrm>
          <a:prstGeom prst="rect">
            <a:avLst/>
          </a:prstGeom>
        </p:spPr>
        <p:txBody>
          <a:bodyPr vert="horz" wrap="square" lIns="0" tIns="12065" rIns="0" bIns="0" rtlCol="0">
            <a:spAutoFit/>
          </a:bodyPr>
          <a:lstStyle/>
          <a:p>
            <a:pPr marL="241300" marR="8890" indent="-228600">
              <a:lnSpc>
                <a:spcPct val="107000"/>
              </a:lnSpc>
              <a:spcBef>
                <a:spcPts val="95"/>
              </a:spcBef>
              <a:buClr>
                <a:srgbClr val="99CA38"/>
              </a:buClr>
              <a:buFont typeface="Arial"/>
              <a:buChar char="•"/>
              <a:tabLst>
                <a:tab pos="240665" algn="l"/>
                <a:tab pos="241300" algn="l"/>
              </a:tabLst>
            </a:pPr>
            <a:r>
              <a:rPr sz="2000" dirty="0">
                <a:latin typeface="Calibri"/>
                <a:cs typeface="Calibri"/>
              </a:rPr>
              <a:t>The </a:t>
            </a:r>
            <a:r>
              <a:rPr sz="2000" spc="-5" dirty="0">
                <a:latin typeface="Calibri"/>
                <a:cs typeface="Calibri"/>
              </a:rPr>
              <a:t>District </a:t>
            </a:r>
            <a:r>
              <a:rPr sz="2000" spc="-10" dirty="0">
                <a:latin typeface="Calibri"/>
                <a:cs typeface="Calibri"/>
              </a:rPr>
              <a:t>currently </a:t>
            </a:r>
            <a:r>
              <a:rPr sz="2000" dirty="0">
                <a:latin typeface="Calibri"/>
                <a:cs typeface="Calibri"/>
              </a:rPr>
              <a:t>has $55M </a:t>
            </a:r>
            <a:r>
              <a:rPr sz="2000" spc="-5" dirty="0">
                <a:latin typeface="Calibri"/>
                <a:cs typeface="Calibri"/>
              </a:rPr>
              <a:t>in cash </a:t>
            </a:r>
            <a:r>
              <a:rPr sz="2000" spc="-10" dirty="0">
                <a:latin typeface="Calibri"/>
                <a:cs typeface="Calibri"/>
              </a:rPr>
              <a:t>reserves </a:t>
            </a:r>
            <a:r>
              <a:rPr sz="2000" spc="-5" dirty="0">
                <a:latin typeface="Calibri"/>
                <a:cs typeface="Calibri"/>
              </a:rPr>
              <a:t>on </a:t>
            </a:r>
            <a:r>
              <a:rPr sz="2000" dirty="0">
                <a:latin typeface="Calibri"/>
                <a:cs typeface="Calibri"/>
              </a:rPr>
              <a:t>hand </a:t>
            </a:r>
            <a:r>
              <a:rPr sz="2000" spc="-5" dirty="0">
                <a:latin typeface="Calibri"/>
                <a:cs typeface="Calibri"/>
              </a:rPr>
              <a:t>that could fully  </a:t>
            </a:r>
            <a:r>
              <a:rPr sz="2000" dirty="0">
                <a:latin typeface="Calibri"/>
                <a:cs typeface="Calibri"/>
              </a:rPr>
              <a:t>fund the design and </a:t>
            </a:r>
            <a:r>
              <a:rPr sz="2000" spc="-5" dirty="0">
                <a:latin typeface="Calibri"/>
                <a:cs typeface="Calibri"/>
              </a:rPr>
              <a:t>construction </a:t>
            </a:r>
            <a:r>
              <a:rPr sz="2000" spc="-10" dirty="0">
                <a:latin typeface="Calibri"/>
                <a:cs typeface="Calibri"/>
              </a:rPr>
              <a:t>costs </a:t>
            </a:r>
            <a:r>
              <a:rPr sz="2000" spc="-15" dirty="0">
                <a:latin typeface="Calibri"/>
                <a:cs typeface="Calibri"/>
              </a:rPr>
              <a:t>for </a:t>
            </a:r>
            <a:r>
              <a:rPr sz="2000" dirty="0">
                <a:latin typeface="Calibri"/>
                <a:cs typeface="Calibri"/>
              </a:rPr>
              <a:t>the</a:t>
            </a:r>
            <a:r>
              <a:rPr sz="2000" spc="-50" dirty="0">
                <a:latin typeface="Calibri"/>
                <a:cs typeface="Calibri"/>
              </a:rPr>
              <a:t> </a:t>
            </a:r>
            <a:r>
              <a:rPr sz="2000" spc="-10" dirty="0">
                <a:latin typeface="Calibri"/>
                <a:cs typeface="Calibri"/>
              </a:rPr>
              <a:t>project.</a:t>
            </a:r>
            <a:endParaRPr sz="2000" dirty="0">
              <a:latin typeface="Calibri"/>
              <a:cs typeface="Calibri"/>
            </a:endParaRPr>
          </a:p>
          <a:p>
            <a:pPr marL="241300" marR="41275" indent="-228600">
              <a:lnSpc>
                <a:spcPct val="107000"/>
              </a:lnSpc>
              <a:spcBef>
                <a:spcPts val="484"/>
              </a:spcBef>
              <a:buClr>
                <a:srgbClr val="99CA38"/>
              </a:buClr>
              <a:buFont typeface="Arial"/>
              <a:buChar char="•"/>
              <a:tabLst>
                <a:tab pos="240665" algn="l"/>
                <a:tab pos="241300" algn="l"/>
              </a:tabLst>
            </a:pPr>
            <a:r>
              <a:rPr sz="2000" spc="-95" dirty="0">
                <a:latin typeface="Calibri"/>
                <a:cs typeface="Calibri"/>
              </a:rPr>
              <a:t>To </a:t>
            </a:r>
            <a:r>
              <a:rPr sz="2000" spc="-10" dirty="0">
                <a:latin typeface="Calibri"/>
                <a:cs typeface="Calibri"/>
              </a:rPr>
              <a:t>preserve </a:t>
            </a:r>
            <a:r>
              <a:rPr sz="2000" dirty="0">
                <a:latin typeface="Calibri"/>
                <a:cs typeface="Calibri"/>
              </a:rPr>
              <a:t>the </a:t>
            </a:r>
            <a:r>
              <a:rPr sz="2000" spc="-5" dirty="0">
                <a:latin typeface="Calibri"/>
                <a:cs typeface="Calibri"/>
              </a:rPr>
              <a:t>cash </a:t>
            </a:r>
            <a:r>
              <a:rPr sz="2000" spc="-10" dirty="0">
                <a:latin typeface="Calibri"/>
                <a:cs typeface="Calibri"/>
              </a:rPr>
              <a:t>reserves </a:t>
            </a:r>
            <a:r>
              <a:rPr sz="2000" spc="-15" dirty="0">
                <a:latin typeface="Calibri"/>
                <a:cs typeface="Calibri"/>
              </a:rPr>
              <a:t>for </a:t>
            </a:r>
            <a:r>
              <a:rPr sz="2000" spc="-5" dirty="0">
                <a:latin typeface="Calibri"/>
                <a:cs typeface="Calibri"/>
              </a:rPr>
              <a:t>other possible needs, </a:t>
            </a:r>
            <a:r>
              <a:rPr sz="2000" dirty="0">
                <a:latin typeface="Calibri"/>
                <a:cs typeface="Calibri"/>
              </a:rPr>
              <a:t>the </a:t>
            </a:r>
            <a:r>
              <a:rPr sz="2000" spc="-5" dirty="0">
                <a:latin typeface="Calibri"/>
                <a:cs typeface="Calibri"/>
              </a:rPr>
              <a:t>District is  </a:t>
            </a:r>
            <a:r>
              <a:rPr sz="2000" spc="-10" dirty="0">
                <a:latin typeface="Calibri"/>
                <a:cs typeface="Calibri"/>
              </a:rPr>
              <a:t>pursuing </a:t>
            </a:r>
            <a:r>
              <a:rPr sz="2000" dirty="0">
                <a:latin typeface="Calibri"/>
                <a:cs typeface="Calibri"/>
              </a:rPr>
              <a:t>the </a:t>
            </a:r>
            <a:r>
              <a:rPr sz="2000" spc="-5" dirty="0">
                <a:latin typeface="Calibri"/>
                <a:cs typeface="Calibri"/>
              </a:rPr>
              <a:t>issuance of </a:t>
            </a:r>
            <a:r>
              <a:rPr sz="2000" dirty="0">
                <a:latin typeface="Calibri"/>
                <a:cs typeface="Calibri"/>
              </a:rPr>
              <a:t>$40M </a:t>
            </a:r>
            <a:r>
              <a:rPr sz="2000" spc="-5" dirty="0">
                <a:latin typeface="Calibri"/>
                <a:cs typeface="Calibri"/>
              </a:rPr>
              <a:t>in </a:t>
            </a:r>
            <a:r>
              <a:rPr sz="2000" spc="-10" dirty="0">
                <a:latin typeface="Calibri"/>
                <a:cs typeface="Calibri"/>
              </a:rPr>
              <a:t>revenue </a:t>
            </a:r>
            <a:r>
              <a:rPr sz="2000" dirty="0">
                <a:latin typeface="Calibri"/>
                <a:cs typeface="Calibri"/>
              </a:rPr>
              <a:t>bonds </a:t>
            </a:r>
            <a:r>
              <a:rPr sz="2000" spc="-15" dirty="0">
                <a:latin typeface="Calibri"/>
                <a:cs typeface="Calibri"/>
              </a:rPr>
              <a:t>to </a:t>
            </a:r>
            <a:r>
              <a:rPr sz="2000" dirty="0">
                <a:latin typeface="Calibri"/>
                <a:cs typeface="Calibri"/>
              </a:rPr>
              <a:t>fund the </a:t>
            </a:r>
            <a:r>
              <a:rPr sz="2000" spc="-5" dirty="0">
                <a:latin typeface="Calibri"/>
                <a:cs typeface="Calibri"/>
              </a:rPr>
              <a:t>majority of  </a:t>
            </a:r>
            <a:r>
              <a:rPr sz="2000" dirty="0">
                <a:latin typeface="Calibri"/>
                <a:cs typeface="Calibri"/>
              </a:rPr>
              <a:t>the</a:t>
            </a:r>
            <a:r>
              <a:rPr sz="2000" spc="-5" dirty="0">
                <a:latin typeface="Calibri"/>
                <a:cs typeface="Calibri"/>
              </a:rPr>
              <a:t> </a:t>
            </a:r>
            <a:r>
              <a:rPr sz="2000" spc="-10" dirty="0">
                <a:latin typeface="Calibri"/>
                <a:cs typeface="Calibri"/>
              </a:rPr>
              <a:t>project.</a:t>
            </a:r>
            <a:endParaRPr sz="2000" dirty="0">
              <a:latin typeface="Calibri"/>
              <a:cs typeface="Calibri"/>
            </a:endParaRPr>
          </a:p>
          <a:p>
            <a:pPr marL="241300" marR="5080" indent="-228600">
              <a:lnSpc>
                <a:spcPct val="107000"/>
              </a:lnSpc>
              <a:spcBef>
                <a:spcPts val="480"/>
              </a:spcBef>
              <a:buClr>
                <a:srgbClr val="99CA38"/>
              </a:buClr>
              <a:buFont typeface="Arial"/>
              <a:buChar char="•"/>
              <a:tabLst>
                <a:tab pos="240665" algn="l"/>
                <a:tab pos="241300" algn="l"/>
              </a:tabLst>
            </a:pPr>
            <a:r>
              <a:rPr sz="2000" dirty="0">
                <a:latin typeface="Calibri"/>
                <a:cs typeface="Calibri"/>
              </a:rPr>
              <a:t>Funding </a:t>
            </a:r>
            <a:r>
              <a:rPr sz="2000" spc="-15" dirty="0">
                <a:latin typeface="Calibri"/>
                <a:cs typeface="Calibri"/>
              </a:rPr>
              <a:t>for </a:t>
            </a:r>
            <a:r>
              <a:rPr sz="2000" dirty="0">
                <a:latin typeface="Calibri"/>
                <a:cs typeface="Calibri"/>
              </a:rPr>
              <a:t>the A/E </a:t>
            </a:r>
            <a:r>
              <a:rPr sz="2000" spc="-5" dirty="0">
                <a:latin typeface="Calibri"/>
                <a:cs typeface="Calibri"/>
              </a:rPr>
              <a:t>design, </a:t>
            </a:r>
            <a:r>
              <a:rPr sz="2000" dirty="0">
                <a:latin typeface="Calibri"/>
                <a:cs typeface="Calibri"/>
              </a:rPr>
              <a:t>GC/CM </a:t>
            </a:r>
            <a:r>
              <a:rPr sz="2000" spc="-5" dirty="0">
                <a:latin typeface="Calibri"/>
                <a:cs typeface="Calibri"/>
              </a:rPr>
              <a:t>advisor </a:t>
            </a:r>
            <a:r>
              <a:rPr sz="2000" dirty="0">
                <a:latin typeface="Calibri"/>
                <a:cs typeface="Calibri"/>
              </a:rPr>
              <a:t>services and the GC/CM  </a:t>
            </a:r>
            <a:r>
              <a:rPr sz="2000" spc="-5" dirty="0">
                <a:latin typeface="Calibri"/>
                <a:cs typeface="Calibri"/>
              </a:rPr>
              <a:t>preconstruction </a:t>
            </a:r>
            <a:r>
              <a:rPr sz="2000" dirty="0">
                <a:latin typeface="Calibri"/>
                <a:cs typeface="Calibri"/>
              </a:rPr>
              <a:t>services </a:t>
            </a:r>
            <a:r>
              <a:rPr sz="2000" spc="-10" dirty="0">
                <a:latin typeface="Calibri"/>
                <a:cs typeface="Calibri"/>
              </a:rPr>
              <a:t>are </a:t>
            </a:r>
            <a:r>
              <a:rPr sz="2000" spc="-5" dirty="0">
                <a:latin typeface="Calibri"/>
                <a:cs typeface="Calibri"/>
              </a:rPr>
              <a:t>being </a:t>
            </a:r>
            <a:r>
              <a:rPr sz="2000" spc="-10" dirty="0">
                <a:latin typeface="Calibri"/>
                <a:cs typeface="Calibri"/>
              </a:rPr>
              <a:t>provided from </a:t>
            </a:r>
            <a:r>
              <a:rPr sz="2000" dirty="0">
                <a:latin typeface="Calibri"/>
                <a:cs typeface="Calibri"/>
              </a:rPr>
              <a:t>the </a:t>
            </a:r>
            <a:r>
              <a:rPr sz="2000" spc="-5" dirty="0">
                <a:latin typeface="Calibri"/>
                <a:cs typeface="Calibri"/>
              </a:rPr>
              <a:t>cash </a:t>
            </a:r>
            <a:r>
              <a:rPr sz="2000" spc="-10" dirty="0">
                <a:latin typeface="Calibri"/>
                <a:cs typeface="Calibri"/>
              </a:rPr>
              <a:t>reserves </a:t>
            </a:r>
            <a:r>
              <a:rPr sz="2000" spc="-5" dirty="0">
                <a:latin typeface="Calibri"/>
                <a:cs typeface="Calibri"/>
              </a:rPr>
              <a:t>until  </a:t>
            </a:r>
            <a:r>
              <a:rPr sz="2000" dirty="0">
                <a:latin typeface="Calibri"/>
                <a:cs typeface="Calibri"/>
              </a:rPr>
              <a:t>the </a:t>
            </a:r>
            <a:r>
              <a:rPr sz="2000" spc="-10" dirty="0">
                <a:latin typeface="Calibri"/>
                <a:cs typeface="Calibri"/>
              </a:rPr>
              <a:t>revenue </a:t>
            </a:r>
            <a:r>
              <a:rPr sz="2000" dirty="0">
                <a:latin typeface="Calibri"/>
                <a:cs typeface="Calibri"/>
              </a:rPr>
              <a:t>bonds </a:t>
            </a:r>
            <a:r>
              <a:rPr sz="2000" spc="-10" dirty="0">
                <a:latin typeface="Calibri"/>
                <a:cs typeface="Calibri"/>
              </a:rPr>
              <a:t>are </a:t>
            </a:r>
            <a:r>
              <a:rPr sz="2000" spc="-5" dirty="0">
                <a:latin typeface="Calibri"/>
                <a:cs typeface="Calibri"/>
              </a:rPr>
              <a:t>in place.</a:t>
            </a:r>
            <a:endParaRPr sz="2000" dirty="0">
              <a:latin typeface="Calibri"/>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96520" rIns="0" bIns="0" rtlCol="0">
            <a:spAutoFit/>
          </a:bodyPr>
          <a:lstStyle/>
          <a:p>
            <a:pPr marL="12700" marR="5080" indent="182880">
              <a:lnSpc>
                <a:spcPts val="3670"/>
              </a:lnSpc>
              <a:spcBef>
                <a:spcPts val="760"/>
              </a:spcBef>
            </a:pPr>
            <a:r>
              <a:rPr spc="-70" dirty="0"/>
              <a:t>Lakehaven </a:t>
            </a:r>
            <a:r>
              <a:rPr spc="-80" dirty="0"/>
              <a:t>Water </a:t>
            </a:r>
            <a:r>
              <a:rPr dirty="0"/>
              <a:t>&amp; </a:t>
            </a:r>
            <a:r>
              <a:rPr spc="-50" dirty="0"/>
              <a:t>Sewer </a:t>
            </a:r>
            <a:r>
              <a:rPr spc="-55" dirty="0"/>
              <a:t>District  </a:t>
            </a:r>
            <a:r>
              <a:rPr spc="-40" dirty="0"/>
              <a:t>New </a:t>
            </a:r>
            <a:r>
              <a:rPr spc="-60" dirty="0"/>
              <a:t>Headquarters </a:t>
            </a:r>
            <a:r>
              <a:rPr spc="-55" dirty="0"/>
              <a:t>Facility</a:t>
            </a:r>
            <a:r>
              <a:rPr spc="-275" dirty="0"/>
              <a:t> </a:t>
            </a:r>
            <a:r>
              <a:rPr spc="-50" dirty="0"/>
              <a:t>Schedule</a:t>
            </a:r>
          </a:p>
        </p:txBody>
      </p:sp>
      <p:graphicFrame>
        <p:nvGraphicFramePr>
          <p:cNvPr id="3" name="object 3"/>
          <p:cNvGraphicFramePr>
            <a:graphicFrameLocks noGrp="1"/>
          </p:cNvGraphicFramePr>
          <p:nvPr/>
        </p:nvGraphicFramePr>
        <p:xfrm>
          <a:off x="457200" y="1905000"/>
          <a:ext cx="8228965" cy="3786821"/>
        </p:xfrm>
        <a:graphic>
          <a:graphicData uri="http://schemas.openxmlformats.org/drawingml/2006/table">
            <a:tbl>
              <a:tblPr firstRow="1" bandRow="1">
                <a:tableStyleId>{2D5ABB26-0587-4C30-8999-92F81FD0307C}</a:tableStyleId>
              </a:tblPr>
              <a:tblGrid>
                <a:gridCol w="4467225">
                  <a:extLst>
                    <a:ext uri="{9D8B030D-6E8A-4147-A177-3AD203B41FA5}">
                      <a16:colId xmlns:a16="http://schemas.microsoft.com/office/drawing/2014/main" val="20000"/>
                    </a:ext>
                  </a:extLst>
                </a:gridCol>
                <a:gridCol w="1880870">
                  <a:extLst>
                    <a:ext uri="{9D8B030D-6E8A-4147-A177-3AD203B41FA5}">
                      <a16:colId xmlns:a16="http://schemas.microsoft.com/office/drawing/2014/main" val="20001"/>
                    </a:ext>
                  </a:extLst>
                </a:gridCol>
                <a:gridCol w="1880870">
                  <a:extLst>
                    <a:ext uri="{9D8B030D-6E8A-4147-A177-3AD203B41FA5}">
                      <a16:colId xmlns:a16="http://schemas.microsoft.com/office/drawing/2014/main" val="20002"/>
                    </a:ext>
                  </a:extLst>
                </a:gridCol>
              </a:tblGrid>
              <a:tr h="304800">
                <a:tc>
                  <a:txBody>
                    <a:bodyPr/>
                    <a:lstStyle/>
                    <a:p>
                      <a:pPr marL="91440">
                        <a:lnSpc>
                          <a:spcPct val="100000"/>
                        </a:lnSpc>
                        <a:spcBef>
                          <a:spcPts val="265"/>
                        </a:spcBef>
                      </a:pPr>
                      <a:r>
                        <a:rPr sz="1400" b="1" dirty="0">
                          <a:solidFill>
                            <a:srgbClr val="FFFFFF"/>
                          </a:solidFill>
                          <a:latin typeface="Calibri"/>
                          <a:cs typeface="Calibri"/>
                        </a:rPr>
                        <a:t>GC/CM</a:t>
                      </a:r>
                      <a:r>
                        <a:rPr sz="1400" b="1" spc="-40" dirty="0">
                          <a:solidFill>
                            <a:srgbClr val="FFFFFF"/>
                          </a:solidFill>
                          <a:latin typeface="Calibri"/>
                          <a:cs typeface="Calibri"/>
                        </a:rPr>
                        <a:t> </a:t>
                      </a:r>
                      <a:r>
                        <a:rPr sz="1400" b="1" dirty="0">
                          <a:solidFill>
                            <a:srgbClr val="FFFFFF"/>
                          </a:solidFill>
                          <a:latin typeface="Calibri"/>
                          <a:cs typeface="Calibri"/>
                        </a:rPr>
                        <a:t>Schedule</a:t>
                      </a:r>
                      <a:endParaRPr sz="1400">
                        <a:latin typeface="Calibri"/>
                        <a:cs typeface="Calibri"/>
                      </a:endParaRPr>
                    </a:p>
                  </a:txBody>
                  <a:tcPr marL="0" marR="0" marT="33655" marB="0">
                    <a:lnR w="12700">
                      <a:solidFill>
                        <a:srgbClr val="FFFFFF"/>
                      </a:solidFill>
                      <a:prstDash val="solid"/>
                    </a:lnR>
                    <a:lnB w="12700">
                      <a:solidFill>
                        <a:srgbClr val="FFFFFF"/>
                      </a:solidFill>
                      <a:prstDash val="solid"/>
                    </a:lnB>
                    <a:solidFill>
                      <a:srgbClr val="00AFEF"/>
                    </a:solidFill>
                  </a:tcPr>
                </a:tc>
                <a:tc>
                  <a:txBody>
                    <a:bodyPr/>
                    <a:lstStyle/>
                    <a:p>
                      <a:pPr algn="ctr">
                        <a:lnSpc>
                          <a:spcPct val="100000"/>
                        </a:lnSpc>
                        <a:spcBef>
                          <a:spcPts val="265"/>
                        </a:spcBef>
                      </a:pPr>
                      <a:r>
                        <a:rPr sz="1400" b="1" spc="-5" dirty="0">
                          <a:solidFill>
                            <a:srgbClr val="FFFFFF"/>
                          </a:solidFill>
                          <a:latin typeface="Calibri"/>
                          <a:cs typeface="Calibri"/>
                        </a:rPr>
                        <a:t>Start</a:t>
                      </a:r>
                      <a:endParaRPr sz="1400">
                        <a:latin typeface="Calibri"/>
                        <a:cs typeface="Calibri"/>
                      </a:endParaRPr>
                    </a:p>
                  </a:txBody>
                  <a:tcPr marL="0" marR="0" marT="33655" marB="0">
                    <a:lnL w="12700">
                      <a:solidFill>
                        <a:srgbClr val="FFFFFF"/>
                      </a:solidFill>
                      <a:prstDash val="solid"/>
                    </a:lnL>
                    <a:lnR w="12700">
                      <a:solidFill>
                        <a:srgbClr val="FFFFFF"/>
                      </a:solidFill>
                      <a:prstDash val="solid"/>
                    </a:lnR>
                    <a:lnB w="12700">
                      <a:solidFill>
                        <a:srgbClr val="FFFFFF"/>
                      </a:solidFill>
                      <a:prstDash val="solid"/>
                    </a:lnB>
                    <a:solidFill>
                      <a:srgbClr val="00AFEF"/>
                    </a:solidFill>
                  </a:tcPr>
                </a:tc>
                <a:tc>
                  <a:txBody>
                    <a:bodyPr/>
                    <a:lstStyle/>
                    <a:p>
                      <a:pPr algn="ctr">
                        <a:lnSpc>
                          <a:spcPct val="100000"/>
                        </a:lnSpc>
                        <a:spcBef>
                          <a:spcPts val="265"/>
                        </a:spcBef>
                      </a:pPr>
                      <a:r>
                        <a:rPr sz="1400" b="1" dirty="0">
                          <a:solidFill>
                            <a:srgbClr val="FFFFFF"/>
                          </a:solidFill>
                          <a:latin typeface="Calibri"/>
                          <a:cs typeface="Calibri"/>
                        </a:rPr>
                        <a:t>Finish</a:t>
                      </a:r>
                      <a:endParaRPr sz="1400">
                        <a:latin typeface="Calibri"/>
                        <a:cs typeface="Calibri"/>
                      </a:endParaRPr>
                    </a:p>
                  </a:txBody>
                  <a:tcPr marL="0" marR="0" marT="33655" marB="0">
                    <a:lnL w="12700">
                      <a:solidFill>
                        <a:srgbClr val="FFFFFF"/>
                      </a:solidFill>
                      <a:prstDash val="solid"/>
                    </a:lnL>
                    <a:lnB w="12700">
                      <a:solidFill>
                        <a:srgbClr val="FFFFFF"/>
                      </a:solidFill>
                      <a:prstDash val="solid"/>
                    </a:lnB>
                    <a:solidFill>
                      <a:srgbClr val="00AFEF"/>
                    </a:solidFill>
                  </a:tcPr>
                </a:tc>
                <a:extLst>
                  <a:ext uri="{0D108BD9-81ED-4DB2-BD59-A6C34878D82A}">
                    <a16:rowId xmlns:a16="http://schemas.microsoft.com/office/drawing/2014/main" val="10000"/>
                  </a:ext>
                </a:extLst>
              </a:tr>
              <a:tr h="304800">
                <a:tc>
                  <a:txBody>
                    <a:bodyPr/>
                    <a:lstStyle/>
                    <a:p>
                      <a:pPr marL="90805">
                        <a:lnSpc>
                          <a:spcPct val="100000"/>
                        </a:lnSpc>
                        <a:spcBef>
                          <a:spcPts val="265"/>
                        </a:spcBef>
                      </a:pPr>
                      <a:r>
                        <a:rPr sz="1400" b="1" spc="-5" dirty="0">
                          <a:latin typeface="Calibri"/>
                          <a:cs typeface="Calibri"/>
                        </a:rPr>
                        <a:t>PRC</a:t>
                      </a:r>
                      <a:r>
                        <a:rPr sz="1400" b="1" spc="-10" dirty="0">
                          <a:latin typeface="Calibri"/>
                          <a:cs typeface="Calibri"/>
                        </a:rPr>
                        <a:t> </a:t>
                      </a:r>
                      <a:r>
                        <a:rPr sz="1400" b="1" spc="-5" dirty="0">
                          <a:latin typeface="Calibri"/>
                          <a:cs typeface="Calibri"/>
                        </a:rPr>
                        <a:t>Presentation</a:t>
                      </a:r>
                      <a:endParaRPr sz="1400">
                        <a:latin typeface="Calibri"/>
                        <a:cs typeface="Calibri"/>
                      </a:endParaRPr>
                    </a:p>
                  </a:txBody>
                  <a:tcPr marL="0" marR="0" marT="33655" marB="0">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nSpc>
                          <a:spcPct val="100000"/>
                        </a:lnSpc>
                      </a:pPr>
                      <a:endParaRPr sz="1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gn="ctr">
                        <a:lnSpc>
                          <a:spcPct val="100000"/>
                        </a:lnSpc>
                        <a:spcBef>
                          <a:spcPts val="265"/>
                        </a:spcBef>
                      </a:pPr>
                      <a:r>
                        <a:rPr sz="1400" b="1" spc="-5" dirty="0">
                          <a:latin typeface="Calibri"/>
                          <a:cs typeface="Calibri"/>
                        </a:rPr>
                        <a:t>September 26,</a:t>
                      </a:r>
                      <a:r>
                        <a:rPr sz="1400" b="1" spc="-55" dirty="0">
                          <a:latin typeface="Calibri"/>
                          <a:cs typeface="Calibri"/>
                        </a:rPr>
                        <a:t> </a:t>
                      </a:r>
                      <a:r>
                        <a:rPr sz="1400" b="1" spc="-5" dirty="0">
                          <a:latin typeface="Calibri"/>
                          <a:cs typeface="Calibri"/>
                        </a:rPr>
                        <a:t>2019</a:t>
                      </a:r>
                      <a:endParaRPr sz="1400">
                        <a:latin typeface="Calibri"/>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val="10001"/>
                  </a:ext>
                </a:extLst>
              </a:tr>
              <a:tr h="304800">
                <a:tc>
                  <a:txBody>
                    <a:bodyPr/>
                    <a:lstStyle/>
                    <a:p>
                      <a:pPr marL="90805">
                        <a:lnSpc>
                          <a:spcPct val="100000"/>
                        </a:lnSpc>
                        <a:spcBef>
                          <a:spcPts val="265"/>
                        </a:spcBef>
                      </a:pPr>
                      <a:r>
                        <a:rPr sz="1400" b="1" spc="-5" dirty="0">
                          <a:latin typeface="Calibri"/>
                          <a:cs typeface="Calibri"/>
                        </a:rPr>
                        <a:t>First publication </a:t>
                      </a:r>
                      <a:r>
                        <a:rPr sz="1400" b="1" dirty="0">
                          <a:latin typeface="Calibri"/>
                          <a:cs typeface="Calibri"/>
                        </a:rPr>
                        <a:t>of RFP </a:t>
                      </a:r>
                      <a:r>
                        <a:rPr sz="1400" b="1" spc="-10" dirty="0">
                          <a:latin typeface="Calibri"/>
                          <a:cs typeface="Calibri"/>
                        </a:rPr>
                        <a:t>for </a:t>
                      </a:r>
                      <a:r>
                        <a:rPr sz="1400" b="1" dirty="0">
                          <a:latin typeface="Calibri"/>
                          <a:cs typeface="Calibri"/>
                        </a:rPr>
                        <a:t>GC/CM</a:t>
                      </a:r>
                      <a:r>
                        <a:rPr sz="1400" b="1" spc="-135" dirty="0">
                          <a:latin typeface="Calibri"/>
                          <a:cs typeface="Calibri"/>
                        </a:rPr>
                        <a:t> </a:t>
                      </a:r>
                      <a:r>
                        <a:rPr sz="1400" b="1" dirty="0">
                          <a:latin typeface="Calibri"/>
                          <a:cs typeface="Calibri"/>
                        </a:rPr>
                        <a:t>Services</a:t>
                      </a:r>
                      <a:endParaRPr sz="1400">
                        <a:latin typeface="Calibri"/>
                        <a:cs typeface="Calibri"/>
                      </a:endParaRPr>
                    </a:p>
                  </a:txBody>
                  <a:tcPr marL="0" marR="0" marT="33655" marB="0">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nSpc>
                          <a:spcPct val="100000"/>
                        </a:lnSpc>
                      </a:pPr>
                      <a:endParaRPr sz="1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gn="ctr">
                        <a:lnSpc>
                          <a:spcPct val="100000"/>
                        </a:lnSpc>
                        <a:spcBef>
                          <a:spcPts val="265"/>
                        </a:spcBef>
                      </a:pPr>
                      <a:r>
                        <a:rPr sz="1400" b="1" spc="-5" dirty="0">
                          <a:latin typeface="Calibri"/>
                          <a:cs typeface="Calibri"/>
                        </a:rPr>
                        <a:t>October 1,</a:t>
                      </a:r>
                      <a:r>
                        <a:rPr sz="1400" b="1" spc="-40" dirty="0">
                          <a:latin typeface="Calibri"/>
                          <a:cs typeface="Calibri"/>
                        </a:rPr>
                        <a:t> </a:t>
                      </a:r>
                      <a:r>
                        <a:rPr sz="1400" b="1" spc="-5" dirty="0">
                          <a:latin typeface="Calibri"/>
                          <a:cs typeface="Calibri"/>
                        </a:rPr>
                        <a:t>2019</a:t>
                      </a:r>
                      <a:endParaRPr sz="1400">
                        <a:latin typeface="Calibri"/>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2"/>
                  </a:ext>
                </a:extLst>
              </a:tr>
              <a:tr h="304800">
                <a:tc>
                  <a:txBody>
                    <a:bodyPr/>
                    <a:lstStyle/>
                    <a:p>
                      <a:pPr marL="90805">
                        <a:lnSpc>
                          <a:spcPct val="100000"/>
                        </a:lnSpc>
                        <a:spcBef>
                          <a:spcPts val="265"/>
                        </a:spcBef>
                      </a:pPr>
                      <a:r>
                        <a:rPr sz="1400" b="1" spc="-5" dirty="0">
                          <a:latin typeface="Calibri"/>
                          <a:cs typeface="Calibri"/>
                        </a:rPr>
                        <a:t>Second publication </a:t>
                      </a:r>
                      <a:r>
                        <a:rPr sz="1400" b="1" dirty="0">
                          <a:latin typeface="Calibri"/>
                          <a:cs typeface="Calibri"/>
                        </a:rPr>
                        <a:t>of RFP </a:t>
                      </a:r>
                      <a:r>
                        <a:rPr sz="1400" b="1" spc="-10" dirty="0">
                          <a:latin typeface="Calibri"/>
                          <a:cs typeface="Calibri"/>
                        </a:rPr>
                        <a:t>for </a:t>
                      </a:r>
                      <a:r>
                        <a:rPr sz="1400" b="1" dirty="0">
                          <a:latin typeface="Calibri"/>
                          <a:cs typeface="Calibri"/>
                        </a:rPr>
                        <a:t>GC/CM</a:t>
                      </a:r>
                      <a:r>
                        <a:rPr sz="1400" b="1" spc="-130" dirty="0">
                          <a:latin typeface="Calibri"/>
                          <a:cs typeface="Calibri"/>
                        </a:rPr>
                        <a:t> </a:t>
                      </a:r>
                      <a:r>
                        <a:rPr sz="1400" b="1" dirty="0">
                          <a:latin typeface="Calibri"/>
                          <a:cs typeface="Calibri"/>
                        </a:rPr>
                        <a:t>Services</a:t>
                      </a:r>
                      <a:endParaRPr sz="1400">
                        <a:latin typeface="Calibri"/>
                        <a:cs typeface="Calibri"/>
                      </a:endParaRPr>
                    </a:p>
                  </a:txBody>
                  <a:tcPr marL="0" marR="0" marT="33655" marB="0">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nSpc>
                          <a:spcPct val="100000"/>
                        </a:lnSpc>
                      </a:pPr>
                      <a:endParaRPr sz="1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gn="ctr">
                        <a:lnSpc>
                          <a:spcPct val="100000"/>
                        </a:lnSpc>
                        <a:spcBef>
                          <a:spcPts val="265"/>
                        </a:spcBef>
                      </a:pPr>
                      <a:r>
                        <a:rPr sz="1400" b="1" spc="-5" dirty="0">
                          <a:latin typeface="Calibri"/>
                          <a:cs typeface="Calibri"/>
                        </a:rPr>
                        <a:t>October 8,</a:t>
                      </a:r>
                      <a:r>
                        <a:rPr sz="1400" b="1" spc="-40" dirty="0">
                          <a:latin typeface="Calibri"/>
                          <a:cs typeface="Calibri"/>
                        </a:rPr>
                        <a:t> </a:t>
                      </a:r>
                      <a:r>
                        <a:rPr sz="1400" b="1" spc="-5" dirty="0">
                          <a:latin typeface="Calibri"/>
                          <a:cs typeface="Calibri"/>
                        </a:rPr>
                        <a:t>2019</a:t>
                      </a:r>
                      <a:endParaRPr sz="1400">
                        <a:latin typeface="Calibri"/>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val="10003"/>
                  </a:ext>
                </a:extLst>
              </a:tr>
              <a:tr h="304800">
                <a:tc>
                  <a:txBody>
                    <a:bodyPr/>
                    <a:lstStyle/>
                    <a:p>
                      <a:pPr marL="90805">
                        <a:lnSpc>
                          <a:spcPct val="100000"/>
                        </a:lnSpc>
                        <a:spcBef>
                          <a:spcPts val="265"/>
                        </a:spcBef>
                      </a:pPr>
                      <a:r>
                        <a:rPr sz="1400" b="1" spc="-5" dirty="0">
                          <a:latin typeface="Calibri"/>
                          <a:cs typeface="Calibri"/>
                        </a:rPr>
                        <a:t>Project Information</a:t>
                      </a:r>
                      <a:r>
                        <a:rPr sz="1400" b="1" spc="-65" dirty="0">
                          <a:latin typeface="Calibri"/>
                          <a:cs typeface="Calibri"/>
                        </a:rPr>
                        <a:t> </a:t>
                      </a:r>
                      <a:r>
                        <a:rPr sz="1400" b="1" spc="-5" dirty="0">
                          <a:latin typeface="Calibri"/>
                          <a:cs typeface="Calibri"/>
                        </a:rPr>
                        <a:t>Meeting</a:t>
                      </a:r>
                      <a:endParaRPr sz="1400">
                        <a:latin typeface="Calibri"/>
                        <a:cs typeface="Calibri"/>
                      </a:endParaRPr>
                    </a:p>
                  </a:txBody>
                  <a:tcPr marL="0" marR="0" marT="33655" marB="0">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nSpc>
                          <a:spcPct val="100000"/>
                        </a:lnSpc>
                      </a:pPr>
                      <a:endParaRPr sz="1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gn="ctr">
                        <a:lnSpc>
                          <a:spcPct val="100000"/>
                        </a:lnSpc>
                        <a:spcBef>
                          <a:spcPts val="265"/>
                        </a:spcBef>
                      </a:pPr>
                      <a:r>
                        <a:rPr sz="1400" b="1" spc="-5" dirty="0">
                          <a:latin typeface="Calibri"/>
                          <a:cs typeface="Calibri"/>
                        </a:rPr>
                        <a:t>October 11,</a:t>
                      </a:r>
                      <a:r>
                        <a:rPr sz="1400" b="1" spc="-25" dirty="0">
                          <a:latin typeface="Calibri"/>
                          <a:cs typeface="Calibri"/>
                        </a:rPr>
                        <a:t> </a:t>
                      </a:r>
                      <a:r>
                        <a:rPr sz="1400" b="1" spc="-5" dirty="0">
                          <a:latin typeface="Calibri"/>
                          <a:cs typeface="Calibri"/>
                        </a:rPr>
                        <a:t>2019</a:t>
                      </a:r>
                      <a:endParaRPr sz="1400">
                        <a:latin typeface="Calibri"/>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4"/>
                  </a:ext>
                </a:extLst>
              </a:tr>
              <a:tr h="312102">
                <a:tc>
                  <a:txBody>
                    <a:bodyPr/>
                    <a:lstStyle/>
                    <a:p>
                      <a:pPr marL="90805">
                        <a:lnSpc>
                          <a:spcPct val="100000"/>
                        </a:lnSpc>
                        <a:spcBef>
                          <a:spcPts val="265"/>
                        </a:spcBef>
                      </a:pPr>
                      <a:r>
                        <a:rPr sz="1400" b="1" dirty="0">
                          <a:latin typeface="Calibri"/>
                          <a:cs typeface="Calibri"/>
                        </a:rPr>
                        <a:t>RFP </a:t>
                      </a:r>
                      <a:r>
                        <a:rPr sz="1400" b="1" spc="-5" dirty="0">
                          <a:latin typeface="Calibri"/>
                          <a:cs typeface="Calibri"/>
                        </a:rPr>
                        <a:t>Submittal</a:t>
                      </a:r>
                      <a:r>
                        <a:rPr sz="1400" b="1" spc="-50" dirty="0">
                          <a:latin typeface="Calibri"/>
                          <a:cs typeface="Calibri"/>
                        </a:rPr>
                        <a:t> </a:t>
                      </a:r>
                      <a:r>
                        <a:rPr sz="1400" b="1" dirty="0">
                          <a:latin typeface="Calibri"/>
                          <a:cs typeface="Calibri"/>
                        </a:rPr>
                        <a:t>Deadline</a:t>
                      </a:r>
                      <a:endParaRPr sz="1400">
                        <a:latin typeface="Calibri"/>
                        <a:cs typeface="Calibri"/>
                      </a:endParaRPr>
                    </a:p>
                  </a:txBody>
                  <a:tcPr marL="0" marR="0" marT="33655" marB="0">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nSpc>
                          <a:spcPct val="100000"/>
                        </a:lnSpc>
                      </a:pPr>
                      <a:endParaRPr sz="1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gn="ctr">
                        <a:lnSpc>
                          <a:spcPct val="100000"/>
                        </a:lnSpc>
                        <a:spcBef>
                          <a:spcPts val="265"/>
                        </a:spcBef>
                      </a:pPr>
                      <a:r>
                        <a:rPr sz="1400" b="1" spc="-5" dirty="0">
                          <a:latin typeface="Calibri"/>
                          <a:cs typeface="Calibri"/>
                        </a:rPr>
                        <a:t>October 18,</a:t>
                      </a:r>
                      <a:r>
                        <a:rPr sz="1400" b="1" spc="-25" dirty="0">
                          <a:latin typeface="Calibri"/>
                          <a:cs typeface="Calibri"/>
                        </a:rPr>
                        <a:t> </a:t>
                      </a:r>
                      <a:r>
                        <a:rPr sz="1400" b="1" spc="-5" dirty="0">
                          <a:latin typeface="Calibri"/>
                          <a:cs typeface="Calibri"/>
                        </a:rPr>
                        <a:t>2019</a:t>
                      </a:r>
                      <a:endParaRPr sz="1400">
                        <a:latin typeface="Calibri"/>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val="10005"/>
                  </a:ext>
                </a:extLst>
              </a:tr>
              <a:tr h="304800">
                <a:tc>
                  <a:txBody>
                    <a:bodyPr/>
                    <a:lstStyle/>
                    <a:p>
                      <a:pPr marL="90805">
                        <a:lnSpc>
                          <a:spcPct val="100000"/>
                        </a:lnSpc>
                        <a:spcBef>
                          <a:spcPts val="265"/>
                        </a:spcBef>
                      </a:pPr>
                      <a:r>
                        <a:rPr sz="1400" b="1" dirty="0">
                          <a:latin typeface="Calibri"/>
                          <a:cs typeface="Calibri"/>
                        </a:rPr>
                        <a:t>Open &amp; </a:t>
                      </a:r>
                      <a:r>
                        <a:rPr sz="1400" b="1" spc="-5" dirty="0">
                          <a:latin typeface="Calibri"/>
                          <a:cs typeface="Calibri"/>
                        </a:rPr>
                        <a:t>Score </a:t>
                      </a:r>
                      <a:r>
                        <a:rPr sz="1400" b="1" dirty="0">
                          <a:latin typeface="Calibri"/>
                          <a:cs typeface="Calibri"/>
                        </a:rPr>
                        <a:t>RFP </a:t>
                      </a:r>
                      <a:r>
                        <a:rPr sz="1400" b="1" spc="-5" dirty="0">
                          <a:latin typeface="Calibri"/>
                          <a:cs typeface="Calibri"/>
                        </a:rPr>
                        <a:t>Submittals</a:t>
                      </a:r>
                      <a:r>
                        <a:rPr sz="1400" b="1" spc="-100" dirty="0">
                          <a:latin typeface="Calibri"/>
                          <a:cs typeface="Calibri"/>
                        </a:rPr>
                        <a:t> </a:t>
                      </a:r>
                      <a:r>
                        <a:rPr sz="1400" b="1" spc="-5" dirty="0">
                          <a:latin typeface="Calibri"/>
                          <a:cs typeface="Calibri"/>
                        </a:rPr>
                        <a:t>Received</a:t>
                      </a:r>
                      <a:endParaRPr sz="1400">
                        <a:latin typeface="Calibri"/>
                        <a:cs typeface="Calibri"/>
                      </a:endParaRPr>
                    </a:p>
                  </a:txBody>
                  <a:tcPr marL="0" marR="0" marT="33655" marB="0">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gn="ctr">
                        <a:lnSpc>
                          <a:spcPct val="100000"/>
                        </a:lnSpc>
                        <a:spcBef>
                          <a:spcPts val="265"/>
                        </a:spcBef>
                      </a:pPr>
                      <a:r>
                        <a:rPr sz="1400" b="1" spc="-5" dirty="0">
                          <a:latin typeface="Calibri"/>
                          <a:cs typeface="Calibri"/>
                        </a:rPr>
                        <a:t>October 21,</a:t>
                      </a:r>
                      <a:r>
                        <a:rPr sz="1400" b="1" spc="-25" dirty="0">
                          <a:latin typeface="Calibri"/>
                          <a:cs typeface="Calibri"/>
                        </a:rPr>
                        <a:t> </a:t>
                      </a:r>
                      <a:r>
                        <a:rPr sz="1400" b="1" spc="-5" dirty="0">
                          <a:latin typeface="Calibri"/>
                          <a:cs typeface="Calibri"/>
                        </a:rPr>
                        <a:t>2019</a:t>
                      </a:r>
                      <a:endParaRPr sz="1400">
                        <a:latin typeface="Calibri"/>
                        <a:cs typeface="Calibri"/>
                      </a:endParaRPr>
                    </a:p>
                  </a:txBody>
                  <a:tcPr marL="0" marR="0" marT="33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gn="ctr">
                        <a:lnSpc>
                          <a:spcPct val="100000"/>
                        </a:lnSpc>
                        <a:spcBef>
                          <a:spcPts val="265"/>
                        </a:spcBef>
                      </a:pPr>
                      <a:r>
                        <a:rPr sz="1400" b="1" spc="-5" dirty="0">
                          <a:latin typeface="Calibri"/>
                          <a:cs typeface="Calibri"/>
                        </a:rPr>
                        <a:t>October 23,</a:t>
                      </a:r>
                      <a:r>
                        <a:rPr sz="1400" b="1" spc="-25" dirty="0">
                          <a:latin typeface="Calibri"/>
                          <a:cs typeface="Calibri"/>
                        </a:rPr>
                        <a:t> </a:t>
                      </a:r>
                      <a:r>
                        <a:rPr sz="1400" b="1" spc="-5" dirty="0">
                          <a:latin typeface="Calibri"/>
                          <a:cs typeface="Calibri"/>
                        </a:rPr>
                        <a:t>2019</a:t>
                      </a:r>
                      <a:endParaRPr sz="1400">
                        <a:latin typeface="Calibri"/>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6"/>
                  </a:ext>
                </a:extLst>
              </a:tr>
              <a:tr h="518160">
                <a:tc>
                  <a:txBody>
                    <a:bodyPr/>
                    <a:lstStyle/>
                    <a:p>
                      <a:pPr marL="90805" marR="218440">
                        <a:lnSpc>
                          <a:spcPct val="100000"/>
                        </a:lnSpc>
                        <a:spcBef>
                          <a:spcPts val="265"/>
                        </a:spcBef>
                      </a:pPr>
                      <a:r>
                        <a:rPr sz="1400" b="1" dirty="0">
                          <a:latin typeface="Calibri"/>
                          <a:cs typeface="Calibri"/>
                        </a:rPr>
                        <a:t>Notify </a:t>
                      </a:r>
                      <a:r>
                        <a:rPr sz="1400" b="1" spc="-5" dirty="0">
                          <a:latin typeface="Calibri"/>
                          <a:cs typeface="Calibri"/>
                        </a:rPr>
                        <a:t>Submitters </a:t>
                      </a:r>
                      <a:r>
                        <a:rPr sz="1400" b="1" dirty="0">
                          <a:latin typeface="Calibri"/>
                          <a:cs typeface="Calibri"/>
                        </a:rPr>
                        <a:t>of </a:t>
                      </a:r>
                      <a:r>
                        <a:rPr sz="1400" b="1" spc="-5" dirty="0">
                          <a:latin typeface="Calibri"/>
                          <a:cs typeface="Calibri"/>
                        </a:rPr>
                        <a:t>Most </a:t>
                      </a:r>
                      <a:r>
                        <a:rPr sz="1400" b="1" dirty="0">
                          <a:latin typeface="Calibri"/>
                          <a:cs typeface="Calibri"/>
                        </a:rPr>
                        <a:t>Highly Qualified </a:t>
                      </a:r>
                      <a:r>
                        <a:rPr sz="1400" b="1" spc="-5" dirty="0">
                          <a:latin typeface="Calibri"/>
                          <a:cs typeface="Calibri"/>
                        </a:rPr>
                        <a:t>Submitters</a:t>
                      </a:r>
                      <a:r>
                        <a:rPr sz="1400" b="1" spc="-180" dirty="0">
                          <a:latin typeface="Calibri"/>
                          <a:cs typeface="Calibri"/>
                        </a:rPr>
                        <a:t> </a:t>
                      </a:r>
                      <a:r>
                        <a:rPr sz="1400" b="1" dirty="0">
                          <a:latin typeface="Calibri"/>
                          <a:cs typeface="Calibri"/>
                        </a:rPr>
                        <a:t>&amp;  </a:t>
                      </a:r>
                      <a:r>
                        <a:rPr sz="1400" b="1" spc="-10" dirty="0">
                          <a:latin typeface="Calibri"/>
                          <a:cs typeface="Calibri"/>
                        </a:rPr>
                        <a:t>Invite </a:t>
                      </a:r>
                      <a:r>
                        <a:rPr sz="1400" b="1" spc="-5" dirty="0">
                          <a:latin typeface="Calibri"/>
                          <a:cs typeface="Calibri"/>
                        </a:rPr>
                        <a:t>to</a:t>
                      </a:r>
                      <a:r>
                        <a:rPr sz="1400" b="1" spc="-25" dirty="0">
                          <a:latin typeface="Calibri"/>
                          <a:cs typeface="Calibri"/>
                        </a:rPr>
                        <a:t> </a:t>
                      </a:r>
                      <a:r>
                        <a:rPr sz="1400" b="1" spc="-5" dirty="0">
                          <a:latin typeface="Calibri"/>
                          <a:cs typeface="Calibri"/>
                        </a:rPr>
                        <a:t>Interview</a:t>
                      </a:r>
                      <a:endParaRPr sz="1400">
                        <a:latin typeface="Calibri"/>
                        <a:cs typeface="Calibri"/>
                      </a:endParaRPr>
                    </a:p>
                  </a:txBody>
                  <a:tcPr marL="0" marR="0" marT="33655" marB="0">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nSpc>
                          <a:spcPct val="100000"/>
                        </a:lnSpc>
                      </a:pPr>
                      <a:endParaRPr sz="1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gn="ctr">
                        <a:lnSpc>
                          <a:spcPct val="100000"/>
                        </a:lnSpc>
                        <a:spcBef>
                          <a:spcPts val="265"/>
                        </a:spcBef>
                      </a:pPr>
                      <a:r>
                        <a:rPr sz="1400" b="1" spc="-5" dirty="0">
                          <a:latin typeface="Calibri"/>
                          <a:cs typeface="Calibri"/>
                        </a:rPr>
                        <a:t>October 25,</a:t>
                      </a:r>
                      <a:r>
                        <a:rPr sz="1400" b="1" spc="-25" dirty="0">
                          <a:latin typeface="Calibri"/>
                          <a:cs typeface="Calibri"/>
                        </a:rPr>
                        <a:t> </a:t>
                      </a:r>
                      <a:r>
                        <a:rPr sz="1400" b="1" spc="-5" dirty="0">
                          <a:latin typeface="Calibri"/>
                          <a:cs typeface="Calibri"/>
                        </a:rPr>
                        <a:t>2019</a:t>
                      </a:r>
                      <a:endParaRPr sz="1400">
                        <a:latin typeface="Calibri"/>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val="10007"/>
                  </a:ext>
                </a:extLst>
              </a:tr>
              <a:tr h="304800">
                <a:tc>
                  <a:txBody>
                    <a:bodyPr/>
                    <a:lstStyle/>
                    <a:p>
                      <a:pPr marL="90805">
                        <a:lnSpc>
                          <a:spcPct val="100000"/>
                        </a:lnSpc>
                        <a:spcBef>
                          <a:spcPts val="265"/>
                        </a:spcBef>
                      </a:pPr>
                      <a:r>
                        <a:rPr sz="1400" b="1" spc="-5" dirty="0">
                          <a:latin typeface="Calibri"/>
                          <a:cs typeface="Calibri"/>
                        </a:rPr>
                        <a:t>Interviews </a:t>
                      </a:r>
                      <a:r>
                        <a:rPr sz="1400" b="1" dirty="0">
                          <a:latin typeface="Calibri"/>
                          <a:cs typeface="Calibri"/>
                        </a:rPr>
                        <a:t>with </a:t>
                      </a:r>
                      <a:r>
                        <a:rPr sz="1400" b="1" spc="-5" dirty="0">
                          <a:latin typeface="Calibri"/>
                          <a:cs typeface="Calibri"/>
                        </a:rPr>
                        <a:t>Short-Listed</a:t>
                      </a:r>
                      <a:r>
                        <a:rPr sz="1400" b="1" spc="-105" dirty="0">
                          <a:latin typeface="Calibri"/>
                          <a:cs typeface="Calibri"/>
                        </a:rPr>
                        <a:t> </a:t>
                      </a:r>
                      <a:r>
                        <a:rPr sz="1400" b="1" dirty="0">
                          <a:latin typeface="Calibri"/>
                          <a:cs typeface="Calibri"/>
                        </a:rPr>
                        <a:t>Firms</a:t>
                      </a:r>
                      <a:endParaRPr sz="1400">
                        <a:latin typeface="Calibri"/>
                        <a:cs typeface="Calibri"/>
                      </a:endParaRPr>
                    </a:p>
                  </a:txBody>
                  <a:tcPr marL="0" marR="0" marT="33655" marB="0">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nSpc>
                          <a:spcPct val="100000"/>
                        </a:lnSpc>
                      </a:pPr>
                      <a:endParaRPr sz="1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gn="ctr">
                        <a:lnSpc>
                          <a:spcPct val="100000"/>
                        </a:lnSpc>
                        <a:spcBef>
                          <a:spcPts val="265"/>
                        </a:spcBef>
                      </a:pPr>
                      <a:r>
                        <a:rPr sz="1400" b="1" spc="-5" dirty="0">
                          <a:latin typeface="Calibri"/>
                          <a:cs typeface="Calibri"/>
                        </a:rPr>
                        <a:t>November 4,</a:t>
                      </a:r>
                      <a:r>
                        <a:rPr sz="1400" b="1" spc="-40" dirty="0">
                          <a:latin typeface="Calibri"/>
                          <a:cs typeface="Calibri"/>
                        </a:rPr>
                        <a:t> </a:t>
                      </a:r>
                      <a:r>
                        <a:rPr sz="1400" b="1" spc="-5" dirty="0">
                          <a:latin typeface="Calibri"/>
                          <a:cs typeface="Calibri"/>
                        </a:rPr>
                        <a:t>2019</a:t>
                      </a:r>
                      <a:endParaRPr sz="1400">
                        <a:latin typeface="Calibri"/>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8"/>
                  </a:ext>
                </a:extLst>
              </a:tr>
              <a:tr h="518159">
                <a:tc>
                  <a:txBody>
                    <a:bodyPr/>
                    <a:lstStyle/>
                    <a:p>
                      <a:pPr marL="90805" marR="279400">
                        <a:lnSpc>
                          <a:spcPct val="100000"/>
                        </a:lnSpc>
                        <a:spcBef>
                          <a:spcPts val="260"/>
                        </a:spcBef>
                      </a:pPr>
                      <a:r>
                        <a:rPr sz="1400" b="1" dirty="0">
                          <a:latin typeface="Calibri"/>
                          <a:cs typeface="Calibri"/>
                        </a:rPr>
                        <a:t>Notify </a:t>
                      </a:r>
                      <a:r>
                        <a:rPr sz="1400" b="1" spc="-5" dirty="0">
                          <a:latin typeface="Calibri"/>
                          <a:cs typeface="Calibri"/>
                        </a:rPr>
                        <a:t>Submitters </a:t>
                      </a:r>
                      <a:r>
                        <a:rPr sz="1400" b="1" dirty="0">
                          <a:latin typeface="Calibri"/>
                          <a:cs typeface="Calibri"/>
                        </a:rPr>
                        <a:t>of Finalists Firms &amp; </a:t>
                      </a:r>
                      <a:r>
                        <a:rPr sz="1400" b="1" spc="-10" dirty="0">
                          <a:latin typeface="Calibri"/>
                          <a:cs typeface="Calibri"/>
                        </a:rPr>
                        <a:t>Invite </a:t>
                      </a:r>
                      <a:r>
                        <a:rPr sz="1400" b="1" spc="-5" dirty="0">
                          <a:latin typeface="Calibri"/>
                          <a:cs typeface="Calibri"/>
                        </a:rPr>
                        <a:t>to </a:t>
                      </a:r>
                      <a:r>
                        <a:rPr sz="1400" b="1" dirty="0">
                          <a:latin typeface="Calibri"/>
                          <a:cs typeface="Calibri"/>
                        </a:rPr>
                        <a:t>Submit</a:t>
                      </a:r>
                      <a:r>
                        <a:rPr sz="1400" b="1" spc="-185" dirty="0">
                          <a:latin typeface="Calibri"/>
                          <a:cs typeface="Calibri"/>
                        </a:rPr>
                        <a:t> </a:t>
                      </a:r>
                      <a:r>
                        <a:rPr sz="1400" b="1" dirty="0">
                          <a:latin typeface="Calibri"/>
                          <a:cs typeface="Calibri"/>
                        </a:rPr>
                        <a:t>a  response </a:t>
                      </a:r>
                      <a:r>
                        <a:rPr sz="1400" b="1" spc="-5" dirty="0">
                          <a:latin typeface="Calibri"/>
                          <a:cs typeface="Calibri"/>
                        </a:rPr>
                        <a:t>to</a:t>
                      </a:r>
                      <a:r>
                        <a:rPr sz="1400" b="1" spc="-70" dirty="0">
                          <a:latin typeface="Calibri"/>
                          <a:cs typeface="Calibri"/>
                        </a:rPr>
                        <a:t> </a:t>
                      </a:r>
                      <a:r>
                        <a:rPr sz="1400" b="1" dirty="0">
                          <a:latin typeface="Calibri"/>
                          <a:cs typeface="Calibri"/>
                        </a:rPr>
                        <a:t>RFFP</a:t>
                      </a:r>
                      <a:endParaRPr sz="1400">
                        <a:latin typeface="Calibri"/>
                        <a:cs typeface="Calibri"/>
                      </a:endParaRPr>
                    </a:p>
                  </a:txBody>
                  <a:tcPr marL="0" marR="0" marT="33020" marB="0">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nSpc>
                          <a:spcPct val="100000"/>
                        </a:lnSpc>
                      </a:pPr>
                      <a:endParaRPr sz="1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gn="ctr">
                        <a:lnSpc>
                          <a:spcPct val="100000"/>
                        </a:lnSpc>
                        <a:spcBef>
                          <a:spcPts val="260"/>
                        </a:spcBef>
                      </a:pPr>
                      <a:r>
                        <a:rPr sz="1400" b="1" spc="-5" dirty="0">
                          <a:latin typeface="Calibri"/>
                          <a:cs typeface="Calibri"/>
                        </a:rPr>
                        <a:t>November 6,</a:t>
                      </a:r>
                      <a:r>
                        <a:rPr sz="1400" b="1" spc="-40" dirty="0">
                          <a:latin typeface="Calibri"/>
                          <a:cs typeface="Calibri"/>
                        </a:rPr>
                        <a:t> </a:t>
                      </a:r>
                      <a:r>
                        <a:rPr sz="1400" b="1" spc="-5" dirty="0">
                          <a:latin typeface="Calibri"/>
                          <a:cs typeface="Calibri"/>
                        </a:rPr>
                        <a:t>2019</a:t>
                      </a:r>
                      <a:endParaRPr sz="1400">
                        <a:latin typeface="Calibri"/>
                        <a:cs typeface="Calibri"/>
                      </a:endParaRPr>
                    </a:p>
                  </a:txBody>
                  <a:tcPr marL="0" marR="0" marT="33020" marB="0">
                    <a:lnL w="12700">
                      <a:solidFill>
                        <a:srgbClr val="FFFFFF"/>
                      </a:solidFill>
                      <a:prstDash val="solid"/>
                    </a:lnL>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val="10009"/>
                  </a:ext>
                </a:extLst>
              </a:tr>
              <a:tr h="304800">
                <a:tc>
                  <a:txBody>
                    <a:bodyPr/>
                    <a:lstStyle/>
                    <a:p>
                      <a:pPr marL="90805">
                        <a:lnSpc>
                          <a:spcPct val="100000"/>
                        </a:lnSpc>
                        <a:spcBef>
                          <a:spcPts val="260"/>
                        </a:spcBef>
                      </a:pPr>
                      <a:r>
                        <a:rPr sz="1400" b="1" dirty="0">
                          <a:latin typeface="Calibri"/>
                          <a:cs typeface="Calibri"/>
                        </a:rPr>
                        <a:t>RFFP </a:t>
                      </a:r>
                      <a:r>
                        <a:rPr sz="1400" b="1" spc="-5" dirty="0">
                          <a:latin typeface="Calibri"/>
                          <a:cs typeface="Calibri"/>
                        </a:rPr>
                        <a:t>Submittal </a:t>
                      </a:r>
                      <a:r>
                        <a:rPr sz="1400" b="1" dirty="0">
                          <a:latin typeface="Calibri"/>
                          <a:cs typeface="Calibri"/>
                        </a:rPr>
                        <a:t>Deadline &amp;</a:t>
                      </a:r>
                      <a:r>
                        <a:rPr sz="1400" b="1" spc="-110" dirty="0">
                          <a:latin typeface="Calibri"/>
                          <a:cs typeface="Calibri"/>
                        </a:rPr>
                        <a:t> </a:t>
                      </a:r>
                      <a:r>
                        <a:rPr sz="1400" b="1" dirty="0">
                          <a:latin typeface="Calibri"/>
                          <a:cs typeface="Calibri"/>
                        </a:rPr>
                        <a:t>Opening</a:t>
                      </a:r>
                      <a:endParaRPr sz="1400">
                        <a:latin typeface="Calibri"/>
                        <a:cs typeface="Calibri"/>
                      </a:endParaRPr>
                    </a:p>
                  </a:txBody>
                  <a:tcPr marL="0" marR="0" marT="33020" marB="0">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nSpc>
                          <a:spcPct val="100000"/>
                        </a:lnSpc>
                      </a:pPr>
                      <a:endParaRPr sz="1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marL="635" algn="ctr">
                        <a:lnSpc>
                          <a:spcPct val="100000"/>
                        </a:lnSpc>
                        <a:spcBef>
                          <a:spcPts val="260"/>
                        </a:spcBef>
                      </a:pPr>
                      <a:r>
                        <a:rPr sz="1400" b="1" spc="-5" dirty="0">
                          <a:latin typeface="Calibri"/>
                          <a:cs typeface="Calibri"/>
                        </a:rPr>
                        <a:t>November 20,</a:t>
                      </a:r>
                      <a:r>
                        <a:rPr sz="1400" b="1" spc="-40" dirty="0">
                          <a:latin typeface="Calibri"/>
                          <a:cs typeface="Calibri"/>
                        </a:rPr>
                        <a:t> </a:t>
                      </a:r>
                      <a:r>
                        <a:rPr sz="1400" b="1" spc="-5" dirty="0">
                          <a:latin typeface="Calibri"/>
                          <a:cs typeface="Calibri"/>
                        </a:rPr>
                        <a:t>2019</a:t>
                      </a:r>
                      <a:endParaRPr sz="1400">
                        <a:latin typeface="Calibri"/>
                        <a:cs typeface="Calibri"/>
                      </a:endParaRPr>
                    </a:p>
                  </a:txBody>
                  <a:tcPr marL="0" marR="0" marT="33020" marB="0">
                    <a:lnL w="12700">
                      <a:solidFill>
                        <a:srgbClr val="FFFFFF"/>
                      </a:solidFill>
                      <a:prstDash val="solid"/>
                    </a:lnL>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96520" rIns="0" bIns="0" rtlCol="0">
            <a:spAutoFit/>
          </a:bodyPr>
          <a:lstStyle/>
          <a:p>
            <a:pPr marL="12700" marR="5080" indent="182880">
              <a:lnSpc>
                <a:spcPts val="3670"/>
              </a:lnSpc>
              <a:spcBef>
                <a:spcPts val="760"/>
              </a:spcBef>
            </a:pPr>
            <a:r>
              <a:rPr spc="-70" dirty="0"/>
              <a:t>Lakehaven </a:t>
            </a:r>
            <a:r>
              <a:rPr spc="-80" dirty="0"/>
              <a:t>Water </a:t>
            </a:r>
            <a:r>
              <a:rPr dirty="0"/>
              <a:t>&amp; </a:t>
            </a:r>
            <a:r>
              <a:rPr spc="-50" dirty="0"/>
              <a:t>Sewer </a:t>
            </a:r>
            <a:r>
              <a:rPr spc="-55" dirty="0"/>
              <a:t>District  </a:t>
            </a:r>
            <a:r>
              <a:rPr spc="-40" dirty="0"/>
              <a:t>New </a:t>
            </a:r>
            <a:r>
              <a:rPr spc="-60" dirty="0"/>
              <a:t>Headquarters </a:t>
            </a:r>
            <a:r>
              <a:rPr spc="-55" dirty="0"/>
              <a:t>Facility</a:t>
            </a:r>
            <a:r>
              <a:rPr spc="-275" dirty="0"/>
              <a:t> </a:t>
            </a:r>
            <a:r>
              <a:rPr spc="-50" dirty="0"/>
              <a:t>Schedule</a:t>
            </a:r>
          </a:p>
        </p:txBody>
      </p:sp>
      <p:graphicFrame>
        <p:nvGraphicFramePr>
          <p:cNvPr id="3" name="object 3"/>
          <p:cNvGraphicFramePr>
            <a:graphicFrameLocks noGrp="1"/>
          </p:cNvGraphicFramePr>
          <p:nvPr>
            <p:extLst>
              <p:ext uri="{D42A27DB-BD31-4B8C-83A1-F6EECF244321}">
                <p14:modId xmlns:p14="http://schemas.microsoft.com/office/powerpoint/2010/main" val="3656175436"/>
              </p:ext>
            </p:extLst>
          </p:nvPr>
        </p:nvGraphicFramePr>
        <p:xfrm>
          <a:off x="381000" y="2057400"/>
          <a:ext cx="7924800" cy="2892601"/>
        </p:xfrm>
        <a:graphic>
          <a:graphicData uri="http://schemas.openxmlformats.org/drawingml/2006/table">
            <a:tbl>
              <a:tblPr firstRow="1" bandRow="1">
                <a:tableStyleId>{2D5ABB26-0587-4C30-8999-92F81FD0307C}</a:tableStyleId>
              </a:tblPr>
              <a:tblGrid>
                <a:gridCol w="42672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tblGrid>
              <a:tr h="304800">
                <a:tc>
                  <a:txBody>
                    <a:bodyPr/>
                    <a:lstStyle/>
                    <a:p>
                      <a:pPr marL="91440">
                        <a:lnSpc>
                          <a:spcPct val="100000"/>
                        </a:lnSpc>
                        <a:spcBef>
                          <a:spcPts val="265"/>
                        </a:spcBef>
                      </a:pPr>
                      <a:r>
                        <a:rPr sz="1400" b="1" dirty="0">
                          <a:solidFill>
                            <a:srgbClr val="FFFFFF"/>
                          </a:solidFill>
                          <a:latin typeface="Calibri"/>
                          <a:cs typeface="Calibri"/>
                        </a:rPr>
                        <a:t>GC/CM</a:t>
                      </a:r>
                      <a:r>
                        <a:rPr sz="1400" b="1" spc="-40" dirty="0">
                          <a:solidFill>
                            <a:srgbClr val="FFFFFF"/>
                          </a:solidFill>
                          <a:latin typeface="Calibri"/>
                          <a:cs typeface="Calibri"/>
                        </a:rPr>
                        <a:t> </a:t>
                      </a:r>
                      <a:r>
                        <a:rPr sz="1400" b="1" dirty="0">
                          <a:solidFill>
                            <a:srgbClr val="FFFFFF"/>
                          </a:solidFill>
                          <a:latin typeface="Calibri"/>
                          <a:cs typeface="Calibri"/>
                        </a:rPr>
                        <a:t>Schedule</a:t>
                      </a:r>
                      <a:endParaRPr sz="1400">
                        <a:latin typeface="Calibri"/>
                        <a:cs typeface="Calibri"/>
                      </a:endParaRPr>
                    </a:p>
                  </a:txBody>
                  <a:tcPr marL="0" marR="0" marT="33655" marB="0">
                    <a:lnR w="12700">
                      <a:solidFill>
                        <a:srgbClr val="FFFFFF"/>
                      </a:solidFill>
                      <a:prstDash val="solid"/>
                    </a:lnR>
                    <a:lnB w="12700">
                      <a:solidFill>
                        <a:srgbClr val="FFFFFF"/>
                      </a:solidFill>
                      <a:prstDash val="solid"/>
                    </a:lnB>
                    <a:solidFill>
                      <a:srgbClr val="00AFEF"/>
                    </a:solidFill>
                  </a:tcPr>
                </a:tc>
                <a:tc>
                  <a:txBody>
                    <a:bodyPr/>
                    <a:lstStyle/>
                    <a:p>
                      <a:pPr algn="ctr">
                        <a:lnSpc>
                          <a:spcPct val="100000"/>
                        </a:lnSpc>
                        <a:spcBef>
                          <a:spcPts val="265"/>
                        </a:spcBef>
                      </a:pPr>
                      <a:r>
                        <a:rPr sz="1400" b="1" spc="-5" dirty="0">
                          <a:solidFill>
                            <a:srgbClr val="FFFFFF"/>
                          </a:solidFill>
                          <a:latin typeface="Calibri"/>
                          <a:cs typeface="Calibri"/>
                        </a:rPr>
                        <a:t>Start</a:t>
                      </a:r>
                      <a:endParaRPr sz="1400">
                        <a:latin typeface="Calibri"/>
                        <a:cs typeface="Calibri"/>
                      </a:endParaRPr>
                    </a:p>
                  </a:txBody>
                  <a:tcPr marL="0" marR="0" marT="33655" marB="0">
                    <a:lnL w="12700">
                      <a:solidFill>
                        <a:srgbClr val="FFFFFF"/>
                      </a:solidFill>
                      <a:prstDash val="solid"/>
                    </a:lnL>
                    <a:lnR w="12700">
                      <a:solidFill>
                        <a:srgbClr val="FFFFFF"/>
                      </a:solidFill>
                      <a:prstDash val="solid"/>
                    </a:lnR>
                    <a:lnB w="12700">
                      <a:solidFill>
                        <a:srgbClr val="FFFFFF"/>
                      </a:solidFill>
                      <a:prstDash val="solid"/>
                    </a:lnB>
                    <a:solidFill>
                      <a:srgbClr val="00AFEF"/>
                    </a:solidFill>
                  </a:tcPr>
                </a:tc>
                <a:tc>
                  <a:txBody>
                    <a:bodyPr/>
                    <a:lstStyle/>
                    <a:p>
                      <a:pPr algn="ctr">
                        <a:lnSpc>
                          <a:spcPct val="100000"/>
                        </a:lnSpc>
                        <a:spcBef>
                          <a:spcPts val="265"/>
                        </a:spcBef>
                      </a:pPr>
                      <a:r>
                        <a:rPr sz="1400" b="1" dirty="0">
                          <a:solidFill>
                            <a:srgbClr val="FFFFFF"/>
                          </a:solidFill>
                          <a:latin typeface="Calibri"/>
                          <a:cs typeface="Calibri"/>
                        </a:rPr>
                        <a:t>Finish</a:t>
                      </a:r>
                      <a:endParaRPr sz="1400">
                        <a:latin typeface="Calibri"/>
                        <a:cs typeface="Calibri"/>
                      </a:endParaRPr>
                    </a:p>
                  </a:txBody>
                  <a:tcPr marL="0" marR="0" marT="33655" marB="0">
                    <a:lnL w="12700">
                      <a:solidFill>
                        <a:srgbClr val="FFFFFF"/>
                      </a:solidFill>
                      <a:prstDash val="solid"/>
                    </a:lnL>
                    <a:lnB w="12700">
                      <a:solidFill>
                        <a:srgbClr val="FFFFFF"/>
                      </a:solidFill>
                      <a:prstDash val="solid"/>
                    </a:lnB>
                    <a:solidFill>
                      <a:srgbClr val="00AFEF"/>
                    </a:solidFill>
                  </a:tcPr>
                </a:tc>
                <a:extLst>
                  <a:ext uri="{0D108BD9-81ED-4DB2-BD59-A6C34878D82A}">
                    <a16:rowId xmlns:a16="http://schemas.microsoft.com/office/drawing/2014/main" val="10000"/>
                  </a:ext>
                </a:extLst>
              </a:tr>
              <a:tr h="518160">
                <a:tc>
                  <a:txBody>
                    <a:bodyPr/>
                    <a:lstStyle/>
                    <a:p>
                      <a:pPr marL="90805" marR="631190">
                        <a:lnSpc>
                          <a:spcPct val="100000"/>
                        </a:lnSpc>
                        <a:spcBef>
                          <a:spcPts val="265"/>
                        </a:spcBef>
                      </a:pPr>
                      <a:r>
                        <a:rPr sz="1400" b="1" dirty="0">
                          <a:solidFill>
                            <a:srgbClr val="2E2B1F"/>
                          </a:solidFill>
                          <a:latin typeface="Calibri"/>
                          <a:cs typeface="Calibri"/>
                        </a:rPr>
                        <a:t>Notify </a:t>
                      </a:r>
                      <a:r>
                        <a:rPr sz="1400" b="1" spc="-5" dirty="0">
                          <a:solidFill>
                            <a:srgbClr val="2E2B1F"/>
                          </a:solidFill>
                          <a:latin typeface="Calibri"/>
                          <a:cs typeface="Calibri"/>
                        </a:rPr>
                        <a:t>Submitters </a:t>
                      </a:r>
                      <a:r>
                        <a:rPr sz="1400" b="1" dirty="0">
                          <a:solidFill>
                            <a:srgbClr val="2E2B1F"/>
                          </a:solidFill>
                          <a:latin typeface="Calibri"/>
                          <a:cs typeface="Calibri"/>
                        </a:rPr>
                        <a:t>of </a:t>
                      </a:r>
                      <a:r>
                        <a:rPr sz="1400" b="1" spc="-5" dirty="0">
                          <a:solidFill>
                            <a:srgbClr val="2E2B1F"/>
                          </a:solidFill>
                          <a:latin typeface="Calibri"/>
                          <a:cs typeface="Calibri"/>
                        </a:rPr>
                        <a:t>Scoring </a:t>
                      </a:r>
                      <a:r>
                        <a:rPr sz="1400" b="1" dirty="0">
                          <a:solidFill>
                            <a:srgbClr val="2E2B1F"/>
                          </a:solidFill>
                          <a:latin typeface="Calibri"/>
                          <a:cs typeface="Calibri"/>
                        </a:rPr>
                        <a:t>and </a:t>
                      </a:r>
                      <a:r>
                        <a:rPr sz="1400" b="1" spc="-5" dirty="0">
                          <a:solidFill>
                            <a:srgbClr val="2E2B1F"/>
                          </a:solidFill>
                          <a:latin typeface="Calibri"/>
                          <a:cs typeface="Calibri"/>
                        </a:rPr>
                        <a:t>Most</a:t>
                      </a:r>
                      <a:r>
                        <a:rPr sz="1400" b="1" spc="-130" dirty="0">
                          <a:solidFill>
                            <a:srgbClr val="2E2B1F"/>
                          </a:solidFill>
                          <a:latin typeface="Calibri"/>
                          <a:cs typeface="Calibri"/>
                        </a:rPr>
                        <a:t> </a:t>
                      </a:r>
                      <a:r>
                        <a:rPr sz="1400" b="1" dirty="0">
                          <a:solidFill>
                            <a:srgbClr val="2E2B1F"/>
                          </a:solidFill>
                          <a:latin typeface="Calibri"/>
                          <a:cs typeface="Calibri"/>
                        </a:rPr>
                        <a:t>Qualified  GC/CM</a:t>
                      </a:r>
                      <a:endParaRPr sz="1400">
                        <a:latin typeface="Calibri"/>
                        <a:cs typeface="Calibri"/>
                      </a:endParaRPr>
                    </a:p>
                  </a:txBody>
                  <a:tcPr marL="0" marR="0" marT="33655" marB="0">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gn="ctr">
                        <a:lnSpc>
                          <a:spcPct val="100000"/>
                        </a:lnSpc>
                        <a:spcBef>
                          <a:spcPts val="265"/>
                        </a:spcBef>
                      </a:pPr>
                      <a:r>
                        <a:rPr sz="1400" b="1" spc="-5" dirty="0">
                          <a:solidFill>
                            <a:srgbClr val="2E2B1F"/>
                          </a:solidFill>
                          <a:latin typeface="Calibri"/>
                          <a:cs typeface="Calibri"/>
                        </a:rPr>
                        <a:t>November 25,</a:t>
                      </a:r>
                      <a:r>
                        <a:rPr sz="1400" b="1" spc="-45" dirty="0">
                          <a:solidFill>
                            <a:srgbClr val="2E2B1F"/>
                          </a:solidFill>
                          <a:latin typeface="Calibri"/>
                          <a:cs typeface="Calibri"/>
                        </a:rPr>
                        <a:t> </a:t>
                      </a:r>
                      <a:r>
                        <a:rPr sz="1400" b="1" spc="-5" dirty="0">
                          <a:solidFill>
                            <a:srgbClr val="2E2B1F"/>
                          </a:solidFill>
                          <a:latin typeface="Calibri"/>
                          <a:cs typeface="Calibri"/>
                        </a:rPr>
                        <a:t>2019</a:t>
                      </a:r>
                      <a:endParaRPr sz="1400">
                        <a:latin typeface="Calibri"/>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val="10001"/>
                  </a:ext>
                </a:extLst>
              </a:tr>
              <a:tr h="304800">
                <a:tc>
                  <a:txBody>
                    <a:bodyPr/>
                    <a:lstStyle/>
                    <a:p>
                      <a:pPr marL="90805">
                        <a:lnSpc>
                          <a:spcPct val="100000"/>
                        </a:lnSpc>
                        <a:spcBef>
                          <a:spcPts val="265"/>
                        </a:spcBef>
                      </a:pPr>
                      <a:r>
                        <a:rPr sz="1400" b="1" spc="-5" dirty="0">
                          <a:latin typeface="Calibri"/>
                          <a:cs typeface="Calibri"/>
                        </a:rPr>
                        <a:t>Pre-Con </a:t>
                      </a:r>
                      <a:r>
                        <a:rPr sz="1400" b="1" spc="-15" dirty="0">
                          <a:latin typeface="Calibri"/>
                          <a:cs typeface="Calibri"/>
                        </a:rPr>
                        <a:t>Work </a:t>
                      </a:r>
                      <a:r>
                        <a:rPr sz="1400" b="1" dirty="0">
                          <a:latin typeface="Calibri"/>
                          <a:cs typeface="Calibri"/>
                        </a:rPr>
                        <a:t>Plan</a:t>
                      </a:r>
                      <a:r>
                        <a:rPr sz="1400" b="1" spc="-40" dirty="0">
                          <a:latin typeface="Calibri"/>
                          <a:cs typeface="Calibri"/>
                        </a:rPr>
                        <a:t> </a:t>
                      </a:r>
                      <a:r>
                        <a:rPr sz="1400" b="1" dirty="0">
                          <a:latin typeface="Calibri"/>
                          <a:cs typeface="Calibri"/>
                        </a:rPr>
                        <a:t>Due</a:t>
                      </a:r>
                      <a:endParaRPr sz="1400">
                        <a:latin typeface="Calibri"/>
                        <a:cs typeface="Calibri"/>
                      </a:endParaRPr>
                    </a:p>
                  </a:txBody>
                  <a:tcPr marL="0" marR="0" marT="33655" marB="0">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gn="ctr">
                        <a:lnSpc>
                          <a:spcPct val="100000"/>
                        </a:lnSpc>
                        <a:spcBef>
                          <a:spcPts val="265"/>
                        </a:spcBef>
                      </a:pPr>
                      <a:r>
                        <a:rPr sz="1400" b="1" dirty="0">
                          <a:latin typeface="Calibri"/>
                          <a:cs typeface="Calibri"/>
                        </a:rPr>
                        <a:t>December </a:t>
                      </a:r>
                      <a:r>
                        <a:rPr lang="en-US" sz="1400" b="1" spc="-5" dirty="0">
                          <a:latin typeface="Calibri"/>
                          <a:cs typeface="Calibri"/>
                        </a:rPr>
                        <a:t>20</a:t>
                      </a:r>
                      <a:r>
                        <a:rPr sz="1400" b="1" spc="-5" dirty="0">
                          <a:latin typeface="Calibri"/>
                          <a:cs typeface="Calibri"/>
                        </a:rPr>
                        <a:t>,</a:t>
                      </a:r>
                      <a:r>
                        <a:rPr sz="1400" b="1" spc="-55" dirty="0">
                          <a:latin typeface="Calibri"/>
                          <a:cs typeface="Calibri"/>
                        </a:rPr>
                        <a:t> </a:t>
                      </a:r>
                      <a:r>
                        <a:rPr sz="1400" b="1" spc="-5" dirty="0">
                          <a:latin typeface="Calibri"/>
                          <a:cs typeface="Calibri"/>
                        </a:rPr>
                        <a:t>2019</a:t>
                      </a:r>
                      <a:endParaRPr sz="1400" dirty="0">
                        <a:latin typeface="Calibri"/>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2"/>
                  </a:ext>
                </a:extLst>
              </a:tr>
              <a:tr h="304800">
                <a:tc>
                  <a:txBody>
                    <a:bodyPr/>
                    <a:lstStyle/>
                    <a:p>
                      <a:pPr marL="90805">
                        <a:lnSpc>
                          <a:spcPct val="100000"/>
                        </a:lnSpc>
                        <a:spcBef>
                          <a:spcPts val="265"/>
                        </a:spcBef>
                      </a:pPr>
                      <a:r>
                        <a:rPr sz="1400" b="1" dirty="0">
                          <a:solidFill>
                            <a:srgbClr val="2E2B1F"/>
                          </a:solidFill>
                          <a:latin typeface="Calibri"/>
                          <a:cs typeface="Calibri"/>
                        </a:rPr>
                        <a:t>Board </a:t>
                      </a:r>
                      <a:r>
                        <a:rPr sz="1400" b="1" spc="-5" dirty="0">
                          <a:solidFill>
                            <a:srgbClr val="2E2B1F"/>
                          </a:solidFill>
                          <a:latin typeface="Calibri"/>
                          <a:cs typeface="Calibri"/>
                        </a:rPr>
                        <a:t>Approval </a:t>
                      </a:r>
                      <a:r>
                        <a:rPr sz="1400" b="1" dirty="0">
                          <a:solidFill>
                            <a:srgbClr val="2E2B1F"/>
                          </a:solidFill>
                          <a:latin typeface="Calibri"/>
                          <a:cs typeface="Calibri"/>
                        </a:rPr>
                        <a:t>of GC/CM</a:t>
                      </a:r>
                      <a:r>
                        <a:rPr sz="1400" b="1" spc="-135" dirty="0">
                          <a:solidFill>
                            <a:srgbClr val="2E2B1F"/>
                          </a:solidFill>
                          <a:latin typeface="Calibri"/>
                          <a:cs typeface="Calibri"/>
                        </a:rPr>
                        <a:t> </a:t>
                      </a:r>
                      <a:r>
                        <a:rPr sz="1400" b="1" dirty="0">
                          <a:solidFill>
                            <a:srgbClr val="2E2B1F"/>
                          </a:solidFill>
                          <a:latin typeface="Calibri"/>
                          <a:cs typeface="Calibri"/>
                        </a:rPr>
                        <a:t>Selection</a:t>
                      </a:r>
                      <a:endParaRPr sz="1400">
                        <a:latin typeface="Calibri"/>
                        <a:cs typeface="Calibri"/>
                      </a:endParaRPr>
                    </a:p>
                  </a:txBody>
                  <a:tcPr marL="0" marR="0" marT="33655" marB="0">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gn="ctr">
                        <a:lnSpc>
                          <a:spcPct val="100000"/>
                        </a:lnSpc>
                        <a:spcBef>
                          <a:spcPts val="265"/>
                        </a:spcBef>
                      </a:pPr>
                      <a:r>
                        <a:rPr lang="en-US" sz="1400" b="1" dirty="0">
                          <a:solidFill>
                            <a:srgbClr val="2E2B1F"/>
                          </a:solidFill>
                          <a:latin typeface="Calibri"/>
                          <a:cs typeface="Calibri"/>
                        </a:rPr>
                        <a:t>January 9</a:t>
                      </a:r>
                      <a:r>
                        <a:rPr sz="1400" b="1" spc="-5" dirty="0">
                          <a:solidFill>
                            <a:srgbClr val="2E2B1F"/>
                          </a:solidFill>
                          <a:latin typeface="Calibri"/>
                          <a:cs typeface="Calibri"/>
                        </a:rPr>
                        <a:t>,</a:t>
                      </a:r>
                      <a:r>
                        <a:rPr sz="1400" b="1" spc="-55" dirty="0">
                          <a:solidFill>
                            <a:srgbClr val="2E2B1F"/>
                          </a:solidFill>
                          <a:latin typeface="Calibri"/>
                          <a:cs typeface="Calibri"/>
                        </a:rPr>
                        <a:t> </a:t>
                      </a:r>
                      <a:r>
                        <a:rPr sz="1400" b="1" spc="-5" dirty="0">
                          <a:solidFill>
                            <a:srgbClr val="2E2B1F"/>
                          </a:solidFill>
                          <a:latin typeface="Calibri"/>
                          <a:cs typeface="Calibri"/>
                        </a:rPr>
                        <a:t>20</a:t>
                      </a:r>
                      <a:r>
                        <a:rPr lang="en-US" sz="1400" b="1" spc="-5" dirty="0">
                          <a:solidFill>
                            <a:srgbClr val="2E2B1F"/>
                          </a:solidFill>
                          <a:latin typeface="Calibri"/>
                          <a:cs typeface="Calibri"/>
                        </a:rPr>
                        <a:t>20</a:t>
                      </a:r>
                      <a:endParaRPr sz="1400" dirty="0">
                        <a:latin typeface="Calibri"/>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val="10003"/>
                  </a:ext>
                </a:extLst>
              </a:tr>
              <a:tr h="304800">
                <a:tc>
                  <a:txBody>
                    <a:bodyPr/>
                    <a:lstStyle/>
                    <a:p>
                      <a:pPr marL="90805">
                        <a:lnSpc>
                          <a:spcPct val="100000"/>
                        </a:lnSpc>
                        <a:spcBef>
                          <a:spcPts val="265"/>
                        </a:spcBef>
                      </a:pPr>
                      <a:r>
                        <a:rPr sz="1400" b="1" dirty="0">
                          <a:latin typeface="Calibri"/>
                          <a:cs typeface="Calibri"/>
                        </a:rPr>
                        <a:t>GC/CM </a:t>
                      </a:r>
                      <a:r>
                        <a:rPr sz="1400" b="1" spc="-5" dirty="0">
                          <a:latin typeface="Calibri"/>
                          <a:cs typeface="Calibri"/>
                        </a:rPr>
                        <a:t>Agreement w/Pre-Con </a:t>
                      </a:r>
                      <a:r>
                        <a:rPr sz="1400" b="1" dirty="0">
                          <a:latin typeface="Calibri"/>
                          <a:cs typeface="Calibri"/>
                        </a:rPr>
                        <a:t>Services</a:t>
                      </a:r>
                      <a:r>
                        <a:rPr sz="1400" b="1" spc="-130" dirty="0">
                          <a:latin typeface="Calibri"/>
                          <a:cs typeface="Calibri"/>
                        </a:rPr>
                        <a:t> </a:t>
                      </a:r>
                      <a:r>
                        <a:rPr sz="1400" b="1" spc="-5" dirty="0">
                          <a:latin typeface="Calibri"/>
                          <a:cs typeface="Calibri"/>
                        </a:rPr>
                        <a:t>Executed</a:t>
                      </a:r>
                      <a:endParaRPr sz="1400">
                        <a:latin typeface="Calibri"/>
                        <a:cs typeface="Calibri"/>
                      </a:endParaRPr>
                    </a:p>
                  </a:txBody>
                  <a:tcPr marL="0" marR="0" marT="33655" marB="0">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gn="ctr">
                        <a:lnSpc>
                          <a:spcPct val="100000"/>
                        </a:lnSpc>
                        <a:spcBef>
                          <a:spcPts val="265"/>
                        </a:spcBef>
                      </a:pPr>
                      <a:r>
                        <a:rPr sz="1400" b="1" dirty="0">
                          <a:latin typeface="Calibri"/>
                          <a:cs typeface="Calibri"/>
                        </a:rPr>
                        <a:t>January </a:t>
                      </a:r>
                      <a:r>
                        <a:rPr lang="en-US" sz="1400" b="1" spc="-5" dirty="0">
                          <a:latin typeface="Calibri"/>
                          <a:cs typeface="Calibri"/>
                        </a:rPr>
                        <a:t>13</a:t>
                      </a:r>
                      <a:r>
                        <a:rPr sz="1400" b="1" spc="-5" dirty="0">
                          <a:latin typeface="Calibri"/>
                          <a:cs typeface="Calibri"/>
                        </a:rPr>
                        <a:t>,</a:t>
                      </a:r>
                      <a:r>
                        <a:rPr sz="1400" b="1" spc="-60" dirty="0">
                          <a:latin typeface="Calibri"/>
                          <a:cs typeface="Calibri"/>
                        </a:rPr>
                        <a:t> </a:t>
                      </a:r>
                      <a:r>
                        <a:rPr sz="1400" b="1" spc="-5" dirty="0">
                          <a:latin typeface="Calibri"/>
                          <a:cs typeface="Calibri"/>
                        </a:rPr>
                        <a:t>2020</a:t>
                      </a:r>
                      <a:endParaRPr sz="1400" dirty="0">
                        <a:latin typeface="Calibri"/>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4"/>
                  </a:ext>
                </a:extLst>
              </a:tr>
              <a:tr h="318541">
                <a:tc>
                  <a:txBody>
                    <a:bodyPr/>
                    <a:lstStyle/>
                    <a:p>
                      <a:pPr marL="90805">
                        <a:lnSpc>
                          <a:spcPct val="100000"/>
                        </a:lnSpc>
                        <a:spcBef>
                          <a:spcPts val="265"/>
                        </a:spcBef>
                      </a:pPr>
                      <a:r>
                        <a:rPr sz="1400" b="1" spc="-5" dirty="0">
                          <a:latin typeface="Calibri"/>
                          <a:cs typeface="Calibri"/>
                        </a:rPr>
                        <a:t>Pre-Con</a:t>
                      </a:r>
                      <a:r>
                        <a:rPr sz="1400" b="1" spc="-45" dirty="0">
                          <a:latin typeface="Calibri"/>
                          <a:cs typeface="Calibri"/>
                        </a:rPr>
                        <a:t> </a:t>
                      </a:r>
                      <a:r>
                        <a:rPr sz="1400" b="1" dirty="0">
                          <a:latin typeface="Calibri"/>
                          <a:cs typeface="Calibri"/>
                        </a:rPr>
                        <a:t>Services</a:t>
                      </a:r>
                      <a:endParaRPr sz="1400">
                        <a:latin typeface="Calibri"/>
                        <a:cs typeface="Calibri"/>
                      </a:endParaRPr>
                    </a:p>
                  </a:txBody>
                  <a:tcPr marL="0" marR="0" marT="33655" marB="0">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gn="ctr">
                        <a:lnSpc>
                          <a:spcPct val="100000"/>
                        </a:lnSpc>
                        <a:spcBef>
                          <a:spcPts val="265"/>
                        </a:spcBef>
                      </a:pPr>
                      <a:r>
                        <a:rPr sz="1400" b="1" dirty="0">
                          <a:latin typeface="Calibri"/>
                          <a:cs typeface="Calibri"/>
                        </a:rPr>
                        <a:t>January </a:t>
                      </a:r>
                      <a:r>
                        <a:rPr lang="en-US" sz="1400" b="1" spc="-5" dirty="0">
                          <a:latin typeface="Calibri"/>
                          <a:cs typeface="Calibri"/>
                        </a:rPr>
                        <a:t>13</a:t>
                      </a:r>
                      <a:r>
                        <a:rPr sz="1400" b="1" spc="-5" dirty="0">
                          <a:latin typeface="Calibri"/>
                          <a:cs typeface="Calibri"/>
                        </a:rPr>
                        <a:t>,</a:t>
                      </a:r>
                      <a:r>
                        <a:rPr sz="1400" b="1" spc="-60" dirty="0">
                          <a:latin typeface="Calibri"/>
                          <a:cs typeface="Calibri"/>
                        </a:rPr>
                        <a:t> </a:t>
                      </a:r>
                      <a:r>
                        <a:rPr sz="1400" b="1" spc="-5" dirty="0">
                          <a:latin typeface="Calibri"/>
                          <a:cs typeface="Calibri"/>
                        </a:rPr>
                        <a:t>2020</a:t>
                      </a:r>
                      <a:endParaRPr sz="1400" dirty="0">
                        <a:latin typeface="Calibri"/>
                        <a:cs typeface="Calibri"/>
                      </a:endParaRPr>
                    </a:p>
                  </a:txBody>
                  <a:tcPr marL="0" marR="0" marT="33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gn="ctr">
                        <a:lnSpc>
                          <a:spcPct val="100000"/>
                        </a:lnSpc>
                        <a:spcBef>
                          <a:spcPts val="265"/>
                        </a:spcBef>
                      </a:pPr>
                      <a:r>
                        <a:rPr sz="1400" b="1" spc="-5" dirty="0">
                          <a:latin typeface="Calibri"/>
                          <a:cs typeface="Calibri"/>
                        </a:rPr>
                        <a:t>November</a:t>
                      </a:r>
                      <a:r>
                        <a:rPr sz="1400" b="1" spc="-45" dirty="0">
                          <a:latin typeface="Calibri"/>
                          <a:cs typeface="Calibri"/>
                        </a:rPr>
                        <a:t> </a:t>
                      </a:r>
                      <a:r>
                        <a:rPr sz="1400" b="1" spc="-5" dirty="0">
                          <a:latin typeface="Calibri"/>
                          <a:cs typeface="Calibri"/>
                        </a:rPr>
                        <a:t>2020</a:t>
                      </a:r>
                      <a:endParaRPr sz="1400">
                        <a:latin typeface="Calibri"/>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val="10005"/>
                  </a:ext>
                </a:extLst>
              </a:tr>
              <a:tr h="318540">
                <a:tc>
                  <a:txBody>
                    <a:bodyPr/>
                    <a:lstStyle/>
                    <a:p>
                      <a:pPr marL="91440">
                        <a:lnSpc>
                          <a:spcPct val="100000"/>
                        </a:lnSpc>
                        <a:spcBef>
                          <a:spcPts val="265"/>
                        </a:spcBef>
                      </a:pPr>
                      <a:r>
                        <a:rPr sz="1400" b="1" dirty="0">
                          <a:latin typeface="Calibri"/>
                          <a:cs typeface="Calibri"/>
                        </a:rPr>
                        <a:t>GMP </a:t>
                      </a:r>
                      <a:r>
                        <a:rPr sz="1400" b="1" spc="-5" dirty="0">
                          <a:latin typeface="Calibri"/>
                          <a:cs typeface="Calibri"/>
                        </a:rPr>
                        <a:t>Negotiation (90%</a:t>
                      </a:r>
                      <a:r>
                        <a:rPr sz="1400" b="1" spc="-45" dirty="0">
                          <a:latin typeface="Calibri"/>
                          <a:cs typeface="Calibri"/>
                        </a:rPr>
                        <a:t> </a:t>
                      </a:r>
                      <a:r>
                        <a:rPr sz="1400" b="1" dirty="0">
                          <a:latin typeface="Calibri"/>
                          <a:cs typeface="Calibri"/>
                        </a:rPr>
                        <a:t>CDs)</a:t>
                      </a:r>
                      <a:endParaRPr sz="1400">
                        <a:latin typeface="Calibri"/>
                        <a:cs typeface="Calibri"/>
                      </a:endParaRPr>
                    </a:p>
                  </a:txBody>
                  <a:tcPr marL="0" marR="0" marT="33655" marB="0">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gn="ctr">
                        <a:lnSpc>
                          <a:spcPct val="100000"/>
                        </a:lnSpc>
                        <a:spcBef>
                          <a:spcPts val="265"/>
                        </a:spcBef>
                      </a:pPr>
                      <a:r>
                        <a:rPr sz="1400" b="1" spc="-5" dirty="0">
                          <a:latin typeface="Calibri"/>
                          <a:cs typeface="Calibri"/>
                        </a:rPr>
                        <a:t>November</a:t>
                      </a:r>
                      <a:r>
                        <a:rPr sz="1400" b="1" spc="-45" dirty="0">
                          <a:latin typeface="Calibri"/>
                          <a:cs typeface="Calibri"/>
                        </a:rPr>
                        <a:t> </a:t>
                      </a:r>
                      <a:r>
                        <a:rPr sz="1400" b="1" spc="-5" dirty="0">
                          <a:latin typeface="Calibri"/>
                          <a:cs typeface="Calibri"/>
                        </a:rPr>
                        <a:t>2020</a:t>
                      </a:r>
                      <a:endParaRPr sz="1400">
                        <a:latin typeface="Calibri"/>
                        <a:cs typeface="Calibri"/>
                      </a:endParaRPr>
                    </a:p>
                  </a:txBody>
                  <a:tcPr marL="0" marR="0" marT="33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gn="ctr">
                        <a:lnSpc>
                          <a:spcPct val="100000"/>
                        </a:lnSpc>
                        <a:spcBef>
                          <a:spcPts val="265"/>
                        </a:spcBef>
                      </a:pPr>
                      <a:r>
                        <a:rPr sz="1400" b="1" dirty="0">
                          <a:latin typeface="Calibri"/>
                          <a:cs typeface="Calibri"/>
                        </a:rPr>
                        <a:t>December</a:t>
                      </a:r>
                      <a:r>
                        <a:rPr sz="1400" b="1" spc="-50" dirty="0">
                          <a:latin typeface="Calibri"/>
                          <a:cs typeface="Calibri"/>
                        </a:rPr>
                        <a:t> </a:t>
                      </a:r>
                      <a:r>
                        <a:rPr sz="1400" b="1" spc="-5" dirty="0">
                          <a:latin typeface="Calibri"/>
                          <a:cs typeface="Calibri"/>
                        </a:rPr>
                        <a:t>2020</a:t>
                      </a:r>
                      <a:endParaRPr sz="1400">
                        <a:latin typeface="Calibri"/>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6"/>
                  </a:ext>
                </a:extLst>
              </a:tr>
              <a:tr h="518160">
                <a:tc>
                  <a:txBody>
                    <a:bodyPr/>
                    <a:lstStyle/>
                    <a:p>
                      <a:pPr marL="91440" marR="1034415">
                        <a:lnSpc>
                          <a:spcPct val="100000"/>
                        </a:lnSpc>
                        <a:spcBef>
                          <a:spcPts val="265"/>
                        </a:spcBef>
                      </a:pPr>
                      <a:r>
                        <a:rPr sz="1400" b="1" dirty="0">
                          <a:latin typeface="Calibri"/>
                          <a:cs typeface="Calibri"/>
                        </a:rPr>
                        <a:t>Board </a:t>
                      </a:r>
                      <a:r>
                        <a:rPr sz="1400" b="1" spc="-5" dirty="0">
                          <a:latin typeface="Calibri"/>
                          <a:cs typeface="Calibri"/>
                        </a:rPr>
                        <a:t>Approval </a:t>
                      </a:r>
                      <a:r>
                        <a:rPr sz="1400" b="1" dirty="0">
                          <a:latin typeface="Calibri"/>
                          <a:cs typeface="Calibri"/>
                        </a:rPr>
                        <a:t>of GMP and GMP</a:t>
                      </a:r>
                      <a:r>
                        <a:rPr sz="1400" b="1" spc="-190" dirty="0">
                          <a:latin typeface="Calibri"/>
                          <a:cs typeface="Calibri"/>
                        </a:rPr>
                        <a:t> </a:t>
                      </a:r>
                      <a:r>
                        <a:rPr sz="1400" b="1" spc="-5" dirty="0">
                          <a:latin typeface="Calibri"/>
                          <a:cs typeface="Calibri"/>
                        </a:rPr>
                        <a:t>Contract  Amendment</a:t>
                      </a:r>
                      <a:r>
                        <a:rPr sz="1400" b="1" spc="-40" dirty="0">
                          <a:latin typeface="Calibri"/>
                          <a:cs typeface="Calibri"/>
                        </a:rPr>
                        <a:t> </a:t>
                      </a:r>
                      <a:r>
                        <a:rPr sz="1400" b="1" spc="-5" dirty="0">
                          <a:latin typeface="Calibri"/>
                          <a:cs typeface="Calibri"/>
                        </a:rPr>
                        <a:t>Executed</a:t>
                      </a:r>
                      <a:endParaRPr sz="1400">
                        <a:latin typeface="Calibri"/>
                        <a:cs typeface="Calibri"/>
                      </a:endParaRPr>
                    </a:p>
                  </a:txBody>
                  <a:tcPr marL="0" marR="0" marT="33655" marB="0">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gn="ctr">
                        <a:lnSpc>
                          <a:spcPct val="100000"/>
                        </a:lnSpc>
                        <a:spcBef>
                          <a:spcPts val="265"/>
                        </a:spcBef>
                      </a:pPr>
                      <a:r>
                        <a:rPr sz="1400" b="1" dirty="0">
                          <a:latin typeface="Calibri"/>
                          <a:cs typeface="Calibri"/>
                        </a:rPr>
                        <a:t>January</a:t>
                      </a:r>
                      <a:r>
                        <a:rPr sz="1400" b="1" spc="-45" dirty="0">
                          <a:latin typeface="Calibri"/>
                          <a:cs typeface="Calibri"/>
                        </a:rPr>
                        <a:t> </a:t>
                      </a:r>
                      <a:r>
                        <a:rPr sz="1400" b="1" spc="-5" dirty="0">
                          <a:latin typeface="Calibri"/>
                          <a:cs typeface="Calibri"/>
                        </a:rPr>
                        <a:t>2021</a:t>
                      </a:r>
                      <a:endParaRPr sz="1400" dirty="0">
                        <a:latin typeface="Calibri"/>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96520" rIns="0" bIns="0" rtlCol="0">
            <a:spAutoFit/>
          </a:bodyPr>
          <a:lstStyle/>
          <a:p>
            <a:pPr marL="12700" marR="5080" indent="182880">
              <a:lnSpc>
                <a:spcPts val="3670"/>
              </a:lnSpc>
              <a:spcBef>
                <a:spcPts val="760"/>
              </a:spcBef>
            </a:pPr>
            <a:r>
              <a:rPr spc="-70" dirty="0"/>
              <a:t>Lakehaven </a:t>
            </a:r>
            <a:r>
              <a:rPr spc="-80" dirty="0"/>
              <a:t>Water </a:t>
            </a:r>
            <a:r>
              <a:rPr dirty="0"/>
              <a:t>&amp; </a:t>
            </a:r>
            <a:r>
              <a:rPr spc="-50" dirty="0"/>
              <a:t>Sewer </a:t>
            </a:r>
            <a:r>
              <a:rPr spc="-55" dirty="0"/>
              <a:t>District  </a:t>
            </a:r>
            <a:r>
              <a:rPr spc="-40" dirty="0"/>
              <a:t>New </a:t>
            </a:r>
            <a:r>
              <a:rPr spc="-60" dirty="0"/>
              <a:t>Headquarters </a:t>
            </a:r>
            <a:r>
              <a:rPr spc="-55" dirty="0"/>
              <a:t>Facility</a:t>
            </a:r>
            <a:r>
              <a:rPr spc="-275" dirty="0"/>
              <a:t> </a:t>
            </a:r>
            <a:r>
              <a:rPr spc="-50" dirty="0"/>
              <a:t>Schedule</a:t>
            </a:r>
          </a:p>
        </p:txBody>
      </p:sp>
      <p:graphicFrame>
        <p:nvGraphicFramePr>
          <p:cNvPr id="3" name="object 3"/>
          <p:cNvGraphicFramePr>
            <a:graphicFrameLocks noGrp="1"/>
          </p:cNvGraphicFramePr>
          <p:nvPr/>
        </p:nvGraphicFramePr>
        <p:xfrm>
          <a:off x="381000" y="2057400"/>
          <a:ext cx="8229600" cy="3171666"/>
        </p:xfrm>
        <a:graphic>
          <a:graphicData uri="http://schemas.openxmlformats.org/drawingml/2006/table">
            <a:tbl>
              <a:tblPr firstRow="1" bandRow="1">
                <a:tableStyleId>{2D5ABB26-0587-4C30-8999-92F81FD0307C}</a:tableStyleId>
              </a:tblPr>
              <a:tblGrid>
                <a:gridCol w="4754880">
                  <a:extLst>
                    <a:ext uri="{9D8B030D-6E8A-4147-A177-3AD203B41FA5}">
                      <a16:colId xmlns:a16="http://schemas.microsoft.com/office/drawing/2014/main" val="20000"/>
                    </a:ext>
                  </a:extLst>
                </a:gridCol>
                <a:gridCol w="1737360">
                  <a:extLst>
                    <a:ext uri="{9D8B030D-6E8A-4147-A177-3AD203B41FA5}">
                      <a16:colId xmlns:a16="http://schemas.microsoft.com/office/drawing/2014/main" val="20001"/>
                    </a:ext>
                  </a:extLst>
                </a:gridCol>
                <a:gridCol w="1737360">
                  <a:extLst>
                    <a:ext uri="{9D8B030D-6E8A-4147-A177-3AD203B41FA5}">
                      <a16:colId xmlns:a16="http://schemas.microsoft.com/office/drawing/2014/main" val="20002"/>
                    </a:ext>
                  </a:extLst>
                </a:gridCol>
              </a:tblGrid>
              <a:tr h="304800">
                <a:tc>
                  <a:txBody>
                    <a:bodyPr/>
                    <a:lstStyle/>
                    <a:p>
                      <a:pPr marL="91440">
                        <a:lnSpc>
                          <a:spcPct val="100000"/>
                        </a:lnSpc>
                        <a:spcBef>
                          <a:spcPts val="265"/>
                        </a:spcBef>
                      </a:pPr>
                      <a:r>
                        <a:rPr sz="1400" b="1" dirty="0">
                          <a:solidFill>
                            <a:srgbClr val="FFFFFF"/>
                          </a:solidFill>
                          <a:latin typeface="Calibri"/>
                          <a:cs typeface="Calibri"/>
                        </a:rPr>
                        <a:t>Design &amp; Construction</a:t>
                      </a:r>
                      <a:r>
                        <a:rPr sz="1400" b="1" spc="-70" dirty="0">
                          <a:solidFill>
                            <a:srgbClr val="FFFFFF"/>
                          </a:solidFill>
                          <a:latin typeface="Calibri"/>
                          <a:cs typeface="Calibri"/>
                        </a:rPr>
                        <a:t> </a:t>
                      </a:r>
                      <a:r>
                        <a:rPr sz="1400" b="1" dirty="0">
                          <a:solidFill>
                            <a:srgbClr val="FFFFFF"/>
                          </a:solidFill>
                          <a:latin typeface="Calibri"/>
                          <a:cs typeface="Calibri"/>
                        </a:rPr>
                        <a:t>Schedule</a:t>
                      </a:r>
                      <a:endParaRPr sz="1400">
                        <a:latin typeface="Calibri"/>
                        <a:cs typeface="Calibri"/>
                      </a:endParaRPr>
                    </a:p>
                  </a:txBody>
                  <a:tcPr marL="0" marR="0" marT="33655" marB="0">
                    <a:lnR w="12700">
                      <a:solidFill>
                        <a:srgbClr val="FFFFFF"/>
                      </a:solidFill>
                      <a:prstDash val="solid"/>
                    </a:lnR>
                    <a:lnB w="12700">
                      <a:solidFill>
                        <a:srgbClr val="FFFFFF"/>
                      </a:solidFill>
                      <a:prstDash val="solid"/>
                    </a:lnB>
                    <a:solidFill>
                      <a:srgbClr val="00AFEF"/>
                    </a:solidFill>
                  </a:tcPr>
                </a:tc>
                <a:tc>
                  <a:txBody>
                    <a:bodyPr/>
                    <a:lstStyle/>
                    <a:p>
                      <a:pPr algn="ctr">
                        <a:lnSpc>
                          <a:spcPct val="100000"/>
                        </a:lnSpc>
                        <a:spcBef>
                          <a:spcPts val="265"/>
                        </a:spcBef>
                      </a:pPr>
                      <a:r>
                        <a:rPr sz="1400" b="1" spc="-5" dirty="0">
                          <a:solidFill>
                            <a:srgbClr val="FFFFFF"/>
                          </a:solidFill>
                          <a:latin typeface="Calibri"/>
                          <a:cs typeface="Calibri"/>
                        </a:rPr>
                        <a:t>Start</a:t>
                      </a:r>
                      <a:endParaRPr sz="1400">
                        <a:latin typeface="Calibri"/>
                        <a:cs typeface="Calibri"/>
                      </a:endParaRPr>
                    </a:p>
                  </a:txBody>
                  <a:tcPr marL="0" marR="0" marT="33655" marB="0">
                    <a:lnL w="12700">
                      <a:solidFill>
                        <a:srgbClr val="FFFFFF"/>
                      </a:solidFill>
                      <a:prstDash val="solid"/>
                    </a:lnL>
                    <a:lnR w="12700">
                      <a:solidFill>
                        <a:srgbClr val="FFFFFF"/>
                      </a:solidFill>
                      <a:prstDash val="solid"/>
                    </a:lnR>
                    <a:lnB w="12700">
                      <a:solidFill>
                        <a:srgbClr val="FFFFFF"/>
                      </a:solidFill>
                      <a:prstDash val="solid"/>
                    </a:lnB>
                    <a:solidFill>
                      <a:srgbClr val="00AFEF"/>
                    </a:solidFill>
                  </a:tcPr>
                </a:tc>
                <a:tc>
                  <a:txBody>
                    <a:bodyPr/>
                    <a:lstStyle/>
                    <a:p>
                      <a:pPr algn="ctr">
                        <a:lnSpc>
                          <a:spcPct val="100000"/>
                        </a:lnSpc>
                        <a:spcBef>
                          <a:spcPts val="265"/>
                        </a:spcBef>
                      </a:pPr>
                      <a:r>
                        <a:rPr sz="1400" b="1" dirty="0">
                          <a:solidFill>
                            <a:srgbClr val="FFFFFF"/>
                          </a:solidFill>
                          <a:latin typeface="Calibri"/>
                          <a:cs typeface="Calibri"/>
                        </a:rPr>
                        <a:t>Finish</a:t>
                      </a:r>
                      <a:endParaRPr sz="1400">
                        <a:latin typeface="Calibri"/>
                        <a:cs typeface="Calibri"/>
                      </a:endParaRPr>
                    </a:p>
                  </a:txBody>
                  <a:tcPr marL="0" marR="0" marT="33655" marB="0">
                    <a:lnL w="12700">
                      <a:solidFill>
                        <a:srgbClr val="FFFFFF"/>
                      </a:solidFill>
                      <a:prstDash val="solid"/>
                    </a:lnL>
                    <a:lnB w="12700">
                      <a:solidFill>
                        <a:srgbClr val="FFFFFF"/>
                      </a:solidFill>
                      <a:prstDash val="solid"/>
                    </a:lnB>
                    <a:solidFill>
                      <a:srgbClr val="00AFEF"/>
                    </a:solidFill>
                  </a:tcPr>
                </a:tc>
                <a:extLst>
                  <a:ext uri="{0D108BD9-81ED-4DB2-BD59-A6C34878D82A}">
                    <a16:rowId xmlns:a16="http://schemas.microsoft.com/office/drawing/2014/main" val="10000"/>
                  </a:ext>
                </a:extLst>
              </a:tr>
              <a:tr h="318541">
                <a:tc>
                  <a:txBody>
                    <a:bodyPr/>
                    <a:lstStyle/>
                    <a:p>
                      <a:pPr marL="90805">
                        <a:lnSpc>
                          <a:spcPct val="100000"/>
                        </a:lnSpc>
                        <a:spcBef>
                          <a:spcPts val="265"/>
                        </a:spcBef>
                      </a:pPr>
                      <a:r>
                        <a:rPr sz="1400" b="1" dirty="0">
                          <a:solidFill>
                            <a:srgbClr val="2E2B1F"/>
                          </a:solidFill>
                          <a:latin typeface="Calibri"/>
                          <a:cs typeface="Calibri"/>
                        </a:rPr>
                        <a:t>Schematic</a:t>
                      </a:r>
                      <a:r>
                        <a:rPr sz="1400" b="1" spc="-35" dirty="0">
                          <a:solidFill>
                            <a:srgbClr val="2E2B1F"/>
                          </a:solidFill>
                          <a:latin typeface="Calibri"/>
                          <a:cs typeface="Calibri"/>
                        </a:rPr>
                        <a:t> </a:t>
                      </a:r>
                      <a:r>
                        <a:rPr sz="1400" b="1" dirty="0">
                          <a:solidFill>
                            <a:srgbClr val="2E2B1F"/>
                          </a:solidFill>
                          <a:latin typeface="Calibri"/>
                          <a:cs typeface="Calibri"/>
                        </a:rPr>
                        <a:t>Design</a:t>
                      </a:r>
                      <a:endParaRPr sz="1400">
                        <a:latin typeface="Calibri"/>
                        <a:cs typeface="Calibri"/>
                      </a:endParaRPr>
                    </a:p>
                  </a:txBody>
                  <a:tcPr marL="0" marR="0" marT="33655" marB="0">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gn="ctr">
                        <a:lnSpc>
                          <a:spcPct val="100000"/>
                        </a:lnSpc>
                        <a:spcBef>
                          <a:spcPts val="265"/>
                        </a:spcBef>
                      </a:pPr>
                      <a:r>
                        <a:rPr sz="1400" b="1" spc="-5" dirty="0">
                          <a:solidFill>
                            <a:srgbClr val="2E2B1F"/>
                          </a:solidFill>
                          <a:latin typeface="Calibri"/>
                          <a:cs typeface="Calibri"/>
                        </a:rPr>
                        <a:t>October</a:t>
                      </a:r>
                      <a:r>
                        <a:rPr sz="1400" b="1" spc="-35" dirty="0">
                          <a:solidFill>
                            <a:srgbClr val="2E2B1F"/>
                          </a:solidFill>
                          <a:latin typeface="Calibri"/>
                          <a:cs typeface="Calibri"/>
                        </a:rPr>
                        <a:t> </a:t>
                      </a:r>
                      <a:r>
                        <a:rPr sz="1400" b="1" spc="-5" dirty="0">
                          <a:solidFill>
                            <a:srgbClr val="2E2B1F"/>
                          </a:solidFill>
                          <a:latin typeface="Calibri"/>
                          <a:cs typeface="Calibri"/>
                        </a:rPr>
                        <a:t>2019</a:t>
                      </a:r>
                      <a:endParaRPr sz="1400">
                        <a:latin typeface="Calibri"/>
                        <a:cs typeface="Calibri"/>
                      </a:endParaRPr>
                    </a:p>
                  </a:txBody>
                  <a:tcPr marL="0" marR="0" marT="33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gn="ctr">
                        <a:lnSpc>
                          <a:spcPct val="100000"/>
                        </a:lnSpc>
                        <a:spcBef>
                          <a:spcPts val="265"/>
                        </a:spcBef>
                      </a:pPr>
                      <a:r>
                        <a:rPr sz="1400" b="1" dirty="0">
                          <a:solidFill>
                            <a:srgbClr val="2E2B1F"/>
                          </a:solidFill>
                          <a:latin typeface="Calibri"/>
                          <a:cs typeface="Calibri"/>
                        </a:rPr>
                        <a:t>February</a:t>
                      </a:r>
                      <a:r>
                        <a:rPr sz="1400" b="1" spc="-55" dirty="0">
                          <a:solidFill>
                            <a:srgbClr val="2E2B1F"/>
                          </a:solidFill>
                          <a:latin typeface="Calibri"/>
                          <a:cs typeface="Calibri"/>
                        </a:rPr>
                        <a:t> </a:t>
                      </a:r>
                      <a:r>
                        <a:rPr sz="1400" b="1" spc="-5" dirty="0">
                          <a:solidFill>
                            <a:srgbClr val="2E2B1F"/>
                          </a:solidFill>
                          <a:latin typeface="Calibri"/>
                          <a:cs typeface="Calibri"/>
                        </a:rPr>
                        <a:t>2020</a:t>
                      </a:r>
                      <a:endParaRPr sz="1400">
                        <a:latin typeface="Calibri"/>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val="10001"/>
                  </a:ext>
                </a:extLst>
              </a:tr>
              <a:tr h="318540">
                <a:tc>
                  <a:txBody>
                    <a:bodyPr/>
                    <a:lstStyle/>
                    <a:p>
                      <a:pPr marL="90805">
                        <a:lnSpc>
                          <a:spcPct val="100000"/>
                        </a:lnSpc>
                        <a:spcBef>
                          <a:spcPts val="265"/>
                        </a:spcBef>
                      </a:pPr>
                      <a:r>
                        <a:rPr sz="1400" b="1" spc="-5" dirty="0">
                          <a:solidFill>
                            <a:srgbClr val="2E2B1F"/>
                          </a:solidFill>
                          <a:latin typeface="Calibri"/>
                          <a:cs typeface="Calibri"/>
                        </a:rPr>
                        <a:t>Site Development </a:t>
                      </a:r>
                      <a:r>
                        <a:rPr sz="1400" b="1" dirty="0">
                          <a:solidFill>
                            <a:srgbClr val="2E2B1F"/>
                          </a:solidFill>
                          <a:latin typeface="Calibri"/>
                          <a:cs typeface="Calibri"/>
                        </a:rPr>
                        <a:t>and Land-use</a:t>
                      </a:r>
                      <a:r>
                        <a:rPr sz="1400" b="1" spc="-130" dirty="0">
                          <a:solidFill>
                            <a:srgbClr val="2E2B1F"/>
                          </a:solidFill>
                          <a:latin typeface="Calibri"/>
                          <a:cs typeface="Calibri"/>
                        </a:rPr>
                        <a:t> </a:t>
                      </a:r>
                      <a:r>
                        <a:rPr sz="1400" b="1" spc="-10" dirty="0">
                          <a:solidFill>
                            <a:srgbClr val="2E2B1F"/>
                          </a:solidFill>
                          <a:latin typeface="Calibri"/>
                          <a:cs typeface="Calibri"/>
                        </a:rPr>
                        <a:t>Review</a:t>
                      </a:r>
                      <a:endParaRPr sz="1400">
                        <a:latin typeface="Calibri"/>
                        <a:cs typeface="Calibri"/>
                      </a:endParaRPr>
                    </a:p>
                  </a:txBody>
                  <a:tcPr marL="0" marR="0" marT="33655" marB="0">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marL="635" algn="ctr">
                        <a:lnSpc>
                          <a:spcPct val="100000"/>
                        </a:lnSpc>
                        <a:spcBef>
                          <a:spcPts val="265"/>
                        </a:spcBef>
                      </a:pPr>
                      <a:r>
                        <a:rPr sz="1400" b="1" dirty="0">
                          <a:solidFill>
                            <a:srgbClr val="2E2B1F"/>
                          </a:solidFill>
                          <a:latin typeface="Calibri"/>
                          <a:cs typeface="Calibri"/>
                        </a:rPr>
                        <a:t>January</a:t>
                      </a:r>
                      <a:r>
                        <a:rPr sz="1400" b="1" spc="-45" dirty="0">
                          <a:solidFill>
                            <a:srgbClr val="2E2B1F"/>
                          </a:solidFill>
                          <a:latin typeface="Calibri"/>
                          <a:cs typeface="Calibri"/>
                        </a:rPr>
                        <a:t> </a:t>
                      </a:r>
                      <a:r>
                        <a:rPr sz="1400" b="1" spc="-5" dirty="0">
                          <a:solidFill>
                            <a:srgbClr val="2E2B1F"/>
                          </a:solidFill>
                          <a:latin typeface="Calibri"/>
                          <a:cs typeface="Calibri"/>
                        </a:rPr>
                        <a:t>2020</a:t>
                      </a:r>
                      <a:endParaRPr sz="1400">
                        <a:latin typeface="Calibri"/>
                        <a:cs typeface="Calibri"/>
                      </a:endParaRPr>
                    </a:p>
                  </a:txBody>
                  <a:tcPr marL="0" marR="0" marT="33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gn="ctr">
                        <a:lnSpc>
                          <a:spcPct val="100000"/>
                        </a:lnSpc>
                        <a:spcBef>
                          <a:spcPts val="265"/>
                        </a:spcBef>
                      </a:pPr>
                      <a:r>
                        <a:rPr sz="1400" b="1" dirty="0">
                          <a:solidFill>
                            <a:srgbClr val="2E2B1F"/>
                          </a:solidFill>
                          <a:latin typeface="Calibri"/>
                          <a:cs typeface="Calibri"/>
                        </a:rPr>
                        <a:t>June</a:t>
                      </a:r>
                      <a:r>
                        <a:rPr sz="1400" b="1" spc="-40" dirty="0">
                          <a:solidFill>
                            <a:srgbClr val="2E2B1F"/>
                          </a:solidFill>
                          <a:latin typeface="Calibri"/>
                          <a:cs typeface="Calibri"/>
                        </a:rPr>
                        <a:t> </a:t>
                      </a:r>
                      <a:r>
                        <a:rPr sz="1400" b="1" spc="-5" dirty="0">
                          <a:solidFill>
                            <a:srgbClr val="2E2B1F"/>
                          </a:solidFill>
                          <a:latin typeface="Calibri"/>
                          <a:cs typeface="Calibri"/>
                        </a:rPr>
                        <a:t>2020</a:t>
                      </a:r>
                      <a:endParaRPr sz="1400">
                        <a:latin typeface="Calibri"/>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2"/>
                  </a:ext>
                </a:extLst>
              </a:tr>
              <a:tr h="318541">
                <a:tc>
                  <a:txBody>
                    <a:bodyPr/>
                    <a:lstStyle/>
                    <a:p>
                      <a:pPr marL="91440">
                        <a:lnSpc>
                          <a:spcPct val="100000"/>
                        </a:lnSpc>
                        <a:spcBef>
                          <a:spcPts val="265"/>
                        </a:spcBef>
                      </a:pPr>
                      <a:r>
                        <a:rPr sz="1400" b="1" dirty="0">
                          <a:latin typeface="Calibri"/>
                          <a:cs typeface="Calibri"/>
                        </a:rPr>
                        <a:t>Design</a:t>
                      </a:r>
                      <a:r>
                        <a:rPr sz="1400" b="1" spc="-20" dirty="0">
                          <a:latin typeface="Calibri"/>
                          <a:cs typeface="Calibri"/>
                        </a:rPr>
                        <a:t> </a:t>
                      </a:r>
                      <a:r>
                        <a:rPr sz="1400" b="1" spc="-5" dirty="0">
                          <a:latin typeface="Calibri"/>
                          <a:cs typeface="Calibri"/>
                        </a:rPr>
                        <a:t>Development</a:t>
                      </a:r>
                      <a:endParaRPr sz="1400">
                        <a:latin typeface="Calibri"/>
                        <a:cs typeface="Calibri"/>
                      </a:endParaRPr>
                    </a:p>
                  </a:txBody>
                  <a:tcPr marL="0" marR="0" marT="33655" marB="0">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gn="ctr">
                        <a:lnSpc>
                          <a:spcPct val="100000"/>
                        </a:lnSpc>
                        <a:spcBef>
                          <a:spcPts val="265"/>
                        </a:spcBef>
                      </a:pPr>
                      <a:r>
                        <a:rPr sz="1400" b="1" spc="-5" dirty="0">
                          <a:latin typeface="Calibri"/>
                          <a:cs typeface="Calibri"/>
                        </a:rPr>
                        <a:t>March</a:t>
                      </a:r>
                      <a:r>
                        <a:rPr sz="1400" b="1" spc="-25" dirty="0">
                          <a:latin typeface="Calibri"/>
                          <a:cs typeface="Calibri"/>
                        </a:rPr>
                        <a:t> </a:t>
                      </a:r>
                      <a:r>
                        <a:rPr sz="1400" b="1" spc="-5" dirty="0">
                          <a:latin typeface="Calibri"/>
                          <a:cs typeface="Calibri"/>
                        </a:rPr>
                        <a:t>2020</a:t>
                      </a:r>
                      <a:endParaRPr sz="1400">
                        <a:latin typeface="Calibri"/>
                        <a:cs typeface="Calibri"/>
                      </a:endParaRPr>
                    </a:p>
                  </a:txBody>
                  <a:tcPr marL="0" marR="0" marT="33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gn="ctr">
                        <a:lnSpc>
                          <a:spcPct val="100000"/>
                        </a:lnSpc>
                        <a:spcBef>
                          <a:spcPts val="265"/>
                        </a:spcBef>
                      </a:pPr>
                      <a:r>
                        <a:rPr sz="1400" b="1" dirty="0">
                          <a:latin typeface="Calibri"/>
                          <a:cs typeface="Calibri"/>
                        </a:rPr>
                        <a:t>July</a:t>
                      </a:r>
                      <a:r>
                        <a:rPr sz="1400" b="1" spc="-35" dirty="0">
                          <a:latin typeface="Calibri"/>
                          <a:cs typeface="Calibri"/>
                        </a:rPr>
                        <a:t> </a:t>
                      </a:r>
                      <a:r>
                        <a:rPr sz="1400" b="1" spc="-5" dirty="0">
                          <a:latin typeface="Calibri"/>
                          <a:cs typeface="Calibri"/>
                        </a:rPr>
                        <a:t>2020</a:t>
                      </a:r>
                      <a:endParaRPr sz="1400">
                        <a:latin typeface="Calibri"/>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val="10003"/>
                  </a:ext>
                </a:extLst>
              </a:tr>
              <a:tr h="318541">
                <a:tc>
                  <a:txBody>
                    <a:bodyPr/>
                    <a:lstStyle/>
                    <a:p>
                      <a:pPr marL="91440">
                        <a:lnSpc>
                          <a:spcPct val="100000"/>
                        </a:lnSpc>
                        <a:spcBef>
                          <a:spcPts val="265"/>
                        </a:spcBef>
                      </a:pPr>
                      <a:r>
                        <a:rPr sz="1400" b="1" dirty="0">
                          <a:latin typeface="Calibri"/>
                          <a:cs typeface="Calibri"/>
                        </a:rPr>
                        <a:t>Construction</a:t>
                      </a:r>
                      <a:r>
                        <a:rPr sz="1400" b="1" spc="-45" dirty="0">
                          <a:latin typeface="Calibri"/>
                          <a:cs typeface="Calibri"/>
                        </a:rPr>
                        <a:t> </a:t>
                      </a:r>
                      <a:r>
                        <a:rPr sz="1400" b="1" dirty="0">
                          <a:latin typeface="Calibri"/>
                          <a:cs typeface="Calibri"/>
                        </a:rPr>
                        <a:t>Documents</a:t>
                      </a:r>
                      <a:endParaRPr sz="1400">
                        <a:latin typeface="Calibri"/>
                        <a:cs typeface="Calibri"/>
                      </a:endParaRPr>
                    </a:p>
                  </a:txBody>
                  <a:tcPr marL="0" marR="0" marT="33655" marB="0">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gn="ctr">
                        <a:lnSpc>
                          <a:spcPct val="100000"/>
                        </a:lnSpc>
                        <a:spcBef>
                          <a:spcPts val="265"/>
                        </a:spcBef>
                      </a:pPr>
                      <a:r>
                        <a:rPr sz="1400" b="1" spc="-5" dirty="0">
                          <a:latin typeface="Calibri"/>
                          <a:cs typeface="Calibri"/>
                        </a:rPr>
                        <a:t>August</a:t>
                      </a:r>
                      <a:r>
                        <a:rPr sz="1400" b="1" spc="-35" dirty="0">
                          <a:latin typeface="Calibri"/>
                          <a:cs typeface="Calibri"/>
                        </a:rPr>
                        <a:t> </a:t>
                      </a:r>
                      <a:r>
                        <a:rPr sz="1400" b="1" spc="-5" dirty="0">
                          <a:latin typeface="Calibri"/>
                          <a:cs typeface="Calibri"/>
                        </a:rPr>
                        <a:t>2020</a:t>
                      </a:r>
                      <a:endParaRPr sz="1400">
                        <a:latin typeface="Calibri"/>
                        <a:cs typeface="Calibri"/>
                      </a:endParaRPr>
                    </a:p>
                  </a:txBody>
                  <a:tcPr marL="0" marR="0" marT="33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gn="ctr">
                        <a:lnSpc>
                          <a:spcPct val="100000"/>
                        </a:lnSpc>
                        <a:spcBef>
                          <a:spcPts val="265"/>
                        </a:spcBef>
                      </a:pPr>
                      <a:r>
                        <a:rPr sz="1400" b="1" dirty="0">
                          <a:latin typeface="Calibri"/>
                          <a:cs typeface="Calibri"/>
                        </a:rPr>
                        <a:t>January</a:t>
                      </a:r>
                      <a:r>
                        <a:rPr sz="1400" b="1" spc="-45" dirty="0">
                          <a:latin typeface="Calibri"/>
                          <a:cs typeface="Calibri"/>
                        </a:rPr>
                        <a:t> </a:t>
                      </a:r>
                      <a:r>
                        <a:rPr sz="1400" b="1" spc="-5" dirty="0">
                          <a:latin typeface="Calibri"/>
                          <a:cs typeface="Calibri"/>
                        </a:rPr>
                        <a:t>2021</a:t>
                      </a:r>
                      <a:endParaRPr sz="1400">
                        <a:latin typeface="Calibri"/>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4"/>
                  </a:ext>
                </a:extLst>
              </a:tr>
              <a:tr h="318541">
                <a:tc>
                  <a:txBody>
                    <a:bodyPr/>
                    <a:lstStyle/>
                    <a:p>
                      <a:pPr marL="90805">
                        <a:lnSpc>
                          <a:spcPct val="100000"/>
                        </a:lnSpc>
                        <a:spcBef>
                          <a:spcPts val="265"/>
                        </a:spcBef>
                      </a:pPr>
                      <a:r>
                        <a:rPr sz="1400" b="1" dirty="0">
                          <a:latin typeface="Calibri"/>
                          <a:cs typeface="Calibri"/>
                        </a:rPr>
                        <a:t>Building Department</a:t>
                      </a:r>
                      <a:r>
                        <a:rPr sz="1400" b="1" spc="-80" dirty="0">
                          <a:latin typeface="Calibri"/>
                          <a:cs typeface="Calibri"/>
                        </a:rPr>
                        <a:t> </a:t>
                      </a:r>
                      <a:r>
                        <a:rPr sz="1400" b="1" spc="-5" dirty="0">
                          <a:latin typeface="Calibri"/>
                          <a:cs typeface="Calibri"/>
                        </a:rPr>
                        <a:t>Review/Planning</a:t>
                      </a:r>
                      <a:endParaRPr sz="1400">
                        <a:latin typeface="Calibri"/>
                        <a:cs typeface="Calibri"/>
                      </a:endParaRPr>
                    </a:p>
                  </a:txBody>
                  <a:tcPr marL="0" marR="0" marT="33655" marB="0">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gn="ctr">
                        <a:lnSpc>
                          <a:spcPct val="100000"/>
                        </a:lnSpc>
                        <a:spcBef>
                          <a:spcPts val="265"/>
                        </a:spcBef>
                      </a:pPr>
                      <a:r>
                        <a:rPr sz="1400" b="1" spc="-5" dirty="0">
                          <a:latin typeface="Calibri"/>
                          <a:cs typeface="Calibri"/>
                        </a:rPr>
                        <a:t>October</a:t>
                      </a:r>
                      <a:r>
                        <a:rPr sz="1400" b="1" spc="-35" dirty="0">
                          <a:latin typeface="Calibri"/>
                          <a:cs typeface="Calibri"/>
                        </a:rPr>
                        <a:t> </a:t>
                      </a:r>
                      <a:r>
                        <a:rPr sz="1400" b="1" spc="-5" dirty="0">
                          <a:latin typeface="Calibri"/>
                          <a:cs typeface="Calibri"/>
                        </a:rPr>
                        <a:t>2020</a:t>
                      </a:r>
                      <a:endParaRPr sz="1400">
                        <a:latin typeface="Calibri"/>
                        <a:cs typeface="Calibri"/>
                      </a:endParaRPr>
                    </a:p>
                  </a:txBody>
                  <a:tcPr marL="0" marR="0" marT="33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gn="ctr">
                        <a:lnSpc>
                          <a:spcPct val="100000"/>
                        </a:lnSpc>
                        <a:spcBef>
                          <a:spcPts val="265"/>
                        </a:spcBef>
                      </a:pPr>
                      <a:r>
                        <a:rPr sz="1400" b="1" spc="-5" dirty="0">
                          <a:latin typeface="Calibri"/>
                          <a:cs typeface="Calibri"/>
                        </a:rPr>
                        <a:t>March</a:t>
                      </a:r>
                      <a:r>
                        <a:rPr sz="1400" b="1" spc="-25" dirty="0">
                          <a:latin typeface="Calibri"/>
                          <a:cs typeface="Calibri"/>
                        </a:rPr>
                        <a:t> </a:t>
                      </a:r>
                      <a:r>
                        <a:rPr sz="1400" b="1" spc="-5" dirty="0">
                          <a:latin typeface="Calibri"/>
                          <a:cs typeface="Calibri"/>
                        </a:rPr>
                        <a:t>2021</a:t>
                      </a:r>
                      <a:endParaRPr sz="1400">
                        <a:latin typeface="Calibri"/>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val="10005"/>
                  </a:ext>
                </a:extLst>
              </a:tr>
              <a:tr h="318540">
                <a:tc>
                  <a:txBody>
                    <a:bodyPr/>
                    <a:lstStyle/>
                    <a:p>
                      <a:pPr marL="90805">
                        <a:lnSpc>
                          <a:spcPct val="100000"/>
                        </a:lnSpc>
                        <a:spcBef>
                          <a:spcPts val="265"/>
                        </a:spcBef>
                      </a:pPr>
                      <a:r>
                        <a:rPr sz="1400" b="1" dirty="0">
                          <a:latin typeface="Calibri"/>
                          <a:cs typeface="Calibri"/>
                        </a:rPr>
                        <a:t>Construction</a:t>
                      </a:r>
                      <a:endParaRPr sz="1400">
                        <a:latin typeface="Calibri"/>
                        <a:cs typeface="Calibri"/>
                      </a:endParaRPr>
                    </a:p>
                  </a:txBody>
                  <a:tcPr marL="0" marR="0" marT="33655" marB="0">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gn="ctr">
                        <a:lnSpc>
                          <a:spcPct val="100000"/>
                        </a:lnSpc>
                        <a:spcBef>
                          <a:spcPts val="265"/>
                        </a:spcBef>
                      </a:pPr>
                      <a:r>
                        <a:rPr sz="1400" b="1" spc="-5" dirty="0">
                          <a:latin typeface="Calibri"/>
                          <a:cs typeface="Calibri"/>
                        </a:rPr>
                        <a:t>March</a:t>
                      </a:r>
                      <a:r>
                        <a:rPr sz="1400" b="1" spc="-25" dirty="0">
                          <a:latin typeface="Calibri"/>
                          <a:cs typeface="Calibri"/>
                        </a:rPr>
                        <a:t> </a:t>
                      </a:r>
                      <a:r>
                        <a:rPr sz="1400" b="1" spc="-5" dirty="0">
                          <a:latin typeface="Calibri"/>
                          <a:cs typeface="Calibri"/>
                        </a:rPr>
                        <a:t>2021</a:t>
                      </a:r>
                      <a:endParaRPr sz="1400">
                        <a:latin typeface="Calibri"/>
                        <a:cs typeface="Calibri"/>
                      </a:endParaRPr>
                    </a:p>
                  </a:txBody>
                  <a:tcPr marL="0" marR="0" marT="33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gn="ctr">
                        <a:lnSpc>
                          <a:spcPct val="100000"/>
                        </a:lnSpc>
                        <a:spcBef>
                          <a:spcPts val="265"/>
                        </a:spcBef>
                      </a:pPr>
                      <a:r>
                        <a:rPr sz="1400" b="1" dirty="0">
                          <a:latin typeface="Calibri"/>
                          <a:cs typeface="Calibri"/>
                        </a:rPr>
                        <a:t>June</a:t>
                      </a:r>
                      <a:r>
                        <a:rPr sz="1400" b="1" spc="-40" dirty="0">
                          <a:latin typeface="Calibri"/>
                          <a:cs typeface="Calibri"/>
                        </a:rPr>
                        <a:t> </a:t>
                      </a:r>
                      <a:r>
                        <a:rPr sz="1400" b="1" spc="-5" dirty="0">
                          <a:latin typeface="Calibri"/>
                          <a:cs typeface="Calibri"/>
                        </a:rPr>
                        <a:t>2022</a:t>
                      </a:r>
                      <a:endParaRPr sz="1400">
                        <a:latin typeface="Calibri"/>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6"/>
                  </a:ext>
                </a:extLst>
              </a:tr>
              <a:tr h="318541">
                <a:tc>
                  <a:txBody>
                    <a:bodyPr/>
                    <a:lstStyle/>
                    <a:p>
                      <a:pPr marL="90805">
                        <a:lnSpc>
                          <a:spcPct val="100000"/>
                        </a:lnSpc>
                        <a:spcBef>
                          <a:spcPts val="260"/>
                        </a:spcBef>
                      </a:pPr>
                      <a:r>
                        <a:rPr sz="1400" b="1" spc="-5" dirty="0">
                          <a:latin typeface="Calibri"/>
                          <a:cs typeface="Calibri"/>
                        </a:rPr>
                        <a:t>Substantial</a:t>
                      </a:r>
                      <a:r>
                        <a:rPr sz="1400" b="1" spc="-30" dirty="0">
                          <a:latin typeface="Calibri"/>
                          <a:cs typeface="Calibri"/>
                        </a:rPr>
                        <a:t> </a:t>
                      </a:r>
                      <a:r>
                        <a:rPr sz="1400" b="1" dirty="0">
                          <a:latin typeface="Calibri"/>
                          <a:cs typeface="Calibri"/>
                        </a:rPr>
                        <a:t>Completion</a:t>
                      </a:r>
                      <a:endParaRPr sz="1400">
                        <a:latin typeface="Calibri"/>
                        <a:cs typeface="Calibri"/>
                      </a:endParaRPr>
                    </a:p>
                  </a:txBody>
                  <a:tcPr marL="0" marR="0" marT="33020" marB="0">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nSpc>
                          <a:spcPct val="100000"/>
                        </a:lnSpc>
                      </a:pPr>
                      <a:endParaRPr sz="1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gn="ctr">
                        <a:lnSpc>
                          <a:spcPct val="100000"/>
                        </a:lnSpc>
                        <a:spcBef>
                          <a:spcPts val="260"/>
                        </a:spcBef>
                      </a:pPr>
                      <a:r>
                        <a:rPr sz="1400" b="1" dirty="0">
                          <a:latin typeface="Calibri"/>
                          <a:cs typeface="Calibri"/>
                        </a:rPr>
                        <a:t>June</a:t>
                      </a:r>
                      <a:r>
                        <a:rPr sz="1400" b="1" spc="-40" dirty="0">
                          <a:latin typeface="Calibri"/>
                          <a:cs typeface="Calibri"/>
                        </a:rPr>
                        <a:t> </a:t>
                      </a:r>
                      <a:r>
                        <a:rPr sz="1400" b="1" spc="-5" dirty="0">
                          <a:latin typeface="Calibri"/>
                          <a:cs typeface="Calibri"/>
                        </a:rPr>
                        <a:t>2022</a:t>
                      </a:r>
                      <a:endParaRPr sz="1400">
                        <a:latin typeface="Calibri"/>
                        <a:cs typeface="Calibri"/>
                      </a:endParaRPr>
                    </a:p>
                  </a:txBody>
                  <a:tcPr marL="0" marR="0" marT="33020" marB="0">
                    <a:lnL w="12700">
                      <a:solidFill>
                        <a:srgbClr val="FFFFFF"/>
                      </a:solidFill>
                      <a:prstDash val="solid"/>
                    </a:lnL>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val="10007"/>
                  </a:ext>
                </a:extLst>
              </a:tr>
              <a:tr h="318540">
                <a:tc>
                  <a:txBody>
                    <a:bodyPr/>
                    <a:lstStyle/>
                    <a:p>
                      <a:pPr marL="90805">
                        <a:lnSpc>
                          <a:spcPct val="100000"/>
                        </a:lnSpc>
                        <a:spcBef>
                          <a:spcPts val="260"/>
                        </a:spcBef>
                      </a:pPr>
                      <a:r>
                        <a:rPr sz="1400" b="1" dirty="0">
                          <a:latin typeface="Calibri"/>
                          <a:cs typeface="Calibri"/>
                        </a:rPr>
                        <a:t>Final</a:t>
                      </a:r>
                      <a:r>
                        <a:rPr sz="1400" b="1" spc="-30" dirty="0">
                          <a:latin typeface="Calibri"/>
                          <a:cs typeface="Calibri"/>
                        </a:rPr>
                        <a:t> </a:t>
                      </a:r>
                      <a:r>
                        <a:rPr sz="1400" b="1" spc="-5" dirty="0">
                          <a:latin typeface="Calibri"/>
                          <a:cs typeface="Calibri"/>
                        </a:rPr>
                        <a:t>Completion/Closeout</a:t>
                      </a:r>
                      <a:endParaRPr sz="1400">
                        <a:latin typeface="Calibri"/>
                        <a:cs typeface="Calibri"/>
                      </a:endParaRPr>
                    </a:p>
                  </a:txBody>
                  <a:tcPr marL="0" marR="0" marT="33020" marB="0">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gn="ctr">
                        <a:lnSpc>
                          <a:spcPct val="100000"/>
                        </a:lnSpc>
                        <a:spcBef>
                          <a:spcPts val="260"/>
                        </a:spcBef>
                      </a:pPr>
                      <a:r>
                        <a:rPr sz="1400" b="1" dirty="0">
                          <a:latin typeface="Calibri"/>
                          <a:cs typeface="Calibri"/>
                        </a:rPr>
                        <a:t>June</a:t>
                      </a:r>
                      <a:r>
                        <a:rPr sz="1400" b="1" spc="-40" dirty="0">
                          <a:latin typeface="Calibri"/>
                          <a:cs typeface="Calibri"/>
                        </a:rPr>
                        <a:t> </a:t>
                      </a:r>
                      <a:r>
                        <a:rPr sz="1400" b="1" spc="-5" dirty="0">
                          <a:latin typeface="Calibri"/>
                          <a:cs typeface="Calibri"/>
                        </a:rPr>
                        <a:t>2022</a:t>
                      </a:r>
                      <a:endParaRPr sz="1400">
                        <a:latin typeface="Calibri"/>
                        <a:cs typeface="Calibri"/>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gn="ctr">
                        <a:lnSpc>
                          <a:spcPct val="100000"/>
                        </a:lnSpc>
                        <a:spcBef>
                          <a:spcPts val="260"/>
                        </a:spcBef>
                      </a:pPr>
                      <a:r>
                        <a:rPr sz="1400" b="1" spc="-5" dirty="0">
                          <a:latin typeface="Calibri"/>
                          <a:cs typeface="Calibri"/>
                        </a:rPr>
                        <a:t>August</a:t>
                      </a:r>
                      <a:r>
                        <a:rPr sz="1400" b="1" spc="-35" dirty="0">
                          <a:latin typeface="Calibri"/>
                          <a:cs typeface="Calibri"/>
                        </a:rPr>
                        <a:t> </a:t>
                      </a:r>
                      <a:r>
                        <a:rPr sz="1400" b="1" spc="-5" dirty="0">
                          <a:latin typeface="Calibri"/>
                          <a:cs typeface="Calibri"/>
                        </a:rPr>
                        <a:t>2022</a:t>
                      </a:r>
                      <a:endParaRPr sz="1400">
                        <a:latin typeface="Calibri"/>
                        <a:cs typeface="Calibri"/>
                      </a:endParaRPr>
                    </a:p>
                  </a:txBody>
                  <a:tcPr marL="0" marR="0" marT="33020" marB="0">
                    <a:lnL w="12700">
                      <a:solidFill>
                        <a:srgbClr val="FFFFFF"/>
                      </a:solidFill>
                      <a:prstDash val="solid"/>
                    </a:lnL>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8"/>
                  </a:ext>
                </a:extLst>
              </a:tr>
              <a:tr h="318541">
                <a:tc>
                  <a:txBody>
                    <a:bodyPr/>
                    <a:lstStyle/>
                    <a:p>
                      <a:pPr marL="90805">
                        <a:lnSpc>
                          <a:spcPct val="100000"/>
                        </a:lnSpc>
                        <a:spcBef>
                          <a:spcPts val="260"/>
                        </a:spcBef>
                      </a:pPr>
                      <a:r>
                        <a:rPr sz="1400" b="1" spc="-5" dirty="0">
                          <a:latin typeface="Calibri"/>
                          <a:cs typeface="Calibri"/>
                        </a:rPr>
                        <a:t>Sitework </a:t>
                      </a:r>
                      <a:r>
                        <a:rPr sz="1400" b="1" spc="-10" dirty="0">
                          <a:latin typeface="Calibri"/>
                          <a:cs typeface="Calibri"/>
                        </a:rPr>
                        <a:t>Warranty</a:t>
                      </a:r>
                      <a:r>
                        <a:rPr sz="1400" b="1" spc="-70" dirty="0">
                          <a:latin typeface="Calibri"/>
                          <a:cs typeface="Calibri"/>
                        </a:rPr>
                        <a:t> </a:t>
                      </a:r>
                      <a:r>
                        <a:rPr sz="1400" b="1" spc="-5" dirty="0">
                          <a:latin typeface="Calibri"/>
                          <a:cs typeface="Calibri"/>
                        </a:rPr>
                        <a:t>Period</a:t>
                      </a:r>
                      <a:endParaRPr sz="1400">
                        <a:latin typeface="Calibri"/>
                        <a:cs typeface="Calibri"/>
                      </a:endParaRPr>
                    </a:p>
                  </a:txBody>
                  <a:tcPr marL="0" marR="0" marT="33020" marB="0">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gn="ctr">
                        <a:lnSpc>
                          <a:spcPct val="100000"/>
                        </a:lnSpc>
                        <a:spcBef>
                          <a:spcPts val="260"/>
                        </a:spcBef>
                      </a:pPr>
                      <a:r>
                        <a:rPr sz="1400" b="1" dirty="0">
                          <a:latin typeface="Calibri"/>
                          <a:cs typeface="Calibri"/>
                        </a:rPr>
                        <a:t>June</a:t>
                      </a:r>
                      <a:r>
                        <a:rPr sz="1400" b="1" spc="-40" dirty="0">
                          <a:latin typeface="Calibri"/>
                          <a:cs typeface="Calibri"/>
                        </a:rPr>
                        <a:t> </a:t>
                      </a:r>
                      <a:r>
                        <a:rPr sz="1400" b="1" spc="-5" dirty="0">
                          <a:latin typeface="Calibri"/>
                          <a:cs typeface="Calibri"/>
                        </a:rPr>
                        <a:t>2022</a:t>
                      </a:r>
                      <a:endParaRPr sz="1400">
                        <a:latin typeface="Calibri"/>
                        <a:cs typeface="Calibri"/>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gn="ctr">
                        <a:lnSpc>
                          <a:spcPct val="100000"/>
                        </a:lnSpc>
                        <a:spcBef>
                          <a:spcPts val="260"/>
                        </a:spcBef>
                      </a:pPr>
                      <a:r>
                        <a:rPr sz="1400" b="1" spc="-10" dirty="0">
                          <a:latin typeface="Calibri"/>
                          <a:cs typeface="Calibri"/>
                        </a:rPr>
                        <a:t>May</a:t>
                      </a:r>
                      <a:r>
                        <a:rPr sz="1400" b="1" spc="-35" dirty="0">
                          <a:latin typeface="Calibri"/>
                          <a:cs typeface="Calibri"/>
                        </a:rPr>
                        <a:t> </a:t>
                      </a:r>
                      <a:r>
                        <a:rPr sz="1400" b="1" spc="-5" dirty="0">
                          <a:latin typeface="Calibri"/>
                          <a:cs typeface="Calibri"/>
                        </a:rPr>
                        <a:t>2023</a:t>
                      </a:r>
                      <a:endParaRPr sz="1400">
                        <a:latin typeface="Calibri"/>
                        <a:cs typeface="Calibri"/>
                      </a:endParaRPr>
                    </a:p>
                  </a:txBody>
                  <a:tcPr marL="0" marR="0" marT="33020" marB="0">
                    <a:lnL w="12700">
                      <a:solidFill>
                        <a:srgbClr val="FFFFFF"/>
                      </a:solidFill>
                      <a:prstDash val="solid"/>
                    </a:lnL>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400800"/>
            <a:ext cx="9144000" cy="457200"/>
          </a:xfrm>
          <a:custGeom>
            <a:avLst/>
            <a:gdLst/>
            <a:ahLst/>
            <a:cxnLst/>
            <a:rect l="l" t="t" r="r" b="b"/>
            <a:pathLst>
              <a:path w="9144000" h="457200">
                <a:moveTo>
                  <a:pt x="0" y="457200"/>
                </a:moveTo>
                <a:lnTo>
                  <a:pt x="9144000" y="457200"/>
                </a:lnTo>
                <a:lnTo>
                  <a:pt x="9144000" y="0"/>
                </a:lnTo>
                <a:lnTo>
                  <a:pt x="0" y="0"/>
                </a:lnTo>
                <a:lnTo>
                  <a:pt x="0" y="457200"/>
                </a:lnTo>
                <a:close/>
              </a:path>
            </a:pathLst>
          </a:custGeom>
          <a:solidFill>
            <a:srgbClr val="62A437"/>
          </a:solidFill>
        </p:spPr>
        <p:txBody>
          <a:bodyPr wrap="square" lIns="0" tIns="0" rIns="0" bIns="0" rtlCol="0"/>
          <a:lstStyle/>
          <a:p>
            <a:endParaRPr/>
          </a:p>
        </p:txBody>
      </p:sp>
      <p:sp>
        <p:nvSpPr>
          <p:cNvPr id="3" name="object 3"/>
          <p:cNvSpPr/>
          <p:nvPr/>
        </p:nvSpPr>
        <p:spPr>
          <a:xfrm>
            <a:off x="0" y="6333744"/>
            <a:ext cx="9144000" cy="67310"/>
          </a:xfrm>
          <a:custGeom>
            <a:avLst/>
            <a:gdLst/>
            <a:ahLst/>
            <a:cxnLst/>
            <a:rect l="l" t="t" r="r" b="b"/>
            <a:pathLst>
              <a:path w="9144000" h="67310">
                <a:moveTo>
                  <a:pt x="0" y="67055"/>
                </a:moveTo>
                <a:lnTo>
                  <a:pt x="9144000" y="67055"/>
                </a:lnTo>
                <a:lnTo>
                  <a:pt x="9144000" y="0"/>
                </a:lnTo>
                <a:lnTo>
                  <a:pt x="0" y="0"/>
                </a:lnTo>
                <a:lnTo>
                  <a:pt x="0" y="67055"/>
                </a:lnTo>
                <a:close/>
              </a:path>
            </a:pathLst>
          </a:custGeom>
          <a:solidFill>
            <a:srgbClr val="99CA38"/>
          </a:solidFill>
        </p:spPr>
        <p:txBody>
          <a:bodyPr wrap="square" lIns="0" tIns="0" rIns="0" bIns="0" rtlCol="0"/>
          <a:lstStyle/>
          <a:p>
            <a:endParaRPr/>
          </a:p>
        </p:txBody>
      </p:sp>
      <p:sp>
        <p:nvSpPr>
          <p:cNvPr id="4" name="object 4"/>
          <p:cNvSpPr/>
          <p:nvPr/>
        </p:nvSpPr>
        <p:spPr>
          <a:xfrm>
            <a:off x="894588" y="1737360"/>
            <a:ext cx="7475220" cy="0"/>
          </a:xfrm>
          <a:custGeom>
            <a:avLst/>
            <a:gdLst/>
            <a:ahLst/>
            <a:cxnLst/>
            <a:rect l="l" t="t" r="r" b="b"/>
            <a:pathLst>
              <a:path w="7475220">
                <a:moveTo>
                  <a:pt x="0" y="0"/>
                </a:moveTo>
                <a:lnTo>
                  <a:pt x="7475220" y="0"/>
                </a:lnTo>
              </a:path>
            </a:pathLst>
          </a:custGeom>
          <a:ln w="6096">
            <a:solidFill>
              <a:srgbClr val="7E7E7E"/>
            </a:solidFill>
          </a:ln>
        </p:spPr>
        <p:txBody>
          <a:bodyPr wrap="square" lIns="0" tIns="0" rIns="0" bIns="0" rtlCol="0"/>
          <a:lstStyle/>
          <a:p>
            <a:endParaRPr/>
          </a:p>
        </p:txBody>
      </p:sp>
      <p:sp>
        <p:nvSpPr>
          <p:cNvPr id="5" name="object 5"/>
          <p:cNvSpPr txBox="1"/>
          <p:nvPr/>
        </p:nvSpPr>
        <p:spPr>
          <a:xfrm>
            <a:off x="1261030" y="3622484"/>
            <a:ext cx="6593205" cy="1040765"/>
          </a:xfrm>
          <a:prstGeom prst="rect">
            <a:avLst/>
          </a:prstGeom>
        </p:spPr>
        <p:txBody>
          <a:bodyPr vert="horz" wrap="square" lIns="0" tIns="96520" rIns="0" bIns="0" rtlCol="0">
            <a:spAutoFit/>
          </a:bodyPr>
          <a:lstStyle/>
          <a:p>
            <a:pPr marL="953135" marR="5080" indent="-941069">
              <a:lnSpc>
                <a:spcPts val="3670"/>
              </a:lnSpc>
              <a:spcBef>
                <a:spcPts val="760"/>
              </a:spcBef>
            </a:pPr>
            <a:r>
              <a:rPr sz="3600" b="0" spc="-60" dirty="0">
                <a:solidFill>
                  <a:srgbClr val="404040"/>
                </a:solidFill>
                <a:latin typeface="Calibri Light"/>
                <a:cs typeface="Calibri Light"/>
              </a:rPr>
              <a:t>Why </a:t>
            </a:r>
            <a:r>
              <a:rPr sz="3600" b="0" spc="-40" dirty="0">
                <a:solidFill>
                  <a:srgbClr val="404040"/>
                </a:solidFill>
                <a:latin typeface="Calibri Light"/>
                <a:cs typeface="Calibri Light"/>
              </a:rPr>
              <a:t>GC/CM </a:t>
            </a:r>
            <a:r>
              <a:rPr sz="3600" b="0" spc="-55" dirty="0">
                <a:solidFill>
                  <a:srgbClr val="404040"/>
                </a:solidFill>
                <a:latin typeface="Calibri Light"/>
                <a:cs typeface="Calibri Light"/>
              </a:rPr>
              <a:t>Delivery </a:t>
            </a:r>
            <a:r>
              <a:rPr sz="3600" b="0" spc="-45" dirty="0">
                <a:solidFill>
                  <a:srgbClr val="404040"/>
                </a:solidFill>
                <a:latin typeface="Calibri Light"/>
                <a:cs typeface="Calibri Light"/>
              </a:rPr>
              <a:t>Method </a:t>
            </a:r>
            <a:r>
              <a:rPr sz="3600" b="0" spc="-65" dirty="0">
                <a:solidFill>
                  <a:srgbClr val="404040"/>
                </a:solidFill>
                <a:latin typeface="Calibri Light"/>
                <a:cs typeface="Calibri Light"/>
              </a:rPr>
              <a:t>for</a:t>
            </a:r>
            <a:r>
              <a:rPr sz="3600" b="0" spc="-375" dirty="0">
                <a:solidFill>
                  <a:srgbClr val="404040"/>
                </a:solidFill>
                <a:latin typeface="Calibri Light"/>
                <a:cs typeface="Calibri Light"/>
              </a:rPr>
              <a:t> </a:t>
            </a:r>
            <a:r>
              <a:rPr sz="3600" b="0" spc="-50" dirty="0">
                <a:solidFill>
                  <a:srgbClr val="404040"/>
                </a:solidFill>
                <a:latin typeface="Calibri Light"/>
                <a:cs typeface="Calibri Light"/>
              </a:rPr>
              <a:t>the  </a:t>
            </a:r>
            <a:r>
              <a:rPr sz="3600" b="0" spc="-40" dirty="0">
                <a:solidFill>
                  <a:srgbClr val="404040"/>
                </a:solidFill>
                <a:latin typeface="Calibri Light"/>
                <a:cs typeface="Calibri Light"/>
              </a:rPr>
              <a:t>New </a:t>
            </a:r>
            <a:r>
              <a:rPr sz="3600" b="0" spc="-60" dirty="0">
                <a:solidFill>
                  <a:srgbClr val="404040"/>
                </a:solidFill>
                <a:latin typeface="Calibri Light"/>
                <a:cs typeface="Calibri Light"/>
              </a:rPr>
              <a:t>Headquarters</a:t>
            </a:r>
            <a:r>
              <a:rPr sz="3600" b="0" spc="-195" dirty="0">
                <a:solidFill>
                  <a:srgbClr val="404040"/>
                </a:solidFill>
                <a:latin typeface="Calibri Light"/>
                <a:cs typeface="Calibri Light"/>
              </a:rPr>
              <a:t> </a:t>
            </a:r>
            <a:r>
              <a:rPr sz="3600" b="0" spc="-60" dirty="0">
                <a:solidFill>
                  <a:srgbClr val="404040"/>
                </a:solidFill>
                <a:latin typeface="Calibri Light"/>
                <a:cs typeface="Calibri Light"/>
              </a:rPr>
              <a:t>Project</a:t>
            </a:r>
            <a:endParaRPr sz="3600">
              <a:latin typeface="Calibri Light"/>
              <a:cs typeface="Calibri Light"/>
            </a:endParaRPr>
          </a:p>
        </p:txBody>
      </p:sp>
      <p:sp>
        <p:nvSpPr>
          <p:cNvPr id="6" name="object 6"/>
          <p:cNvSpPr/>
          <p:nvPr/>
        </p:nvSpPr>
        <p:spPr>
          <a:xfrm>
            <a:off x="2209800" y="990600"/>
            <a:ext cx="4724399" cy="147370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7840" y="469962"/>
            <a:ext cx="8105775" cy="574040"/>
          </a:xfrm>
          <a:prstGeom prst="rect">
            <a:avLst/>
          </a:prstGeom>
        </p:spPr>
        <p:txBody>
          <a:bodyPr vert="horz" wrap="square" lIns="0" tIns="12700" rIns="0" bIns="0" rtlCol="0">
            <a:spAutoFit/>
          </a:bodyPr>
          <a:lstStyle/>
          <a:p>
            <a:pPr marL="12700">
              <a:lnSpc>
                <a:spcPct val="100000"/>
              </a:lnSpc>
              <a:spcBef>
                <a:spcPts val="100"/>
              </a:spcBef>
            </a:pPr>
            <a:r>
              <a:rPr spc="-45" dirty="0"/>
              <a:t>RCW </a:t>
            </a:r>
            <a:r>
              <a:rPr spc="-50" dirty="0"/>
              <a:t>39.10.300 </a:t>
            </a:r>
            <a:r>
              <a:rPr spc="-40" dirty="0"/>
              <a:t>GC/CM </a:t>
            </a:r>
            <a:r>
              <a:rPr spc="-60" dirty="0"/>
              <a:t>Statutory</a:t>
            </a:r>
            <a:r>
              <a:rPr spc="-310" dirty="0"/>
              <a:t> </a:t>
            </a:r>
            <a:r>
              <a:rPr spc="-50" dirty="0"/>
              <a:t>Compliance</a:t>
            </a:r>
          </a:p>
        </p:txBody>
      </p:sp>
      <p:sp>
        <p:nvSpPr>
          <p:cNvPr id="3" name="object 3"/>
          <p:cNvSpPr txBox="1"/>
          <p:nvPr/>
        </p:nvSpPr>
        <p:spPr>
          <a:xfrm>
            <a:off x="520700" y="1746425"/>
            <a:ext cx="7868284" cy="2917190"/>
          </a:xfrm>
          <a:prstGeom prst="rect">
            <a:avLst/>
          </a:prstGeom>
        </p:spPr>
        <p:txBody>
          <a:bodyPr vert="horz" wrap="square" lIns="0" tIns="194945" rIns="0" bIns="0" rtlCol="0">
            <a:spAutoFit/>
          </a:bodyPr>
          <a:lstStyle/>
          <a:p>
            <a:pPr marL="12700">
              <a:lnSpc>
                <a:spcPct val="100000"/>
              </a:lnSpc>
              <a:spcBef>
                <a:spcPts val="1535"/>
              </a:spcBef>
            </a:pPr>
            <a:r>
              <a:rPr sz="2400" b="0" spc="-20" dirty="0">
                <a:latin typeface="Calibri Light"/>
                <a:cs typeface="Calibri Light"/>
              </a:rPr>
              <a:t>Complies </a:t>
            </a:r>
            <a:r>
              <a:rPr sz="2400" b="0" spc="-5" dirty="0">
                <a:latin typeface="Calibri Light"/>
                <a:cs typeface="Calibri Light"/>
              </a:rPr>
              <a:t>with </a:t>
            </a:r>
            <a:r>
              <a:rPr sz="2400" b="0" dirty="0">
                <a:latin typeface="Calibri Light"/>
                <a:cs typeface="Calibri Light"/>
              </a:rPr>
              <a:t>2 </a:t>
            </a:r>
            <a:r>
              <a:rPr sz="2400" b="0" spc="-5" dirty="0">
                <a:latin typeface="Calibri Light"/>
                <a:cs typeface="Calibri Light"/>
              </a:rPr>
              <a:t>of the </a:t>
            </a:r>
            <a:r>
              <a:rPr sz="2400" b="0" dirty="0">
                <a:latin typeface="Calibri Light"/>
                <a:cs typeface="Calibri Light"/>
              </a:rPr>
              <a:t>5 </a:t>
            </a:r>
            <a:r>
              <a:rPr sz="2400" b="0" spc="-25" dirty="0">
                <a:latin typeface="Calibri Light"/>
                <a:cs typeface="Calibri Light"/>
              </a:rPr>
              <a:t>Statutory</a:t>
            </a:r>
            <a:r>
              <a:rPr sz="2400" b="0" spc="-320" dirty="0">
                <a:latin typeface="Calibri Light"/>
                <a:cs typeface="Calibri Light"/>
              </a:rPr>
              <a:t> </a:t>
            </a:r>
            <a:r>
              <a:rPr sz="2400" b="0" spc="-15" dirty="0">
                <a:latin typeface="Calibri Light"/>
                <a:cs typeface="Calibri Light"/>
              </a:rPr>
              <a:t>Criteria</a:t>
            </a:r>
            <a:endParaRPr sz="2400" dirty="0">
              <a:latin typeface="Calibri Light"/>
              <a:cs typeface="Calibri Light"/>
            </a:endParaRPr>
          </a:p>
          <a:p>
            <a:pPr marL="377825" indent="-273685">
              <a:lnSpc>
                <a:spcPct val="100000"/>
              </a:lnSpc>
              <a:spcBef>
                <a:spcPts val="1025"/>
              </a:spcBef>
              <a:buAutoNum type="arabicParenBoth"/>
              <a:tabLst>
                <a:tab pos="378460" algn="l"/>
              </a:tabLst>
            </a:pPr>
            <a:r>
              <a:rPr sz="1700" b="1" spc="-25" dirty="0">
                <a:solidFill>
                  <a:srgbClr val="404040"/>
                </a:solidFill>
                <a:latin typeface="Calibri Light"/>
                <a:cs typeface="Calibri Light"/>
              </a:rPr>
              <a:t>Implementation</a:t>
            </a:r>
            <a:r>
              <a:rPr sz="1700" b="1" spc="-65" dirty="0">
                <a:solidFill>
                  <a:srgbClr val="404040"/>
                </a:solidFill>
                <a:latin typeface="Calibri Light"/>
                <a:cs typeface="Calibri Light"/>
              </a:rPr>
              <a:t> </a:t>
            </a:r>
            <a:r>
              <a:rPr sz="1700" b="1" spc="-15" dirty="0">
                <a:solidFill>
                  <a:srgbClr val="404040"/>
                </a:solidFill>
                <a:latin typeface="Calibri Light"/>
                <a:cs typeface="Calibri Light"/>
              </a:rPr>
              <a:t>of</a:t>
            </a:r>
            <a:r>
              <a:rPr sz="1700" b="1" spc="-65" dirty="0">
                <a:solidFill>
                  <a:srgbClr val="404040"/>
                </a:solidFill>
                <a:latin typeface="Calibri Light"/>
                <a:cs typeface="Calibri Light"/>
              </a:rPr>
              <a:t> </a:t>
            </a:r>
            <a:r>
              <a:rPr sz="1700" b="1" spc="-15" dirty="0">
                <a:solidFill>
                  <a:srgbClr val="404040"/>
                </a:solidFill>
                <a:latin typeface="Calibri Light"/>
                <a:cs typeface="Calibri Light"/>
              </a:rPr>
              <a:t>the</a:t>
            </a:r>
            <a:r>
              <a:rPr sz="1700" b="1" spc="-65" dirty="0">
                <a:solidFill>
                  <a:srgbClr val="404040"/>
                </a:solidFill>
                <a:latin typeface="Calibri Light"/>
                <a:cs typeface="Calibri Light"/>
              </a:rPr>
              <a:t> </a:t>
            </a:r>
            <a:r>
              <a:rPr sz="1700" b="1" spc="-20" dirty="0">
                <a:solidFill>
                  <a:srgbClr val="404040"/>
                </a:solidFill>
                <a:latin typeface="Calibri Light"/>
                <a:cs typeface="Calibri Light"/>
              </a:rPr>
              <a:t>project</a:t>
            </a:r>
            <a:r>
              <a:rPr sz="1700" b="1" spc="-60" dirty="0">
                <a:solidFill>
                  <a:srgbClr val="404040"/>
                </a:solidFill>
                <a:latin typeface="Calibri Light"/>
                <a:cs typeface="Calibri Light"/>
              </a:rPr>
              <a:t> </a:t>
            </a:r>
            <a:r>
              <a:rPr sz="1700" b="1" spc="-20" dirty="0">
                <a:solidFill>
                  <a:srgbClr val="404040"/>
                </a:solidFill>
                <a:latin typeface="Calibri Light"/>
                <a:cs typeface="Calibri Light"/>
              </a:rPr>
              <a:t>involves</a:t>
            </a:r>
            <a:r>
              <a:rPr sz="1700" b="1" spc="-65" dirty="0">
                <a:solidFill>
                  <a:srgbClr val="404040"/>
                </a:solidFill>
                <a:latin typeface="Calibri Light"/>
                <a:cs typeface="Calibri Light"/>
              </a:rPr>
              <a:t> </a:t>
            </a:r>
            <a:r>
              <a:rPr sz="1700" b="1" spc="-20" dirty="0">
                <a:solidFill>
                  <a:srgbClr val="404040"/>
                </a:solidFill>
                <a:latin typeface="Calibri Light"/>
                <a:cs typeface="Calibri Light"/>
              </a:rPr>
              <a:t>complex</a:t>
            </a:r>
            <a:r>
              <a:rPr sz="1700" b="1" spc="-65" dirty="0">
                <a:solidFill>
                  <a:srgbClr val="404040"/>
                </a:solidFill>
                <a:latin typeface="Calibri Light"/>
                <a:cs typeface="Calibri Light"/>
              </a:rPr>
              <a:t> </a:t>
            </a:r>
            <a:r>
              <a:rPr sz="1700" b="1" spc="-20" dirty="0">
                <a:solidFill>
                  <a:srgbClr val="404040"/>
                </a:solidFill>
                <a:latin typeface="Calibri Light"/>
                <a:cs typeface="Calibri Light"/>
              </a:rPr>
              <a:t>scheduling,</a:t>
            </a:r>
            <a:r>
              <a:rPr sz="1700" b="1" spc="-60" dirty="0">
                <a:solidFill>
                  <a:srgbClr val="404040"/>
                </a:solidFill>
                <a:latin typeface="Calibri Light"/>
                <a:cs typeface="Calibri Light"/>
              </a:rPr>
              <a:t> </a:t>
            </a:r>
            <a:r>
              <a:rPr sz="1700" b="1" spc="-20" dirty="0">
                <a:solidFill>
                  <a:srgbClr val="404040"/>
                </a:solidFill>
                <a:latin typeface="Calibri Light"/>
                <a:cs typeface="Calibri Light"/>
              </a:rPr>
              <a:t>phasing,</a:t>
            </a:r>
            <a:r>
              <a:rPr sz="1700" b="1" spc="-65" dirty="0">
                <a:solidFill>
                  <a:srgbClr val="404040"/>
                </a:solidFill>
                <a:latin typeface="Calibri Light"/>
                <a:cs typeface="Calibri Light"/>
              </a:rPr>
              <a:t> </a:t>
            </a:r>
            <a:r>
              <a:rPr sz="1700" b="1" spc="-15" dirty="0">
                <a:solidFill>
                  <a:srgbClr val="404040"/>
                </a:solidFill>
                <a:latin typeface="Calibri Light"/>
                <a:cs typeface="Calibri Light"/>
              </a:rPr>
              <a:t>or</a:t>
            </a:r>
            <a:r>
              <a:rPr sz="1700" b="1" spc="-65" dirty="0">
                <a:solidFill>
                  <a:srgbClr val="404040"/>
                </a:solidFill>
                <a:latin typeface="Calibri Light"/>
                <a:cs typeface="Calibri Light"/>
              </a:rPr>
              <a:t> </a:t>
            </a:r>
            <a:r>
              <a:rPr sz="1700" b="1" spc="-25" dirty="0">
                <a:solidFill>
                  <a:srgbClr val="404040"/>
                </a:solidFill>
                <a:latin typeface="Calibri Light"/>
                <a:cs typeface="Calibri Light"/>
              </a:rPr>
              <a:t>coordination.</a:t>
            </a:r>
            <a:endParaRPr sz="1700" b="1" dirty="0">
              <a:latin typeface="Calibri Light"/>
              <a:cs typeface="Calibri Light"/>
            </a:endParaRPr>
          </a:p>
          <a:p>
            <a:pPr marL="104139" marR="5080">
              <a:lnSpc>
                <a:spcPct val="80000"/>
              </a:lnSpc>
              <a:spcBef>
                <a:spcPts val="1390"/>
              </a:spcBef>
              <a:buAutoNum type="arabicParenBoth"/>
              <a:tabLst>
                <a:tab pos="378460" algn="l"/>
              </a:tabLst>
            </a:pPr>
            <a:r>
              <a:rPr sz="1700" b="1" spc="-15" dirty="0">
                <a:solidFill>
                  <a:srgbClr val="404040"/>
                </a:solidFill>
                <a:latin typeface="Calibri Light"/>
                <a:cs typeface="Calibri Light"/>
              </a:rPr>
              <a:t>The </a:t>
            </a:r>
            <a:r>
              <a:rPr sz="1700" b="1" spc="-20" dirty="0">
                <a:solidFill>
                  <a:srgbClr val="404040"/>
                </a:solidFill>
                <a:latin typeface="Calibri Light"/>
                <a:cs typeface="Calibri Light"/>
              </a:rPr>
              <a:t>project involves </a:t>
            </a:r>
            <a:r>
              <a:rPr sz="1700" b="1" spc="-25" dirty="0">
                <a:solidFill>
                  <a:srgbClr val="404040"/>
                </a:solidFill>
                <a:latin typeface="Calibri Light"/>
                <a:cs typeface="Calibri Light"/>
              </a:rPr>
              <a:t>construction </a:t>
            </a:r>
            <a:r>
              <a:rPr sz="1700" b="1" spc="-10" dirty="0">
                <a:solidFill>
                  <a:srgbClr val="404040"/>
                </a:solidFill>
                <a:latin typeface="Calibri Light"/>
                <a:cs typeface="Calibri Light"/>
              </a:rPr>
              <a:t>at an </a:t>
            </a:r>
            <a:r>
              <a:rPr sz="1700" b="1" spc="-25" dirty="0">
                <a:solidFill>
                  <a:srgbClr val="404040"/>
                </a:solidFill>
                <a:latin typeface="Calibri Light"/>
                <a:cs typeface="Calibri Light"/>
              </a:rPr>
              <a:t>occupied </a:t>
            </a:r>
            <a:r>
              <a:rPr sz="1700" b="1" spc="-20" dirty="0">
                <a:solidFill>
                  <a:srgbClr val="404040"/>
                </a:solidFill>
                <a:latin typeface="Calibri Light"/>
                <a:cs typeface="Calibri Light"/>
              </a:rPr>
              <a:t>facility </a:t>
            </a:r>
            <a:r>
              <a:rPr sz="1700" b="1" spc="-15" dirty="0">
                <a:solidFill>
                  <a:srgbClr val="404040"/>
                </a:solidFill>
                <a:latin typeface="Calibri Light"/>
                <a:cs typeface="Calibri Light"/>
              </a:rPr>
              <a:t>which</a:t>
            </a:r>
            <a:r>
              <a:rPr sz="1700" b="1" spc="30" dirty="0">
                <a:solidFill>
                  <a:srgbClr val="404040"/>
                </a:solidFill>
                <a:latin typeface="Calibri Light"/>
                <a:cs typeface="Calibri Light"/>
              </a:rPr>
              <a:t> </a:t>
            </a:r>
            <a:r>
              <a:rPr sz="1700" b="1" spc="-15" dirty="0">
                <a:solidFill>
                  <a:srgbClr val="404040"/>
                </a:solidFill>
                <a:latin typeface="Calibri Light"/>
                <a:cs typeface="Calibri Light"/>
              </a:rPr>
              <a:t>must continue </a:t>
            </a:r>
            <a:r>
              <a:rPr sz="1700" b="1" spc="-5" dirty="0">
                <a:solidFill>
                  <a:srgbClr val="404040"/>
                </a:solidFill>
                <a:latin typeface="Calibri Light"/>
                <a:cs typeface="Calibri Light"/>
              </a:rPr>
              <a:t>to </a:t>
            </a:r>
            <a:r>
              <a:rPr sz="1700" b="1" spc="-20" dirty="0">
                <a:solidFill>
                  <a:srgbClr val="404040"/>
                </a:solidFill>
                <a:latin typeface="Calibri Light"/>
                <a:cs typeface="Calibri Light"/>
              </a:rPr>
              <a:t>operate  </a:t>
            </a:r>
            <a:r>
              <a:rPr sz="1700" b="1" spc="-10" dirty="0">
                <a:solidFill>
                  <a:srgbClr val="404040"/>
                </a:solidFill>
                <a:latin typeface="Calibri Light"/>
                <a:cs typeface="Calibri Light"/>
              </a:rPr>
              <a:t>during</a:t>
            </a:r>
            <a:r>
              <a:rPr sz="1700" b="1" spc="-65" dirty="0">
                <a:solidFill>
                  <a:srgbClr val="404040"/>
                </a:solidFill>
                <a:latin typeface="Calibri Light"/>
                <a:cs typeface="Calibri Light"/>
              </a:rPr>
              <a:t> </a:t>
            </a:r>
            <a:r>
              <a:rPr sz="1700" b="1" spc="-15" dirty="0">
                <a:solidFill>
                  <a:srgbClr val="404040"/>
                </a:solidFill>
                <a:latin typeface="Calibri Light"/>
                <a:cs typeface="Calibri Light"/>
              </a:rPr>
              <a:t>construction</a:t>
            </a:r>
            <a:endParaRPr sz="1700" b="1" dirty="0">
              <a:latin typeface="Calibri Light"/>
              <a:cs typeface="Calibri Light"/>
            </a:endParaRPr>
          </a:p>
          <a:p>
            <a:pPr marL="104139" marR="102870">
              <a:lnSpc>
                <a:spcPts val="1630"/>
              </a:lnSpc>
              <a:spcBef>
                <a:spcPts val="1395"/>
              </a:spcBef>
              <a:buAutoNum type="arabicParenBoth"/>
              <a:tabLst>
                <a:tab pos="393700" algn="l"/>
              </a:tabLst>
            </a:pPr>
            <a:r>
              <a:rPr sz="1700" b="0" dirty="0">
                <a:solidFill>
                  <a:srgbClr val="A6A6A6"/>
                </a:solidFill>
                <a:latin typeface="Calibri Light"/>
                <a:cs typeface="Calibri Light"/>
              </a:rPr>
              <a:t>The involvement of the General Contractor/Construction Manager </a:t>
            </a:r>
            <a:r>
              <a:rPr sz="1700" b="0" spc="5" dirty="0">
                <a:solidFill>
                  <a:srgbClr val="A6A6A6"/>
                </a:solidFill>
                <a:latin typeface="Calibri Light"/>
                <a:cs typeface="Calibri Light"/>
              </a:rPr>
              <a:t>during </a:t>
            </a:r>
            <a:r>
              <a:rPr sz="1700" b="0" dirty="0">
                <a:solidFill>
                  <a:srgbClr val="A6A6A6"/>
                </a:solidFill>
                <a:latin typeface="Calibri Light"/>
                <a:cs typeface="Calibri Light"/>
              </a:rPr>
              <a:t>the </a:t>
            </a:r>
            <a:r>
              <a:rPr sz="1700" b="0" spc="5" dirty="0">
                <a:solidFill>
                  <a:srgbClr val="A6A6A6"/>
                </a:solidFill>
                <a:latin typeface="Calibri Light"/>
                <a:cs typeface="Calibri Light"/>
              </a:rPr>
              <a:t>design  </a:t>
            </a:r>
            <a:r>
              <a:rPr sz="1700" b="0" spc="-10" dirty="0">
                <a:solidFill>
                  <a:srgbClr val="A6A6A6"/>
                </a:solidFill>
                <a:latin typeface="Calibri Light"/>
                <a:cs typeface="Calibri Light"/>
              </a:rPr>
              <a:t>stage </a:t>
            </a:r>
            <a:r>
              <a:rPr sz="1700" b="0" spc="-5" dirty="0">
                <a:solidFill>
                  <a:srgbClr val="A6A6A6"/>
                </a:solidFill>
                <a:latin typeface="Calibri Light"/>
                <a:cs typeface="Calibri Light"/>
              </a:rPr>
              <a:t>is critical to </a:t>
            </a:r>
            <a:r>
              <a:rPr sz="1700" b="0" dirty="0">
                <a:solidFill>
                  <a:srgbClr val="A6A6A6"/>
                </a:solidFill>
                <a:latin typeface="Calibri Light"/>
                <a:cs typeface="Calibri Light"/>
              </a:rPr>
              <a:t>the </a:t>
            </a:r>
            <a:r>
              <a:rPr sz="1700" b="0" spc="-5" dirty="0">
                <a:solidFill>
                  <a:srgbClr val="A6A6A6"/>
                </a:solidFill>
                <a:latin typeface="Calibri Light"/>
                <a:cs typeface="Calibri Light"/>
              </a:rPr>
              <a:t>success of </a:t>
            </a:r>
            <a:r>
              <a:rPr sz="1700" b="0" dirty="0">
                <a:solidFill>
                  <a:srgbClr val="A6A6A6"/>
                </a:solidFill>
                <a:latin typeface="Calibri Light"/>
                <a:cs typeface="Calibri Light"/>
              </a:rPr>
              <a:t>the</a:t>
            </a:r>
            <a:r>
              <a:rPr sz="1700" b="0" spc="35" dirty="0">
                <a:solidFill>
                  <a:srgbClr val="A6A6A6"/>
                </a:solidFill>
                <a:latin typeface="Calibri Light"/>
                <a:cs typeface="Calibri Light"/>
              </a:rPr>
              <a:t> </a:t>
            </a:r>
            <a:r>
              <a:rPr sz="1700" b="0" spc="-10" dirty="0">
                <a:solidFill>
                  <a:srgbClr val="A6A6A6"/>
                </a:solidFill>
                <a:latin typeface="Calibri Light"/>
                <a:cs typeface="Calibri Light"/>
              </a:rPr>
              <a:t>project.</a:t>
            </a:r>
            <a:endParaRPr sz="1700" dirty="0">
              <a:latin typeface="Calibri Light"/>
              <a:cs typeface="Calibri Light"/>
            </a:endParaRPr>
          </a:p>
          <a:p>
            <a:pPr marL="393065" indent="-288925">
              <a:lnSpc>
                <a:spcPct val="100000"/>
              </a:lnSpc>
              <a:spcBef>
                <a:spcPts val="1010"/>
              </a:spcBef>
              <a:buAutoNum type="arabicParenBoth"/>
              <a:tabLst>
                <a:tab pos="393700" algn="l"/>
              </a:tabLst>
            </a:pPr>
            <a:r>
              <a:rPr sz="1700" b="0" dirty="0">
                <a:solidFill>
                  <a:srgbClr val="A6A6A6"/>
                </a:solidFill>
                <a:latin typeface="Calibri Light"/>
                <a:cs typeface="Calibri Light"/>
              </a:rPr>
              <a:t>The </a:t>
            </a:r>
            <a:r>
              <a:rPr sz="1700" b="0" spc="5" dirty="0">
                <a:solidFill>
                  <a:srgbClr val="A6A6A6"/>
                </a:solidFill>
                <a:latin typeface="Calibri Light"/>
                <a:cs typeface="Calibri Light"/>
              </a:rPr>
              <a:t>project </a:t>
            </a:r>
            <a:r>
              <a:rPr sz="1700" b="0" dirty="0">
                <a:solidFill>
                  <a:srgbClr val="A6A6A6"/>
                </a:solidFill>
                <a:latin typeface="Calibri Light"/>
                <a:cs typeface="Calibri Light"/>
              </a:rPr>
              <a:t>encompasses a complex or technical work</a:t>
            </a:r>
            <a:r>
              <a:rPr sz="1700" b="0" spc="-10" dirty="0">
                <a:solidFill>
                  <a:srgbClr val="A6A6A6"/>
                </a:solidFill>
                <a:latin typeface="Calibri Light"/>
                <a:cs typeface="Calibri Light"/>
              </a:rPr>
              <a:t> </a:t>
            </a:r>
            <a:r>
              <a:rPr sz="1700" b="0" dirty="0">
                <a:solidFill>
                  <a:srgbClr val="A6A6A6"/>
                </a:solidFill>
                <a:latin typeface="Calibri Light"/>
                <a:cs typeface="Calibri Light"/>
              </a:rPr>
              <a:t>environment.</a:t>
            </a:r>
            <a:endParaRPr sz="1700" dirty="0">
              <a:latin typeface="Calibri Light"/>
              <a:cs typeface="Calibri Light"/>
            </a:endParaRPr>
          </a:p>
          <a:p>
            <a:pPr marL="393065" indent="-288925">
              <a:lnSpc>
                <a:spcPct val="100000"/>
              </a:lnSpc>
              <a:spcBef>
                <a:spcPts val="985"/>
              </a:spcBef>
              <a:buAutoNum type="arabicParenBoth"/>
              <a:tabLst>
                <a:tab pos="393700" algn="l"/>
              </a:tabLst>
            </a:pPr>
            <a:r>
              <a:rPr sz="1700" b="0" dirty="0">
                <a:solidFill>
                  <a:srgbClr val="A6A6A6"/>
                </a:solidFill>
                <a:latin typeface="Calibri Light"/>
                <a:cs typeface="Calibri Light"/>
              </a:rPr>
              <a:t>The </a:t>
            </a:r>
            <a:r>
              <a:rPr sz="1700" b="0" spc="5" dirty="0">
                <a:solidFill>
                  <a:srgbClr val="A6A6A6"/>
                </a:solidFill>
                <a:latin typeface="Calibri Light"/>
                <a:cs typeface="Calibri Light"/>
              </a:rPr>
              <a:t>project </a:t>
            </a:r>
            <a:r>
              <a:rPr sz="1700" b="0" dirty="0">
                <a:solidFill>
                  <a:srgbClr val="A6A6A6"/>
                </a:solidFill>
                <a:latin typeface="Calibri Light"/>
                <a:cs typeface="Calibri Light"/>
              </a:rPr>
              <a:t>requires specialized work on a </a:t>
            </a:r>
            <a:r>
              <a:rPr sz="1700" b="0" spc="5" dirty="0">
                <a:solidFill>
                  <a:srgbClr val="A6A6A6"/>
                </a:solidFill>
                <a:latin typeface="Calibri Light"/>
                <a:cs typeface="Calibri Light"/>
              </a:rPr>
              <a:t>building </a:t>
            </a:r>
            <a:r>
              <a:rPr sz="1700" b="0" dirty="0">
                <a:solidFill>
                  <a:srgbClr val="A6A6A6"/>
                </a:solidFill>
                <a:latin typeface="Calibri Light"/>
                <a:cs typeface="Calibri Light"/>
              </a:rPr>
              <a:t>that </a:t>
            </a:r>
            <a:r>
              <a:rPr sz="1700" b="0" spc="5" dirty="0">
                <a:solidFill>
                  <a:srgbClr val="A6A6A6"/>
                </a:solidFill>
                <a:latin typeface="Calibri Light"/>
                <a:cs typeface="Calibri Light"/>
              </a:rPr>
              <a:t>has historic</a:t>
            </a:r>
            <a:r>
              <a:rPr sz="1700" b="0" spc="-20" dirty="0">
                <a:solidFill>
                  <a:srgbClr val="A6A6A6"/>
                </a:solidFill>
                <a:latin typeface="Calibri Light"/>
                <a:cs typeface="Calibri Light"/>
              </a:rPr>
              <a:t> </a:t>
            </a:r>
            <a:r>
              <a:rPr sz="1700" b="0" dirty="0">
                <a:solidFill>
                  <a:srgbClr val="A6A6A6"/>
                </a:solidFill>
                <a:latin typeface="Calibri Light"/>
                <a:cs typeface="Calibri Light"/>
              </a:rPr>
              <a:t>significance.</a:t>
            </a:r>
            <a:endParaRPr sz="1700" dirty="0">
              <a:latin typeface="Calibri Light"/>
              <a:cs typeface="Calibri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4586" y="607123"/>
            <a:ext cx="1684020" cy="696595"/>
          </a:xfrm>
          <a:prstGeom prst="rect">
            <a:avLst/>
          </a:prstGeom>
        </p:spPr>
        <p:txBody>
          <a:bodyPr vert="horz" wrap="square" lIns="0" tIns="13335" rIns="0" bIns="0" rtlCol="0">
            <a:spAutoFit/>
          </a:bodyPr>
          <a:lstStyle/>
          <a:p>
            <a:pPr marL="12700">
              <a:lnSpc>
                <a:spcPct val="100000"/>
              </a:lnSpc>
              <a:spcBef>
                <a:spcPts val="105"/>
              </a:spcBef>
            </a:pPr>
            <a:r>
              <a:rPr sz="4400" spc="-50" dirty="0"/>
              <a:t>A</a:t>
            </a:r>
            <a:r>
              <a:rPr sz="4400" spc="-90" dirty="0"/>
              <a:t>g</a:t>
            </a:r>
            <a:r>
              <a:rPr sz="4400" spc="-55" dirty="0"/>
              <a:t>e</a:t>
            </a:r>
            <a:r>
              <a:rPr sz="4400" spc="-45" dirty="0"/>
              <a:t>nda</a:t>
            </a:r>
            <a:endParaRPr sz="4400"/>
          </a:p>
        </p:txBody>
      </p:sp>
      <p:sp>
        <p:nvSpPr>
          <p:cNvPr id="3" name="object 3"/>
          <p:cNvSpPr txBox="1"/>
          <p:nvPr/>
        </p:nvSpPr>
        <p:spPr>
          <a:xfrm>
            <a:off x="1869439" y="2140788"/>
            <a:ext cx="3187065" cy="3722370"/>
          </a:xfrm>
          <a:prstGeom prst="rect">
            <a:avLst/>
          </a:prstGeom>
        </p:spPr>
        <p:txBody>
          <a:bodyPr vert="horz" wrap="square" lIns="0" tIns="106680" rIns="0" bIns="0" rtlCol="0">
            <a:spAutoFit/>
          </a:bodyPr>
          <a:lstStyle/>
          <a:p>
            <a:pPr marL="12700">
              <a:lnSpc>
                <a:spcPct val="100000"/>
              </a:lnSpc>
              <a:spcBef>
                <a:spcPts val="840"/>
              </a:spcBef>
            </a:pPr>
            <a:r>
              <a:rPr sz="1800" dirty="0">
                <a:solidFill>
                  <a:srgbClr val="404040"/>
                </a:solidFill>
                <a:latin typeface="Calibri"/>
                <a:cs typeface="Calibri"/>
              </a:rPr>
              <a:t>Introductions</a:t>
            </a:r>
            <a:endParaRPr sz="1800">
              <a:latin typeface="Calibri"/>
              <a:cs typeface="Calibri"/>
            </a:endParaRPr>
          </a:p>
          <a:p>
            <a:pPr marL="12700" marR="5080">
              <a:lnSpc>
                <a:spcPts val="2920"/>
              </a:lnSpc>
              <a:spcBef>
                <a:spcPts val="210"/>
              </a:spcBef>
            </a:pPr>
            <a:r>
              <a:rPr sz="1800" spc="-10" dirty="0">
                <a:solidFill>
                  <a:srgbClr val="404040"/>
                </a:solidFill>
                <a:latin typeface="Calibri"/>
                <a:cs typeface="Calibri"/>
              </a:rPr>
              <a:t>Lakehaven </a:t>
            </a:r>
            <a:r>
              <a:rPr sz="1800" spc="-5" dirty="0">
                <a:solidFill>
                  <a:srgbClr val="404040"/>
                </a:solidFill>
                <a:latin typeface="Calibri"/>
                <a:cs typeface="Calibri"/>
              </a:rPr>
              <a:t>Water </a:t>
            </a:r>
            <a:r>
              <a:rPr sz="1800" dirty="0">
                <a:solidFill>
                  <a:srgbClr val="404040"/>
                </a:solidFill>
                <a:latin typeface="Calibri"/>
                <a:cs typeface="Calibri"/>
              </a:rPr>
              <a:t>&amp; </a:t>
            </a:r>
            <a:r>
              <a:rPr sz="1800" spc="-10" dirty="0">
                <a:solidFill>
                  <a:srgbClr val="404040"/>
                </a:solidFill>
                <a:latin typeface="Calibri"/>
                <a:cs typeface="Calibri"/>
              </a:rPr>
              <a:t>Sewer </a:t>
            </a:r>
            <a:r>
              <a:rPr sz="1800" spc="-5" dirty="0">
                <a:solidFill>
                  <a:srgbClr val="404040"/>
                </a:solidFill>
                <a:latin typeface="Calibri"/>
                <a:cs typeface="Calibri"/>
              </a:rPr>
              <a:t>District  </a:t>
            </a:r>
            <a:r>
              <a:rPr sz="1800" spc="-10" dirty="0">
                <a:solidFill>
                  <a:srgbClr val="404040"/>
                </a:solidFill>
                <a:latin typeface="Calibri"/>
                <a:cs typeface="Calibri"/>
              </a:rPr>
              <a:t>The </a:t>
            </a:r>
            <a:r>
              <a:rPr sz="1800" spc="-5" dirty="0">
                <a:solidFill>
                  <a:srgbClr val="404040"/>
                </a:solidFill>
                <a:latin typeface="Calibri"/>
                <a:cs typeface="Calibri"/>
              </a:rPr>
              <a:t>Project</a:t>
            </a:r>
            <a:endParaRPr sz="1800">
              <a:latin typeface="Calibri"/>
              <a:cs typeface="Calibri"/>
            </a:endParaRPr>
          </a:p>
          <a:p>
            <a:pPr marL="12700" marR="1608455">
              <a:lnSpc>
                <a:spcPts val="2900"/>
              </a:lnSpc>
              <a:spcBef>
                <a:spcPts val="5"/>
              </a:spcBef>
            </a:pPr>
            <a:r>
              <a:rPr sz="1800" dirty="0">
                <a:solidFill>
                  <a:srgbClr val="404040"/>
                </a:solidFill>
                <a:latin typeface="Calibri"/>
                <a:cs typeface="Calibri"/>
              </a:rPr>
              <a:t>Project Budget  Project</a:t>
            </a:r>
            <a:r>
              <a:rPr sz="1800" spc="-90" dirty="0">
                <a:solidFill>
                  <a:srgbClr val="404040"/>
                </a:solidFill>
                <a:latin typeface="Calibri"/>
                <a:cs typeface="Calibri"/>
              </a:rPr>
              <a:t> </a:t>
            </a:r>
            <a:r>
              <a:rPr sz="1800" dirty="0">
                <a:solidFill>
                  <a:srgbClr val="404040"/>
                </a:solidFill>
                <a:latin typeface="Calibri"/>
                <a:cs typeface="Calibri"/>
              </a:rPr>
              <a:t>Schedule</a:t>
            </a:r>
            <a:endParaRPr sz="1800">
              <a:latin typeface="Calibri"/>
              <a:cs typeface="Calibri"/>
            </a:endParaRPr>
          </a:p>
          <a:p>
            <a:pPr marL="12700">
              <a:lnSpc>
                <a:spcPct val="100000"/>
              </a:lnSpc>
              <a:spcBef>
                <a:spcPts val="540"/>
              </a:spcBef>
            </a:pPr>
            <a:r>
              <a:rPr sz="1800" dirty="0">
                <a:solidFill>
                  <a:srgbClr val="404040"/>
                </a:solidFill>
                <a:latin typeface="Calibri"/>
                <a:cs typeface="Calibri"/>
              </a:rPr>
              <a:t>Why</a:t>
            </a:r>
            <a:r>
              <a:rPr sz="1800" spc="5" dirty="0">
                <a:solidFill>
                  <a:srgbClr val="404040"/>
                </a:solidFill>
                <a:latin typeface="Calibri"/>
                <a:cs typeface="Calibri"/>
              </a:rPr>
              <a:t> </a:t>
            </a:r>
            <a:r>
              <a:rPr sz="1800" dirty="0">
                <a:solidFill>
                  <a:srgbClr val="404040"/>
                </a:solidFill>
                <a:latin typeface="Calibri"/>
                <a:cs typeface="Calibri"/>
              </a:rPr>
              <a:t>GC/CM</a:t>
            </a:r>
            <a:endParaRPr sz="1800">
              <a:latin typeface="Calibri"/>
              <a:cs typeface="Calibri"/>
            </a:endParaRPr>
          </a:p>
          <a:p>
            <a:pPr marL="12700" marR="772795">
              <a:lnSpc>
                <a:spcPct val="134800"/>
              </a:lnSpc>
              <a:spcBef>
                <a:spcPts val="5"/>
              </a:spcBef>
            </a:pPr>
            <a:r>
              <a:rPr sz="1800" spc="-5" dirty="0">
                <a:solidFill>
                  <a:srgbClr val="404040"/>
                </a:solidFill>
                <a:latin typeface="Calibri"/>
                <a:cs typeface="Calibri"/>
              </a:rPr>
              <a:t>Public </a:t>
            </a:r>
            <a:r>
              <a:rPr sz="1800" spc="-10" dirty="0">
                <a:solidFill>
                  <a:srgbClr val="404040"/>
                </a:solidFill>
                <a:latin typeface="Calibri"/>
                <a:cs typeface="Calibri"/>
              </a:rPr>
              <a:t>Body Qualifications  </a:t>
            </a:r>
            <a:r>
              <a:rPr sz="1800" dirty="0">
                <a:solidFill>
                  <a:srgbClr val="404040"/>
                </a:solidFill>
                <a:latin typeface="Calibri"/>
                <a:cs typeface="Calibri"/>
              </a:rPr>
              <a:t>Organization Chart  Project Team Experience  Summary</a:t>
            </a:r>
            <a:endParaRPr sz="1800">
              <a:latin typeface="Calibri"/>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659828"/>
            <a:ext cx="5474970" cy="574040"/>
          </a:xfrm>
          <a:prstGeom prst="rect">
            <a:avLst/>
          </a:prstGeom>
        </p:spPr>
        <p:txBody>
          <a:bodyPr vert="horz" wrap="square" lIns="0" tIns="12700" rIns="0" bIns="0" rtlCol="0">
            <a:spAutoFit/>
          </a:bodyPr>
          <a:lstStyle/>
          <a:p>
            <a:pPr marL="12700">
              <a:lnSpc>
                <a:spcPct val="100000"/>
              </a:lnSpc>
              <a:spcBef>
                <a:spcPts val="100"/>
              </a:spcBef>
            </a:pPr>
            <a:r>
              <a:rPr spc="-65" dirty="0"/>
              <a:t>Advantages </a:t>
            </a:r>
            <a:r>
              <a:rPr spc="-40" dirty="0"/>
              <a:t>to GC/CM</a:t>
            </a:r>
            <a:r>
              <a:rPr spc="-270" dirty="0"/>
              <a:t> </a:t>
            </a:r>
            <a:r>
              <a:rPr spc="-55" dirty="0"/>
              <a:t>Delivery</a:t>
            </a:r>
          </a:p>
        </p:txBody>
      </p:sp>
      <p:sp>
        <p:nvSpPr>
          <p:cNvPr id="3" name="object 3"/>
          <p:cNvSpPr txBox="1"/>
          <p:nvPr/>
        </p:nvSpPr>
        <p:spPr>
          <a:xfrm>
            <a:off x="444500" y="1667357"/>
            <a:ext cx="8237220" cy="3933190"/>
          </a:xfrm>
          <a:prstGeom prst="rect">
            <a:avLst/>
          </a:prstGeom>
        </p:spPr>
        <p:txBody>
          <a:bodyPr vert="horz" wrap="square" lIns="0" tIns="160020" rIns="0" bIns="0" rtlCol="0">
            <a:spAutoFit/>
          </a:bodyPr>
          <a:lstStyle/>
          <a:p>
            <a:pPr marL="104139" indent="-91440">
              <a:lnSpc>
                <a:spcPct val="100000"/>
              </a:lnSpc>
              <a:spcBef>
                <a:spcPts val="1260"/>
              </a:spcBef>
              <a:buClr>
                <a:srgbClr val="99CA38"/>
              </a:buClr>
              <a:buSzPct val="95000"/>
              <a:buFont typeface="Wingdings"/>
              <a:buChar char=""/>
              <a:tabLst>
                <a:tab pos="130175" algn="l"/>
              </a:tabLst>
            </a:pPr>
            <a:r>
              <a:rPr sz="2000" spc="-15" dirty="0">
                <a:solidFill>
                  <a:srgbClr val="404040"/>
                </a:solidFill>
                <a:latin typeface="Calibri"/>
                <a:cs typeface="Calibri"/>
              </a:rPr>
              <a:t>Improved </a:t>
            </a:r>
            <a:r>
              <a:rPr sz="2000" spc="-10" dirty="0">
                <a:solidFill>
                  <a:srgbClr val="404040"/>
                </a:solidFill>
                <a:latin typeface="Calibri"/>
                <a:cs typeface="Calibri"/>
              </a:rPr>
              <a:t>cost </a:t>
            </a:r>
            <a:r>
              <a:rPr sz="2000" spc="-15" dirty="0">
                <a:solidFill>
                  <a:srgbClr val="404040"/>
                </a:solidFill>
                <a:latin typeface="Calibri"/>
                <a:cs typeface="Calibri"/>
              </a:rPr>
              <a:t>control </a:t>
            </a:r>
            <a:r>
              <a:rPr sz="2000" dirty="0">
                <a:solidFill>
                  <a:srgbClr val="404040"/>
                </a:solidFill>
                <a:latin typeface="Calibri"/>
                <a:cs typeface="Calibri"/>
              </a:rPr>
              <a:t>– </a:t>
            </a:r>
            <a:r>
              <a:rPr sz="2000" spc="-15" dirty="0">
                <a:solidFill>
                  <a:srgbClr val="404040"/>
                </a:solidFill>
                <a:latin typeface="Calibri"/>
                <a:cs typeface="Calibri"/>
              </a:rPr>
              <a:t>“open </a:t>
            </a:r>
            <a:r>
              <a:rPr sz="2000" spc="-5" dirty="0">
                <a:solidFill>
                  <a:srgbClr val="404040"/>
                </a:solidFill>
                <a:latin typeface="Calibri"/>
                <a:cs typeface="Calibri"/>
              </a:rPr>
              <a:t>book” </a:t>
            </a:r>
            <a:r>
              <a:rPr sz="2000" spc="-10" dirty="0">
                <a:solidFill>
                  <a:srgbClr val="404040"/>
                </a:solidFill>
                <a:latin typeface="Calibri"/>
                <a:cs typeface="Calibri"/>
              </a:rPr>
              <a:t>cost </a:t>
            </a:r>
            <a:r>
              <a:rPr sz="2000" spc="-5" dirty="0">
                <a:solidFill>
                  <a:srgbClr val="404040"/>
                </a:solidFill>
                <a:latin typeface="Calibri"/>
                <a:cs typeface="Calibri"/>
              </a:rPr>
              <a:t>accounting of </a:t>
            </a:r>
            <a:r>
              <a:rPr sz="2000" dirty="0">
                <a:solidFill>
                  <a:srgbClr val="404040"/>
                </a:solidFill>
                <a:latin typeface="Calibri"/>
                <a:cs typeface="Calibri"/>
              </a:rPr>
              <a:t>the</a:t>
            </a:r>
            <a:r>
              <a:rPr sz="2000" spc="-10" dirty="0">
                <a:solidFill>
                  <a:srgbClr val="404040"/>
                </a:solidFill>
                <a:latin typeface="Calibri"/>
                <a:cs typeface="Calibri"/>
              </a:rPr>
              <a:t> work</a:t>
            </a:r>
            <a:endParaRPr sz="2000">
              <a:latin typeface="Calibri"/>
              <a:cs typeface="Calibri"/>
            </a:endParaRPr>
          </a:p>
          <a:p>
            <a:pPr marL="104139" marR="130175" indent="-91440" algn="just">
              <a:lnSpc>
                <a:spcPts val="2160"/>
              </a:lnSpc>
              <a:spcBef>
                <a:spcPts val="1440"/>
              </a:spcBef>
              <a:buClr>
                <a:srgbClr val="99CA38"/>
              </a:buClr>
              <a:buSzPct val="95000"/>
              <a:buFont typeface="Wingdings"/>
              <a:buChar char=""/>
              <a:tabLst>
                <a:tab pos="130175" algn="l"/>
              </a:tabLst>
            </a:pPr>
            <a:r>
              <a:rPr sz="2000" spc="-5" dirty="0">
                <a:solidFill>
                  <a:srgbClr val="404040"/>
                </a:solidFill>
                <a:latin typeface="Calibri"/>
                <a:cs typeface="Calibri"/>
              </a:rPr>
              <a:t>Allocation of risk </a:t>
            </a:r>
            <a:r>
              <a:rPr sz="2000" dirty="0">
                <a:solidFill>
                  <a:srgbClr val="404040"/>
                </a:solidFill>
                <a:latin typeface="Calibri"/>
                <a:cs typeface="Calibri"/>
              </a:rPr>
              <a:t>– GC/CM </a:t>
            </a:r>
            <a:r>
              <a:rPr sz="2000" spc="-10" dirty="0">
                <a:solidFill>
                  <a:srgbClr val="404040"/>
                </a:solidFill>
                <a:latin typeface="Calibri"/>
                <a:cs typeface="Calibri"/>
              </a:rPr>
              <a:t>understands </a:t>
            </a:r>
            <a:r>
              <a:rPr sz="2000" dirty="0">
                <a:solidFill>
                  <a:srgbClr val="404040"/>
                </a:solidFill>
                <a:latin typeface="Calibri"/>
                <a:cs typeface="Calibri"/>
              </a:rPr>
              <a:t>the </a:t>
            </a:r>
            <a:r>
              <a:rPr sz="2000" spc="-10" dirty="0">
                <a:solidFill>
                  <a:srgbClr val="404040"/>
                </a:solidFill>
                <a:latin typeface="Calibri"/>
                <a:cs typeface="Calibri"/>
              </a:rPr>
              <a:t>nature </a:t>
            </a:r>
            <a:r>
              <a:rPr sz="2000" dirty="0">
                <a:solidFill>
                  <a:srgbClr val="404040"/>
                </a:solidFill>
                <a:latin typeface="Calibri"/>
                <a:cs typeface="Calibri"/>
              </a:rPr>
              <a:t>and </a:t>
            </a:r>
            <a:r>
              <a:rPr sz="2000" spc="-5" dirty="0">
                <a:solidFill>
                  <a:srgbClr val="404040"/>
                </a:solidFill>
                <a:latin typeface="Calibri"/>
                <a:cs typeface="Calibri"/>
              </a:rPr>
              <a:t>scope of construction  long </a:t>
            </a:r>
            <a:r>
              <a:rPr sz="2000" spc="-15" dirty="0">
                <a:solidFill>
                  <a:srgbClr val="404040"/>
                </a:solidFill>
                <a:latin typeface="Calibri"/>
                <a:cs typeface="Calibri"/>
              </a:rPr>
              <a:t>before </a:t>
            </a:r>
            <a:r>
              <a:rPr sz="2000" spc="-5" dirty="0">
                <a:solidFill>
                  <a:srgbClr val="404040"/>
                </a:solidFill>
                <a:latin typeface="Calibri"/>
                <a:cs typeface="Calibri"/>
              </a:rPr>
              <a:t>it bids, reducing </a:t>
            </a:r>
            <a:r>
              <a:rPr sz="2000" dirty="0">
                <a:solidFill>
                  <a:srgbClr val="404040"/>
                </a:solidFill>
                <a:latin typeface="Calibri"/>
                <a:cs typeface="Calibri"/>
              </a:rPr>
              <a:t>the </a:t>
            </a:r>
            <a:r>
              <a:rPr sz="2000" spc="-5" dirty="0">
                <a:solidFill>
                  <a:srgbClr val="404040"/>
                </a:solidFill>
                <a:latin typeface="Calibri"/>
                <a:cs typeface="Calibri"/>
              </a:rPr>
              <a:t>“learning </a:t>
            </a:r>
            <a:r>
              <a:rPr sz="2000" spc="-30" dirty="0">
                <a:solidFill>
                  <a:srgbClr val="404040"/>
                </a:solidFill>
                <a:latin typeface="Calibri"/>
                <a:cs typeface="Calibri"/>
              </a:rPr>
              <a:t>curve”, </a:t>
            </a:r>
            <a:r>
              <a:rPr sz="2000" dirty="0">
                <a:solidFill>
                  <a:srgbClr val="404040"/>
                </a:solidFill>
                <a:latin typeface="Calibri"/>
                <a:cs typeface="Calibri"/>
              </a:rPr>
              <a:t>and </a:t>
            </a:r>
            <a:r>
              <a:rPr sz="2000" spc="-15" dirty="0">
                <a:solidFill>
                  <a:srgbClr val="404040"/>
                </a:solidFill>
                <a:latin typeface="Calibri"/>
                <a:cs typeface="Calibri"/>
              </a:rPr>
              <a:t>lowers </a:t>
            </a:r>
            <a:r>
              <a:rPr sz="2000" dirty="0">
                <a:solidFill>
                  <a:srgbClr val="404040"/>
                </a:solidFill>
                <a:latin typeface="Calibri"/>
                <a:cs typeface="Calibri"/>
              </a:rPr>
              <a:t>the </a:t>
            </a:r>
            <a:r>
              <a:rPr sz="2000" spc="-10" dirty="0">
                <a:solidFill>
                  <a:srgbClr val="404040"/>
                </a:solidFill>
                <a:latin typeface="Calibri"/>
                <a:cs typeface="Calibri"/>
              </a:rPr>
              <a:t>potential </a:t>
            </a:r>
            <a:r>
              <a:rPr sz="2000" spc="-15" dirty="0">
                <a:solidFill>
                  <a:srgbClr val="404040"/>
                </a:solidFill>
                <a:latin typeface="Calibri"/>
                <a:cs typeface="Calibri"/>
              </a:rPr>
              <a:t>for  </a:t>
            </a:r>
            <a:r>
              <a:rPr sz="2000" spc="-5" dirty="0">
                <a:solidFill>
                  <a:srgbClr val="404040"/>
                </a:solidFill>
                <a:latin typeface="Calibri"/>
                <a:cs typeface="Calibri"/>
              </a:rPr>
              <a:t>surprises that </a:t>
            </a:r>
            <a:r>
              <a:rPr sz="2000" dirty="0">
                <a:solidFill>
                  <a:srgbClr val="404040"/>
                </a:solidFill>
                <a:latin typeface="Calibri"/>
                <a:cs typeface="Calibri"/>
              </a:rPr>
              <a:t>add </a:t>
            </a:r>
            <a:r>
              <a:rPr sz="2000" spc="-5" dirty="0">
                <a:solidFill>
                  <a:srgbClr val="404040"/>
                </a:solidFill>
                <a:latin typeface="Calibri"/>
                <a:cs typeface="Calibri"/>
              </a:rPr>
              <a:t>cost/time </a:t>
            </a:r>
            <a:r>
              <a:rPr sz="2000" dirty="0">
                <a:solidFill>
                  <a:srgbClr val="404040"/>
                </a:solidFill>
                <a:latin typeface="Calibri"/>
                <a:cs typeface="Calibri"/>
              </a:rPr>
              <a:t>during</a:t>
            </a:r>
            <a:r>
              <a:rPr sz="2000" spc="10" dirty="0">
                <a:solidFill>
                  <a:srgbClr val="404040"/>
                </a:solidFill>
                <a:latin typeface="Calibri"/>
                <a:cs typeface="Calibri"/>
              </a:rPr>
              <a:t> </a:t>
            </a:r>
            <a:r>
              <a:rPr sz="2000" spc="-5" dirty="0">
                <a:solidFill>
                  <a:srgbClr val="404040"/>
                </a:solidFill>
                <a:latin typeface="Calibri"/>
                <a:cs typeface="Calibri"/>
              </a:rPr>
              <a:t>construction.</a:t>
            </a:r>
            <a:endParaRPr sz="2000">
              <a:latin typeface="Calibri"/>
              <a:cs typeface="Calibri"/>
            </a:endParaRPr>
          </a:p>
          <a:p>
            <a:pPr marL="103505" marR="689610" indent="-90805">
              <a:lnSpc>
                <a:spcPts val="2160"/>
              </a:lnSpc>
              <a:spcBef>
                <a:spcPts val="1390"/>
              </a:spcBef>
              <a:buClr>
                <a:srgbClr val="99CA38"/>
              </a:buClr>
              <a:buSzPct val="95000"/>
              <a:buFont typeface="Wingdings"/>
              <a:buChar char=""/>
              <a:tabLst>
                <a:tab pos="130175" algn="l"/>
              </a:tabLst>
            </a:pPr>
            <a:r>
              <a:rPr sz="2000" dirty="0">
                <a:solidFill>
                  <a:srgbClr val="404040"/>
                </a:solidFill>
                <a:latin typeface="Calibri"/>
                <a:cs typeface="Calibri"/>
              </a:rPr>
              <a:t>Schedule </a:t>
            </a:r>
            <a:r>
              <a:rPr sz="2000" spc="-5" dirty="0">
                <a:solidFill>
                  <a:srgbClr val="404040"/>
                </a:solidFill>
                <a:latin typeface="Calibri"/>
                <a:cs typeface="Calibri"/>
              </a:rPr>
              <a:t>compliance </a:t>
            </a:r>
            <a:r>
              <a:rPr sz="2000" dirty="0">
                <a:solidFill>
                  <a:srgbClr val="404040"/>
                </a:solidFill>
                <a:latin typeface="Calibri"/>
                <a:cs typeface="Calibri"/>
              </a:rPr>
              <a:t>– GC/CM </a:t>
            </a:r>
            <a:r>
              <a:rPr sz="2000" spc="-5" dirty="0">
                <a:solidFill>
                  <a:srgbClr val="404040"/>
                </a:solidFill>
                <a:latin typeface="Calibri"/>
                <a:cs typeface="Calibri"/>
              </a:rPr>
              <a:t>is </a:t>
            </a:r>
            <a:r>
              <a:rPr sz="2000" spc="-10" dirty="0">
                <a:solidFill>
                  <a:srgbClr val="404040"/>
                </a:solidFill>
                <a:latin typeface="Calibri"/>
                <a:cs typeface="Calibri"/>
              </a:rPr>
              <a:t>motivated </a:t>
            </a:r>
            <a:r>
              <a:rPr sz="2000" spc="-15" dirty="0">
                <a:solidFill>
                  <a:srgbClr val="404040"/>
                </a:solidFill>
                <a:latin typeface="Calibri"/>
                <a:cs typeface="Calibri"/>
              </a:rPr>
              <a:t>to </a:t>
            </a:r>
            <a:r>
              <a:rPr sz="2000" spc="-10" dirty="0">
                <a:solidFill>
                  <a:srgbClr val="404040"/>
                </a:solidFill>
                <a:latin typeface="Calibri"/>
                <a:cs typeface="Calibri"/>
              </a:rPr>
              <a:t>maintain </a:t>
            </a:r>
            <a:r>
              <a:rPr sz="2000" dirty="0">
                <a:solidFill>
                  <a:srgbClr val="404040"/>
                </a:solidFill>
                <a:latin typeface="Calibri"/>
                <a:cs typeface="Calibri"/>
              </a:rPr>
              <a:t>a </a:t>
            </a:r>
            <a:r>
              <a:rPr sz="2000" spc="-5" dirty="0">
                <a:solidFill>
                  <a:srgbClr val="404040"/>
                </a:solidFill>
                <a:latin typeface="Calibri"/>
                <a:cs typeface="Calibri"/>
              </a:rPr>
              <a:t>schedule they  helped </a:t>
            </a:r>
            <a:r>
              <a:rPr sz="2000" spc="-15" dirty="0">
                <a:solidFill>
                  <a:srgbClr val="404040"/>
                </a:solidFill>
                <a:latin typeface="Calibri"/>
                <a:cs typeface="Calibri"/>
              </a:rPr>
              <a:t>to</a:t>
            </a:r>
            <a:r>
              <a:rPr sz="2000" spc="-5" dirty="0">
                <a:solidFill>
                  <a:srgbClr val="404040"/>
                </a:solidFill>
                <a:latin typeface="Calibri"/>
                <a:cs typeface="Calibri"/>
              </a:rPr>
              <a:t> </a:t>
            </a:r>
            <a:r>
              <a:rPr sz="2000" spc="-10" dirty="0">
                <a:solidFill>
                  <a:srgbClr val="404040"/>
                </a:solidFill>
                <a:latin typeface="Calibri"/>
                <a:cs typeface="Calibri"/>
              </a:rPr>
              <a:t>develop.</a:t>
            </a:r>
            <a:endParaRPr sz="2000">
              <a:latin typeface="Calibri"/>
              <a:cs typeface="Calibri"/>
            </a:endParaRPr>
          </a:p>
          <a:p>
            <a:pPr marL="103505" marR="158750" indent="-90805">
              <a:lnSpc>
                <a:spcPts val="2160"/>
              </a:lnSpc>
              <a:spcBef>
                <a:spcPts val="1405"/>
              </a:spcBef>
              <a:buClr>
                <a:srgbClr val="99CA38"/>
              </a:buClr>
              <a:buSzPct val="95000"/>
              <a:buFont typeface="Wingdings"/>
              <a:buChar char=""/>
              <a:tabLst>
                <a:tab pos="130175" algn="l"/>
              </a:tabLst>
            </a:pPr>
            <a:r>
              <a:rPr sz="2000" spc="-5" dirty="0">
                <a:solidFill>
                  <a:srgbClr val="404040"/>
                </a:solidFill>
                <a:latin typeface="Calibri"/>
                <a:cs typeface="Calibri"/>
              </a:rPr>
              <a:t>Fiscal accountability </a:t>
            </a:r>
            <a:r>
              <a:rPr sz="2000" spc="-10" dirty="0">
                <a:solidFill>
                  <a:srgbClr val="404040"/>
                </a:solidFill>
                <a:latin typeface="Calibri"/>
                <a:cs typeface="Calibri"/>
              </a:rPr>
              <a:t>through </a:t>
            </a:r>
            <a:r>
              <a:rPr sz="2000" dirty="0">
                <a:solidFill>
                  <a:srgbClr val="404040"/>
                </a:solidFill>
                <a:latin typeface="Calibri"/>
                <a:cs typeface="Calibri"/>
              </a:rPr>
              <a:t>GC/CM </a:t>
            </a:r>
            <a:r>
              <a:rPr sz="2000" spc="-5" dirty="0">
                <a:solidFill>
                  <a:srgbClr val="404040"/>
                </a:solidFill>
                <a:latin typeface="Calibri"/>
                <a:cs typeface="Calibri"/>
              </a:rPr>
              <a:t>participation in constructability </a:t>
            </a:r>
            <a:r>
              <a:rPr sz="2000" spc="-15" dirty="0">
                <a:solidFill>
                  <a:srgbClr val="404040"/>
                </a:solidFill>
                <a:latin typeface="Calibri"/>
                <a:cs typeface="Calibri"/>
              </a:rPr>
              <a:t>reviews,  </a:t>
            </a:r>
            <a:r>
              <a:rPr sz="2000" spc="-10" dirty="0">
                <a:solidFill>
                  <a:srgbClr val="404040"/>
                </a:solidFill>
                <a:latin typeface="Calibri"/>
                <a:cs typeface="Calibri"/>
              </a:rPr>
              <a:t>value </a:t>
            </a:r>
            <a:r>
              <a:rPr sz="2000" spc="-5" dirty="0">
                <a:solidFill>
                  <a:srgbClr val="404040"/>
                </a:solidFill>
                <a:latin typeface="Calibri"/>
                <a:cs typeface="Calibri"/>
              </a:rPr>
              <a:t>analysis </a:t>
            </a:r>
            <a:r>
              <a:rPr sz="2000" dirty="0">
                <a:solidFill>
                  <a:srgbClr val="404040"/>
                </a:solidFill>
                <a:latin typeface="Calibri"/>
                <a:cs typeface="Calibri"/>
              </a:rPr>
              <a:t>and </a:t>
            </a:r>
            <a:r>
              <a:rPr sz="2000" spc="-10" dirty="0">
                <a:solidFill>
                  <a:srgbClr val="404040"/>
                </a:solidFill>
                <a:latin typeface="Calibri"/>
                <a:cs typeface="Calibri"/>
              </a:rPr>
              <a:t>design-team/contractor/Owner</a:t>
            </a:r>
            <a:r>
              <a:rPr sz="2000" spc="15" dirty="0">
                <a:solidFill>
                  <a:srgbClr val="404040"/>
                </a:solidFill>
                <a:latin typeface="Calibri"/>
                <a:cs typeface="Calibri"/>
              </a:rPr>
              <a:t> </a:t>
            </a:r>
            <a:r>
              <a:rPr sz="2000" spc="-10" dirty="0">
                <a:solidFill>
                  <a:srgbClr val="404040"/>
                </a:solidFill>
                <a:latin typeface="Calibri"/>
                <a:cs typeface="Calibri"/>
              </a:rPr>
              <a:t>coordination</a:t>
            </a:r>
            <a:endParaRPr sz="2000">
              <a:latin typeface="Calibri"/>
              <a:cs typeface="Calibri"/>
            </a:endParaRPr>
          </a:p>
          <a:p>
            <a:pPr marL="103505" marR="5080" indent="-90805">
              <a:lnSpc>
                <a:spcPts val="2160"/>
              </a:lnSpc>
              <a:spcBef>
                <a:spcPts val="1405"/>
              </a:spcBef>
              <a:buClr>
                <a:srgbClr val="99CA38"/>
              </a:buClr>
              <a:buSzPct val="95000"/>
              <a:buFont typeface="Wingdings"/>
              <a:buChar char=""/>
              <a:tabLst>
                <a:tab pos="130175" algn="l"/>
              </a:tabLst>
            </a:pPr>
            <a:r>
              <a:rPr sz="2000" dirty="0">
                <a:solidFill>
                  <a:srgbClr val="404040"/>
                </a:solidFill>
                <a:latin typeface="Calibri"/>
                <a:cs typeface="Calibri"/>
              </a:rPr>
              <a:t>Bidding </a:t>
            </a:r>
            <a:r>
              <a:rPr sz="2000" spc="-10" dirty="0">
                <a:solidFill>
                  <a:srgbClr val="404040"/>
                </a:solidFill>
                <a:latin typeface="Calibri"/>
                <a:cs typeface="Calibri"/>
              </a:rPr>
              <a:t>coordination </a:t>
            </a:r>
            <a:r>
              <a:rPr sz="2000" dirty="0">
                <a:solidFill>
                  <a:srgbClr val="404040"/>
                </a:solidFill>
                <a:latin typeface="Calibri"/>
                <a:cs typeface="Calibri"/>
              </a:rPr>
              <a:t>– GC/CM </a:t>
            </a:r>
            <a:r>
              <a:rPr sz="2000" spc="-5" dirty="0">
                <a:solidFill>
                  <a:srgbClr val="404040"/>
                </a:solidFill>
                <a:latin typeface="Calibri"/>
                <a:cs typeface="Calibri"/>
              </a:rPr>
              <a:t>will </a:t>
            </a:r>
            <a:r>
              <a:rPr sz="2000" dirty="0">
                <a:solidFill>
                  <a:srgbClr val="404040"/>
                </a:solidFill>
                <a:latin typeface="Calibri"/>
                <a:cs typeface="Calibri"/>
              </a:rPr>
              <a:t>plan, </a:t>
            </a:r>
            <a:r>
              <a:rPr sz="2000" spc="-10" dirty="0">
                <a:solidFill>
                  <a:srgbClr val="404040"/>
                </a:solidFill>
                <a:latin typeface="Calibri"/>
                <a:cs typeface="Calibri"/>
              </a:rPr>
              <a:t>coordinate </a:t>
            </a:r>
            <a:r>
              <a:rPr sz="2000" dirty="0">
                <a:solidFill>
                  <a:srgbClr val="404040"/>
                </a:solidFill>
                <a:latin typeface="Calibri"/>
                <a:cs typeface="Calibri"/>
              </a:rPr>
              <a:t>and </a:t>
            </a:r>
            <a:r>
              <a:rPr sz="2000" spc="-20" dirty="0">
                <a:solidFill>
                  <a:srgbClr val="404040"/>
                </a:solidFill>
                <a:latin typeface="Calibri"/>
                <a:cs typeface="Calibri"/>
              </a:rPr>
              <a:t>execute </a:t>
            </a:r>
            <a:r>
              <a:rPr sz="2000" spc="-10" dirty="0">
                <a:solidFill>
                  <a:srgbClr val="404040"/>
                </a:solidFill>
                <a:latin typeface="Calibri"/>
                <a:cs typeface="Calibri"/>
              </a:rPr>
              <a:t>subcontractor  </a:t>
            </a:r>
            <a:r>
              <a:rPr sz="2000" dirty="0">
                <a:solidFill>
                  <a:srgbClr val="404040"/>
                </a:solidFill>
                <a:latin typeface="Calibri"/>
                <a:cs typeface="Calibri"/>
              </a:rPr>
              <a:t>bid </a:t>
            </a:r>
            <a:r>
              <a:rPr sz="2000" spc="-10" dirty="0">
                <a:solidFill>
                  <a:srgbClr val="404040"/>
                </a:solidFill>
                <a:latin typeface="Calibri"/>
                <a:cs typeface="Calibri"/>
              </a:rPr>
              <a:t>packages </a:t>
            </a:r>
            <a:r>
              <a:rPr sz="2000" spc="-15" dirty="0">
                <a:solidFill>
                  <a:srgbClr val="404040"/>
                </a:solidFill>
                <a:latin typeface="Calibri"/>
                <a:cs typeface="Calibri"/>
              </a:rPr>
              <a:t>for </a:t>
            </a:r>
            <a:r>
              <a:rPr sz="2000" spc="-10" dirty="0">
                <a:solidFill>
                  <a:srgbClr val="404040"/>
                </a:solidFill>
                <a:latin typeface="Calibri"/>
                <a:cs typeface="Calibri"/>
              </a:rPr>
              <a:t>best responsiveness </a:t>
            </a:r>
            <a:r>
              <a:rPr sz="2000" dirty="0">
                <a:solidFill>
                  <a:srgbClr val="404040"/>
                </a:solidFill>
                <a:latin typeface="Calibri"/>
                <a:cs typeface="Calibri"/>
              </a:rPr>
              <a:t>and </a:t>
            </a:r>
            <a:r>
              <a:rPr sz="2000" spc="-10" dirty="0">
                <a:solidFill>
                  <a:srgbClr val="404040"/>
                </a:solidFill>
                <a:latin typeface="Calibri"/>
                <a:cs typeface="Calibri"/>
              </a:rPr>
              <a:t>lower </a:t>
            </a:r>
            <a:r>
              <a:rPr sz="2000" spc="-5" dirty="0">
                <a:solidFill>
                  <a:srgbClr val="404040"/>
                </a:solidFill>
                <a:latin typeface="Calibri"/>
                <a:cs typeface="Calibri"/>
              </a:rPr>
              <a:t>risk of </a:t>
            </a:r>
            <a:r>
              <a:rPr sz="2000" spc="-10" dirty="0">
                <a:solidFill>
                  <a:srgbClr val="404040"/>
                </a:solidFill>
                <a:latin typeface="Calibri"/>
                <a:cs typeface="Calibri"/>
              </a:rPr>
              <a:t>gaps </a:t>
            </a:r>
            <a:r>
              <a:rPr sz="2000" dirty="0">
                <a:solidFill>
                  <a:srgbClr val="404040"/>
                </a:solidFill>
                <a:latin typeface="Calibri"/>
                <a:cs typeface="Calibri"/>
              </a:rPr>
              <a:t>and </a:t>
            </a:r>
            <a:r>
              <a:rPr sz="2000" spc="-5" dirty="0">
                <a:solidFill>
                  <a:srgbClr val="404040"/>
                </a:solidFill>
                <a:latin typeface="Calibri"/>
                <a:cs typeface="Calibri"/>
              </a:rPr>
              <a:t>duplication in  </a:t>
            </a:r>
            <a:r>
              <a:rPr sz="2000" spc="-10" dirty="0">
                <a:solidFill>
                  <a:srgbClr val="404040"/>
                </a:solidFill>
                <a:latin typeface="Calibri"/>
                <a:cs typeface="Calibri"/>
              </a:rPr>
              <a:t>subcontractor </a:t>
            </a:r>
            <a:r>
              <a:rPr sz="2000" dirty="0">
                <a:solidFill>
                  <a:srgbClr val="404040"/>
                </a:solidFill>
                <a:latin typeface="Calibri"/>
                <a:cs typeface="Calibri"/>
              </a:rPr>
              <a:t>bidding and</a:t>
            </a:r>
            <a:r>
              <a:rPr sz="2000" spc="-50" dirty="0">
                <a:solidFill>
                  <a:srgbClr val="404040"/>
                </a:solidFill>
                <a:latin typeface="Calibri"/>
                <a:cs typeface="Calibri"/>
              </a:rPr>
              <a:t> </a:t>
            </a:r>
            <a:r>
              <a:rPr sz="2000" dirty="0">
                <a:solidFill>
                  <a:srgbClr val="404040"/>
                </a:solidFill>
                <a:latin typeface="Calibri"/>
                <a:cs typeface="Calibri"/>
              </a:rPr>
              <a:t>buy-out.</a:t>
            </a:r>
            <a:endParaRPr sz="2000">
              <a:latin typeface="Calibri"/>
              <a:cs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46821" y="3350322"/>
            <a:ext cx="5652770" cy="696595"/>
          </a:xfrm>
          <a:prstGeom prst="rect">
            <a:avLst/>
          </a:prstGeom>
        </p:spPr>
        <p:txBody>
          <a:bodyPr vert="horz" wrap="square" lIns="0" tIns="13335" rIns="0" bIns="0" rtlCol="0">
            <a:spAutoFit/>
          </a:bodyPr>
          <a:lstStyle/>
          <a:p>
            <a:pPr marL="12700">
              <a:lnSpc>
                <a:spcPct val="100000"/>
              </a:lnSpc>
              <a:spcBef>
                <a:spcPts val="105"/>
              </a:spcBef>
            </a:pPr>
            <a:r>
              <a:rPr sz="4400" spc="-50" dirty="0"/>
              <a:t>Public </a:t>
            </a:r>
            <a:r>
              <a:rPr sz="4400" spc="-40" dirty="0"/>
              <a:t>Body</a:t>
            </a:r>
            <a:r>
              <a:rPr sz="4400" spc="-210" dirty="0"/>
              <a:t> </a:t>
            </a:r>
            <a:r>
              <a:rPr sz="4400" spc="-55" dirty="0"/>
              <a:t>Qualifications</a:t>
            </a:r>
            <a:endParaRPr sz="4400"/>
          </a:p>
        </p:txBody>
      </p:sp>
      <p:sp>
        <p:nvSpPr>
          <p:cNvPr id="3" name="object 3"/>
          <p:cNvSpPr/>
          <p:nvPr/>
        </p:nvSpPr>
        <p:spPr>
          <a:xfrm>
            <a:off x="1876044" y="762000"/>
            <a:ext cx="4724399" cy="147370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3039110" cy="6858000"/>
          </a:xfrm>
          <a:custGeom>
            <a:avLst/>
            <a:gdLst/>
            <a:ahLst/>
            <a:cxnLst/>
            <a:rect l="l" t="t" r="r" b="b"/>
            <a:pathLst>
              <a:path w="3039110" h="6858000">
                <a:moveTo>
                  <a:pt x="0" y="6858000"/>
                </a:moveTo>
                <a:lnTo>
                  <a:pt x="3038856" y="6858000"/>
                </a:lnTo>
                <a:lnTo>
                  <a:pt x="3038856" y="0"/>
                </a:lnTo>
                <a:lnTo>
                  <a:pt x="0" y="0"/>
                </a:lnTo>
                <a:lnTo>
                  <a:pt x="0" y="6858000"/>
                </a:lnTo>
                <a:close/>
              </a:path>
            </a:pathLst>
          </a:custGeom>
          <a:solidFill>
            <a:srgbClr val="62A437"/>
          </a:solidFill>
        </p:spPr>
        <p:txBody>
          <a:bodyPr wrap="square" lIns="0" tIns="0" rIns="0" bIns="0" rtlCol="0"/>
          <a:lstStyle/>
          <a:p>
            <a:endParaRPr/>
          </a:p>
        </p:txBody>
      </p:sp>
      <p:sp>
        <p:nvSpPr>
          <p:cNvPr id="3" name="object 3"/>
          <p:cNvSpPr/>
          <p:nvPr/>
        </p:nvSpPr>
        <p:spPr>
          <a:xfrm>
            <a:off x="3054089" y="0"/>
            <a:ext cx="0" cy="6858000"/>
          </a:xfrm>
          <a:custGeom>
            <a:avLst/>
            <a:gdLst/>
            <a:ahLst/>
            <a:cxnLst/>
            <a:rect l="l" t="t" r="r" b="b"/>
            <a:pathLst>
              <a:path h="6858000">
                <a:moveTo>
                  <a:pt x="0" y="0"/>
                </a:moveTo>
                <a:lnTo>
                  <a:pt x="0" y="6858000"/>
                </a:lnTo>
              </a:path>
            </a:pathLst>
          </a:custGeom>
          <a:ln w="48755">
            <a:solidFill>
              <a:srgbClr val="99CA38"/>
            </a:solidFill>
          </a:ln>
        </p:spPr>
        <p:txBody>
          <a:bodyPr wrap="square" lIns="0" tIns="0" rIns="0" bIns="0" rtlCol="0"/>
          <a:lstStyle/>
          <a:p>
            <a:endParaRPr/>
          </a:p>
        </p:txBody>
      </p:sp>
      <p:sp>
        <p:nvSpPr>
          <p:cNvPr id="4" name="object 4"/>
          <p:cNvSpPr txBox="1">
            <a:spLocks noGrp="1"/>
          </p:cNvSpPr>
          <p:nvPr>
            <p:ph type="title"/>
          </p:nvPr>
        </p:nvSpPr>
        <p:spPr>
          <a:xfrm>
            <a:off x="421640" y="417957"/>
            <a:ext cx="1689735" cy="513715"/>
          </a:xfrm>
          <a:prstGeom prst="rect">
            <a:avLst/>
          </a:prstGeom>
        </p:spPr>
        <p:txBody>
          <a:bodyPr vert="horz" wrap="square" lIns="0" tIns="13335" rIns="0" bIns="0" rtlCol="0">
            <a:spAutoFit/>
          </a:bodyPr>
          <a:lstStyle/>
          <a:p>
            <a:pPr marL="12700">
              <a:lnSpc>
                <a:spcPct val="100000"/>
              </a:lnSpc>
              <a:spcBef>
                <a:spcPts val="105"/>
              </a:spcBef>
            </a:pPr>
            <a:r>
              <a:rPr sz="3200" spc="-50" dirty="0">
                <a:solidFill>
                  <a:srgbClr val="FFFFFF"/>
                </a:solidFill>
              </a:rPr>
              <a:t>L</a:t>
            </a:r>
            <a:r>
              <a:rPr sz="3200" spc="-45" dirty="0">
                <a:solidFill>
                  <a:srgbClr val="FFFFFF"/>
                </a:solidFill>
              </a:rPr>
              <a:t>a</a:t>
            </a:r>
            <a:r>
              <a:rPr sz="3200" spc="-155" dirty="0">
                <a:solidFill>
                  <a:srgbClr val="FFFFFF"/>
                </a:solidFill>
              </a:rPr>
              <a:t>k</a:t>
            </a:r>
            <a:r>
              <a:rPr sz="3200" spc="-50" dirty="0">
                <a:solidFill>
                  <a:srgbClr val="FFFFFF"/>
                </a:solidFill>
              </a:rPr>
              <a:t>e</a:t>
            </a:r>
            <a:r>
              <a:rPr sz="3200" spc="-45" dirty="0">
                <a:solidFill>
                  <a:srgbClr val="FFFFFF"/>
                </a:solidFill>
              </a:rPr>
              <a:t>h</a:t>
            </a:r>
            <a:r>
              <a:rPr sz="3200" spc="-105" dirty="0">
                <a:solidFill>
                  <a:srgbClr val="FFFFFF"/>
                </a:solidFill>
              </a:rPr>
              <a:t>a</a:t>
            </a:r>
            <a:r>
              <a:rPr sz="3200" spc="-90" dirty="0">
                <a:solidFill>
                  <a:srgbClr val="FFFFFF"/>
                </a:solidFill>
              </a:rPr>
              <a:t>v</a:t>
            </a:r>
            <a:r>
              <a:rPr sz="3200" spc="-50" dirty="0">
                <a:solidFill>
                  <a:srgbClr val="FFFFFF"/>
                </a:solidFill>
              </a:rPr>
              <a:t>e</a:t>
            </a:r>
            <a:r>
              <a:rPr sz="3200" dirty="0">
                <a:solidFill>
                  <a:srgbClr val="FFFFFF"/>
                </a:solidFill>
              </a:rPr>
              <a:t>n</a:t>
            </a:r>
            <a:endParaRPr sz="3200"/>
          </a:p>
        </p:txBody>
      </p:sp>
      <p:sp>
        <p:nvSpPr>
          <p:cNvPr id="5" name="object 5"/>
          <p:cNvSpPr txBox="1"/>
          <p:nvPr/>
        </p:nvSpPr>
        <p:spPr>
          <a:xfrm>
            <a:off x="3587750" y="752347"/>
            <a:ext cx="4937760" cy="1093470"/>
          </a:xfrm>
          <a:prstGeom prst="rect">
            <a:avLst/>
          </a:prstGeom>
        </p:spPr>
        <p:txBody>
          <a:bodyPr vert="horz" wrap="square" lIns="0" tIns="13335" rIns="0" bIns="0" rtlCol="0">
            <a:spAutoFit/>
          </a:bodyPr>
          <a:lstStyle/>
          <a:p>
            <a:pPr marL="104139" marR="5080" indent="-91440">
              <a:lnSpc>
                <a:spcPct val="100000"/>
              </a:lnSpc>
              <a:spcBef>
                <a:spcPts val="105"/>
              </a:spcBef>
              <a:buClr>
                <a:srgbClr val="99CA38"/>
              </a:buClr>
              <a:buSzPct val="92857"/>
              <a:buFont typeface="Wingdings"/>
              <a:buChar char=""/>
              <a:tabLst>
                <a:tab pos="104139" algn="l"/>
              </a:tabLst>
            </a:pPr>
            <a:r>
              <a:rPr sz="1400" spc="-5" dirty="0">
                <a:solidFill>
                  <a:srgbClr val="404040"/>
                </a:solidFill>
                <a:latin typeface="Calibri"/>
                <a:cs typeface="Calibri"/>
              </a:rPr>
              <a:t>The </a:t>
            </a:r>
            <a:r>
              <a:rPr sz="1400" spc="-15" dirty="0">
                <a:solidFill>
                  <a:srgbClr val="404040"/>
                </a:solidFill>
                <a:latin typeface="Calibri"/>
                <a:cs typeface="Calibri"/>
              </a:rPr>
              <a:t>Lakehaven Water </a:t>
            </a:r>
            <a:r>
              <a:rPr sz="1400" dirty="0">
                <a:solidFill>
                  <a:srgbClr val="404040"/>
                </a:solidFill>
                <a:latin typeface="Calibri"/>
                <a:cs typeface="Calibri"/>
              </a:rPr>
              <a:t>&amp; </a:t>
            </a:r>
            <a:r>
              <a:rPr sz="1400" spc="-5" dirty="0">
                <a:solidFill>
                  <a:srgbClr val="404040"/>
                </a:solidFill>
                <a:latin typeface="Calibri"/>
                <a:cs typeface="Calibri"/>
              </a:rPr>
              <a:t>Sewer District has </a:t>
            </a:r>
            <a:r>
              <a:rPr sz="1400" dirty="0">
                <a:solidFill>
                  <a:srgbClr val="404040"/>
                </a:solidFill>
                <a:latin typeface="Calibri"/>
                <a:cs typeface="Calibri"/>
              </a:rPr>
              <a:t>a </a:t>
            </a:r>
            <a:r>
              <a:rPr sz="1400" spc="-5" dirty="0">
                <a:solidFill>
                  <a:srgbClr val="404040"/>
                </a:solidFill>
                <a:latin typeface="Calibri"/>
                <a:cs typeface="Calibri"/>
              </a:rPr>
              <a:t>successful history </a:t>
            </a:r>
            <a:r>
              <a:rPr sz="1400" dirty="0">
                <a:solidFill>
                  <a:srgbClr val="404040"/>
                </a:solidFill>
                <a:latin typeface="Calibri"/>
                <a:cs typeface="Calibri"/>
              </a:rPr>
              <a:t>of  </a:t>
            </a:r>
            <a:r>
              <a:rPr sz="1400" spc="-5" dirty="0">
                <a:solidFill>
                  <a:srgbClr val="404040"/>
                </a:solidFill>
                <a:latin typeface="Calibri"/>
                <a:cs typeface="Calibri"/>
              </a:rPr>
              <a:t>planning and </a:t>
            </a:r>
            <a:r>
              <a:rPr sz="1400" spc="-10" dirty="0">
                <a:solidFill>
                  <a:srgbClr val="404040"/>
                </a:solidFill>
                <a:latin typeface="Calibri"/>
                <a:cs typeface="Calibri"/>
              </a:rPr>
              <a:t>executing capital </a:t>
            </a:r>
            <a:r>
              <a:rPr sz="1400" spc="-5" dirty="0">
                <a:solidFill>
                  <a:srgbClr val="404040"/>
                </a:solidFill>
                <a:latin typeface="Calibri"/>
                <a:cs typeface="Calibri"/>
              </a:rPr>
              <a:t>projects, including </a:t>
            </a:r>
            <a:r>
              <a:rPr sz="1400" dirty="0">
                <a:solidFill>
                  <a:srgbClr val="404040"/>
                </a:solidFill>
                <a:latin typeface="Calibri"/>
                <a:cs typeface="Calibri"/>
              </a:rPr>
              <a:t>a </a:t>
            </a:r>
            <a:r>
              <a:rPr sz="1400" spc="-5" dirty="0">
                <a:solidFill>
                  <a:srgbClr val="404040"/>
                </a:solidFill>
                <a:latin typeface="Calibri"/>
                <a:cs typeface="Calibri"/>
              </a:rPr>
              <a:t>$187 </a:t>
            </a:r>
            <a:r>
              <a:rPr sz="1400" dirty="0">
                <a:solidFill>
                  <a:srgbClr val="404040"/>
                </a:solidFill>
                <a:latin typeface="Calibri"/>
                <a:cs typeface="Calibri"/>
              </a:rPr>
              <a:t>million  </a:t>
            </a:r>
            <a:r>
              <a:rPr sz="1400" spc="-5" dirty="0">
                <a:solidFill>
                  <a:srgbClr val="404040"/>
                </a:solidFill>
                <a:latin typeface="Calibri"/>
                <a:cs typeface="Calibri"/>
              </a:rPr>
              <a:t>GC/CM </a:t>
            </a:r>
            <a:r>
              <a:rPr sz="1400" spc="-10" dirty="0">
                <a:solidFill>
                  <a:srgbClr val="404040"/>
                </a:solidFill>
                <a:latin typeface="Calibri"/>
                <a:cs typeface="Calibri"/>
              </a:rPr>
              <a:t>water </a:t>
            </a:r>
            <a:r>
              <a:rPr sz="1400" spc="-5" dirty="0">
                <a:solidFill>
                  <a:srgbClr val="404040"/>
                </a:solidFill>
                <a:latin typeface="Calibri"/>
                <a:cs typeface="Calibri"/>
              </a:rPr>
              <a:t>filtration </a:t>
            </a:r>
            <a:r>
              <a:rPr sz="1400" spc="-10" dirty="0">
                <a:solidFill>
                  <a:srgbClr val="404040"/>
                </a:solidFill>
                <a:latin typeface="Calibri"/>
                <a:cs typeface="Calibri"/>
              </a:rPr>
              <a:t>plant project </a:t>
            </a:r>
            <a:r>
              <a:rPr sz="1400" spc="-5" dirty="0">
                <a:solidFill>
                  <a:srgbClr val="404040"/>
                </a:solidFill>
                <a:latin typeface="Calibri"/>
                <a:cs typeface="Calibri"/>
              </a:rPr>
              <a:t>built </a:t>
            </a:r>
            <a:r>
              <a:rPr sz="1400" spc="-10" dirty="0">
                <a:solidFill>
                  <a:srgbClr val="404040"/>
                </a:solidFill>
                <a:latin typeface="Calibri"/>
                <a:cs typeface="Calibri"/>
              </a:rPr>
              <a:t>by </a:t>
            </a:r>
            <a:r>
              <a:rPr sz="1400" spc="-5" dirty="0">
                <a:solidFill>
                  <a:srgbClr val="404040"/>
                </a:solidFill>
                <a:latin typeface="Calibri"/>
                <a:cs typeface="Calibri"/>
              </a:rPr>
              <a:t>the City </a:t>
            </a:r>
            <a:r>
              <a:rPr sz="1400" dirty="0">
                <a:solidFill>
                  <a:srgbClr val="404040"/>
                </a:solidFill>
                <a:latin typeface="Calibri"/>
                <a:cs typeface="Calibri"/>
              </a:rPr>
              <a:t>of </a:t>
            </a:r>
            <a:r>
              <a:rPr sz="1400" spc="-25" dirty="0">
                <a:solidFill>
                  <a:srgbClr val="404040"/>
                </a:solidFill>
                <a:latin typeface="Calibri"/>
                <a:cs typeface="Calibri"/>
              </a:rPr>
              <a:t>Tacoma </a:t>
            </a:r>
            <a:r>
              <a:rPr sz="1400" dirty="0">
                <a:solidFill>
                  <a:srgbClr val="404040"/>
                </a:solidFill>
                <a:latin typeface="Calibri"/>
                <a:cs typeface="Calibri"/>
              </a:rPr>
              <a:t>in  </a:t>
            </a:r>
            <a:r>
              <a:rPr sz="1400" spc="-5" dirty="0">
                <a:solidFill>
                  <a:srgbClr val="404040"/>
                </a:solidFill>
                <a:latin typeface="Calibri"/>
                <a:cs typeface="Calibri"/>
              </a:rPr>
              <a:t>partnership </a:t>
            </a:r>
            <a:r>
              <a:rPr sz="1400" dirty="0">
                <a:solidFill>
                  <a:srgbClr val="404040"/>
                </a:solidFill>
                <a:latin typeface="Calibri"/>
                <a:cs typeface="Calibri"/>
              </a:rPr>
              <a:t>with </a:t>
            </a:r>
            <a:r>
              <a:rPr sz="1400" spc="-15" dirty="0">
                <a:solidFill>
                  <a:srgbClr val="404040"/>
                </a:solidFill>
                <a:latin typeface="Calibri"/>
                <a:cs typeface="Calibri"/>
              </a:rPr>
              <a:t>Lakehaven, </a:t>
            </a:r>
            <a:r>
              <a:rPr sz="1400" spc="-5" dirty="0">
                <a:solidFill>
                  <a:srgbClr val="404040"/>
                </a:solidFill>
                <a:latin typeface="Calibri"/>
                <a:cs typeface="Calibri"/>
              </a:rPr>
              <a:t>the City </a:t>
            </a:r>
            <a:r>
              <a:rPr sz="1400" dirty="0">
                <a:solidFill>
                  <a:srgbClr val="404040"/>
                </a:solidFill>
                <a:latin typeface="Calibri"/>
                <a:cs typeface="Calibri"/>
              </a:rPr>
              <a:t>of </a:t>
            </a:r>
            <a:r>
              <a:rPr sz="1400" spc="-10" dirty="0">
                <a:solidFill>
                  <a:srgbClr val="404040"/>
                </a:solidFill>
                <a:latin typeface="Calibri"/>
                <a:cs typeface="Calibri"/>
              </a:rPr>
              <a:t>Kent, </a:t>
            </a:r>
            <a:r>
              <a:rPr sz="1400" spc="-5" dirty="0">
                <a:solidFill>
                  <a:srgbClr val="404040"/>
                </a:solidFill>
                <a:latin typeface="Calibri"/>
                <a:cs typeface="Calibri"/>
              </a:rPr>
              <a:t>and Covington </a:t>
            </a:r>
            <a:r>
              <a:rPr sz="1400" spc="-20" dirty="0">
                <a:solidFill>
                  <a:srgbClr val="404040"/>
                </a:solidFill>
                <a:latin typeface="Calibri"/>
                <a:cs typeface="Calibri"/>
              </a:rPr>
              <a:t>Water  </a:t>
            </a:r>
            <a:r>
              <a:rPr sz="1400" spc="-5" dirty="0">
                <a:solidFill>
                  <a:srgbClr val="404040"/>
                </a:solidFill>
                <a:latin typeface="Calibri"/>
                <a:cs typeface="Calibri"/>
              </a:rPr>
              <a:t>District.</a:t>
            </a:r>
            <a:endParaRPr sz="1400">
              <a:latin typeface="Calibri"/>
              <a:cs typeface="Calibri"/>
            </a:endParaRPr>
          </a:p>
        </p:txBody>
      </p:sp>
      <p:sp>
        <p:nvSpPr>
          <p:cNvPr id="6" name="object 6"/>
          <p:cNvSpPr txBox="1"/>
          <p:nvPr/>
        </p:nvSpPr>
        <p:spPr>
          <a:xfrm>
            <a:off x="3587717" y="1997456"/>
            <a:ext cx="4977130" cy="3830954"/>
          </a:xfrm>
          <a:prstGeom prst="rect">
            <a:avLst/>
          </a:prstGeom>
        </p:spPr>
        <p:txBody>
          <a:bodyPr vert="horz" wrap="square" lIns="0" tIns="13335" rIns="0" bIns="0" rtlCol="0">
            <a:spAutoFit/>
          </a:bodyPr>
          <a:lstStyle/>
          <a:p>
            <a:pPr marL="104139" marR="5080" indent="-91440">
              <a:lnSpc>
                <a:spcPct val="100000"/>
              </a:lnSpc>
              <a:spcBef>
                <a:spcPts val="105"/>
              </a:spcBef>
              <a:buClr>
                <a:srgbClr val="99CA38"/>
              </a:buClr>
              <a:buSzPct val="92857"/>
              <a:buFont typeface="Wingdings"/>
              <a:buChar char=""/>
              <a:tabLst>
                <a:tab pos="104775" algn="l"/>
              </a:tabLst>
            </a:pPr>
            <a:r>
              <a:rPr sz="1400" spc="-25" dirty="0">
                <a:solidFill>
                  <a:srgbClr val="404040"/>
                </a:solidFill>
                <a:latin typeface="Calibri"/>
                <a:cs typeface="Calibri"/>
              </a:rPr>
              <a:t>LWSD </a:t>
            </a:r>
            <a:r>
              <a:rPr sz="1400" spc="-10" dirty="0">
                <a:solidFill>
                  <a:srgbClr val="404040"/>
                </a:solidFill>
                <a:latin typeface="Calibri"/>
                <a:cs typeface="Calibri"/>
              </a:rPr>
              <a:t>Project </a:t>
            </a:r>
            <a:r>
              <a:rPr sz="1400" spc="-20" dirty="0">
                <a:solidFill>
                  <a:srgbClr val="404040"/>
                </a:solidFill>
                <a:latin typeface="Calibri"/>
                <a:cs typeface="Calibri"/>
              </a:rPr>
              <a:t>Manager, </a:t>
            </a:r>
            <a:r>
              <a:rPr sz="1400" spc="-10" dirty="0">
                <a:solidFill>
                  <a:srgbClr val="404040"/>
                </a:solidFill>
                <a:latin typeface="Calibri"/>
                <a:cs typeface="Calibri"/>
              </a:rPr>
              <a:t>Ken </a:t>
            </a:r>
            <a:r>
              <a:rPr sz="1400" spc="-20" dirty="0">
                <a:solidFill>
                  <a:srgbClr val="404040"/>
                </a:solidFill>
                <a:latin typeface="Calibri"/>
                <a:cs typeface="Calibri"/>
              </a:rPr>
              <a:t>Miller, </a:t>
            </a:r>
            <a:r>
              <a:rPr sz="1400" spc="-5" dirty="0">
                <a:solidFill>
                  <a:srgbClr val="404040"/>
                </a:solidFill>
                <a:latin typeface="Calibri"/>
                <a:cs typeface="Calibri"/>
              </a:rPr>
              <a:t>has been </a:t>
            </a:r>
            <a:r>
              <a:rPr sz="1400" dirty="0">
                <a:solidFill>
                  <a:srgbClr val="404040"/>
                </a:solidFill>
                <a:latin typeface="Calibri"/>
                <a:cs typeface="Calibri"/>
              </a:rPr>
              <a:t>a </a:t>
            </a:r>
            <a:r>
              <a:rPr sz="1400" spc="-5" dirty="0">
                <a:solidFill>
                  <a:srgbClr val="404040"/>
                </a:solidFill>
                <a:latin typeface="Calibri"/>
                <a:cs typeface="Calibri"/>
              </a:rPr>
              <a:t>licensed </a:t>
            </a:r>
            <a:r>
              <a:rPr sz="1400" spc="-10" dirty="0">
                <a:solidFill>
                  <a:srgbClr val="404040"/>
                </a:solidFill>
                <a:latin typeface="Calibri"/>
                <a:cs typeface="Calibri"/>
              </a:rPr>
              <a:t>professional  </a:t>
            </a:r>
            <a:r>
              <a:rPr sz="1400" spc="-5" dirty="0">
                <a:solidFill>
                  <a:srgbClr val="404040"/>
                </a:solidFill>
                <a:latin typeface="Calibri"/>
                <a:cs typeface="Calibri"/>
              </a:rPr>
              <a:t>engineer </a:t>
            </a:r>
            <a:r>
              <a:rPr sz="1400" spc="-10" dirty="0">
                <a:solidFill>
                  <a:srgbClr val="404040"/>
                </a:solidFill>
                <a:latin typeface="Calibri"/>
                <a:cs typeface="Calibri"/>
              </a:rPr>
              <a:t>for </a:t>
            </a:r>
            <a:r>
              <a:rPr sz="1400" spc="-5" dirty="0">
                <a:solidFill>
                  <a:srgbClr val="404040"/>
                </a:solidFill>
                <a:latin typeface="Calibri"/>
                <a:cs typeface="Calibri"/>
              </a:rPr>
              <a:t>35 </a:t>
            </a:r>
            <a:r>
              <a:rPr sz="1400" spc="-10" dirty="0">
                <a:solidFill>
                  <a:srgbClr val="404040"/>
                </a:solidFill>
                <a:latin typeface="Calibri"/>
                <a:cs typeface="Calibri"/>
              </a:rPr>
              <a:t>years. Ken </a:t>
            </a:r>
            <a:r>
              <a:rPr sz="1400" spc="-5" dirty="0">
                <a:solidFill>
                  <a:srgbClr val="404040"/>
                </a:solidFill>
                <a:latin typeface="Calibri"/>
                <a:cs typeface="Calibri"/>
              </a:rPr>
              <a:t>performs the role </a:t>
            </a:r>
            <a:r>
              <a:rPr sz="1400" dirty="0">
                <a:solidFill>
                  <a:srgbClr val="404040"/>
                </a:solidFill>
                <a:latin typeface="Calibri"/>
                <a:cs typeface="Calibri"/>
              </a:rPr>
              <a:t>of </a:t>
            </a:r>
            <a:r>
              <a:rPr sz="1400" spc="-5" dirty="0">
                <a:solidFill>
                  <a:srgbClr val="404040"/>
                </a:solidFill>
                <a:latin typeface="Calibri"/>
                <a:cs typeface="Calibri"/>
              </a:rPr>
              <a:t>Engineering  Manager and </a:t>
            </a:r>
            <a:r>
              <a:rPr sz="1400" dirty="0">
                <a:solidFill>
                  <a:srgbClr val="404040"/>
                </a:solidFill>
                <a:latin typeface="Calibri"/>
                <a:cs typeface="Calibri"/>
              </a:rPr>
              <a:t>is </a:t>
            </a:r>
            <a:r>
              <a:rPr sz="1400" spc="-5" dirty="0">
                <a:solidFill>
                  <a:srgbClr val="404040"/>
                </a:solidFill>
                <a:latin typeface="Calibri"/>
                <a:cs typeface="Calibri"/>
              </a:rPr>
              <a:t>responsible </a:t>
            </a:r>
            <a:r>
              <a:rPr sz="1400" spc="-10" dirty="0">
                <a:solidFill>
                  <a:srgbClr val="404040"/>
                </a:solidFill>
                <a:latin typeface="Calibri"/>
                <a:cs typeface="Calibri"/>
              </a:rPr>
              <a:t>for </a:t>
            </a:r>
            <a:r>
              <a:rPr sz="1400" spc="-5" dirty="0">
                <a:solidFill>
                  <a:srgbClr val="404040"/>
                </a:solidFill>
                <a:latin typeface="Calibri"/>
                <a:cs typeface="Calibri"/>
              </a:rPr>
              <a:t>the planning, engineering </a:t>
            </a:r>
            <a:r>
              <a:rPr sz="1400" spc="-10" dirty="0">
                <a:solidFill>
                  <a:srgbClr val="404040"/>
                </a:solidFill>
                <a:latin typeface="Calibri"/>
                <a:cs typeface="Calibri"/>
              </a:rPr>
              <a:t>and  </a:t>
            </a:r>
            <a:r>
              <a:rPr sz="1400" spc="-5" dirty="0">
                <a:solidFill>
                  <a:srgbClr val="404040"/>
                </a:solidFill>
                <a:latin typeface="Calibri"/>
                <a:cs typeface="Calibri"/>
              </a:rPr>
              <a:t>construction </a:t>
            </a:r>
            <a:r>
              <a:rPr sz="1400" dirty="0">
                <a:solidFill>
                  <a:srgbClr val="404040"/>
                </a:solidFill>
                <a:latin typeface="Calibri"/>
                <a:cs typeface="Calibri"/>
              </a:rPr>
              <a:t>of </a:t>
            </a:r>
            <a:r>
              <a:rPr sz="1400" spc="-5" dirty="0">
                <a:solidFill>
                  <a:srgbClr val="404040"/>
                </a:solidFill>
                <a:latin typeface="Calibri"/>
                <a:cs typeface="Calibri"/>
              </a:rPr>
              <a:t>the </a:t>
            </a:r>
            <a:r>
              <a:rPr sz="1400" spc="-10" dirty="0">
                <a:solidFill>
                  <a:srgbClr val="404040"/>
                </a:solidFill>
                <a:latin typeface="Calibri"/>
                <a:cs typeface="Calibri"/>
              </a:rPr>
              <a:t>capital program for</a:t>
            </a:r>
            <a:r>
              <a:rPr sz="1400" spc="-25" dirty="0">
                <a:solidFill>
                  <a:srgbClr val="404040"/>
                </a:solidFill>
                <a:latin typeface="Calibri"/>
                <a:cs typeface="Calibri"/>
              </a:rPr>
              <a:t> </a:t>
            </a:r>
            <a:r>
              <a:rPr sz="1400" spc="-30" dirty="0">
                <a:solidFill>
                  <a:srgbClr val="404040"/>
                </a:solidFill>
                <a:latin typeface="Calibri"/>
                <a:cs typeface="Calibri"/>
              </a:rPr>
              <a:t>LWSD.</a:t>
            </a:r>
            <a:endParaRPr sz="1400">
              <a:latin typeface="Calibri"/>
              <a:cs typeface="Calibri"/>
            </a:endParaRPr>
          </a:p>
          <a:p>
            <a:pPr>
              <a:lnSpc>
                <a:spcPct val="100000"/>
              </a:lnSpc>
              <a:spcBef>
                <a:spcPts val="20"/>
              </a:spcBef>
              <a:buClr>
                <a:srgbClr val="99CA38"/>
              </a:buClr>
              <a:buFont typeface="Wingdings"/>
              <a:buChar char=""/>
            </a:pPr>
            <a:endParaRPr sz="1200">
              <a:latin typeface="Times New Roman"/>
              <a:cs typeface="Times New Roman"/>
            </a:endParaRPr>
          </a:p>
          <a:p>
            <a:pPr marL="104139" marR="78740" indent="-91440">
              <a:lnSpc>
                <a:spcPct val="100000"/>
              </a:lnSpc>
              <a:buClr>
                <a:srgbClr val="99CA38"/>
              </a:buClr>
              <a:buSzPct val="92857"/>
              <a:buFont typeface="Wingdings"/>
              <a:buChar char=""/>
              <a:tabLst>
                <a:tab pos="104775" algn="l"/>
              </a:tabLst>
            </a:pPr>
            <a:r>
              <a:rPr sz="1400" spc="-15" dirty="0">
                <a:solidFill>
                  <a:srgbClr val="404040"/>
                </a:solidFill>
                <a:latin typeface="Calibri"/>
                <a:cs typeface="Calibri"/>
              </a:rPr>
              <a:t>Lakehaven Water </a:t>
            </a:r>
            <a:r>
              <a:rPr sz="1400" dirty="0">
                <a:solidFill>
                  <a:srgbClr val="404040"/>
                </a:solidFill>
                <a:latin typeface="Calibri"/>
                <a:cs typeface="Calibri"/>
              </a:rPr>
              <a:t>&amp; </a:t>
            </a:r>
            <a:r>
              <a:rPr sz="1400" spc="-5" dirty="0">
                <a:solidFill>
                  <a:srgbClr val="404040"/>
                </a:solidFill>
                <a:latin typeface="Calibri"/>
                <a:cs typeface="Calibri"/>
              </a:rPr>
              <a:t>Sewer District </a:t>
            </a:r>
            <a:r>
              <a:rPr sz="1400" dirty="0">
                <a:solidFill>
                  <a:srgbClr val="404040"/>
                </a:solidFill>
                <a:latin typeface="Calibri"/>
                <a:cs typeface="Calibri"/>
              </a:rPr>
              <a:t>is </a:t>
            </a:r>
            <a:r>
              <a:rPr sz="1400" spc="-10" dirty="0">
                <a:solidFill>
                  <a:srgbClr val="404040"/>
                </a:solidFill>
                <a:latin typeface="Calibri"/>
                <a:cs typeface="Calibri"/>
              </a:rPr>
              <a:t>new to </a:t>
            </a:r>
            <a:r>
              <a:rPr sz="1400" spc="-5" dirty="0">
                <a:solidFill>
                  <a:srgbClr val="404040"/>
                </a:solidFill>
                <a:latin typeface="Calibri"/>
                <a:cs typeface="Calibri"/>
              </a:rPr>
              <a:t>the GC/CM method </a:t>
            </a:r>
            <a:r>
              <a:rPr sz="1400" dirty="0">
                <a:solidFill>
                  <a:srgbClr val="404040"/>
                </a:solidFill>
                <a:latin typeface="Calibri"/>
                <a:cs typeface="Calibri"/>
              </a:rPr>
              <a:t>of  </a:t>
            </a:r>
            <a:r>
              <a:rPr sz="1400" spc="-10" dirty="0">
                <a:solidFill>
                  <a:srgbClr val="404040"/>
                </a:solidFill>
                <a:latin typeface="Calibri"/>
                <a:cs typeface="Calibri"/>
              </a:rPr>
              <a:t>project </a:t>
            </a:r>
            <a:r>
              <a:rPr sz="1400" spc="-15" dirty="0">
                <a:solidFill>
                  <a:srgbClr val="404040"/>
                </a:solidFill>
                <a:latin typeface="Calibri"/>
                <a:cs typeface="Calibri"/>
              </a:rPr>
              <a:t>delivery, </a:t>
            </a:r>
            <a:r>
              <a:rPr sz="1400" spc="-5" dirty="0">
                <a:solidFill>
                  <a:srgbClr val="404040"/>
                </a:solidFill>
                <a:latin typeface="Calibri"/>
                <a:cs typeface="Calibri"/>
              </a:rPr>
              <a:t>but has </a:t>
            </a:r>
            <a:r>
              <a:rPr sz="1400" spc="-10" dirty="0">
                <a:solidFill>
                  <a:srgbClr val="404040"/>
                </a:solidFill>
                <a:latin typeface="Calibri"/>
                <a:cs typeface="Calibri"/>
              </a:rPr>
              <a:t>augmented </a:t>
            </a:r>
            <a:r>
              <a:rPr sz="1400" spc="-5" dirty="0">
                <a:solidFill>
                  <a:srgbClr val="404040"/>
                </a:solidFill>
                <a:latin typeface="Calibri"/>
                <a:cs typeface="Calibri"/>
              </a:rPr>
              <a:t>their </a:t>
            </a:r>
            <a:r>
              <a:rPr sz="1400" spc="-10" dirty="0">
                <a:solidFill>
                  <a:srgbClr val="404040"/>
                </a:solidFill>
                <a:latin typeface="Calibri"/>
                <a:cs typeface="Calibri"/>
              </a:rPr>
              <a:t>staff </a:t>
            </a:r>
            <a:r>
              <a:rPr sz="1400" dirty="0">
                <a:solidFill>
                  <a:srgbClr val="404040"/>
                </a:solidFill>
                <a:latin typeface="Calibri"/>
                <a:cs typeface="Calibri"/>
              </a:rPr>
              <a:t>with </a:t>
            </a:r>
            <a:r>
              <a:rPr sz="1400" spc="-10" dirty="0">
                <a:solidFill>
                  <a:srgbClr val="404040"/>
                </a:solidFill>
                <a:latin typeface="Calibri"/>
                <a:cs typeface="Calibri"/>
              </a:rPr>
              <a:t>Parametrix </a:t>
            </a:r>
            <a:r>
              <a:rPr sz="1400" dirty="0">
                <a:solidFill>
                  <a:srgbClr val="404040"/>
                </a:solidFill>
                <a:latin typeface="Calibri"/>
                <a:cs typeface="Calibri"/>
              </a:rPr>
              <a:t>as  </a:t>
            </a:r>
            <a:r>
              <a:rPr sz="1400" spc="-5" dirty="0">
                <a:solidFill>
                  <a:srgbClr val="404040"/>
                </a:solidFill>
                <a:latin typeface="Calibri"/>
                <a:cs typeface="Calibri"/>
              </a:rPr>
              <a:t>their APD</a:t>
            </a:r>
            <a:r>
              <a:rPr sz="1400" dirty="0">
                <a:solidFill>
                  <a:srgbClr val="404040"/>
                </a:solidFill>
                <a:latin typeface="Calibri"/>
                <a:cs typeface="Calibri"/>
              </a:rPr>
              <a:t> </a:t>
            </a:r>
            <a:r>
              <a:rPr sz="1400" spc="-5" dirty="0">
                <a:solidFill>
                  <a:srgbClr val="404040"/>
                </a:solidFill>
                <a:latin typeface="Calibri"/>
                <a:cs typeface="Calibri"/>
              </a:rPr>
              <a:t>Consultants.</a:t>
            </a:r>
            <a:endParaRPr sz="1400">
              <a:latin typeface="Calibri"/>
              <a:cs typeface="Calibri"/>
            </a:endParaRPr>
          </a:p>
          <a:p>
            <a:pPr>
              <a:lnSpc>
                <a:spcPct val="100000"/>
              </a:lnSpc>
              <a:spcBef>
                <a:spcPts val="15"/>
              </a:spcBef>
              <a:buClr>
                <a:srgbClr val="99CA38"/>
              </a:buClr>
              <a:buFont typeface="Wingdings"/>
              <a:buChar char=""/>
            </a:pPr>
            <a:endParaRPr sz="1200">
              <a:latin typeface="Times New Roman"/>
              <a:cs typeface="Times New Roman"/>
            </a:endParaRPr>
          </a:p>
          <a:p>
            <a:pPr marL="104139" marR="192405" indent="-91440">
              <a:lnSpc>
                <a:spcPct val="100000"/>
              </a:lnSpc>
              <a:buClr>
                <a:srgbClr val="99CA38"/>
              </a:buClr>
              <a:buSzPct val="92857"/>
              <a:buFont typeface="Wingdings"/>
              <a:buChar char=""/>
              <a:tabLst>
                <a:tab pos="104775" algn="l"/>
              </a:tabLst>
            </a:pPr>
            <a:r>
              <a:rPr sz="1400" spc="-5" dirty="0">
                <a:solidFill>
                  <a:srgbClr val="404040"/>
                </a:solidFill>
                <a:latin typeface="Calibri"/>
                <a:cs typeface="Calibri"/>
              </a:rPr>
              <a:t>GC/CM Consultant: The </a:t>
            </a:r>
            <a:r>
              <a:rPr sz="1400" spc="-10" dirty="0">
                <a:solidFill>
                  <a:srgbClr val="404040"/>
                </a:solidFill>
                <a:latin typeface="Calibri"/>
                <a:cs typeface="Calibri"/>
              </a:rPr>
              <a:t>staff at Parametrix </a:t>
            </a:r>
            <a:r>
              <a:rPr sz="1400" dirty="0">
                <a:solidFill>
                  <a:srgbClr val="404040"/>
                </a:solidFill>
                <a:latin typeface="Calibri"/>
                <a:cs typeface="Calibri"/>
              </a:rPr>
              <a:t>will </a:t>
            </a:r>
            <a:r>
              <a:rPr sz="1400" spc="-5" dirty="0">
                <a:solidFill>
                  <a:srgbClr val="404040"/>
                </a:solidFill>
                <a:latin typeface="Calibri"/>
                <a:cs typeface="Calibri"/>
              </a:rPr>
              <a:t>provide </a:t>
            </a:r>
            <a:r>
              <a:rPr sz="1400" dirty="0">
                <a:solidFill>
                  <a:srgbClr val="404040"/>
                </a:solidFill>
                <a:latin typeface="Calibri"/>
                <a:cs typeface="Calibri"/>
              </a:rPr>
              <a:t>advisory  services </a:t>
            </a:r>
            <a:r>
              <a:rPr sz="1400" spc="-10" dirty="0">
                <a:solidFill>
                  <a:srgbClr val="404040"/>
                </a:solidFill>
                <a:latin typeface="Calibri"/>
                <a:cs typeface="Calibri"/>
              </a:rPr>
              <a:t>related to </a:t>
            </a:r>
            <a:r>
              <a:rPr sz="1400" spc="-5" dirty="0">
                <a:solidFill>
                  <a:srgbClr val="404040"/>
                </a:solidFill>
                <a:latin typeface="Calibri"/>
                <a:cs typeface="Calibri"/>
              </a:rPr>
              <a:t>GC/CM and RCW 39.10, GC/CM </a:t>
            </a:r>
            <a:r>
              <a:rPr sz="1400" spc="-10" dirty="0">
                <a:solidFill>
                  <a:srgbClr val="404040"/>
                </a:solidFill>
                <a:latin typeface="Calibri"/>
                <a:cs typeface="Calibri"/>
              </a:rPr>
              <a:t>procurement,  </a:t>
            </a:r>
            <a:r>
              <a:rPr sz="1400" spc="-5" dirty="0">
                <a:solidFill>
                  <a:srgbClr val="404040"/>
                </a:solidFill>
                <a:latin typeface="Calibri"/>
                <a:cs typeface="Calibri"/>
              </a:rPr>
              <a:t>and PM/CM </a:t>
            </a:r>
            <a:r>
              <a:rPr sz="1400" dirty="0">
                <a:solidFill>
                  <a:srgbClr val="404040"/>
                </a:solidFill>
                <a:latin typeface="Calibri"/>
                <a:cs typeface="Calibri"/>
              </a:rPr>
              <a:t>services </a:t>
            </a:r>
            <a:r>
              <a:rPr sz="1400" spc="-10" dirty="0">
                <a:solidFill>
                  <a:srgbClr val="404040"/>
                </a:solidFill>
                <a:latin typeface="Calibri"/>
                <a:cs typeface="Calibri"/>
              </a:rPr>
              <a:t>for </a:t>
            </a:r>
            <a:r>
              <a:rPr sz="1400" spc="-5" dirty="0">
                <a:solidFill>
                  <a:srgbClr val="404040"/>
                </a:solidFill>
                <a:latin typeface="Calibri"/>
                <a:cs typeface="Calibri"/>
              </a:rPr>
              <a:t>the </a:t>
            </a:r>
            <a:r>
              <a:rPr sz="1400" spc="-10" dirty="0">
                <a:solidFill>
                  <a:srgbClr val="404040"/>
                </a:solidFill>
                <a:latin typeface="Calibri"/>
                <a:cs typeface="Calibri"/>
              </a:rPr>
              <a:t>duration </a:t>
            </a:r>
            <a:r>
              <a:rPr sz="1400" dirty="0">
                <a:solidFill>
                  <a:srgbClr val="404040"/>
                </a:solidFill>
                <a:latin typeface="Calibri"/>
                <a:cs typeface="Calibri"/>
              </a:rPr>
              <a:t>of </a:t>
            </a:r>
            <a:r>
              <a:rPr sz="1400" spc="-5" dirty="0">
                <a:solidFill>
                  <a:srgbClr val="404040"/>
                </a:solidFill>
                <a:latin typeface="Calibri"/>
                <a:cs typeface="Calibri"/>
              </a:rPr>
              <a:t>the </a:t>
            </a:r>
            <a:r>
              <a:rPr sz="1400" spc="-10" dirty="0">
                <a:solidFill>
                  <a:srgbClr val="404040"/>
                </a:solidFill>
                <a:latin typeface="Calibri"/>
                <a:cs typeface="Calibri"/>
              </a:rPr>
              <a:t>project. </a:t>
            </a:r>
            <a:r>
              <a:rPr sz="1400" dirty="0">
                <a:solidFill>
                  <a:srgbClr val="404040"/>
                </a:solidFill>
                <a:latin typeface="Calibri"/>
                <a:cs typeface="Calibri"/>
              </a:rPr>
              <a:t>Jim </a:t>
            </a:r>
            <a:r>
              <a:rPr sz="1400" spc="-10" dirty="0">
                <a:solidFill>
                  <a:srgbClr val="404040"/>
                </a:solidFill>
                <a:latin typeface="Calibri"/>
                <a:cs typeface="Calibri"/>
              </a:rPr>
              <a:t>Dugan  </a:t>
            </a:r>
            <a:r>
              <a:rPr sz="1400" spc="-5" dirty="0">
                <a:solidFill>
                  <a:srgbClr val="404040"/>
                </a:solidFill>
                <a:latin typeface="Calibri"/>
                <a:cs typeface="Calibri"/>
              </a:rPr>
              <a:t>GC/CM </a:t>
            </a:r>
            <a:r>
              <a:rPr sz="1400" dirty="0">
                <a:solidFill>
                  <a:srgbClr val="404040"/>
                </a:solidFill>
                <a:latin typeface="Calibri"/>
                <a:cs typeface="Calibri"/>
              </a:rPr>
              <a:t>Advisor; Dan </a:t>
            </a:r>
            <a:r>
              <a:rPr sz="1400" spc="-5" dirty="0">
                <a:solidFill>
                  <a:srgbClr val="404040"/>
                </a:solidFill>
                <a:latin typeface="Calibri"/>
                <a:cs typeface="Calibri"/>
              </a:rPr>
              <a:t>Cody GC/CM </a:t>
            </a:r>
            <a:r>
              <a:rPr sz="1400" spc="-10" dirty="0">
                <a:solidFill>
                  <a:srgbClr val="404040"/>
                </a:solidFill>
                <a:latin typeface="Calibri"/>
                <a:cs typeface="Calibri"/>
              </a:rPr>
              <a:t>Procurement </a:t>
            </a:r>
            <a:r>
              <a:rPr sz="1400" dirty="0">
                <a:solidFill>
                  <a:srgbClr val="404040"/>
                </a:solidFill>
                <a:latin typeface="Calibri"/>
                <a:cs typeface="Calibri"/>
              </a:rPr>
              <a:t>&amp; </a:t>
            </a:r>
            <a:r>
              <a:rPr sz="1400" spc="-5" dirty="0">
                <a:solidFill>
                  <a:srgbClr val="404040"/>
                </a:solidFill>
                <a:latin typeface="Calibri"/>
                <a:cs typeface="Calibri"/>
              </a:rPr>
              <a:t>PM/CM; </a:t>
            </a:r>
            <a:r>
              <a:rPr sz="1400" dirty="0">
                <a:solidFill>
                  <a:srgbClr val="404040"/>
                </a:solidFill>
                <a:latin typeface="Calibri"/>
                <a:cs typeface="Calibri"/>
              </a:rPr>
              <a:t>Joe  Missel, </a:t>
            </a:r>
            <a:r>
              <a:rPr sz="1400" spc="-5" dirty="0">
                <a:solidFill>
                  <a:srgbClr val="404040"/>
                </a:solidFill>
                <a:latin typeface="Calibri"/>
                <a:cs typeface="Calibri"/>
              </a:rPr>
              <a:t>Assistant</a:t>
            </a:r>
            <a:r>
              <a:rPr sz="1400" spc="-10" dirty="0">
                <a:solidFill>
                  <a:srgbClr val="404040"/>
                </a:solidFill>
                <a:latin typeface="Calibri"/>
                <a:cs typeface="Calibri"/>
              </a:rPr>
              <a:t> </a:t>
            </a:r>
            <a:r>
              <a:rPr sz="1400" spc="-5" dirty="0">
                <a:solidFill>
                  <a:srgbClr val="404040"/>
                </a:solidFill>
                <a:latin typeface="Calibri"/>
                <a:cs typeface="Calibri"/>
              </a:rPr>
              <a:t>PM/CM.</a:t>
            </a:r>
            <a:endParaRPr sz="1400">
              <a:latin typeface="Calibri"/>
              <a:cs typeface="Calibri"/>
            </a:endParaRPr>
          </a:p>
          <a:p>
            <a:pPr>
              <a:lnSpc>
                <a:spcPct val="100000"/>
              </a:lnSpc>
            </a:pPr>
            <a:endParaRPr sz="1400">
              <a:latin typeface="Times New Roman"/>
              <a:cs typeface="Times New Roman"/>
            </a:endParaRPr>
          </a:p>
          <a:p>
            <a:pPr>
              <a:lnSpc>
                <a:spcPct val="100000"/>
              </a:lnSpc>
              <a:spcBef>
                <a:spcPts val="20"/>
              </a:spcBef>
            </a:pPr>
            <a:endParaRPr sz="1600">
              <a:latin typeface="Times New Roman"/>
              <a:cs typeface="Times New Roman"/>
            </a:endParaRPr>
          </a:p>
          <a:p>
            <a:pPr marL="12700" marR="91440">
              <a:lnSpc>
                <a:spcPct val="70000"/>
              </a:lnSpc>
            </a:pPr>
            <a:r>
              <a:rPr sz="1400" b="1" dirty="0">
                <a:solidFill>
                  <a:srgbClr val="404040"/>
                </a:solidFill>
                <a:latin typeface="Calibri"/>
                <a:cs typeface="Calibri"/>
              </a:rPr>
              <a:t>The </a:t>
            </a:r>
            <a:r>
              <a:rPr sz="1400" b="1" spc="-10" dirty="0">
                <a:solidFill>
                  <a:srgbClr val="404040"/>
                </a:solidFill>
                <a:latin typeface="Calibri"/>
                <a:cs typeface="Calibri"/>
              </a:rPr>
              <a:t>Lakehaven </a:t>
            </a:r>
            <a:r>
              <a:rPr sz="1400" b="1" spc="-15" dirty="0">
                <a:solidFill>
                  <a:srgbClr val="404040"/>
                </a:solidFill>
                <a:latin typeface="Calibri"/>
                <a:cs typeface="Calibri"/>
              </a:rPr>
              <a:t>Water </a:t>
            </a:r>
            <a:r>
              <a:rPr sz="1400" b="1" dirty="0">
                <a:solidFill>
                  <a:srgbClr val="404040"/>
                </a:solidFill>
                <a:latin typeface="Calibri"/>
                <a:cs typeface="Calibri"/>
              </a:rPr>
              <a:t>&amp; </a:t>
            </a:r>
            <a:r>
              <a:rPr sz="1400" b="1" spc="-5" dirty="0">
                <a:solidFill>
                  <a:srgbClr val="404040"/>
                </a:solidFill>
                <a:latin typeface="Calibri"/>
                <a:cs typeface="Calibri"/>
              </a:rPr>
              <a:t>Sewer </a:t>
            </a:r>
            <a:r>
              <a:rPr sz="1400" b="1" dirty="0">
                <a:solidFill>
                  <a:srgbClr val="404040"/>
                </a:solidFill>
                <a:latin typeface="Calibri"/>
                <a:cs typeface="Calibri"/>
              </a:rPr>
              <a:t>District </a:t>
            </a:r>
            <a:r>
              <a:rPr sz="1400" b="1" spc="-5" dirty="0">
                <a:solidFill>
                  <a:srgbClr val="404040"/>
                </a:solidFill>
                <a:latin typeface="Calibri"/>
                <a:cs typeface="Calibri"/>
              </a:rPr>
              <a:t>satisfies </a:t>
            </a:r>
            <a:r>
              <a:rPr sz="1400" b="1" dirty="0">
                <a:solidFill>
                  <a:srgbClr val="404040"/>
                </a:solidFill>
                <a:latin typeface="Calibri"/>
                <a:cs typeface="Calibri"/>
              </a:rPr>
              <a:t>the public body  qualifications </a:t>
            </a:r>
            <a:r>
              <a:rPr sz="1400" b="1" spc="-5" dirty="0">
                <a:solidFill>
                  <a:srgbClr val="404040"/>
                </a:solidFill>
                <a:latin typeface="Calibri"/>
                <a:cs typeface="Calibri"/>
              </a:rPr>
              <a:t>by </a:t>
            </a:r>
            <a:r>
              <a:rPr sz="1400" b="1" spc="-10" dirty="0">
                <a:solidFill>
                  <a:srgbClr val="404040"/>
                </a:solidFill>
                <a:latin typeface="Calibri"/>
                <a:cs typeface="Calibri"/>
              </a:rPr>
              <a:t>staff </a:t>
            </a:r>
            <a:r>
              <a:rPr sz="1400" b="1" spc="-5" dirty="0">
                <a:solidFill>
                  <a:srgbClr val="404040"/>
                </a:solidFill>
                <a:latin typeface="Calibri"/>
                <a:cs typeface="Calibri"/>
              </a:rPr>
              <a:t>augmentation </a:t>
            </a:r>
            <a:r>
              <a:rPr sz="1400" b="1" dirty="0">
                <a:solidFill>
                  <a:srgbClr val="404040"/>
                </a:solidFill>
                <a:latin typeface="Calibri"/>
                <a:cs typeface="Calibri"/>
              </a:rPr>
              <a:t>with </a:t>
            </a:r>
            <a:r>
              <a:rPr sz="1400" b="1" spc="-5" dirty="0">
                <a:solidFill>
                  <a:srgbClr val="404040"/>
                </a:solidFill>
                <a:latin typeface="Calibri"/>
                <a:cs typeface="Calibri"/>
              </a:rPr>
              <a:t>consultants experienced  </a:t>
            </a:r>
            <a:r>
              <a:rPr sz="1400" b="1" dirty="0">
                <a:solidFill>
                  <a:srgbClr val="404040"/>
                </a:solidFill>
                <a:latin typeface="Calibri"/>
                <a:cs typeface="Calibri"/>
              </a:rPr>
              <a:t>in GC/CM </a:t>
            </a:r>
            <a:r>
              <a:rPr sz="1400" b="1" spc="-5" dirty="0">
                <a:solidFill>
                  <a:srgbClr val="404040"/>
                </a:solidFill>
                <a:latin typeface="Calibri"/>
                <a:cs typeface="Calibri"/>
              </a:rPr>
              <a:t>delivery </a:t>
            </a:r>
            <a:r>
              <a:rPr sz="1400" b="1" dirty="0">
                <a:solidFill>
                  <a:srgbClr val="404040"/>
                </a:solidFill>
                <a:latin typeface="Calibri"/>
                <a:cs typeface="Calibri"/>
              </a:rPr>
              <a:t>and </a:t>
            </a:r>
            <a:r>
              <a:rPr sz="1400" b="1" spc="-5" dirty="0">
                <a:solidFill>
                  <a:srgbClr val="404040"/>
                </a:solidFill>
                <a:latin typeface="Calibri"/>
                <a:cs typeface="Calibri"/>
              </a:rPr>
              <a:t>RCW</a:t>
            </a:r>
            <a:r>
              <a:rPr sz="1400" b="1" spc="-100" dirty="0">
                <a:solidFill>
                  <a:srgbClr val="404040"/>
                </a:solidFill>
                <a:latin typeface="Calibri"/>
                <a:cs typeface="Calibri"/>
              </a:rPr>
              <a:t> </a:t>
            </a:r>
            <a:r>
              <a:rPr sz="1400" b="1" spc="-5" dirty="0">
                <a:solidFill>
                  <a:srgbClr val="404040"/>
                </a:solidFill>
                <a:latin typeface="Calibri"/>
                <a:cs typeface="Calibri"/>
              </a:rPr>
              <a:t>39.10.</a:t>
            </a:r>
            <a:endParaRPr sz="1400">
              <a:latin typeface="Calibri"/>
              <a:cs typeface="Calibri"/>
            </a:endParaRPr>
          </a:p>
        </p:txBody>
      </p:sp>
      <p:sp>
        <p:nvSpPr>
          <p:cNvPr id="7" name="object 7"/>
          <p:cNvSpPr/>
          <p:nvPr/>
        </p:nvSpPr>
        <p:spPr>
          <a:xfrm>
            <a:off x="134112" y="2133600"/>
            <a:ext cx="2819399" cy="4495799"/>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414101" y="983278"/>
            <a:ext cx="1945639" cy="880110"/>
          </a:xfrm>
          <a:prstGeom prst="rect">
            <a:avLst/>
          </a:prstGeom>
        </p:spPr>
        <p:txBody>
          <a:bodyPr vert="horz" wrap="square" lIns="0" tIns="47625" rIns="0" bIns="0" rtlCol="0">
            <a:spAutoFit/>
          </a:bodyPr>
          <a:lstStyle/>
          <a:p>
            <a:pPr marL="12700" marR="5080">
              <a:lnSpc>
                <a:spcPts val="2160"/>
              </a:lnSpc>
              <a:spcBef>
                <a:spcPts val="375"/>
              </a:spcBef>
            </a:pPr>
            <a:r>
              <a:rPr sz="2000" spc="-25" dirty="0">
                <a:solidFill>
                  <a:srgbClr val="FFFFFF"/>
                </a:solidFill>
                <a:latin typeface="Calibri"/>
                <a:cs typeface="Calibri"/>
              </a:rPr>
              <a:t>Water </a:t>
            </a:r>
            <a:r>
              <a:rPr sz="2000" dirty="0">
                <a:solidFill>
                  <a:srgbClr val="FFFFFF"/>
                </a:solidFill>
                <a:latin typeface="Calibri"/>
                <a:cs typeface="Calibri"/>
              </a:rPr>
              <a:t>&amp; </a:t>
            </a:r>
            <a:r>
              <a:rPr sz="2000" spc="-10" dirty="0">
                <a:solidFill>
                  <a:srgbClr val="FFFFFF"/>
                </a:solidFill>
                <a:latin typeface="Calibri"/>
                <a:cs typeface="Calibri"/>
              </a:rPr>
              <a:t>Sewer  </a:t>
            </a:r>
            <a:r>
              <a:rPr sz="2000" spc="-5" dirty="0">
                <a:solidFill>
                  <a:srgbClr val="FFFFFF"/>
                </a:solidFill>
                <a:latin typeface="Calibri"/>
                <a:cs typeface="Calibri"/>
              </a:rPr>
              <a:t>District</a:t>
            </a:r>
            <a:r>
              <a:rPr sz="2000" spc="-70" dirty="0">
                <a:solidFill>
                  <a:srgbClr val="FFFFFF"/>
                </a:solidFill>
                <a:latin typeface="Calibri"/>
                <a:cs typeface="Calibri"/>
              </a:rPr>
              <a:t> </a:t>
            </a:r>
            <a:r>
              <a:rPr sz="2000" spc="-5" dirty="0">
                <a:solidFill>
                  <a:srgbClr val="FFFFFF"/>
                </a:solidFill>
                <a:latin typeface="Calibri"/>
                <a:cs typeface="Calibri"/>
              </a:rPr>
              <a:t>Leadership  </a:t>
            </a:r>
            <a:r>
              <a:rPr sz="2000" spc="-50" dirty="0">
                <a:solidFill>
                  <a:srgbClr val="FFFFFF"/>
                </a:solidFill>
                <a:latin typeface="Calibri"/>
                <a:cs typeface="Calibri"/>
              </a:rPr>
              <a:t>Team</a:t>
            </a:r>
            <a:endParaRPr sz="2000">
              <a:latin typeface="Calibri"/>
              <a:cs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78006" y="749725"/>
            <a:ext cx="3165999" cy="479608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79684" y="3196844"/>
            <a:ext cx="6927215" cy="696595"/>
          </a:xfrm>
          <a:prstGeom prst="rect">
            <a:avLst/>
          </a:prstGeom>
        </p:spPr>
        <p:txBody>
          <a:bodyPr vert="horz" wrap="square" lIns="0" tIns="13335" rIns="0" bIns="0" rtlCol="0">
            <a:spAutoFit/>
          </a:bodyPr>
          <a:lstStyle/>
          <a:p>
            <a:pPr marL="12700">
              <a:lnSpc>
                <a:spcPct val="100000"/>
              </a:lnSpc>
              <a:spcBef>
                <a:spcPts val="105"/>
              </a:spcBef>
            </a:pPr>
            <a:r>
              <a:rPr sz="4400" b="0" spc="-105" dirty="0">
                <a:solidFill>
                  <a:srgbClr val="455F51"/>
                </a:solidFill>
                <a:latin typeface="Calibri Light"/>
                <a:cs typeface="Calibri Light"/>
              </a:rPr>
              <a:t>Project </a:t>
            </a:r>
            <a:r>
              <a:rPr sz="4400" b="0" spc="-175" dirty="0">
                <a:solidFill>
                  <a:srgbClr val="455F51"/>
                </a:solidFill>
                <a:latin typeface="Calibri Light"/>
                <a:cs typeface="Calibri Light"/>
              </a:rPr>
              <a:t>Team</a:t>
            </a:r>
            <a:r>
              <a:rPr lang="en-US" sz="4400" b="0" spc="-175" dirty="0">
                <a:solidFill>
                  <a:srgbClr val="455F51"/>
                </a:solidFill>
                <a:latin typeface="Calibri Light"/>
                <a:cs typeface="Calibri Light"/>
              </a:rPr>
              <a:t> </a:t>
            </a:r>
            <a:r>
              <a:rPr lang="en-US" sz="4400" b="0" spc="-80" dirty="0">
                <a:solidFill>
                  <a:srgbClr val="455F51"/>
                </a:solidFill>
                <a:latin typeface="Calibri Light"/>
                <a:cs typeface="Calibri Light"/>
              </a:rPr>
              <a:t>APD </a:t>
            </a:r>
            <a:r>
              <a:rPr sz="4400" b="0" spc="-90" dirty="0">
                <a:solidFill>
                  <a:srgbClr val="455F51"/>
                </a:solidFill>
                <a:latin typeface="Calibri Light"/>
                <a:cs typeface="Calibri Light"/>
              </a:rPr>
              <a:t>Experience</a:t>
            </a:r>
            <a:endParaRPr sz="4400" dirty="0">
              <a:latin typeface="Calibri Light"/>
              <a:cs typeface="Calibri Light"/>
            </a:endParaRPr>
          </a:p>
        </p:txBody>
      </p:sp>
      <p:sp>
        <p:nvSpPr>
          <p:cNvPr id="3" name="object 3"/>
          <p:cNvSpPr/>
          <p:nvPr/>
        </p:nvSpPr>
        <p:spPr>
          <a:xfrm>
            <a:off x="1874520" y="838200"/>
            <a:ext cx="4725923" cy="1475231"/>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99276"/>
            <a:ext cx="9144000" cy="0"/>
          </a:xfrm>
          <a:custGeom>
            <a:avLst/>
            <a:gdLst/>
            <a:ahLst/>
            <a:cxnLst/>
            <a:rect l="l" t="t" r="r" b="b"/>
            <a:pathLst>
              <a:path w="9144000">
                <a:moveTo>
                  <a:pt x="0" y="0"/>
                </a:moveTo>
                <a:lnTo>
                  <a:pt x="9144000" y="0"/>
                </a:lnTo>
              </a:path>
            </a:pathLst>
          </a:custGeom>
          <a:ln w="3175">
            <a:solidFill>
              <a:srgbClr val="99CA38"/>
            </a:solidFill>
          </a:ln>
        </p:spPr>
        <p:txBody>
          <a:bodyPr wrap="square" lIns="0" tIns="0" rIns="0" bIns="0" rtlCol="0"/>
          <a:lstStyle/>
          <a:p>
            <a:endParaRPr/>
          </a:p>
        </p:txBody>
      </p:sp>
      <p:sp>
        <p:nvSpPr>
          <p:cNvPr id="3" name="object 3"/>
          <p:cNvSpPr/>
          <p:nvPr/>
        </p:nvSpPr>
        <p:spPr>
          <a:xfrm>
            <a:off x="3047" y="6400800"/>
            <a:ext cx="9141460" cy="457200"/>
          </a:xfrm>
          <a:custGeom>
            <a:avLst/>
            <a:gdLst/>
            <a:ahLst/>
            <a:cxnLst/>
            <a:rect l="l" t="t" r="r" b="b"/>
            <a:pathLst>
              <a:path w="9141460" h="457200">
                <a:moveTo>
                  <a:pt x="0" y="457200"/>
                </a:moveTo>
                <a:lnTo>
                  <a:pt x="9140952" y="457200"/>
                </a:lnTo>
                <a:lnTo>
                  <a:pt x="9140952" y="0"/>
                </a:lnTo>
                <a:lnTo>
                  <a:pt x="0" y="0"/>
                </a:lnTo>
                <a:lnTo>
                  <a:pt x="0" y="457200"/>
                </a:lnTo>
                <a:close/>
              </a:path>
            </a:pathLst>
          </a:custGeom>
          <a:solidFill>
            <a:srgbClr val="62A437"/>
          </a:solidFill>
        </p:spPr>
        <p:txBody>
          <a:bodyPr wrap="square" lIns="0" tIns="0" rIns="0" bIns="0" rtlCol="0"/>
          <a:lstStyle/>
          <a:p>
            <a:endParaRPr/>
          </a:p>
        </p:txBody>
      </p:sp>
      <p:sp>
        <p:nvSpPr>
          <p:cNvPr id="4" name="object 4"/>
          <p:cNvSpPr/>
          <p:nvPr/>
        </p:nvSpPr>
        <p:spPr>
          <a:xfrm>
            <a:off x="0" y="6333744"/>
            <a:ext cx="9141460" cy="64135"/>
          </a:xfrm>
          <a:custGeom>
            <a:avLst/>
            <a:gdLst/>
            <a:ahLst/>
            <a:cxnLst/>
            <a:rect l="l" t="t" r="r" b="b"/>
            <a:pathLst>
              <a:path w="9141460" h="64135">
                <a:moveTo>
                  <a:pt x="0" y="64007"/>
                </a:moveTo>
                <a:lnTo>
                  <a:pt x="9140952" y="64007"/>
                </a:lnTo>
                <a:lnTo>
                  <a:pt x="9140952" y="0"/>
                </a:lnTo>
                <a:lnTo>
                  <a:pt x="0" y="0"/>
                </a:lnTo>
                <a:lnTo>
                  <a:pt x="0" y="64007"/>
                </a:lnTo>
                <a:close/>
              </a:path>
            </a:pathLst>
          </a:custGeom>
          <a:solidFill>
            <a:srgbClr val="99CA38"/>
          </a:solidFill>
        </p:spPr>
        <p:txBody>
          <a:bodyPr wrap="square" lIns="0" tIns="0" rIns="0" bIns="0" rtlCol="0"/>
          <a:lstStyle/>
          <a:p>
            <a:endParaRPr/>
          </a:p>
        </p:txBody>
      </p:sp>
      <p:graphicFrame>
        <p:nvGraphicFramePr>
          <p:cNvPr id="5" name="object 5"/>
          <p:cNvGraphicFramePr>
            <a:graphicFrameLocks noGrp="1"/>
          </p:cNvGraphicFramePr>
          <p:nvPr>
            <p:extLst>
              <p:ext uri="{D42A27DB-BD31-4B8C-83A1-F6EECF244321}">
                <p14:modId xmlns:p14="http://schemas.microsoft.com/office/powerpoint/2010/main" val="2858541052"/>
              </p:ext>
            </p:extLst>
          </p:nvPr>
        </p:nvGraphicFramePr>
        <p:xfrm>
          <a:off x="450850" y="374646"/>
          <a:ext cx="8229600" cy="5619250"/>
        </p:xfrm>
        <a:graphic>
          <a:graphicData uri="http://schemas.openxmlformats.org/drawingml/2006/table">
            <a:tbl>
              <a:tblPr firstRow="1" bandRow="1">
                <a:tableStyleId>{2D5ABB26-0587-4C30-8999-92F81FD0307C}</a:tableStyleId>
              </a:tblPr>
              <a:tblGrid>
                <a:gridCol w="27432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347169">
                <a:tc>
                  <a:txBody>
                    <a:bodyPr/>
                    <a:lstStyle/>
                    <a:p>
                      <a:pPr marL="102870">
                        <a:lnSpc>
                          <a:spcPct val="100000"/>
                        </a:lnSpc>
                        <a:spcBef>
                          <a:spcPts val="305"/>
                        </a:spcBef>
                      </a:pPr>
                      <a:r>
                        <a:rPr sz="1600" spc="-5" dirty="0">
                          <a:solidFill>
                            <a:srgbClr val="FFFFFF"/>
                          </a:solidFill>
                          <a:latin typeface="Calibri"/>
                          <a:cs typeface="Calibri"/>
                        </a:rPr>
                        <a:t>Name</a:t>
                      </a:r>
                      <a:endParaRPr sz="16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A6DE"/>
                    </a:solidFill>
                  </a:tcPr>
                </a:tc>
                <a:tc>
                  <a:txBody>
                    <a:bodyPr/>
                    <a:lstStyle/>
                    <a:p>
                      <a:pPr marL="102870">
                        <a:lnSpc>
                          <a:spcPct val="100000"/>
                        </a:lnSpc>
                        <a:spcBef>
                          <a:spcPts val="305"/>
                        </a:spcBef>
                      </a:pPr>
                      <a:r>
                        <a:rPr sz="1600" spc="-5" dirty="0">
                          <a:solidFill>
                            <a:srgbClr val="FFFFFF"/>
                          </a:solidFill>
                          <a:latin typeface="Calibri"/>
                          <a:cs typeface="Calibri"/>
                        </a:rPr>
                        <a:t>Experience</a:t>
                      </a:r>
                      <a:endParaRPr sz="16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A6DE"/>
                    </a:solidFill>
                  </a:tcPr>
                </a:tc>
                <a:extLst>
                  <a:ext uri="{0D108BD9-81ED-4DB2-BD59-A6C34878D82A}">
                    <a16:rowId xmlns:a16="http://schemas.microsoft.com/office/drawing/2014/main" val="10000"/>
                  </a:ext>
                </a:extLst>
              </a:tr>
              <a:tr h="979013">
                <a:tc>
                  <a:txBody>
                    <a:bodyPr/>
                    <a:lstStyle/>
                    <a:p>
                      <a:pPr marL="104775">
                        <a:lnSpc>
                          <a:spcPct val="100000"/>
                        </a:lnSpc>
                        <a:spcBef>
                          <a:spcPts val="325"/>
                        </a:spcBef>
                      </a:pPr>
                      <a:r>
                        <a:rPr sz="1300" b="1" spc="-5" dirty="0">
                          <a:solidFill>
                            <a:srgbClr val="2E2B1F"/>
                          </a:solidFill>
                          <a:latin typeface="Calibri"/>
                          <a:cs typeface="Calibri"/>
                        </a:rPr>
                        <a:t>John</a:t>
                      </a:r>
                      <a:r>
                        <a:rPr sz="1300" b="1" dirty="0">
                          <a:solidFill>
                            <a:srgbClr val="2E2B1F"/>
                          </a:solidFill>
                          <a:latin typeface="Calibri"/>
                          <a:cs typeface="Calibri"/>
                        </a:rPr>
                        <a:t> </a:t>
                      </a:r>
                      <a:r>
                        <a:rPr sz="1300" b="1" spc="-5" dirty="0">
                          <a:solidFill>
                            <a:srgbClr val="2E2B1F"/>
                          </a:solidFill>
                          <a:latin typeface="Calibri"/>
                          <a:cs typeface="Calibri"/>
                        </a:rPr>
                        <a:t>Bowman</a:t>
                      </a:r>
                      <a:endParaRPr sz="1300">
                        <a:latin typeface="Calibri"/>
                        <a:cs typeface="Calibri"/>
                      </a:endParaRPr>
                    </a:p>
                    <a:p>
                      <a:pPr marL="104775">
                        <a:lnSpc>
                          <a:spcPct val="100000"/>
                        </a:lnSpc>
                      </a:pPr>
                      <a:r>
                        <a:rPr sz="1300" spc="-5" dirty="0">
                          <a:solidFill>
                            <a:srgbClr val="2E2B1F"/>
                          </a:solidFill>
                          <a:latin typeface="Calibri"/>
                          <a:cs typeface="Calibri"/>
                        </a:rPr>
                        <a:t>Civil</a:t>
                      </a:r>
                      <a:r>
                        <a:rPr sz="1300" spc="-10" dirty="0">
                          <a:solidFill>
                            <a:srgbClr val="2E2B1F"/>
                          </a:solidFill>
                          <a:latin typeface="Calibri"/>
                          <a:cs typeface="Calibri"/>
                        </a:rPr>
                        <a:t> </a:t>
                      </a:r>
                      <a:r>
                        <a:rPr sz="1300" spc="-5" dirty="0">
                          <a:solidFill>
                            <a:srgbClr val="2E2B1F"/>
                          </a:solidFill>
                          <a:latin typeface="Calibri"/>
                          <a:cs typeface="Calibri"/>
                        </a:rPr>
                        <a:t>Engineer</a:t>
                      </a:r>
                      <a:endParaRPr sz="1300">
                        <a:latin typeface="Calibri"/>
                        <a:cs typeface="Calibri"/>
                      </a:endParaRPr>
                    </a:p>
                    <a:p>
                      <a:pPr marL="104775" marR="353060">
                        <a:lnSpc>
                          <a:spcPct val="100000"/>
                        </a:lnSpc>
                      </a:pPr>
                      <a:r>
                        <a:rPr sz="1300" spc="-10" dirty="0">
                          <a:solidFill>
                            <a:srgbClr val="2E2B1F"/>
                          </a:solidFill>
                          <a:latin typeface="Calibri"/>
                          <a:cs typeface="Calibri"/>
                        </a:rPr>
                        <a:t>District General </a:t>
                      </a:r>
                      <a:r>
                        <a:rPr sz="1300" spc="-5" dirty="0">
                          <a:solidFill>
                            <a:srgbClr val="2E2B1F"/>
                          </a:solidFill>
                          <a:latin typeface="Calibri"/>
                          <a:cs typeface="Calibri"/>
                        </a:rPr>
                        <a:t>Manager  </a:t>
                      </a:r>
                      <a:r>
                        <a:rPr sz="1300" spc="-15" dirty="0">
                          <a:solidFill>
                            <a:srgbClr val="2E2B1F"/>
                          </a:solidFill>
                          <a:latin typeface="Calibri"/>
                          <a:cs typeface="Calibri"/>
                        </a:rPr>
                        <a:t>Lakehaven </a:t>
                      </a:r>
                      <a:r>
                        <a:rPr sz="1300" spc="-20" dirty="0">
                          <a:solidFill>
                            <a:srgbClr val="2E2B1F"/>
                          </a:solidFill>
                          <a:latin typeface="Calibri"/>
                          <a:cs typeface="Calibri"/>
                        </a:rPr>
                        <a:t>Water </a:t>
                      </a:r>
                      <a:r>
                        <a:rPr sz="1300" spc="-5" dirty="0">
                          <a:solidFill>
                            <a:srgbClr val="2E2B1F"/>
                          </a:solidFill>
                          <a:latin typeface="Calibri"/>
                          <a:cs typeface="Calibri"/>
                        </a:rPr>
                        <a:t>&amp; </a:t>
                      </a:r>
                      <a:r>
                        <a:rPr sz="1300" spc="-10" dirty="0">
                          <a:solidFill>
                            <a:srgbClr val="2E2B1F"/>
                          </a:solidFill>
                          <a:latin typeface="Calibri"/>
                          <a:cs typeface="Calibri"/>
                        </a:rPr>
                        <a:t>Sewer</a:t>
                      </a:r>
                      <a:r>
                        <a:rPr sz="1300" spc="100" dirty="0">
                          <a:solidFill>
                            <a:srgbClr val="2E2B1F"/>
                          </a:solidFill>
                          <a:latin typeface="Calibri"/>
                          <a:cs typeface="Calibri"/>
                        </a:rPr>
                        <a:t> </a:t>
                      </a:r>
                      <a:r>
                        <a:rPr sz="1300" spc="-10" dirty="0">
                          <a:solidFill>
                            <a:srgbClr val="2E2B1F"/>
                          </a:solidFill>
                          <a:latin typeface="Calibri"/>
                          <a:cs typeface="Calibri"/>
                        </a:rPr>
                        <a:t>District</a:t>
                      </a:r>
                      <a:endParaRPr sz="1300">
                        <a:latin typeface="Calibri"/>
                        <a:cs typeface="Calibri"/>
                      </a:endParaRPr>
                    </a:p>
                  </a:txBody>
                  <a:tcPr marL="0" marR="0" marT="4127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1F1F1"/>
                    </a:solidFill>
                  </a:tcPr>
                </a:tc>
                <a:tc>
                  <a:txBody>
                    <a:bodyPr/>
                    <a:lstStyle/>
                    <a:p>
                      <a:pPr marL="104775" marR="2423160">
                        <a:lnSpc>
                          <a:spcPct val="100000"/>
                        </a:lnSpc>
                        <a:spcBef>
                          <a:spcPts val="325"/>
                        </a:spcBef>
                      </a:pPr>
                      <a:r>
                        <a:rPr sz="1300" b="0" spc="-15" dirty="0">
                          <a:solidFill>
                            <a:srgbClr val="2E2B1F"/>
                          </a:solidFill>
                          <a:latin typeface="Calibri Light"/>
                          <a:cs typeface="Calibri Light"/>
                        </a:rPr>
                        <a:t>Appointed General Manager </a:t>
                      </a:r>
                      <a:r>
                        <a:rPr sz="1300" b="0" spc="-5" dirty="0">
                          <a:solidFill>
                            <a:srgbClr val="2E2B1F"/>
                          </a:solidFill>
                          <a:latin typeface="Calibri Light"/>
                          <a:cs typeface="Calibri Light"/>
                        </a:rPr>
                        <a:t>of </a:t>
                      </a:r>
                      <a:r>
                        <a:rPr sz="1300" b="0" spc="-30" dirty="0">
                          <a:solidFill>
                            <a:srgbClr val="2E2B1F"/>
                          </a:solidFill>
                          <a:latin typeface="Calibri Light"/>
                          <a:cs typeface="Calibri Light"/>
                        </a:rPr>
                        <a:t>LWSD </a:t>
                      </a:r>
                      <a:r>
                        <a:rPr sz="1300" b="0" spc="-5" dirty="0">
                          <a:solidFill>
                            <a:srgbClr val="2E2B1F"/>
                          </a:solidFill>
                          <a:latin typeface="Calibri Light"/>
                          <a:cs typeface="Calibri Light"/>
                        </a:rPr>
                        <a:t>in</a:t>
                      </a:r>
                      <a:r>
                        <a:rPr sz="1300" b="0" spc="-170" dirty="0">
                          <a:solidFill>
                            <a:srgbClr val="2E2B1F"/>
                          </a:solidFill>
                          <a:latin typeface="Calibri Light"/>
                          <a:cs typeface="Calibri Light"/>
                        </a:rPr>
                        <a:t> </a:t>
                      </a:r>
                      <a:r>
                        <a:rPr sz="1300" b="0" spc="-5" dirty="0">
                          <a:solidFill>
                            <a:srgbClr val="2E2B1F"/>
                          </a:solidFill>
                          <a:latin typeface="Calibri Light"/>
                          <a:cs typeface="Calibri Light"/>
                        </a:rPr>
                        <a:t>2011  25 </a:t>
                      </a:r>
                      <a:r>
                        <a:rPr sz="1300" b="0" spc="-30" dirty="0">
                          <a:solidFill>
                            <a:srgbClr val="2E2B1F"/>
                          </a:solidFill>
                          <a:latin typeface="Calibri Light"/>
                          <a:cs typeface="Calibri Light"/>
                        </a:rPr>
                        <a:t>Years </a:t>
                      </a:r>
                      <a:r>
                        <a:rPr sz="1300" b="0" spc="-5" dirty="0">
                          <a:solidFill>
                            <a:srgbClr val="2E2B1F"/>
                          </a:solidFill>
                          <a:latin typeface="Calibri Light"/>
                          <a:cs typeface="Calibri Light"/>
                        </a:rPr>
                        <a:t>as a licensed Civil</a:t>
                      </a:r>
                      <a:r>
                        <a:rPr sz="1300" b="0" spc="-170" dirty="0">
                          <a:solidFill>
                            <a:srgbClr val="2E2B1F"/>
                          </a:solidFill>
                          <a:latin typeface="Calibri Light"/>
                          <a:cs typeface="Calibri Light"/>
                        </a:rPr>
                        <a:t> </a:t>
                      </a:r>
                      <a:r>
                        <a:rPr sz="1300" b="0" spc="-10" dirty="0">
                          <a:solidFill>
                            <a:srgbClr val="2E2B1F"/>
                          </a:solidFill>
                          <a:latin typeface="Calibri Light"/>
                          <a:cs typeface="Calibri Light"/>
                        </a:rPr>
                        <a:t>Engineer</a:t>
                      </a:r>
                      <a:endParaRPr sz="1300">
                        <a:latin typeface="Calibri Light"/>
                        <a:cs typeface="Calibri Light"/>
                      </a:endParaRPr>
                    </a:p>
                    <a:p>
                      <a:pPr marL="104775" marR="304165">
                        <a:lnSpc>
                          <a:spcPct val="100000"/>
                        </a:lnSpc>
                      </a:pPr>
                      <a:r>
                        <a:rPr sz="1300" b="0" u="sng" spc="-10" dirty="0">
                          <a:solidFill>
                            <a:srgbClr val="2E2B1F"/>
                          </a:solidFill>
                          <a:uFill>
                            <a:solidFill>
                              <a:srgbClr val="2E2B1F"/>
                            </a:solidFill>
                          </a:uFill>
                          <a:latin typeface="Calibri Light"/>
                          <a:cs typeface="Calibri Light"/>
                        </a:rPr>
                        <a:t>GC/CM </a:t>
                      </a:r>
                      <a:r>
                        <a:rPr sz="1300" b="0" u="sng" spc="-15" dirty="0">
                          <a:solidFill>
                            <a:srgbClr val="2E2B1F"/>
                          </a:solidFill>
                          <a:uFill>
                            <a:solidFill>
                              <a:srgbClr val="2E2B1F"/>
                            </a:solidFill>
                          </a:uFill>
                          <a:latin typeface="Calibri Light"/>
                          <a:cs typeface="Calibri Light"/>
                        </a:rPr>
                        <a:t>Projects</a:t>
                      </a:r>
                      <a:r>
                        <a:rPr sz="1300" b="0" spc="-15" dirty="0">
                          <a:solidFill>
                            <a:srgbClr val="2E2B1F"/>
                          </a:solidFill>
                          <a:latin typeface="Calibri Light"/>
                          <a:cs typeface="Calibri Light"/>
                        </a:rPr>
                        <a:t>: </a:t>
                      </a:r>
                      <a:r>
                        <a:rPr sz="1300" b="0" spc="-5" dirty="0">
                          <a:solidFill>
                            <a:srgbClr val="2E2B1F"/>
                          </a:solidFill>
                          <a:latin typeface="Calibri Light"/>
                          <a:cs typeface="Calibri Light"/>
                        </a:rPr>
                        <a:t>$187 million </a:t>
                      </a:r>
                      <a:r>
                        <a:rPr sz="1300" b="0" spc="-15" dirty="0">
                          <a:solidFill>
                            <a:srgbClr val="2E2B1F"/>
                          </a:solidFill>
                          <a:latin typeface="Calibri Light"/>
                          <a:cs typeface="Calibri Light"/>
                        </a:rPr>
                        <a:t>water </a:t>
                      </a:r>
                      <a:r>
                        <a:rPr sz="1300" b="0" spc="-10" dirty="0">
                          <a:solidFill>
                            <a:srgbClr val="2E2B1F"/>
                          </a:solidFill>
                          <a:latin typeface="Calibri Light"/>
                          <a:cs typeface="Calibri Light"/>
                        </a:rPr>
                        <a:t>filtration plant </a:t>
                      </a:r>
                      <a:r>
                        <a:rPr sz="1300" b="0" spc="-5" dirty="0">
                          <a:solidFill>
                            <a:srgbClr val="2E2B1F"/>
                          </a:solidFill>
                          <a:latin typeface="Calibri Light"/>
                          <a:cs typeface="Calibri Light"/>
                        </a:rPr>
                        <a:t>built </a:t>
                      </a:r>
                      <a:r>
                        <a:rPr sz="1300" b="0" spc="-10" dirty="0">
                          <a:solidFill>
                            <a:srgbClr val="2E2B1F"/>
                          </a:solidFill>
                          <a:latin typeface="Calibri Light"/>
                          <a:cs typeface="Calibri Light"/>
                        </a:rPr>
                        <a:t>by </a:t>
                      </a:r>
                      <a:r>
                        <a:rPr sz="1300" b="0" spc="-5" dirty="0">
                          <a:solidFill>
                            <a:srgbClr val="2E2B1F"/>
                          </a:solidFill>
                          <a:latin typeface="Calibri Light"/>
                          <a:cs typeface="Calibri Light"/>
                        </a:rPr>
                        <a:t>City of </a:t>
                      </a:r>
                      <a:r>
                        <a:rPr sz="1300" b="0" spc="-25" dirty="0">
                          <a:solidFill>
                            <a:srgbClr val="2E2B1F"/>
                          </a:solidFill>
                          <a:latin typeface="Calibri Light"/>
                          <a:cs typeface="Calibri Light"/>
                        </a:rPr>
                        <a:t>Tacoma </a:t>
                      </a:r>
                      <a:r>
                        <a:rPr sz="1300" b="0" spc="-5" dirty="0">
                          <a:solidFill>
                            <a:srgbClr val="2E2B1F"/>
                          </a:solidFill>
                          <a:latin typeface="Calibri Light"/>
                          <a:cs typeface="Calibri Light"/>
                        </a:rPr>
                        <a:t>in  </a:t>
                      </a:r>
                      <a:r>
                        <a:rPr sz="1300" b="0" spc="-10" dirty="0">
                          <a:solidFill>
                            <a:srgbClr val="2E2B1F"/>
                          </a:solidFill>
                          <a:latin typeface="Calibri Light"/>
                          <a:cs typeface="Calibri Light"/>
                        </a:rPr>
                        <a:t>partnership with </a:t>
                      </a:r>
                      <a:r>
                        <a:rPr sz="1300" b="0" spc="-15" dirty="0">
                          <a:solidFill>
                            <a:srgbClr val="2E2B1F"/>
                          </a:solidFill>
                          <a:latin typeface="Calibri Light"/>
                          <a:cs typeface="Calibri Light"/>
                        </a:rPr>
                        <a:t>Lakehaven, </a:t>
                      </a:r>
                      <a:r>
                        <a:rPr sz="1300" b="0" spc="-5" dirty="0">
                          <a:solidFill>
                            <a:srgbClr val="2E2B1F"/>
                          </a:solidFill>
                          <a:latin typeface="Calibri Light"/>
                          <a:cs typeface="Calibri Light"/>
                        </a:rPr>
                        <a:t>City of </a:t>
                      </a:r>
                      <a:r>
                        <a:rPr sz="1300" b="0" spc="-15" dirty="0">
                          <a:solidFill>
                            <a:srgbClr val="2E2B1F"/>
                          </a:solidFill>
                          <a:latin typeface="Calibri Light"/>
                          <a:cs typeface="Calibri Light"/>
                        </a:rPr>
                        <a:t>Kent </a:t>
                      </a:r>
                      <a:r>
                        <a:rPr sz="1300" b="0" spc="-5" dirty="0">
                          <a:solidFill>
                            <a:srgbClr val="2E2B1F"/>
                          </a:solidFill>
                          <a:latin typeface="Calibri Light"/>
                          <a:cs typeface="Calibri Light"/>
                        </a:rPr>
                        <a:t>and </a:t>
                      </a:r>
                      <a:r>
                        <a:rPr sz="1300" b="0" spc="-10" dirty="0">
                          <a:solidFill>
                            <a:srgbClr val="2E2B1F"/>
                          </a:solidFill>
                          <a:latin typeface="Calibri Light"/>
                          <a:cs typeface="Calibri Light"/>
                        </a:rPr>
                        <a:t>Covington </a:t>
                      </a:r>
                      <a:r>
                        <a:rPr sz="1300" b="0" spc="-20" dirty="0">
                          <a:solidFill>
                            <a:srgbClr val="2E2B1F"/>
                          </a:solidFill>
                          <a:latin typeface="Calibri Light"/>
                          <a:cs typeface="Calibri Light"/>
                        </a:rPr>
                        <a:t>Water</a:t>
                      </a:r>
                      <a:r>
                        <a:rPr sz="1300" b="0" spc="229" dirty="0">
                          <a:solidFill>
                            <a:srgbClr val="2E2B1F"/>
                          </a:solidFill>
                          <a:latin typeface="Calibri Light"/>
                          <a:cs typeface="Calibri Light"/>
                        </a:rPr>
                        <a:t> </a:t>
                      </a:r>
                      <a:r>
                        <a:rPr sz="1300" b="0" spc="-5" dirty="0">
                          <a:solidFill>
                            <a:srgbClr val="2E2B1F"/>
                          </a:solidFill>
                          <a:latin typeface="Calibri Light"/>
                          <a:cs typeface="Calibri Light"/>
                        </a:rPr>
                        <a:t>District</a:t>
                      </a:r>
                      <a:endParaRPr sz="1300">
                        <a:latin typeface="Calibri Light"/>
                        <a:cs typeface="Calibri Light"/>
                      </a:endParaRPr>
                    </a:p>
                  </a:txBody>
                  <a:tcPr marL="0" marR="0" marT="4127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1"/>
                  </a:ext>
                </a:extLst>
              </a:tr>
              <a:tr h="1888482">
                <a:tc>
                  <a:txBody>
                    <a:bodyPr/>
                    <a:lstStyle/>
                    <a:p>
                      <a:pPr marL="104775">
                        <a:lnSpc>
                          <a:spcPct val="100000"/>
                        </a:lnSpc>
                        <a:spcBef>
                          <a:spcPts val="325"/>
                        </a:spcBef>
                      </a:pPr>
                      <a:r>
                        <a:rPr sz="1300" b="1" spc="-5" dirty="0">
                          <a:solidFill>
                            <a:srgbClr val="2E2B1F"/>
                          </a:solidFill>
                          <a:latin typeface="Calibri"/>
                          <a:cs typeface="Calibri"/>
                        </a:rPr>
                        <a:t>Jim</a:t>
                      </a:r>
                      <a:r>
                        <a:rPr sz="1300" b="1" spc="-60" dirty="0">
                          <a:solidFill>
                            <a:srgbClr val="2E2B1F"/>
                          </a:solidFill>
                          <a:latin typeface="Calibri"/>
                          <a:cs typeface="Calibri"/>
                        </a:rPr>
                        <a:t> </a:t>
                      </a:r>
                      <a:r>
                        <a:rPr sz="1300" b="1" spc="-15" dirty="0">
                          <a:solidFill>
                            <a:srgbClr val="2E2B1F"/>
                          </a:solidFill>
                          <a:latin typeface="Calibri"/>
                          <a:cs typeface="Calibri"/>
                        </a:rPr>
                        <a:t>Dugan</a:t>
                      </a:r>
                      <a:endParaRPr sz="1300">
                        <a:latin typeface="Calibri"/>
                        <a:cs typeface="Calibri"/>
                      </a:endParaRPr>
                    </a:p>
                    <a:p>
                      <a:pPr marL="104775" marR="996950">
                        <a:lnSpc>
                          <a:spcPct val="100000"/>
                        </a:lnSpc>
                      </a:pPr>
                      <a:r>
                        <a:rPr sz="1300" spc="-5" dirty="0">
                          <a:solidFill>
                            <a:srgbClr val="2E2B1F"/>
                          </a:solidFill>
                          <a:latin typeface="Calibri"/>
                          <a:cs typeface="Calibri"/>
                        </a:rPr>
                        <a:t>GC/CM </a:t>
                      </a:r>
                      <a:r>
                        <a:rPr sz="1300" spc="-10" dirty="0">
                          <a:solidFill>
                            <a:srgbClr val="2E2B1F"/>
                          </a:solidFill>
                          <a:latin typeface="Calibri"/>
                          <a:cs typeface="Calibri"/>
                        </a:rPr>
                        <a:t>Program</a:t>
                      </a:r>
                      <a:r>
                        <a:rPr sz="1300" spc="-55" dirty="0">
                          <a:solidFill>
                            <a:srgbClr val="2E2B1F"/>
                          </a:solidFill>
                          <a:latin typeface="Calibri"/>
                          <a:cs typeface="Calibri"/>
                        </a:rPr>
                        <a:t> </a:t>
                      </a:r>
                      <a:r>
                        <a:rPr sz="1300" spc="-5" dirty="0">
                          <a:solidFill>
                            <a:srgbClr val="2E2B1F"/>
                          </a:solidFill>
                          <a:latin typeface="Calibri"/>
                          <a:cs typeface="Calibri"/>
                        </a:rPr>
                        <a:t>Advisor  </a:t>
                      </a:r>
                      <a:r>
                        <a:rPr sz="1300" spc="-10" dirty="0">
                          <a:solidFill>
                            <a:srgbClr val="2E2B1F"/>
                          </a:solidFill>
                          <a:latin typeface="Calibri"/>
                          <a:cs typeface="Calibri"/>
                        </a:rPr>
                        <a:t>Parametrix</a:t>
                      </a:r>
                      <a:endParaRPr sz="1300">
                        <a:latin typeface="Calibri"/>
                        <a:cs typeface="Calibri"/>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marL="105410">
                        <a:lnSpc>
                          <a:spcPts val="1560"/>
                        </a:lnSpc>
                        <a:spcBef>
                          <a:spcPts val="325"/>
                        </a:spcBef>
                      </a:pPr>
                      <a:r>
                        <a:rPr sz="1300" b="1" spc="-5" dirty="0">
                          <a:solidFill>
                            <a:srgbClr val="2E2B1F"/>
                          </a:solidFill>
                          <a:latin typeface="Calibri"/>
                          <a:cs typeface="Calibri"/>
                        </a:rPr>
                        <a:t>40 </a:t>
                      </a:r>
                      <a:r>
                        <a:rPr sz="1300" b="1" spc="-10" dirty="0">
                          <a:solidFill>
                            <a:srgbClr val="2E2B1F"/>
                          </a:solidFill>
                          <a:latin typeface="Calibri"/>
                          <a:cs typeface="Calibri"/>
                        </a:rPr>
                        <a:t>yrs. Program/Project</a:t>
                      </a:r>
                      <a:r>
                        <a:rPr sz="1300" b="1" spc="95" dirty="0">
                          <a:solidFill>
                            <a:srgbClr val="2E2B1F"/>
                          </a:solidFill>
                          <a:latin typeface="Calibri"/>
                          <a:cs typeface="Calibri"/>
                        </a:rPr>
                        <a:t> </a:t>
                      </a:r>
                      <a:r>
                        <a:rPr sz="1300" b="1" spc="-10" dirty="0">
                          <a:solidFill>
                            <a:srgbClr val="2E2B1F"/>
                          </a:solidFill>
                          <a:latin typeface="Calibri"/>
                          <a:cs typeface="Calibri"/>
                        </a:rPr>
                        <a:t>Management</a:t>
                      </a:r>
                      <a:endParaRPr sz="1300" dirty="0">
                        <a:latin typeface="Calibri"/>
                        <a:cs typeface="Calibri"/>
                      </a:endParaRPr>
                    </a:p>
                    <a:p>
                      <a:pPr marL="104775" marR="170180">
                        <a:lnSpc>
                          <a:spcPct val="100000"/>
                        </a:lnSpc>
                      </a:pPr>
                      <a:r>
                        <a:rPr sz="1300" b="1" u="sng" spc="-5" dirty="0">
                          <a:solidFill>
                            <a:srgbClr val="2E2B1F"/>
                          </a:solidFill>
                          <a:uFill>
                            <a:solidFill>
                              <a:srgbClr val="2E2B1F"/>
                            </a:solidFill>
                          </a:uFill>
                          <a:latin typeface="Calibri"/>
                          <a:cs typeface="Calibri"/>
                        </a:rPr>
                        <a:t>30+ </a:t>
                      </a:r>
                      <a:r>
                        <a:rPr sz="1300" b="1" u="sng" spc="-10" dirty="0">
                          <a:solidFill>
                            <a:srgbClr val="2E2B1F"/>
                          </a:solidFill>
                          <a:uFill>
                            <a:solidFill>
                              <a:srgbClr val="2E2B1F"/>
                            </a:solidFill>
                          </a:uFill>
                          <a:latin typeface="Calibri"/>
                          <a:cs typeface="Calibri"/>
                        </a:rPr>
                        <a:t>GC/CM Projects</a:t>
                      </a:r>
                      <a:r>
                        <a:rPr sz="1300" b="0" u="sng" spc="-10" dirty="0">
                          <a:solidFill>
                            <a:srgbClr val="2E2B1F"/>
                          </a:solidFill>
                          <a:uFill>
                            <a:solidFill>
                              <a:srgbClr val="2E2B1F"/>
                            </a:solidFill>
                          </a:uFill>
                          <a:latin typeface="Calibri Light"/>
                          <a:cs typeface="Calibri Light"/>
                        </a:rPr>
                        <a:t>:</a:t>
                      </a:r>
                      <a:r>
                        <a:rPr sz="1300" b="0" spc="-10" dirty="0">
                          <a:solidFill>
                            <a:srgbClr val="2E2B1F"/>
                          </a:solidFill>
                          <a:latin typeface="Calibri Light"/>
                          <a:cs typeface="Calibri Light"/>
                        </a:rPr>
                        <a:t> </a:t>
                      </a:r>
                      <a:r>
                        <a:rPr sz="1300" b="0" spc="-15" dirty="0">
                          <a:latin typeface="Calibri Light"/>
                          <a:cs typeface="Calibri Light"/>
                        </a:rPr>
                        <a:t>Recent </a:t>
                      </a:r>
                      <a:r>
                        <a:rPr sz="1300" b="0" spc="-5" dirty="0">
                          <a:latin typeface="Calibri Light"/>
                          <a:cs typeface="Calibri Light"/>
                        </a:rPr>
                        <a:t>GC/CM: VPS McLoughlin </a:t>
                      </a:r>
                      <a:r>
                        <a:rPr sz="1300" b="0" spc="-10" dirty="0">
                          <a:latin typeface="Calibri Light"/>
                          <a:cs typeface="Calibri Light"/>
                        </a:rPr>
                        <a:t>MS/Marshall </a:t>
                      </a:r>
                      <a:r>
                        <a:rPr sz="1300" b="0" spc="-5" dirty="0">
                          <a:latin typeface="Calibri Light"/>
                          <a:cs typeface="Calibri Light"/>
                        </a:rPr>
                        <a:t>ES, TPS  </a:t>
                      </a:r>
                      <a:r>
                        <a:rPr sz="1300" b="0" spc="-10" dirty="0">
                          <a:latin typeface="Calibri Light"/>
                          <a:cs typeface="Calibri Light"/>
                        </a:rPr>
                        <a:t>Birney </a:t>
                      </a:r>
                      <a:r>
                        <a:rPr sz="1300" b="0" spc="-5" dirty="0">
                          <a:latin typeface="Calibri Light"/>
                          <a:cs typeface="Calibri Light"/>
                        </a:rPr>
                        <a:t>ES, TPS </a:t>
                      </a:r>
                      <a:r>
                        <a:rPr sz="1300" b="0" spc="-15" dirty="0">
                          <a:latin typeface="Calibri Light"/>
                          <a:cs typeface="Calibri Light"/>
                        </a:rPr>
                        <a:t>Grant </a:t>
                      </a:r>
                      <a:r>
                        <a:rPr sz="1300" b="0" spc="-5" dirty="0">
                          <a:latin typeface="Calibri Light"/>
                          <a:cs typeface="Calibri Light"/>
                        </a:rPr>
                        <a:t>ES, ASD Dick </a:t>
                      </a:r>
                      <a:r>
                        <a:rPr sz="1300" b="0" spc="-10" dirty="0">
                          <a:latin typeface="Calibri Light"/>
                          <a:cs typeface="Calibri Light"/>
                        </a:rPr>
                        <a:t>Scobee </a:t>
                      </a:r>
                      <a:r>
                        <a:rPr sz="1300" b="0" spc="-5" dirty="0">
                          <a:latin typeface="Calibri Light"/>
                          <a:cs typeface="Calibri Light"/>
                        </a:rPr>
                        <a:t>ES, ASD Olympic Middle School, LSSD  </a:t>
                      </a:r>
                      <a:r>
                        <a:rPr sz="1300" b="0" spc="-15" dirty="0">
                          <a:latin typeface="Calibri Light"/>
                          <a:cs typeface="Calibri Light"/>
                        </a:rPr>
                        <a:t>Lake Stevens </a:t>
                      </a:r>
                      <a:r>
                        <a:rPr sz="1300" b="0" spc="-5" dirty="0">
                          <a:latin typeface="Calibri Light"/>
                          <a:cs typeface="Calibri Light"/>
                        </a:rPr>
                        <a:t>HS, </a:t>
                      </a:r>
                      <a:r>
                        <a:rPr sz="1300" b="0" spc="-10" dirty="0">
                          <a:latin typeface="Calibri Light"/>
                          <a:cs typeface="Calibri Light"/>
                        </a:rPr>
                        <a:t>MVSD </a:t>
                      </a:r>
                      <a:r>
                        <a:rPr sz="1300" b="0" spc="-5" dirty="0">
                          <a:latin typeface="Calibri Light"/>
                          <a:cs typeface="Calibri Light"/>
                        </a:rPr>
                        <a:t>Old Main Building, </a:t>
                      </a:r>
                      <a:r>
                        <a:rPr sz="1300" b="0" spc="-10" dirty="0">
                          <a:latin typeface="Calibri Light"/>
                          <a:cs typeface="Calibri Light"/>
                        </a:rPr>
                        <a:t>MVSD </a:t>
                      </a:r>
                      <a:r>
                        <a:rPr sz="1300" b="0" spc="-5" dirty="0">
                          <a:latin typeface="Calibri Light"/>
                          <a:cs typeface="Calibri Light"/>
                        </a:rPr>
                        <a:t>Madison </a:t>
                      </a:r>
                      <a:r>
                        <a:rPr sz="1300" b="0" spc="-20" dirty="0">
                          <a:latin typeface="Calibri Light"/>
                          <a:cs typeface="Calibri Light"/>
                        </a:rPr>
                        <a:t>Elementary, </a:t>
                      </a:r>
                      <a:r>
                        <a:rPr sz="1300" b="0" spc="-10" dirty="0">
                          <a:latin typeface="Calibri Light"/>
                          <a:cs typeface="Calibri Light"/>
                        </a:rPr>
                        <a:t>MVSD  </a:t>
                      </a:r>
                      <a:r>
                        <a:rPr sz="1300" b="0" spc="-15" dirty="0">
                          <a:latin typeface="Calibri Light"/>
                          <a:cs typeface="Calibri Light"/>
                        </a:rPr>
                        <a:t>East </a:t>
                      </a:r>
                      <a:r>
                        <a:rPr sz="1300" b="0" spc="-5" dirty="0">
                          <a:latin typeface="Calibri Light"/>
                          <a:cs typeface="Calibri Light"/>
                        </a:rPr>
                        <a:t>Division </a:t>
                      </a:r>
                      <a:r>
                        <a:rPr sz="1300" b="0" spc="-20" dirty="0">
                          <a:latin typeface="Calibri Light"/>
                          <a:cs typeface="Calibri Light"/>
                        </a:rPr>
                        <a:t>Elementary, </a:t>
                      </a:r>
                      <a:r>
                        <a:rPr sz="1300" b="0" spc="-5" dirty="0">
                          <a:latin typeface="Calibri Light"/>
                          <a:cs typeface="Calibri Light"/>
                        </a:rPr>
                        <a:t>BISD </a:t>
                      </a:r>
                      <a:r>
                        <a:rPr sz="1300" b="0" spc="-10" dirty="0">
                          <a:latin typeface="Calibri Light"/>
                          <a:cs typeface="Calibri Light"/>
                        </a:rPr>
                        <a:t>Blakely Elementary </a:t>
                      </a:r>
                      <a:r>
                        <a:rPr sz="1300" b="0" spc="-5" dirty="0">
                          <a:latin typeface="Calibri Light"/>
                          <a:cs typeface="Calibri Light"/>
                        </a:rPr>
                        <a:t>School, </a:t>
                      </a:r>
                      <a:r>
                        <a:rPr sz="1300" b="0" spc="-10" dirty="0">
                          <a:latin typeface="Calibri Light"/>
                          <a:cs typeface="Calibri Light"/>
                        </a:rPr>
                        <a:t>MPT Eastside  Community </a:t>
                      </a:r>
                      <a:r>
                        <a:rPr sz="1300" b="0" spc="-30" dirty="0">
                          <a:latin typeface="Calibri Light"/>
                          <a:cs typeface="Calibri Light"/>
                        </a:rPr>
                        <a:t>Center, </a:t>
                      </a:r>
                      <a:r>
                        <a:rPr sz="1300" b="0" spc="-5" dirty="0">
                          <a:latin typeface="Calibri Light"/>
                          <a:cs typeface="Calibri Light"/>
                        </a:rPr>
                        <a:t>TPS </a:t>
                      </a:r>
                      <a:r>
                        <a:rPr sz="1300" b="0" spc="-15" dirty="0">
                          <a:latin typeface="Calibri Light"/>
                          <a:cs typeface="Calibri Light"/>
                        </a:rPr>
                        <a:t>Browns Point </a:t>
                      </a:r>
                      <a:r>
                        <a:rPr sz="1300" b="0" spc="-10" dirty="0">
                          <a:latin typeface="Calibri Light"/>
                          <a:cs typeface="Calibri Light"/>
                        </a:rPr>
                        <a:t>Elementary </a:t>
                      </a:r>
                      <a:r>
                        <a:rPr sz="1300" b="0" spc="-5" dirty="0">
                          <a:latin typeface="Calibri Light"/>
                          <a:cs typeface="Calibri Light"/>
                        </a:rPr>
                        <a:t>School; </a:t>
                      </a:r>
                      <a:r>
                        <a:rPr sz="1300" b="0" spc="-10" dirty="0">
                          <a:latin typeface="Calibri Light"/>
                          <a:cs typeface="Calibri Light"/>
                        </a:rPr>
                        <a:t>CKSD </a:t>
                      </a:r>
                      <a:r>
                        <a:rPr sz="1300" b="0" spc="-15" dirty="0">
                          <a:latin typeface="Calibri Light"/>
                          <a:cs typeface="Calibri Light"/>
                        </a:rPr>
                        <a:t>Central </a:t>
                      </a:r>
                      <a:r>
                        <a:rPr sz="1300" b="0" spc="-5" dirty="0">
                          <a:latin typeface="Calibri Light"/>
                          <a:cs typeface="Calibri Light"/>
                        </a:rPr>
                        <a:t>Kitsap  </a:t>
                      </a:r>
                      <a:r>
                        <a:rPr sz="1300" b="0" spc="-10" dirty="0">
                          <a:latin typeface="Calibri Light"/>
                          <a:cs typeface="Calibri Light"/>
                        </a:rPr>
                        <a:t>HS/Central </a:t>
                      </a:r>
                      <a:r>
                        <a:rPr sz="1300" b="0" spc="-5" dirty="0">
                          <a:latin typeface="Calibri Light"/>
                          <a:cs typeface="Calibri Light"/>
                        </a:rPr>
                        <a:t>Kitsap MS, </a:t>
                      </a:r>
                      <a:r>
                        <a:rPr sz="1300" b="0" spc="-10" dirty="0">
                          <a:latin typeface="Calibri Light"/>
                          <a:cs typeface="Calibri Light"/>
                        </a:rPr>
                        <a:t>CKSD </a:t>
                      </a:r>
                      <a:r>
                        <a:rPr sz="1300" b="0" spc="-5" dirty="0">
                          <a:latin typeface="Calibri Light"/>
                          <a:cs typeface="Calibri Light"/>
                        </a:rPr>
                        <a:t>Olympic</a:t>
                      </a:r>
                      <a:r>
                        <a:rPr sz="1300" b="0" spc="80" dirty="0">
                          <a:latin typeface="Calibri Light"/>
                          <a:cs typeface="Calibri Light"/>
                        </a:rPr>
                        <a:t> </a:t>
                      </a:r>
                      <a:r>
                        <a:rPr sz="1300" b="0" spc="-5" dirty="0">
                          <a:latin typeface="Calibri Light"/>
                          <a:cs typeface="Calibri Light"/>
                        </a:rPr>
                        <a:t>HS</a:t>
                      </a:r>
                      <a:endParaRPr sz="1300" dirty="0">
                        <a:latin typeface="Calibri Light"/>
                        <a:cs typeface="Calibri Light"/>
                      </a:endParaRPr>
                    </a:p>
                    <a:p>
                      <a:pPr marL="104775">
                        <a:lnSpc>
                          <a:spcPct val="100000"/>
                        </a:lnSpc>
                      </a:pPr>
                      <a:r>
                        <a:rPr sz="1300" b="0" u="sng" spc="-15" dirty="0">
                          <a:solidFill>
                            <a:srgbClr val="2E2B1F"/>
                          </a:solidFill>
                          <a:uFill>
                            <a:solidFill>
                              <a:srgbClr val="2E2B1F"/>
                            </a:solidFill>
                          </a:uFill>
                          <a:latin typeface="Calibri Light"/>
                          <a:cs typeface="Calibri Light"/>
                        </a:rPr>
                        <a:t>Project Review Committee </a:t>
                      </a:r>
                      <a:r>
                        <a:rPr sz="1300" b="0" u="sng" spc="-10" dirty="0">
                          <a:solidFill>
                            <a:srgbClr val="2E2B1F"/>
                          </a:solidFill>
                          <a:uFill>
                            <a:solidFill>
                              <a:srgbClr val="2E2B1F"/>
                            </a:solidFill>
                          </a:uFill>
                          <a:latin typeface="Calibri Light"/>
                          <a:cs typeface="Calibri Light"/>
                        </a:rPr>
                        <a:t>Chairman</a:t>
                      </a:r>
                      <a:r>
                        <a:rPr sz="1300" b="0" spc="-10" dirty="0">
                          <a:solidFill>
                            <a:srgbClr val="2E2B1F"/>
                          </a:solidFill>
                          <a:latin typeface="Calibri Light"/>
                          <a:cs typeface="Calibri Light"/>
                        </a:rPr>
                        <a:t>: </a:t>
                      </a:r>
                      <a:r>
                        <a:rPr sz="1300" b="0" spc="-40" dirty="0">
                          <a:latin typeface="Calibri Light"/>
                          <a:cs typeface="Calibri Light"/>
                        </a:rPr>
                        <a:t>Term </a:t>
                      </a:r>
                      <a:r>
                        <a:rPr sz="1300" b="0" spc="-5" dirty="0">
                          <a:latin typeface="Calibri Light"/>
                          <a:cs typeface="Calibri Light"/>
                        </a:rPr>
                        <a:t>Ends June</a:t>
                      </a:r>
                      <a:r>
                        <a:rPr sz="1300" b="0" spc="-50" dirty="0">
                          <a:latin typeface="Calibri Light"/>
                          <a:cs typeface="Calibri Light"/>
                        </a:rPr>
                        <a:t> </a:t>
                      </a:r>
                      <a:r>
                        <a:rPr sz="1300" b="0" spc="-5" dirty="0">
                          <a:latin typeface="Calibri Light"/>
                          <a:cs typeface="Calibri Light"/>
                        </a:rPr>
                        <a:t>2020</a:t>
                      </a:r>
                      <a:endParaRPr sz="1300" dirty="0">
                        <a:latin typeface="Calibri Light"/>
                        <a:cs typeface="Calibri Light"/>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val="10002"/>
                  </a:ext>
                </a:extLst>
              </a:tr>
              <a:tr h="2404586">
                <a:tc>
                  <a:txBody>
                    <a:bodyPr/>
                    <a:lstStyle/>
                    <a:p>
                      <a:pPr marL="104775">
                        <a:lnSpc>
                          <a:spcPct val="100000"/>
                        </a:lnSpc>
                        <a:spcBef>
                          <a:spcPts val="325"/>
                        </a:spcBef>
                      </a:pPr>
                      <a:r>
                        <a:rPr sz="1300" b="1" spc="-10" dirty="0">
                          <a:solidFill>
                            <a:srgbClr val="2E2B1F"/>
                          </a:solidFill>
                          <a:latin typeface="Calibri"/>
                          <a:cs typeface="Calibri"/>
                        </a:rPr>
                        <a:t>Dan</a:t>
                      </a:r>
                      <a:r>
                        <a:rPr sz="1300" b="1" spc="10" dirty="0">
                          <a:solidFill>
                            <a:srgbClr val="2E2B1F"/>
                          </a:solidFill>
                          <a:latin typeface="Calibri"/>
                          <a:cs typeface="Calibri"/>
                        </a:rPr>
                        <a:t> </a:t>
                      </a:r>
                      <a:r>
                        <a:rPr sz="1300" b="1" spc="-10" dirty="0">
                          <a:solidFill>
                            <a:srgbClr val="2E2B1F"/>
                          </a:solidFill>
                          <a:latin typeface="Calibri"/>
                          <a:cs typeface="Calibri"/>
                        </a:rPr>
                        <a:t>Cody</a:t>
                      </a:r>
                      <a:endParaRPr sz="1300">
                        <a:latin typeface="Calibri"/>
                        <a:cs typeface="Calibri"/>
                      </a:endParaRPr>
                    </a:p>
                    <a:p>
                      <a:pPr marL="104775" marR="673735">
                        <a:lnSpc>
                          <a:spcPct val="100000"/>
                        </a:lnSpc>
                      </a:pPr>
                      <a:r>
                        <a:rPr sz="1300" spc="-5" dirty="0">
                          <a:solidFill>
                            <a:srgbClr val="2E2B1F"/>
                          </a:solidFill>
                          <a:latin typeface="Calibri"/>
                          <a:cs typeface="Calibri"/>
                        </a:rPr>
                        <a:t>GC/CM </a:t>
                      </a:r>
                      <a:r>
                        <a:rPr sz="1300" spc="-10" dirty="0">
                          <a:solidFill>
                            <a:srgbClr val="2E2B1F"/>
                          </a:solidFill>
                          <a:latin typeface="Calibri"/>
                          <a:cs typeface="Calibri"/>
                        </a:rPr>
                        <a:t>Procurement </a:t>
                      </a:r>
                      <a:r>
                        <a:rPr sz="1300" spc="-5" dirty="0">
                          <a:solidFill>
                            <a:srgbClr val="2E2B1F"/>
                          </a:solidFill>
                          <a:latin typeface="Calibri"/>
                          <a:cs typeface="Calibri"/>
                        </a:rPr>
                        <a:t>and PM  Support</a:t>
                      </a:r>
                      <a:endParaRPr sz="1300">
                        <a:latin typeface="Calibri"/>
                        <a:cs typeface="Calibri"/>
                      </a:endParaRPr>
                    </a:p>
                    <a:p>
                      <a:pPr marL="104775">
                        <a:lnSpc>
                          <a:spcPct val="100000"/>
                        </a:lnSpc>
                      </a:pPr>
                      <a:r>
                        <a:rPr sz="1300" spc="-10" dirty="0">
                          <a:solidFill>
                            <a:srgbClr val="2E2B1F"/>
                          </a:solidFill>
                          <a:latin typeface="Calibri"/>
                          <a:cs typeface="Calibri"/>
                        </a:rPr>
                        <a:t>Parametrix</a:t>
                      </a:r>
                      <a:endParaRPr sz="1300">
                        <a:latin typeface="Calibri"/>
                        <a:cs typeface="Calibri"/>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marL="105410">
                        <a:lnSpc>
                          <a:spcPts val="1560"/>
                        </a:lnSpc>
                        <a:spcBef>
                          <a:spcPts val="325"/>
                        </a:spcBef>
                      </a:pPr>
                      <a:r>
                        <a:rPr sz="1300" b="1" spc="-5" dirty="0">
                          <a:solidFill>
                            <a:srgbClr val="2E2B1F"/>
                          </a:solidFill>
                          <a:latin typeface="Calibri"/>
                          <a:cs typeface="Calibri"/>
                        </a:rPr>
                        <a:t>32 </a:t>
                      </a:r>
                      <a:r>
                        <a:rPr sz="1300" b="1" spc="-10" dirty="0">
                          <a:solidFill>
                            <a:srgbClr val="2E2B1F"/>
                          </a:solidFill>
                          <a:latin typeface="Calibri"/>
                          <a:cs typeface="Calibri"/>
                        </a:rPr>
                        <a:t>yrs. </a:t>
                      </a:r>
                      <a:r>
                        <a:rPr sz="1300" b="1" spc="-5" dirty="0">
                          <a:solidFill>
                            <a:srgbClr val="2E2B1F"/>
                          </a:solidFill>
                          <a:latin typeface="Calibri"/>
                          <a:cs typeface="Calibri"/>
                        </a:rPr>
                        <a:t>Design &amp;</a:t>
                      </a:r>
                      <a:r>
                        <a:rPr sz="1300" b="1" spc="60" dirty="0">
                          <a:solidFill>
                            <a:srgbClr val="2E2B1F"/>
                          </a:solidFill>
                          <a:latin typeface="Calibri"/>
                          <a:cs typeface="Calibri"/>
                        </a:rPr>
                        <a:t> </a:t>
                      </a:r>
                      <a:r>
                        <a:rPr sz="1300" b="1" spc="-10" dirty="0">
                          <a:solidFill>
                            <a:srgbClr val="2E2B1F"/>
                          </a:solidFill>
                          <a:latin typeface="Calibri"/>
                          <a:cs typeface="Calibri"/>
                        </a:rPr>
                        <a:t>PM/CM</a:t>
                      </a:r>
                      <a:endParaRPr sz="1300" dirty="0">
                        <a:latin typeface="Calibri"/>
                        <a:cs typeface="Calibri"/>
                      </a:endParaRPr>
                    </a:p>
                    <a:p>
                      <a:pPr marL="104775" marR="351790">
                        <a:lnSpc>
                          <a:spcPct val="100000"/>
                        </a:lnSpc>
                      </a:pPr>
                      <a:r>
                        <a:rPr sz="1300" b="1" u="sng" spc="-5" dirty="0">
                          <a:solidFill>
                            <a:srgbClr val="2E2B1F"/>
                          </a:solidFill>
                          <a:uFill>
                            <a:solidFill>
                              <a:srgbClr val="2E2B1F"/>
                            </a:solidFill>
                          </a:uFill>
                          <a:latin typeface="Calibri"/>
                          <a:cs typeface="Calibri"/>
                        </a:rPr>
                        <a:t>3 </a:t>
                      </a:r>
                      <a:r>
                        <a:rPr sz="1300" b="1" u="sng" spc="-10" dirty="0">
                          <a:solidFill>
                            <a:srgbClr val="2E2B1F"/>
                          </a:solidFill>
                          <a:uFill>
                            <a:solidFill>
                              <a:srgbClr val="2E2B1F"/>
                            </a:solidFill>
                          </a:uFill>
                          <a:latin typeface="Calibri"/>
                          <a:cs typeface="Calibri"/>
                        </a:rPr>
                        <a:t>GC/CM Projects</a:t>
                      </a:r>
                      <a:r>
                        <a:rPr sz="1300" b="1" spc="-10" dirty="0">
                          <a:solidFill>
                            <a:srgbClr val="2E2B1F"/>
                          </a:solidFill>
                          <a:latin typeface="Calibri"/>
                          <a:cs typeface="Calibri"/>
                        </a:rPr>
                        <a:t>: </a:t>
                      </a:r>
                      <a:r>
                        <a:rPr sz="1300" spc="-5" dirty="0">
                          <a:latin typeface="Calibri"/>
                          <a:cs typeface="Calibri"/>
                        </a:rPr>
                        <a:t>VPS McLoughlin </a:t>
                      </a:r>
                      <a:r>
                        <a:rPr sz="1300" spc="-10" dirty="0">
                          <a:latin typeface="Calibri"/>
                          <a:cs typeface="Calibri"/>
                        </a:rPr>
                        <a:t>MS/Marshall </a:t>
                      </a:r>
                      <a:r>
                        <a:rPr sz="1300" spc="-5" dirty="0">
                          <a:latin typeface="Calibri"/>
                          <a:cs typeface="Calibri"/>
                        </a:rPr>
                        <a:t>ES, LSSD </a:t>
                      </a:r>
                      <a:r>
                        <a:rPr sz="1300" spc="-15" dirty="0">
                          <a:latin typeface="Calibri"/>
                          <a:cs typeface="Calibri"/>
                        </a:rPr>
                        <a:t>Lake </a:t>
                      </a:r>
                      <a:r>
                        <a:rPr sz="1300" spc="-10" dirty="0">
                          <a:latin typeface="Calibri"/>
                          <a:cs typeface="Calibri"/>
                        </a:rPr>
                        <a:t>Stevens </a:t>
                      </a:r>
                      <a:r>
                        <a:rPr sz="1300" spc="-5" dirty="0">
                          <a:latin typeface="Calibri"/>
                          <a:cs typeface="Calibri"/>
                        </a:rPr>
                        <a:t>HS,  MPT </a:t>
                      </a:r>
                      <a:r>
                        <a:rPr sz="1300" spc="-10" dirty="0">
                          <a:latin typeface="Calibri"/>
                          <a:cs typeface="Calibri"/>
                        </a:rPr>
                        <a:t>Eastside </a:t>
                      </a:r>
                      <a:r>
                        <a:rPr sz="1300" spc="-5" dirty="0">
                          <a:latin typeface="Calibri"/>
                          <a:cs typeface="Calibri"/>
                        </a:rPr>
                        <a:t>Community</a:t>
                      </a:r>
                      <a:r>
                        <a:rPr sz="1300" spc="90" dirty="0">
                          <a:latin typeface="Calibri"/>
                          <a:cs typeface="Calibri"/>
                        </a:rPr>
                        <a:t> </a:t>
                      </a:r>
                      <a:r>
                        <a:rPr sz="1300" spc="-10" dirty="0">
                          <a:latin typeface="Calibri"/>
                          <a:cs typeface="Calibri"/>
                        </a:rPr>
                        <a:t>Center</a:t>
                      </a:r>
                      <a:endParaRPr sz="1300" dirty="0">
                        <a:latin typeface="Calibri"/>
                        <a:cs typeface="Calibri"/>
                      </a:endParaRPr>
                    </a:p>
                    <a:p>
                      <a:pPr marL="104775" marR="166370">
                        <a:lnSpc>
                          <a:spcPct val="100000"/>
                        </a:lnSpc>
                      </a:pPr>
                      <a:r>
                        <a:rPr sz="1300" b="1" u="sng" spc="-5" dirty="0">
                          <a:uFill>
                            <a:solidFill>
                              <a:srgbClr val="000000"/>
                            </a:solidFill>
                          </a:uFill>
                          <a:latin typeface="Calibri"/>
                          <a:cs typeface="Calibri"/>
                        </a:rPr>
                        <a:t>24+ </a:t>
                      </a:r>
                      <a:r>
                        <a:rPr sz="1300" b="1" u="sng" spc="-10" dirty="0">
                          <a:uFill>
                            <a:solidFill>
                              <a:srgbClr val="000000"/>
                            </a:solidFill>
                          </a:uFill>
                          <a:latin typeface="Calibri"/>
                          <a:cs typeface="Calibri"/>
                        </a:rPr>
                        <a:t>GC/CM Procurement:</a:t>
                      </a:r>
                      <a:r>
                        <a:rPr sz="1300" b="1" spc="-10" dirty="0">
                          <a:latin typeface="Calibri"/>
                          <a:cs typeface="Calibri"/>
                        </a:rPr>
                        <a:t> </a:t>
                      </a:r>
                      <a:r>
                        <a:rPr sz="1300" b="0" spc="-15" dirty="0">
                          <a:latin typeface="Calibri Light"/>
                          <a:cs typeface="Calibri Light"/>
                        </a:rPr>
                        <a:t>Recent </a:t>
                      </a:r>
                      <a:r>
                        <a:rPr sz="1300" b="0" spc="-5" dirty="0">
                          <a:latin typeface="Calibri Light"/>
                          <a:cs typeface="Calibri Light"/>
                        </a:rPr>
                        <a:t>GC/CM </a:t>
                      </a:r>
                      <a:r>
                        <a:rPr sz="1300" b="0" spc="-15" dirty="0">
                          <a:latin typeface="Calibri Light"/>
                          <a:cs typeface="Calibri Light"/>
                        </a:rPr>
                        <a:t>Procurement: </a:t>
                      </a:r>
                      <a:r>
                        <a:rPr sz="1300" b="0" spc="-5" dirty="0">
                          <a:latin typeface="Calibri Light"/>
                          <a:cs typeface="Calibri Light"/>
                        </a:rPr>
                        <a:t>VPS McLoughlin  </a:t>
                      </a:r>
                      <a:r>
                        <a:rPr sz="1300" b="0" spc="-10" dirty="0">
                          <a:latin typeface="Calibri Light"/>
                          <a:cs typeface="Calibri Light"/>
                        </a:rPr>
                        <a:t>MS/Marshall </a:t>
                      </a:r>
                      <a:r>
                        <a:rPr sz="1300" b="0" spc="-20" dirty="0">
                          <a:latin typeface="Calibri Light"/>
                          <a:cs typeface="Calibri Light"/>
                        </a:rPr>
                        <a:t>ES/Lieser, </a:t>
                      </a:r>
                      <a:r>
                        <a:rPr sz="1300" b="0" spc="-5" dirty="0">
                          <a:latin typeface="Calibri Light"/>
                          <a:cs typeface="Calibri Light"/>
                        </a:rPr>
                        <a:t>TPS </a:t>
                      </a:r>
                      <a:r>
                        <a:rPr sz="1300" b="0" spc="-10" dirty="0">
                          <a:latin typeface="Calibri Light"/>
                          <a:cs typeface="Calibri Light"/>
                        </a:rPr>
                        <a:t>Birney </a:t>
                      </a:r>
                      <a:r>
                        <a:rPr sz="1300" b="0" spc="-5" dirty="0">
                          <a:latin typeface="Calibri Light"/>
                          <a:cs typeface="Calibri Light"/>
                        </a:rPr>
                        <a:t>ES, ASD Elem #15/Elem #16/Lea Hill ES, TPS  </a:t>
                      </a:r>
                      <a:r>
                        <a:rPr sz="1300" b="0" spc="-15" dirty="0">
                          <a:latin typeface="Calibri Light"/>
                          <a:cs typeface="Calibri Light"/>
                        </a:rPr>
                        <a:t>Grant </a:t>
                      </a:r>
                      <a:r>
                        <a:rPr sz="1300" b="0" spc="-5" dirty="0">
                          <a:latin typeface="Calibri Light"/>
                          <a:cs typeface="Calibri Light"/>
                        </a:rPr>
                        <a:t>ES, ASD Dick </a:t>
                      </a:r>
                      <a:r>
                        <a:rPr sz="1300" b="0" spc="-10" dirty="0">
                          <a:latin typeface="Calibri Light"/>
                          <a:cs typeface="Calibri Light"/>
                        </a:rPr>
                        <a:t>Scobee ES/Pioneer ES/Chinook </a:t>
                      </a:r>
                      <a:r>
                        <a:rPr sz="1300" b="0" spc="-20" dirty="0">
                          <a:latin typeface="Calibri Light"/>
                          <a:cs typeface="Calibri Light"/>
                        </a:rPr>
                        <a:t>ES/Terminal </a:t>
                      </a:r>
                      <a:r>
                        <a:rPr sz="1300" b="0" spc="-10" dirty="0">
                          <a:latin typeface="Calibri Light"/>
                          <a:cs typeface="Calibri Light"/>
                        </a:rPr>
                        <a:t>Park </a:t>
                      </a:r>
                      <a:r>
                        <a:rPr sz="1300" b="0" spc="-5" dirty="0">
                          <a:latin typeface="Calibri Light"/>
                          <a:cs typeface="Calibri Light"/>
                        </a:rPr>
                        <a:t>ES, ASD  Olympic Middle School, LSSD </a:t>
                      </a:r>
                      <a:r>
                        <a:rPr sz="1300" b="0" spc="-15" dirty="0">
                          <a:latin typeface="Calibri Light"/>
                          <a:cs typeface="Calibri Light"/>
                        </a:rPr>
                        <a:t>Lake Stevens </a:t>
                      </a:r>
                      <a:r>
                        <a:rPr sz="1300" b="0" spc="-5" dirty="0">
                          <a:latin typeface="Calibri Light"/>
                          <a:cs typeface="Calibri Light"/>
                        </a:rPr>
                        <a:t>HS, </a:t>
                      </a:r>
                      <a:r>
                        <a:rPr sz="1300" b="0" spc="-10" dirty="0">
                          <a:latin typeface="Calibri Light"/>
                          <a:cs typeface="Calibri Light"/>
                        </a:rPr>
                        <a:t>MVSD </a:t>
                      </a:r>
                      <a:r>
                        <a:rPr sz="1300" b="0" spc="-5" dirty="0">
                          <a:latin typeface="Calibri Light"/>
                          <a:cs typeface="Calibri Light"/>
                        </a:rPr>
                        <a:t>Old Main Building, </a:t>
                      </a:r>
                      <a:r>
                        <a:rPr sz="1300" b="0" spc="-10" dirty="0">
                          <a:latin typeface="Calibri Light"/>
                          <a:cs typeface="Calibri Light"/>
                        </a:rPr>
                        <a:t>MVSD  </a:t>
                      </a:r>
                      <a:r>
                        <a:rPr sz="1300" b="0" spc="-5" dirty="0">
                          <a:latin typeface="Calibri Light"/>
                          <a:cs typeface="Calibri Light"/>
                        </a:rPr>
                        <a:t>Madison </a:t>
                      </a:r>
                      <a:r>
                        <a:rPr sz="1300" b="0" spc="-20" dirty="0">
                          <a:latin typeface="Calibri Light"/>
                          <a:cs typeface="Calibri Light"/>
                        </a:rPr>
                        <a:t>Elementary, </a:t>
                      </a:r>
                      <a:r>
                        <a:rPr sz="1300" b="0" spc="-10" dirty="0">
                          <a:latin typeface="Calibri Light"/>
                          <a:cs typeface="Calibri Light"/>
                        </a:rPr>
                        <a:t>MVSD </a:t>
                      </a:r>
                      <a:r>
                        <a:rPr sz="1300" b="0" spc="-15" dirty="0">
                          <a:latin typeface="Calibri Light"/>
                          <a:cs typeface="Calibri Light"/>
                        </a:rPr>
                        <a:t>East </a:t>
                      </a:r>
                      <a:r>
                        <a:rPr sz="1300" b="0" spc="-5" dirty="0">
                          <a:latin typeface="Calibri Light"/>
                          <a:cs typeface="Calibri Light"/>
                        </a:rPr>
                        <a:t>Division </a:t>
                      </a:r>
                      <a:r>
                        <a:rPr sz="1300" b="0" spc="-20" dirty="0">
                          <a:latin typeface="Calibri Light"/>
                          <a:cs typeface="Calibri Light"/>
                        </a:rPr>
                        <a:t>Elementary, </a:t>
                      </a:r>
                      <a:r>
                        <a:rPr sz="1300" b="0" spc="-5" dirty="0">
                          <a:latin typeface="Calibri Light"/>
                          <a:cs typeface="Calibri Light"/>
                        </a:rPr>
                        <a:t>BISD </a:t>
                      </a:r>
                      <a:r>
                        <a:rPr sz="1300" b="0" spc="-10" dirty="0">
                          <a:latin typeface="Calibri Light"/>
                          <a:cs typeface="Calibri Light"/>
                        </a:rPr>
                        <a:t>Blakely Elementary  </a:t>
                      </a:r>
                      <a:r>
                        <a:rPr sz="1300" b="0" spc="-5" dirty="0">
                          <a:latin typeface="Calibri Light"/>
                          <a:cs typeface="Calibri Light"/>
                        </a:rPr>
                        <a:t>School, </a:t>
                      </a:r>
                      <a:r>
                        <a:rPr sz="1300" b="0" spc="-10" dirty="0">
                          <a:latin typeface="Calibri Light"/>
                          <a:cs typeface="Calibri Light"/>
                        </a:rPr>
                        <a:t>MPT Eastside Community </a:t>
                      </a:r>
                      <a:r>
                        <a:rPr sz="1300" b="0" spc="-30" dirty="0">
                          <a:latin typeface="Calibri Light"/>
                          <a:cs typeface="Calibri Light"/>
                        </a:rPr>
                        <a:t>Center, </a:t>
                      </a:r>
                      <a:r>
                        <a:rPr sz="1300" b="0" spc="-5" dirty="0">
                          <a:latin typeface="Calibri Light"/>
                          <a:cs typeface="Calibri Light"/>
                        </a:rPr>
                        <a:t>TPS </a:t>
                      </a:r>
                      <a:r>
                        <a:rPr sz="1300" b="0" spc="-15" dirty="0">
                          <a:latin typeface="Calibri Light"/>
                          <a:cs typeface="Calibri Light"/>
                        </a:rPr>
                        <a:t>Browns Point </a:t>
                      </a:r>
                      <a:r>
                        <a:rPr sz="1300" b="0" spc="-10" dirty="0">
                          <a:latin typeface="Calibri Light"/>
                          <a:cs typeface="Calibri Light"/>
                        </a:rPr>
                        <a:t>Elementary </a:t>
                      </a:r>
                      <a:r>
                        <a:rPr sz="1300" b="0" spc="-5" dirty="0">
                          <a:latin typeface="Calibri Light"/>
                          <a:cs typeface="Calibri Light"/>
                        </a:rPr>
                        <a:t>School;  </a:t>
                      </a:r>
                      <a:r>
                        <a:rPr sz="1300" b="0" spc="-10" dirty="0">
                          <a:latin typeface="Calibri Light"/>
                          <a:cs typeface="Calibri Light"/>
                        </a:rPr>
                        <a:t>CKSD </a:t>
                      </a:r>
                      <a:r>
                        <a:rPr sz="1300" b="0" spc="-15" dirty="0">
                          <a:latin typeface="Calibri Light"/>
                          <a:cs typeface="Calibri Light"/>
                        </a:rPr>
                        <a:t>Central </a:t>
                      </a:r>
                      <a:r>
                        <a:rPr sz="1300" b="0" spc="-5" dirty="0">
                          <a:latin typeface="Calibri Light"/>
                          <a:cs typeface="Calibri Light"/>
                        </a:rPr>
                        <a:t>Kitsap </a:t>
                      </a:r>
                      <a:r>
                        <a:rPr sz="1300" b="0" spc="-10" dirty="0">
                          <a:latin typeface="Calibri Light"/>
                          <a:cs typeface="Calibri Light"/>
                        </a:rPr>
                        <a:t>HS/Central </a:t>
                      </a:r>
                      <a:r>
                        <a:rPr sz="1300" b="0" spc="-5" dirty="0">
                          <a:latin typeface="Calibri Light"/>
                          <a:cs typeface="Calibri Light"/>
                        </a:rPr>
                        <a:t>Kitsap MS, </a:t>
                      </a:r>
                      <a:r>
                        <a:rPr sz="1300" b="0" spc="-10" dirty="0">
                          <a:latin typeface="Calibri Light"/>
                          <a:cs typeface="Calibri Light"/>
                        </a:rPr>
                        <a:t>CKSD </a:t>
                      </a:r>
                      <a:r>
                        <a:rPr sz="1300" b="0" spc="-5" dirty="0">
                          <a:latin typeface="Calibri Light"/>
                          <a:cs typeface="Calibri Light"/>
                        </a:rPr>
                        <a:t>Olympic</a:t>
                      </a:r>
                      <a:r>
                        <a:rPr sz="1300" b="0" spc="155" dirty="0">
                          <a:latin typeface="Calibri Light"/>
                          <a:cs typeface="Calibri Light"/>
                        </a:rPr>
                        <a:t> </a:t>
                      </a:r>
                      <a:r>
                        <a:rPr sz="1300" b="0" spc="-5" dirty="0">
                          <a:latin typeface="Calibri Light"/>
                          <a:cs typeface="Calibri Light"/>
                        </a:rPr>
                        <a:t>HS</a:t>
                      </a:r>
                      <a:endParaRPr sz="1300" dirty="0">
                        <a:latin typeface="Calibri Light"/>
                        <a:cs typeface="Calibri Light"/>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539500864"/>
              </p:ext>
            </p:extLst>
          </p:nvPr>
        </p:nvGraphicFramePr>
        <p:xfrm>
          <a:off x="382554" y="381001"/>
          <a:ext cx="8297895" cy="4327525"/>
        </p:xfrm>
        <a:graphic>
          <a:graphicData uri="http://schemas.openxmlformats.org/drawingml/2006/table">
            <a:tbl>
              <a:tblPr firstRow="1" bandRow="1">
                <a:tableStyleId>{2D5ABB26-0587-4C30-8999-92F81FD0307C}</a:tableStyleId>
              </a:tblPr>
              <a:tblGrid>
                <a:gridCol w="2664462">
                  <a:extLst>
                    <a:ext uri="{9D8B030D-6E8A-4147-A177-3AD203B41FA5}">
                      <a16:colId xmlns:a16="http://schemas.microsoft.com/office/drawing/2014/main" val="20000"/>
                    </a:ext>
                  </a:extLst>
                </a:gridCol>
                <a:gridCol w="5633433">
                  <a:extLst>
                    <a:ext uri="{9D8B030D-6E8A-4147-A177-3AD203B41FA5}">
                      <a16:colId xmlns:a16="http://schemas.microsoft.com/office/drawing/2014/main" val="20001"/>
                    </a:ext>
                  </a:extLst>
                </a:gridCol>
              </a:tblGrid>
              <a:tr h="279898">
                <a:tc>
                  <a:txBody>
                    <a:bodyPr/>
                    <a:lstStyle/>
                    <a:p>
                      <a:pPr marL="102870">
                        <a:lnSpc>
                          <a:spcPct val="100000"/>
                        </a:lnSpc>
                        <a:spcBef>
                          <a:spcPts val="305"/>
                        </a:spcBef>
                      </a:pPr>
                      <a:r>
                        <a:rPr sz="1600" spc="-5" dirty="0">
                          <a:solidFill>
                            <a:srgbClr val="FFFFFF"/>
                          </a:solidFill>
                          <a:latin typeface="Calibri"/>
                          <a:cs typeface="Calibri"/>
                        </a:rPr>
                        <a:t>Name</a:t>
                      </a:r>
                      <a:endParaRPr sz="16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A6DE"/>
                    </a:solidFill>
                  </a:tcPr>
                </a:tc>
                <a:tc>
                  <a:txBody>
                    <a:bodyPr/>
                    <a:lstStyle/>
                    <a:p>
                      <a:pPr marL="102870">
                        <a:lnSpc>
                          <a:spcPct val="100000"/>
                        </a:lnSpc>
                        <a:spcBef>
                          <a:spcPts val="305"/>
                        </a:spcBef>
                      </a:pPr>
                      <a:r>
                        <a:rPr sz="1600" spc="-5" dirty="0">
                          <a:solidFill>
                            <a:srgbClr val="FFFFFF"/>
                          </a:solidFill>
                          <a:latin typeface="Calibri"/>
                          <a:cs typeface="Calibri"/>
                        </a:rPr>
                        <a:t>Experience</a:t>
                      </a:r>
                      <a:endParaRPr sz="1600" dirty="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A6DE"/>
                    </a:solidFill>
                  </a:tcPr>
                </a:tc>
                <a:extLst>
                  <a:ext uri="{0D108BD9-81ED-4DB2-BD59-A6C34878D82A}">
                    <a16:rowId xmlns:a16="http://schemas.microsoft.com/office/drawing/2014/main" val="10000"/>
                  </a:ext>
                </a:extLst>
              </a:tr>
              <a:tr h="1887900">
                <a:tc>
                  <a:txBody>
                    <a:bodyPr/>
                    <a:lstStyle/>
                    <a:p>
                      <a:pPr marL="104775">
                        <a:lnSpc>
                          <a:spcPct val="100000"/>
                        </a:lnSpc>
                        <a:spcBef>
                          <a:spcPts val="325"/>
                        </a:spcBef>
                      </a:pPr>
                      <a:r>
                        <a:rPr sz="1300" b="1" spc="-15" dirty="0">
                          <a:solidFill>
                            <a:srgbClr val="2E2B1F"/>
                          </a:solidFill>
                          <a:latin typeface="Calibri"/>
                          <a:cs typeface="Calibri"/>
                        </a:rPr>
                        <a:t>Mike</a:t>
                      </a:r>
                      <a:r>
                        <a:rPr sz="1300" b="1" spc="5" dirty="0">
                          <a:solidFill>
                            <a:srgbClr val="2E2B1F"/>
                          </a:solidFill>
                          <a:latin typeface="Calibri"/>
                          <a:cs typeface="Calibri"/>
                        </a:rPr>
                        <a:t> </a:t>
                      </a:r>
                      <a:r>
                        <a:rPr sz="1300" b="1" spc="-10" dirty="0">
                          <a:solidFill>
                            <a:srgbClr val="2E2B1F"/>
                          </a:solidFill>
                          <a:latin typeface="Calibri"/>
                          <a:cs typeface="Calibri"/>
                        </a:rPr>
                        <a:t>Purdy</a:t>
                      </a:r>
                      <a:endParaRPr sz="1300" dirty="0">
                        <a:latin typeface="Calibri"/>
                        <a:cs typeface="Calibri"/>
                      </a:endParaRPr>
                    </a:p>
                    <a:p>
                      <a:pPr marL="104775" marR="389255">
                        <a:lnSpc>
                          <a:spcPct val="100000"/>
                        </a:lnSpc>
                      </a:pPr>
                      <a:r>
                        <a:rPr sz="1300" spc="-5" dirty="0">
                          <a:solidFill>
                            <a:srgbClr val="2E2B1F"/>
                          </a:solidFill>
                          <a:latin typeface="Calibri"/>
                          <a:cs typeface="Calibri"/>
                        </a:rPr>
                        <a:t>PM Advisory Consultant  Michael E. Purdy </a:t>
                      </a:r>
                      <a:r>
                        <a:rPr sz="1300" spc="-10" dirty="0">
                          <a:solidFill>
                            <a:srgbClr val="2E2B1F"/>
                          </a:solidFill>
                          <a:latin typeface="Calibri"/>
                          <a:cs typeface="Calibri"/>
                        </a:rPr>
                        <a:t>Associates,</a:t>
                      </a:r>
                      <a:r>
                        <a:rPr sz="1300" spc="65" dirty="0">
                          <a:solidFill>
                            <a:srgbClr val="2E2B1F"/>
                          </a:solidFill>
                          <a:latin typeface="Calibri"/>
                          <a:cs typeface="Calibri"/>
                        </a:rPr>
                        <a:t> </a:t>
                      </a:r>
                      <a:r>
                        <a:rPr sz="1300" spc="-15" dirty="0">
                          <a:solidFill>
                            <a:srgbClr val="2E2B1F"/>
                          </a:solidFill>
                          <a:latin typeface="Calibri"/>
                          <a:cs typeface="Calibri"/>
                        </a:rPr>
                        <a:t>LLC</a:t>
                      </a:r>
                      <a:endParaRPr sz="1300" dirty="0">
                        <a:latin typeface="Calibri"/>
                        <a:cs typeface="Calibri"/>
                      </a:endParaRPr>
                    </a:p>
                  </a:txBody>
                  <a:tcPr marL="0" marR="0" marT="41275" marB="0">
                    <a:lnL w="12700">
                      <a:solidFill>
                        <a:srgbClr val="FFFFFF"/>
                      </a:solidFill>
                      <a:prstDash val="solid"/>
                    </a:lnL>
                    <a:lnR w="12700">
                      <a:solidFill>
                        <a:srgbClr val="FFFFFF"/>
                      </a:solidFill>
                      <a:prstDash val="solid"/>
                    </a:lnR>
                    <a:lnT w="38100">
                      <a:solidFill>
                        <a:srgbClr val="FFFFFF"/>
                      </a:solidFill>
                      <a:prstDash val="solid"/>
                    </a:lnT>
                    <a:lnB w="38100" cap="flat" cmpd="sng" algn="ctr">
                      <a:solidFill>
                        <a:srgbClr val="FFFFFF"/>
                      </a:solidFill>
                      <a:prstDash val="solid"/>
                      <a:round/>
                      <a:headEnd type="none" w="med" len="med"/>
                      <a:tailEnd type="none" w="med" len="med"/>
                    </a:lnB>
                    <a:solidFill>
                      <a:schemeClr val="bg1">
                        <a:lumMod val="85000"/>
                      </a:schemeClr>
                    </a:solidFill>
                  </a:tcPr>
                </a:tc>
                <a:tc>
                  <a:txBody>
                    <a:bodyPr/>
                    <a:lstStyle/>
                    <a:p>
                      <a:pPr marL="104775">
                        <a:lnSpc>
                          <a:spcPct val="100000"/>
                        </a:lnSpc>
                        <a:spcBef>
                          <a:spcPts val="325"/>
                        </a:spcBef>
                      </a:pPr>
                      <a:r>
                        <a:rPr sz="1300" b="0" spc="-5" dirty="0">
                          <a:solidFill>
                            <a:srgbClr val="2E2B1F"/>
                          </a:solidFill>
                          <a:latin typeface="Calibri Light"/>
                          <a:cs typeface="Calibri Light"/>
                        </a:rPr>
                        <a:t>30 </a:t>
                      </a:r>
                      <a:r>
                        <a:rPr sz="1300" b="0" spc="-10" dirty="0">
                          <a:solidFill>
                            <a:srgbClr val="2E2B1F"/>
                          </a:solidFill>
                          <a:latin typeface="Calibri Light"/>
                          <a:cs typeface="Calibri Light"/>
                        </a:rPr>
                        <a:t>yrs. </a:t>
                      </a:r>
                      <a:r>
                        <a:rPr sz="1300" b="0" spc="-15" dirty="0">
                          <a:solidFill>
                            <a:srgbClr val="2E2B1F"/>
                          </a:solidFill>
                          <a:latin typeface="Calibri Light"/>
                          <a:cs typeface="Calibri Light"/>
                        </a:rPr>
                        <a:t>Project</a:t>
                      </a:r>
                      <a:r>
                        <a:rPr sz="1300" b="0" spc="-120" dirty="0">
                          <a:solidFill>
                            <a:srgbClr val="2E2B1F"/>
                          </a:solidFill>
                          <a:latin typeface="Calibri Light"/>
                          <a:cs typeface="Calibri Light"/>
                        </a:rPr>
                        <a:t> </a:t>
                      </a:r>
                      <a:r>
                        <a:rPr sz="1300" b="0" spc="-15" dirty="0">
                          <a:solidFill>
                            <a:srgbClr val="2E2B1F"/>
                          </a:solidFill>
                          <a:latin typeface="Calibri Light"/>
                          <a:cs typeface="Calibri Light"/>
                        </a:rPr>
                        <a:t>Management</a:t>
                      </a:r>
                      <a:endParaRPr sz="1300" dirty="0">
                        <a:latin typeface="Calibri Light"/>
                        <a:cs typeface="Calibri Light"/>
                      </a:endParaRPr>
                    </a:p>
                    <a:p>
                      <a:pPr marL="105410" marR="130175" indent="-635">
                        <a:lnSpc>
                          <a:spcPct val="100000"/>
                        </a:lnSpc>
                      </a:pPr>
                      <a:r>
                        <a:rPr sz="1300" b="1" u="sng" spc="-5" dirty="0">
                          <a:solidFill>
                            <a:srgbClr val="2E2B1F"/>
                          </a:solidFill>
                          <a:uFill>
                            <a:solidFill>
                              <a:srgbClr val="2E2B1F"/>
                            </a:solidFill>
                          </a:uFill>
                          <a:latin typeface="Calibri"/>
                          <a:cs typeface="Calibri"/>
                        </a:rPr>
                        <a:t>12+ </a:t>
                      </a:r>
                      <a:r>
                        <a:rPr sz="1300" b="1" u="sng" spc="-10" dirty="0">
                          <a:solidFill>
                            <a:srgbClr val="2E2B1F"/>
                          </a:solidFill>
                          <a:uFill>
                            <a:solidFill>
                              <a:srgbClr val="2E2B1F"/>
                            </a:solidFill>
                          </a:uFill>
                          <a:latin typeface="Calibri"/>
                          <a:cs typeface="Calibri"/>
                        </a:rPr>
                        <a:t>GC/CM Projects</a:t>
                      </a:r>
                      <a:r>
                        <a:rPr sz="1300" b="0" u="sng" spc="-10" dirty="0">
                          <a:solidFill>
                            <a:srgbClr val="2E2B1F"/>
                          </a:solidFill>
                          <a:uFill>
                            <a:solidFill>
                              <a:srgbClr val="2E2B1F"/>
                            </a:solidFill>
                          </a:uFill>
                          <a:latin typeface="Calibri Light"/>
                          <a:cs typeface="Calibri Light"/>
                        </a:rPr>
                        <a:t>:</a:t>
                      </a:r>
                      <a:r>
                        <a:rPr sz="1300" b="0" spc="-10" dirty="0">
                          <a:solidFill>
                            <a:srgbClr val="2E2B1F"/>
                          </a:solidFill>
                          <a:latin typeface="Calibri Light"/>
                          <a:cs typeface="Calibri Light"/>
                        </a:rPr>
                        <a:t> </a:t>
                      </a:r>
                      <a:r>
                        <a:rPr sz="1300" b="0" spc="-5" dirty="0">
                          <a:latin typeface="Calibri Light"/>
                          <a:cs typeface="Calibri Light"/>
                        </a:rPr>
                        <a:t>William </a:t>
                      </a:r>
                      <a:r>
                        <a:rPr sz="1300" b="0" spc="-10" dirty="0">
                          <a:latin typeface="Calibri Light"/>
                          <a:cs typeface="Calibri Light"/>
                        </a:rPr>
                        <a:t>Shore </a:t>
                      </a:r>
                      <a:r>
                        <a:rPr sz="1300" b="0" spc="-15" dirty="0">
                          <a:latin typeface="Calibri Light"/>
                          <a:cs typeface="Calibri Light"/>
                        </a:rPr>
                        <a:t>Pool </a:t>
                      </a:r>
                      <a:r>
                        <a:rPr sz="1300" b="0" spc="-5" dirty="0">
                          <a:latin typeface="Calibri Light"/>
                          <a:cs typeface="Calibri Light"/>
                        </a:rPr>
                        <a:t>District Expansion &amp; </a:t>
                      </a:r>
                      <a:r>
                        <a:rPr sz="1300" b="0" spc="-15" dirty="0">
                          <a:latin typeface="Calibri Light"/>
                          <a:cs typeface="Calibri Light"/>
                        </a:rPr>
                        <a:t>Renovation </a:t>
                      </a:r>
                      <a:r>
                        <a:rPr sz="1300" b="0" spc="-10" dirty="0">
                          <a:latin typeface="Calibri Light"/>
                          <a:cs typeface="Calibri Light"/>
                        </a:rPr>
                        <a:t>Project,  PTSD </a:t>
                      </a:r>
                      <a:r>
                        <a:rPr sz="1300" b="0" spc="-15" dirty="0">
                          <a:latin typeface="Calibri Light"/>
                          <a:cs typeface="Calibri Light"/>
                        </a:rPr>
                        <a:t>Grant Street </a:t>
                      </a:r>
                      <a:r>
                        <a:rPr sz="1300" b="0" spc="-5" dirty="0">
                          <a:latin typeface="Calibri Light"/>
                          <a:cs typeface="Calibri Light"/>
                        </a:rPr>
                        <a:t>ES, </a:t>
                      </a:r>
                      <a:r>
                        <a:rPr sz="1300" b="0" spc="-15" dirty="0">
                          <a:latin typeface="Calibri Light"/>
                          <a:cs typeface="Calibri Light"/>
                        </a:rPr>
                        <a:t>Port </a:t>
                      </a:r>
                      <a:r>
                        <a:rPr sz="1300" b="0" spc="-5" dirty="0">
                          <a:latin typeface="Calibri Light"/>
                          <a:cs typeface="Calibri Light"/>
                        </a:rPr>
                        <a:t>of </a:t>
                      </a:r>
                      <a:r>
                        <a:rPr sz="1300" b="0" spc="-10" dirty="0">
                          <a:latin typeface="Calibri Light"/>
                          <a:cs typeface="Calibri Light"/>
                        </a:rPr>
                        <a:t>Pasco </a:t>
                      </a:r>
                      <a:r>
                        <a:rPr sz="1300" b="0" spc="-15" dirty="0">
                          <a:latin typeface="Calibri Light"/>
                          <a:cs typeface="Calibri Light"/>
                        </a:rPr>
                        <a:t>Tri-Cities </a:t>
                      </a:r>
                      <a:r>
                        <a:rPr sz="1300" b="0" spc="-5" dirty="0">
                          <a:latin typeface="Calibri Light"/>
                          <a:cs typeface="Calibri Light"/>
                        </a:rPr>
                        <a:t>Airport </a:t>
                      </a:r>
                      <a:r>
                        <a:rPr sz="1300" b="0" spc="-10" dirty="0">
                          <a:latin typeface="Calibri Light"/>
                          <a:cs typeface="Calibri Light"/>
                        </a:rPr>
                        <a:t>Expansion/Modernization,  </a:t>
                      </a:r>
                      <a:r>
                        <a:rPr sz="1300" b="0" spc="-5" dirty="0">
                          <a:latin typeface="Calibri Light"/>
                          <a:cs typeface="Calibri Light"/>
                        </a:rPr>
                        <a:t>City of </a:t>
                      </a:r>
                      <a:r>
                        <a:rPr sz="1300" b="0" spc="-20" dirty="0">
                          <a:latin typeface="Calibri Light"/>
                          <a:cs typeface="Calibri Light"/>
                        </a:rPr>
                        <a:t>Everett Water </a:t>
                      </a:r>
                      <a:r>
                        <a:rPr sz="1300" b="0" spc="-10" dirty="0">
                          <a:latin typeface="Calibri Light"/>
                          <a:cs typeface="Calibri Light"/>
                        </a:rPr>
                        <a:t>Pollution </a:t>
                      </a:r>
                      <a:r>
                        <a:rPr sz="1300" b="0" spc="-15" dirty="0">
                          <a:latin typeface="Calibri Light"/>
                          <a:cs typeface="Calibri Light"/>
                        </a:rPr>
                        <a:t>Control </a:t>
                      </a:r>
                      <a:r>
                        <a:rPr sz="1300" b="0" spc="-10" dirty="0">
                          <a:latin typeface="Calibri Light"/>
                          <a:cs typeface="Calibri Light"/>
                        </a:rPr>
                        <a:t>Facility </a:t>
                      </a:r>
                      <a:r>
                        <a:rPr sz="1300" b="0" spc="-5" dirty="0">
                          <a:latin typeface="Calibri Light"/>
                          <a:cs typeface="Calibri Light"/>
                        </a:rPr>
                        <a:t>Phase C, </a:t>
                      </a:r>
                      <a:r>
                        <a:rPr sz="1300" b="0" spc="-10" dirty="0">
                          <a:latin typeface="Calibri Light"/>
                          <a:cs typeface="Calibri Light"/>
                        </a:rPr>
                        <a:t>Ridgefield </a:t>
                      </a:r>
                      <a:r>
                        <a:rPr sz="1300" b="0" spc="-5" dirty="0">
                          <a:latin typeface="Calibri Light"/>
                          <a:cs typeface="Calibri Light"/>
                        </a:rPr>
                        <a:t>Schools,  </a:t>
                      </a:r>
                      <a:r>
                        <a:rPr sz="1300" b="0" spc="-10" dirty="0">
                          <a:latin typeface="Calibri Light"/>
                          <a:cs typeface="Calibri Light"/>
                        </a:rPr>
                        <a:t>Ridgefield Capital </a:t>
                      </a:r>
                      <a:r>
                        <a:rPr sz="1300" b="0" spc="-15" dirty="0">
                          <a:latin typeface="Calibri Light"/>
                          <a:cs typeface="Calibri Light"/>
                        </a:rPr>
                        <a:t>Improvement </a:t>
                      </a:r>
                      <a:r>
                        <a:rPr sz="1300" b="0" spc="-10" dirty="0">
                          <a:latin typeface="Calibri Light"/>
                          <a:cs typeface="Calibri Light"/>
                        </a:rPr>
                        <a:t>Project, </a:t>
                      </a:r>
                      <a:r>
                        <a:rPr sz="1300" b="0" spc="-15" dirty="0">
                          <a:latin typeface="Calibri Light"/>
                          <a:cs typeface="Calibri Light"/>
                        </a:rPr>
                        <a:t>Kennewick </a:t>
                      </a:r>
                      <a:r>
                        <a:rPr sz="1300" b="0" spc="-5" dirty="0">
                          <a:latin typeface="Calibri Light"/>
                          <a:cs typeface="Calibri Light"/>
                        </a:rPr>
                        <a:t>School District, </a:t>
                      </a:r>
                      <a:r>
                        <a:rPr sz="1300" b="0" spc="-15" dirty="0">
                          <a:latin typeface="Calibri Light"/>
                          <a:cs typeface="Calibri Light"/>
                        </a:rPr>
                        <a:t>Kennewick  </a:t>
                      </a:r>
                      <a:r>
                        <a:rPr sz="1300" b="0" spc="-20" dirty="0">
                          <a:latin typeface="Calibri Light"/>
                          <a:cs typeface="Calibri Light"/>
                        </a:rPr>
                        <a:t>Elementary, </a:t>
                      </a:r>
                      <a:r>
                        <a:rPr sz="1300" b="0" spc="-5" dirty="0">
                          <a:latin typeface="Calibri Light"/>
                          <a:cs typeface="Calibri Light"/>
                        </a:rPr>
                        <a:t>Kitsap </a:t>
                      </a:r>
                      <a:r>
                        <a:rPr sz="1300" b="0" spc="-10" dirty="0">
                          <a:latin typeface="Calibri Light"/>
                          <a:cs typeface="Calibri Light"/>
                        </a:rPr>
                        <a:t>County Pump </a:t>
                      </a:r>
                      <a:r>
                        <a:rPr sz="1300" b="0" spc="-15" dirty="0">
                          <a:latin typeface="Calibri Light"/>
                          <a:cs typeface="Calibri Light"/>
                        </a:rPr>
                        <a:t>Station </a:t>
                      </a:r>
                      <a:r>
                        <a:rPr sz="1300" b="0" spc="-5" dirty="0">
                          <a:latin typeface="Calibri Light"/>
                          <a:cs typeface="Calibri Light"/>
                        </a:rPr>
                        <a:t>16/67 </a:t>
                      </a:r>
                      <a:r>
                        <a:rPr sz="1300" b="0" spc="-10" dirty="0">
                          <a:latin typeface="Calibri Light"/>
                          <a:cs typeface="Calibri Light"/>
                        </a:rPr>
                        <a:t>Upgrades Project, </a:t>
                      </a:r>
                      <a:r>
                        <a:rPr sz="1300" b="0" spc="-5" dirty="0">
                          <a:latin typeface="Calibri Light"/>
                          <a:cs typeface="Calibri Light"/>
                        </a:rPr>
                        <a:t>City of  Bellingham </a:t>
                      </a:r>
                      <a:r>
                        <a:rPr sz="1300" b="0" spc="-15" dirty="0">
                          <a:latin typeface="Calibri Light"/>
                          <a:cs typeface="Calibri Light"/>
                        </a:rPr>
                        <a:t>Post Point </a:t>
                      </a:r>
                      <a:r>
                        <a:rPr sz="1300" b="0" spc="-20" dirty="0">
                          <a:latin typeface="Calibri Light"/>
                          <a:cs typeface="Calibri Light"/>
                        </a:rPr>
                        <a:t>Wastewater </a:t>
                      </a:r>
                      <a:r>
                        <a:rPr sz="1300" b="0" spc="-25" dirty="0">
                          <a:latin typeface="Calibri Light"/>
                          <a:cs typeface="Calibri Light"/>
                        </a:rPr>
                        <a:t>Treatment </a:t>
                      </a:r>
                      <a:r>
                        <a:rPr sz="1300" b="0" spc="-10" dirty="0">
                          <a:latin typeface="Calibri Light"/>
                          <a:cs typeface="Calibri Light"/>
                        </a:rPr>
                        <a:t>Plant, </a:t>
                      </a:r>
                      <a:r>
                        <a:rPr sz="1300" b="0" spc="-5" dirty="0">
                          <a:latin typeface="Calibri Light"/>
                          <a:cs typeface="Calibri Light"/>
                        </a:rPr>
                        <a:t>City of </a:t>
                      </a:r>
                      <a:r>
                        <a:rPr sz="1300" b="0" spc="-25" dirty="0">
                          <a:latin typeface="Calibri Light"/>
                          <a:cs typeface="Calibri Light"/>
                        </a:rPr>
                        <a:t>Tacoma </a:t>
                      </a:r>
                      <a:r>
                        <a:rPr sz="1300" b="0" spc="-20" dirty="0">
                          <a:latin typeface="Calibri Light"/>
                          <a:cs typeface="Calibri Light"/>
                        </a:rPr>
                        <a:t>(Water) </a:t>
                      </a:r>
                      <a:r>
                        <a:rPr sz="1300" b="0" spc="-10" dirty="0">
                          <a:latin typeface="Calibri Light"/>
                          <a:cs typeface="Calibri Light"/>
                        </a:rPr>
                        <a:t>Green  River Filtration </a:t>
                      </a:r>
                      <a:r>
                        <a:rPr sz="1300" b="0" spc="-20" dirty="0">
                          <a:latin typeface="Calibri Light"/>
                          <a:cs typeface="Calibri Light"/>
                        </a:rPr>
                        <a:t>Facility, </a:t>
                      </a:r>
                      <a:r>
                        <a:rPr sz="1300" b="0" spc="-5" dirty="0">
                          <a:latin typeface="Calibri Light"/>
                          <a:cs typeface="Calibri Light"/>
                        </a:rPr>
                        <a:t>City of </a:t>
                      </a:r>
                      <a:r>
                        <a:rPr sz="1300" b="0" spc="-10" dirty="0">
                          <a:latin typeface="Calibri Light"/>
                          <a:cs typeface="Calibri Light"/>
                        </a:rPr>
                        <a:t>Seattle, Fire Station </a:t>
                      </a:r>
                      <a:r>
                        <a:rPr sz="1300" b="0" spc="-5" dirty="0">
                          <a:latin typeface="Calibri Light"/>
                          <a:cs typeface="Calibri Light"/>
                        </a:rPr>
                        <a:t>14 </a:t>
                      </a:r>
                      <a:r>
                        <a:rPr sz="1300" b="0" spc="-15" dirty="0">
                          <a:latin typeface="Calibri Light"/>
                          <a:cs typeface="Calibri Light"/>
                        </a:rPr>
                        <a:t>Renovation, </a:t>
                      </a:r>
                      <a:r>
                        <a:rPr sz="1300" b="0" spc="-20" dirty="0">
                          <a:latin typeface="Calibri Light"/>
                          <a:cs typeface="Calibri Light"/>
                        </a:rPr>
                        <a:t>LOTT </a:t>
                      </a:r>
                      <a:r>
                        <a:rPr sz="1300" b="0" spc="-5" dirty="0">
                          <a:latin typeface="Calibri Light"/>
                          <a:cs typeface="Calibri Light"/>
                        </a:rPr>
                        <a:t>Clean  </a:t>
                      </a:r>
                      <a:r>
                        <a:rPr sz="1300" b="0" spc="-20" dirty="0">
                          <a:latin typeface="Calibri Light"/>
                          <a:cs typeface="Calibri Light"/>
                        </a:rPr>
                        <a:t>Water </a:t>
                      </a:r>
                      <a:r>
                        <a:rPr sz="1300" b="0" spc="-5" dirty="0">
                          <a:latin typeface="Calibri Light"/>
                          <a:cs typeface="Calibri Light"/>
                        </a:rPr>
                        <a:t>Alliance Budd </a:t>
                      </a:r>
                      <a:r>
                        <a:rPr sz="1300" b="0" spc="-10" dirty="0">
                          <a:latin typeface="Calibri Light"/>
                          <a:cs typeface="Calibri Light"/>
                        </a:rPr>
                        <a:t>Inlet </a:t>
                      </a:r>
                      <a:r>
                        <a:rPr sz="1300" b="0" spc="-25" dirty="0">
                          <a:latin typeface="Calibri Light"/>
                          <a:cs typeface="Calibri Light"/>
                        </a:rPr>
                        <a:t>Treatment </a:t>
                      </a:r>
                      <a:r>
                        <a:rPr sz="1300" b="0" spc="-10" dirty="0">
                          <a:latin typeface="Calibri Light"/>
                          <a:cs typeface="Calibri Light"/>
                        </a:rPr>
                        <a:t>Plant, </a:t>
                      </a:r>
                      <a:r>
                        <a:rPr sz="1300" b="0" spc="-5" dirty="0">
                          <a:latin typeface="Calibri Light"/>
                          <a:cs typeface="Calibri Light"/>
                        </a:rPr>
                        <a:t>Sound </a:t>
                      </a:r>
                      <a:r>
                        <a:rPr sz="1300" b="0" spc="-20" dirty="0">
                          <a:latin typeface="Calibri Light"/>
                          <a:cs typeface="Calibri Light"/>
                        </a:rPr>
                        <a:t>Transit </a:t>
                      </a:r>
                      <a:r>
                        <a:rPr sz="1300" b="0" spc="-10" dirty="0">
                          <a:latin typeface="Calibri Light"/>
                          <a:cs typeface="Calibri Light"/>
                        </a:rPr>
                        <a:t>University </a:t>
                      </a:r>
                      <a:r>
                        <a:rPr sz="1300" b="0" spc="-5" dirty="0">
                          <a:latin typeface="Calibri Light"/>
                          <a:cs typeface="Calibri Light"/>
                        </a:rPr>
                        <a:t>of  </a:t>
                      </a:r>
                      <a:r>
                        <a:rPr sz="1300" b="0" spc="-15" dirty="0">
                          <a:latin typeface="Calibri Light"/>
                          <a:cs typeface="Calibri Light"/>
                        </a:rPr>
                        <a:t>Washington</a:t>
                      </a:r>
                      <a:r>
                        <a:rPr sz="1300" b="0" spc="20" dirty="0">
                          <a:latin typeface="Calibri Light"/>
                          <a:cs typeface="Calibri Light"/>
                        </a:rPr>
                        <a:t> </a:t>
                      </a:r>
                      <a:r>
                        <a:rPr sz="1300" b="0" spc="-15" dirty="0">
                          <a:latin typeface="Calibri Light"/>
                          <a:cs typeface="Calibri Light"/>
                        </a:rPr>
                        <a:t>Station</a:t>
                      </a:r>
                      <a:endParaRPr sz="1300" dirty="0">
                        <a:latin typeface="Calibri Light"/>
                        <a:cs typeface="Calibri Light"/>
                      </a:endParaRPr>
                    </a:p>
                  </a:txBody>
                  <a:tcPr marL="0" marR="0" marT="41275" marB="0">
                    <a:lnL w="12700">
                      <a:solidFill>
                        <a:srgbClr val="FFFFFF"/>
                      </a:solidFill>
                      <a:prstDash val="solid"/>
                    </a:lnL>
                    <a:lnR w="12700">
                      <a:solidFill>
                        <a:srgbClr val="FFFFFF"/>
                      </a:solidFill>
                      <a:prstDash val="solid"/>
                    </a:lnR>
                    <a:lnT w="38100">
                      <a:solidFill>
                        <a:srgbClr val="FFFFFF"/>
                      </a:solidFill>
                      <a:prstDash val="solid"/>
                    </a:lnT>
                    <a:lnB w="3810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1887900">
                <a:tc>
                  <a:txBody>
                    <a:bodyPr/>
                    <a:lstStyle/>
                    <a:p>
                      <a:pPr marL="104775" marR="389255">
                        <a:lnSpc>
                          <a:spcPct val="100000"/>
                        </a:lnSpc>
                      </a:pPr>
                      <a:r>
                        <a:rPr lang="en-US" sz="1300" b="1" dirty="0">
                          <a:latin typeface="Calibri"/>
                          <a:cs typeface="Calibri"/>
                        </a:rPr>
                        <a:t>Bruce McKean</a:t>
                      </a:r>
                    </a:p>
                    <a:p>
                      <a:pPr marL="104775" marR="389255">
                        <a:lnSpc>
                          <a:spcPct val="100000"/>
                        </a:lnSpc>
                      </a:pPr>
                      <a:r>
                        <a:rPr lang="en-US" sz="1300" b="0" dirty="0">
                          <a:latin typeface="Calibri"/>
                          <a:cs typeface="Calibri"/>
                        </a:rPr>
                        <a:t>AIA, Principal in Charge</a:t>
                      </a:r>
                    </a:p>
                    <a:p>
                      <a:pPr marL="104775" marR="389255">
                        <a:lnSpc>
                          <a:spcPct val="100000"/>
                        </a:lnSpc>
                      </a:pPr>
                      <a:r>
                        <a:rPr lang="en-US" sz="1300" b="0" dirty="0">
                          <a:latin typeface="Calibri"/>
                          <a:cs typeface="Calibri"/>
                        </a:rPr>
                        <a:t>Helix Design Group</a:t>
                      </a:r>
                      <a:endParaRPr sz="1300" b="0" dirty="0">
                        <a:latin typeface="Calibri"/>
                        <a:cs typeface="Calibri"/>
                      </a:endParaRPr>
                    </a:p>
                  </a:txBody>
                  <a:tcPr marL="0" marR="0" marT="41275" marB="0">
                    <a:lnL w="12700">
                      <a:solidFill>
                        <a:srgbClr val="FFFFFF"/>
                      </a:solidFill>
                      <a:prstDash val="solid"/>
                    </a:lnL>
                    <a:lnR w="12700" cap="flat" cmpd="sng" algn="ctr">
                      <a:solidFill>
                        <a:srgbClr val="FFFFFF"/>
                      </a:solidFill>
                      <a:prstDash val="solid"/>
                      <a:round/>
                      <a:headEnd type="none" w="med" len="med"/>
                      <a:tailEnd type="none" w="med" len="med"/>
                    </a:lnR>
                    <a:lnT w="38100">
                      <a:solidFill>
                        <a:srgbClr val="FFFFFF"/>
                      </a:solidFill>
                      <a:prstDash val="solid"/>
                    </a:lnT>
                    <a:lnB w="38100" cap="flat" cmpd="sng" algn="ctr">
                      <a:solidFill>
                        <a:srgbClr val="FFFFFF"/>
                      </a:solidFill>
                      <a:prstDash val="solid"/>
                      <a:round/>
                      <a:headEnd type="none" w="med" len="med"/>
                      <a:tailEnd type="none" w="med" len="med"/>
                    </a:lnB>
                    <a:solidFill>
                      <a:srgbClr val="F1F1F1"/>
                    </a:solidFill>
                  </a:tcPr>
                </a:tc>
                <a:tc>
                  <a:txBody>
                    <a:bodyPr/>
                    <a:lstStyle/>
                    <a:p>
                      <a:pPr marL="105410" marR="130175" lvl="0" indent="-635" defTabSz="914400" eaLnBrk="1" fontAlgn="auto" latinLnBrk="0" hangingPunct="1">
                        <a:lnSpc>
                          <a:spcPct val="100000"/>
                        </a:lnSpc>
                        <a:spcBef>
                          <a:spcPts val="0"/>
                        </a:spcBef>
                        <a:spcAft>
                          <a:spcPts val="0"/>
                        </a:spcAft>
                        <a:buClrTx/>
                        <a:buSzTx/>
                        <a:buFontTx/>
                        <a:buNone/>
                        <a:tabLst/>
                        <a:defRPr/>
                      </a:pPr>
                      <a:r>
                        <a:rPr lang="en-US" sz="1300" b="1" u="sng" dirty="0">
                          <a:solidFill>
                            <a:schemeClr val="tx1"/>
                          </a:solidFill>
                          <a:effectLst/>
                          <a:latin typeface="Calibri Light" panose="020F0302020204030204" pitchFamily="34" charset="0"/>
                          <a:ea typeface="+mn-ea"/>
                          <a:cs typeface="Calibri Light" panose="020F0302020204030204" pitchFamily="34" charset="0"/>
                        </a:rPr>
                        <a:t>Relevant Experience:</a:t>
                      </a:r>
                      <a:r>
                        <a:rPr lang="en-US" sz="1300" b="1" dirty="0">
                          <a:solidFill>
                            <a:schemeClr val="tx1"/>
                          </a:solidFill>
                          <a:effectLst/>
                          <a:latin typeface="Calibri Light" panose="020F0302020204030204" pitchFamily="34" charset="0"/>
                          <a:ea typeface="+mn-ea"/>
                          <a:cs typeface="Calibri Light" panose="020F0302020204030204" pitchFamily="34" charset="0"/>
                        </a:rPr>
                        <a:t> </a:t>
                      </a:r>
                      <a:r>
                        <a:rPr lang="en-US" sz="1300" dirty="0">
                          <a:solidFill>
                            <a:schemeClr val="tx1"/>
                          </a:solidFill>
                          <a:effectLst/>
                          <a:latin typeface="Calibri Light" panose="020F0302020204030204" pitchFamily="34" charset="0"/>
                          <a:ea typeface="+mn-ea"/>
                          <a:cs typeface="Calibri Light" panose="020F0302020204030204" pitchFamily="34" charset="0"/>
                        </a:rPr>
                        <a:t>Bruce has over 30 years of experience completing a broad range of projects including work with multiple local municipalities, the State of Washington, the Department of Transportation, Department of Defense, and other private clients. Bruce is an experienced manager and has coordinated multi-discipline projects exceeding $30 million in construction value. Bruce is also Helix Design Group’s Founding Principal, and has throughout his career exhibited exceptional management skills, both as a business executive and as Principal-in-Charge for a wide variety of design projects including those that include alternative delivery.</a:t>
                      </a:r>
                    </a:p>
                    <a:p>
                      <a:pPr marL="105410" marR="130175" indent="-635">
                        <a:lnSpc>
                          <a:spcPct val="100000"/>
                        </a:lnSpc>
                      </a:pPr>
                      <a:endParaRPr sz="1300" dirty="0">
                        <a:latin typeface="Calibri Light"/>
                        <a:cs typeface="Calibri Light"/>
                      </a:endParaRPr>
                    </a:p>
                  </a:txBody>
                  <a:tcPr marL="0" marR="0" marT="41275" marB="0">
                    <a:lnL w="12700" cap="flat" cmpd="sng" algn="ctr">
                      <a:solidFill>
                        <a:srgbClr val="FFFFFF"/>
                      </a:solidFill>
                      <a:prstDash val="solid"/>
                      <a:round/>
                      <a:headEnd type="none" w="med" len="med"/>
                      <a:tailEnd type="none" w="med" len="med"/>
                    </a:lnL>
                    <a:lnR w="12700">
                      <a:solidFill>
                        <a:srgbClr val="FFFFFF"/>
                      </a:solidFill>
                      <a:prstDash val="solid"/>
                    </a:lnR>
                    <a:lnT w="38100">
                      <a:solidFill>
                        <a:srgbClr val="FFFFFF"/>
                      </a:solidFill>
                      <a:prstDash val="solid"/>
                    </a:lnT>
                    <a:lnB w="38100" cap="flat" cmpd="sng" algn="ctr">
                      <a:solidFill>
                        <a:srgbClr val="FFFFFF"/>
                      </a:solidFill>
                      <a:prstDash val="solid"/>
                      <a:round/>
                      <a:headEnd type="none" w="med" len="med"/>
                      <a:tailEnd type="none" w="med" len="med"/>
                    </a:lnB>
                    <a:solidFill>
                      <a:srgbClr val="F1F1F1"/>
                    </a:solidFill>
                  </a:tcPr>
                </a:tc>
                <a:extLst>
                  <a:ext uri="{0D108BD9-81ED-4DB2-BD59-A6C34878D82A}">
                    <a16:rowId xmlns:a16="http://schemas.microsoft.com/office/drawing/2014/main" val="556002423"/>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68E79B3-0961-4198-B0A1-6266DB3E097E}"/>
              </a:ext>
            </a:extLst>
          </p:cNvPr>
          <p:cNvGraphicFramePr>
            <a:graphicFrameLocks noGrp="1"/>
          </p:cNvGraphicFramePr>
          <p:nvPr>
            <p:extLst>
              <p:ext uri="{D42A27DB-BD31-4B8C-83A1-F6EECF244321}">
                <p14:modId xmlns:p14="http://schemas.microsoft.com/office/powerpoint/2010/main" val="2751612465"/>
              </p:ext>
            </p:extLst>
          </p:nvPr>
        </p:nvGraphicFramePr>
        <p:xfrm>
          <a:off x="381000" y="457200"/>
          <a:ext cx="8297895" cy="2305050"/>
        </p:xfrm>
        <a:graphic>
          <a:graphicData uri="http://schemas.openxmlformats.org/drawingml/2006/table">
            <a:tbl>
              <a:tblPr firstRow="1" bandRow="1">
                <a:tableStyleId>{2D5ABB26-0587-4C30-8999-92F81FD0307C}</a:tableStyleId>
              </a:tblPr>
              <a:tblGrid>
                <a:gridCol w="2664462">
                  <a:extLst>
                    <a:ext uri="{9D8B030D-6E8A-4147-A177-3AD203B41FA5}">
                      <a16:colId xmlns:a16="http://schemas.microsoft.com/office/drawing/2014/main" val="1406813452"/>
                    </a:ext>
                  </a:extLst>
                </a:gridCol>
                <a:gridCol w="5633433">
                  <a:extLst>
                    <a:ext uri="{9D8B030D-6E8A-4147-A177-3AD203B41FA5}">
                      <a16:colId xmlns:a16="http://schemas.microsoft.com/office/drawing/2014/main" val="1913086011"/>
                    </a:ext>
                  </a:extLst>
                </a:gridCol>
              </a:tblGrid>
              <a:tr h="279898">
                <a:tc>
                  <a:txBody>
                    <a:bodyPr/>
                    <a:lstStyle/>
                    <a:p>
                      <a:pPr marL="102870">
                        <a:lnSpc>
                          <a:spcPct val="100000"/>
                        </a:lnSpc>
                        <a:spcBef>
                          <a:spcPts val="305"/>
                        </a:spcBef>
                      </a:pPr>
                      <a:r>
                        <a:rPr sz="1600" spc="-5" dirty="0">
                          <a:solidFill>
                            <a:srgbClr val="FFFFFF"/>
                          </a:solidFill>
                          <a:latin typeface="Calibri"/>
                          <a:cs typeface="Calibri"/>
                        </a:rPr>
                        <a:t>Name</a:t>
                      </a:r>
                      <a:endParaRPr sz="16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A6DE"/>
                    </a:solidFill>
                  </a:tcPr>
                </a:tc>
                <a:tc>
                  <a:txBody>
                    <a:bodyPr/>
                    <a:lstStyle/>
                    <a:p>
                      <a:pPr marL="102870">
                        <a:lnSpc>
                          <a:spcPct val="100000"/>
                        </a:lnSpc>
                        <a:spcBef>
                          <a:spcPts val="305"/>
                        </a:spcBef>
                      </a:pPr>
                      <a:r>
                        <a:rPr sz="1600" spc="-5" dirty="0">
                          <a:solidFill>
                            <a:srgbClr val="FFFFFF"/>
                          </a:solidFill>
                          <a:latin typeface="Calibri"/>
                          <a:cs typeface="Calibri"/>
                        </a:rPr>
                        <a:t>Experience</a:t>
                      </a:r>
                      <a:endParaRPr sz="1600" dirty="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A6DE"/>
                    </a:solidFill>
                  </a:tcPr>
                </a:tc>
                <a:extLst>
                  <a:ext uri="{0D108BD9-81ED-4DB2-BD59-A6C34878D82A}">
                    <a16:rowId xmlns:a16="http://schemas.microsoft.com/office/drawing/2014/main" val="1696060613"/>
                  </a:ext>
                </a:extLst>
              </a:tr>
              <a:tr h="1887900">
                <a:tc>
                  <a:txBody>
                    <a:bodyPr/>
                    <a:lstStyle/>
                    <a:p>
                      <a:pPr marL="104775" marR="389255">
                        <a:lnSpc>
                          <a:spcPct val="100000"/>
                        </a:lnSpc>
                      </a:pPr>
                      <a:r>
                        <a:rPr lang="en-US" sz="1300" b="1" dirty="0">
                          <a:latin typeface="Calibri"/>
                          <a:cs typeface="Calibri"/>
                        </a:rPr>
                        <a:t>Jeff </a:t>
                      </a:r>
                      <a:r>
                        <a:rPr lang="en-US" sz="1300" b="1" dirty="0" err="1">
                          <a:latin typeface="Calibri"/>
                          <a:cs typeface="Calibri"/>
                        </a:rPr>
                        <a:t>Blachowski</a:t>
                      </a:r>
                      <a:endParaRPr lang="en-US" sz="1300" b="1" dirty="0">
                        <a:latin typeface="Calibri"/>
                        <a:cs typeface="Calibri"/>
                      </a:endParaRPr>
                    </a:p>
                    <a:p>
                      <a:pPr marL="104775" marR="389255">
                        <a:lnSpc>
                          <a:spcPct val="100000"/>
                        </a:lnSpc>
                      </a:pPr>
                      <a:r>
                        <a:rPr lang="en-US" sz="1300" b="0" dirty="0">
                          <a:latin typeface="Calibri"/>
                          <a:cs typeface="Calibri"/>
                        </a:rPr>
                        <a:t>RA, LEED AP</a:t>
                      </a:r>
                    </a:p>
                    <a:p>
                      <a:pPr marL="104775" marR="389255">
                        <a:lnSpc>
                          <a:spcPct val="100000"/>
                        </a:lnSpc>
                      </a:pPr>
                      <a:r>
                        <a:rPr lang="en-US" sz="1300" b="0" dirty="0">
                          <a:latin typeface="Calibri"/>
                          <a:cs typeface="Calibri"/>
                        </a:rPr>
                        <a:t>Architect Project Manager</a:t>
                      </a:r>
                    </a:p>
                    <a:p>
                      <a:pPr marL="104775" marR="389255">
                        <a:lnSpc>
                          <a:spcPct val="100000"/>
                        </a:lnSpc>
                      </a:pPr>
                      <a:r>
                        <a:rPr lang="en-US" sz="1300" b="0" dirty="0">
                          <a:latin typeface="Calibri"/>
                          <a:cs typeface="Calibri"/>
                        </a:rPr>
                        <a:t>Helix Design Group</a:t>
                      </a:r>
                      <a:endParaRPr sz="1300" b="0" dirty="0">
                        <a:latin typeface="Calibri"/>
                        <a:cs typeface="Calibri"/>
                      </a:endParaRPr>
                    </a:p>
                  </a:txBody>
                  <a:tcPr marL="0" marR="0" marT="41275" marB="0">
                    <a:lnL w="12700">
                      <a:solidFill>
                        <a:srgbClr val="FFFFFF"/>
                      </a:solidFill>
                      <a:prstDash val="soli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a:solidFill>
                        <a:srgbClr val="FFFFFF"/>
                      </a:solidFill>
                      <a:prstDash val="solid"/>
                    </a:lnB>
                    <a:solidFill>
                      <a:schemeClr val="bg1">
                        <a:lumMod val="85000"/>
                      </a:schemeClr>
                    </a:solidFill>
                  </a:tcPr>
                </a:tc>
                <a:tc>
                  <a:txBody>
                    <a:bodyPr/>
                    <a:lstStyle/>
                    <a:p>
                      <a:pPr marL="105410" marR="130175" lvl="0" indent="-635" defTabSz="914400" eaLnBrk="1" fontAlgn="auto" latinLnBrk="0" hangingPunct="1">
                        <a:lnSpc>
                          <a:spcPct val="100000"/>
                        </a:lnSpc>
                        <a:spcBef>
                          <a:spcPts val="0"/>
                        </a:spcBef>
                        <a:spcAft>
                          <a:spcPts val="0"/>
                        </a:spcAft>
                        <a:buClrTx/>
                        <a:buSzTx/>
                        <a:buFontTx/>
                        <a:buNone/>
                        <a:tabLst/>
                        <a:defRPr/>
                      </a:pPr>
                      <a:r>
                        <a:rPr lang="en-US" sz="1300" b="1" u="sng" dirty="0">
                          <a:solidFill>
                            <a:schemeClr val="tx1"/>
                          </a:solidFill>
                          <a:effectLst/>
                          <a:latin typeface="Calibri Light" panose="020F0302020204030204" pitchFamily="34" charset="0"/>
                          <a:ea typeface="+mn-ea"/>
                          <a:cs typeface="Calibri Light" panose="020F0302020204030204" pitchFamily="34" charset="0"/>
                        </a:rPr>
                        <a:t>Relevant Experience:</a:t>
                      </a:r>
                      <a:r>
                        <a:rPr lang="en-US" sz="1300" b="0" u="none" dirty="0">
                          <a:solidFill>
                            <a:schemeClr val="tx1"/>
                          </a:solidFill>
                          <a:effectLst/>
                          <a:latin typeface="Calibri Light" panose="020F0302020204030204" pitchFamily="34" charset="0"/>
                          <a:ea typeface="+mn-ea"/>
                          <a:cs typeface="Calibri Light" panose="020F0302020204030204" pitchFamily="34" charset="0"/>
                        </a:rPr>
                        <a:t> Over the course of his 22-year career, Jeff </a:t>
                      </a:r>
                      <a:r>
                        <a:rPr lang="en-US" sz="1300" b="0" u="none" dirty="0" err="1">
                          <a:solidFill>
                            <a:schemeClr val="tx1"/>
                          </a:solidFill>
                          <a:effectLst/>
                          <a:latin typeface="Calibri Light" panose="020F0302020204030204" pitchFamily="34" charset="0"/>
                          <a:ea typeface="+mn-ea"/>
                          <a:cs typeface="Calibri Light" panose="020F0302020204030204" pitchFamily="34" charset="0"/>
                        </a:rPr>
                        <a:t>Blachowski</a:t>
                      </a:r>
                      <a:r>
                        <a:rPr lang="en-US" sz="1300" b="0" u="none" dirty="0">
                          <a:solidFill>
                            <a:schemeClr val="tx1"/>
                          </a:solidFill>
                          <a:effectLst/>
                          <a:latin typeface="Calibri Light" panose="020F0302020204030204" pitchFamily="34" charset="0"/>
                          <a:ea typeface="+mn-ea"/>
                          <a:cs typeface="Calibri Light" panose="020F0302020204030204" pitchFamily="34" charset="0"/>
                        </a:rPr>
                        <a:t> has been a project architect, project manager, and construction administrator for a diverse range of new and renovation projects that encompass educational, municipal, commercial, housing, hospitality, medical, automotive, retail and light industrial facilities.  His experience spans both the private and public sectors and has been involved in many successful alternative delivery projects. Jeff's creative design skills, alongside his strong, detail-oriented management, technical skills, and team approach have contributed to his ability to guide successful projects from concept development through completion.</a:t>
                      </a:r>
                    </a:p>
                    <a:p>
                      <a:pPr marL="105410" marR="130175" indent="-635">
                        <a:lnSpc>
                          <a:spcPct val="100000"/>
                        </a:lnSpc>
                      </a:pPr>
                      <a:endParaRPr sz="1300" dirty="0">
                        <a:latin typeface="Calibri Light"/>
                        <a:cs typeface="Calibri Light"/>
                      </a:endParaRPr>
                    </a:p>
                  </a:txBody>
                  <a:tcPr marL="0" marR="0" marT="41275" marB="0">
                    <a:lnL w="12700" cap="flat" cmpd="sng" algn="ctr">
                      <a:solidFill>
                        <a:srgbClr val="FFFFFF"/>
                      </a:solidFill>
                      <a:prstDash val="solid"/>
                      <a:round/>
                      <a:headEnd type="none" w="med" len="med"/>
                      <a:tailEnd type="none" w="med" len="med"/>
                    </a:lnL>
                    <a:lnR w="12700">
                      <a:solidFill>
                        <a:srgbClr val="FFFFFF"/>
                      </a:solidFill>
                      <a:prstDash val="solid"/>
                    </a:lnR>
                    <a:lnT w="38100" cap="flat" cmpd="sng" algn="ctr">
                      <a:solidFill>
                        <a:srgbClr val="FFFFFF"/>
                      </a:solidFill>
                      <a:prstDash val="solid"/>
                      <a:round/>
                      <a:headEnd type="none" w="med" len="med"/>
                      <a:tailEnd type="none" w="med" len="med"/>
                    </a:lnT>
                    <a:lnB w="12700">
                      <a:solidFill>
                        <a:srgbClr val="FFFFFF"/>
                      </a:solidFill>
                      <a:prstDash val="solid"/>
                    </a:lnB>
                    <a:solidFill>
                      <a:schemeClr val="bg1">
                        <a:lumMod val="85000"/>
                      </a:schemeClr>
                    </a:solidFill>
                  </a:tcPr>
                </a:tc>
                <a:extLst>
                  <a:ext uri="{0D108BD9-81ED-4DB2-BD59-A6C34878D82A}">
                    <a16:rowId xmlns:a16="http://schemas.microsoft.com/office/drawing/2014/main" val="3375341692"/>
                  </a:ext>
                </a:extLst>
              </a:tr>
            </a:tbl>
          </a:graphicData>
        </a:graphic>
      </p:graphicFrame>
    </p:spTree>
    <p:extLst>
      <p:ext uri="{BB962C8B-B14F-4D97-AF65-F5344CB8AC3E}">
        <p14:creationId xmlns:p14="http://schemas.microsoft.com/office/powerpoint/2010/main" val="1309133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1700" y="972884"/>
            <a:ext cx="2121535" cy="696595"/>
          </a:xfrm>
          <a:prstGeom prst="rect">
            <a:avLst/>
          </a:prstGeom>
        </p:spPr>
        <p:txBody>
          <a:bodyPr vert="horz" wrap="square" lIns="0" tIns="13335" rIns="0" bIns="0" rtlCol="0">
            <a:spAutoFit/>
          </a:bodyPr>
          <a:lstStyle/>
          <a:p>
            <a:pPr marL="12700">
              <a:lnSpc>
                <a:spcPct val="100000"/>
              </a:lnSpc>
              <a:spcBef>
                <a:spcPts val="105"/>
              </a:spcBef>
            </a:pPr>
            <a:r>
              <a:rPr sz="4400" spc="-55" dirty="0"/>
              <a:t>S</a:t>
            </a:r>
            <a:r>
              <a:rPr sz="4400" spc="-45" dirty="0"/>
              <a:t>u</a:t>
            </a:r>
            <a:r>
              <a:rPr sz="4400" spc="-55" dirty="0"/>
              <a:t>mm</a:t>
            </a:r>
            <a:r>
              <a:rPr sz="4400" spc="-50" dirty="0"/>
              <a:t>a</a:t>
            </a:r>
            <a:r>
              <a:rPr sz="4400" spc="-35" dirty="0"/>
              <a:t>r</a:t>
            </a:r>
            <a:r>
              <a:rPr sz="4400" dirty="0"/>
              <a:t>y</a:t>
            </a:r>
            <a:endParaRPr sz="4400"/>
          </a:p>
        </p:txBody>
      </p:sp>
      <p:sp>
        <p:nvSpPr>
          <p:cNvPr id="3" name="object 3"/>
          <p:cNvSpPr txBox="1"/>
          <p:nvPr/>
        </p:nvSpPr>
        <p:spPr>
          <a:xfrm>
            <a:off x="810258" y="1684291"/>
            <a:ext cx="7347584" cy="3917950"/>
          </a:xfrm>
          <a:prstGeom prst="rect">
            <a:avLst/>
          </a:prstGeom>
        </p:spPr>
        <p:txBody>
          <a:bodyPr vert="horz" wrap="square" lIns="0" tIns="160020" rIns="0" bIns="0" rtlCol="0">
            <a:spAutoFit/>
          </a:bodyPr>
          <a:lstStyle/>
          <a:p>
            <a:pPr marL="104139" indent="-91440">
              <a:lnSpc>
                <a:spcPct val="100000"/>
              </a:lnSpc>
              <a:spcBef>
                <a:spcPts val="1260"/>
              </a:spcBef>
              <a:buClr>
                <a:srgbClr val="99CA38"/>
              </a:buClr>
              <a:buFont typeface="Wingdings"/>
              <a:buChar char=""/>
              <a:tabLst>
                <a:tab pos="185420" algn="l"/>
              </a:tabLst>
            </a:pPr>
            <a:r>
              <a:rPr sz="2000" spc="-10" dirty="0">
                <a:solidFill>
                  <a:srgbClr val="404040"/>
                </a:solidFill>
                <a:latin typeface="Calibri"/>
                <a:cs typeface="Calibri"/>
              </a:rPr>
              <a:t>Project </a:t>
            </a:r>
            <a:r>
              <a:rPr sz="2000" spc="-5" dirty="0">
                <a:solidFill>
                  <a:srgbClr val="404040"/>
                </a:solidFill>
                <a:latin typeface="Calibri"/>
                <a:cs typeface="Calibri"/>
              </a:rPr>
              <a:t>meets </a:t>
            </a:r>
            <a:r>
              <a:rPr sz="2000" dirty="0">
                <a:solidFill>
                  <a:srgbClr val="404040"/>
                </a:solidFill>
                <a:latin typeface="Calibri"/>
                <a:cs typeface="Calibri"/>
              </a:rPr>
              <a:t>qualifying </a:t>
            </a:r>
            <a:r>
              <a:rPr sz="2000" spc="-5" dirty="0">
                <a:solidFill>
                  <a:srgbClr val="404040"/>
                </a:solidFill>
                <a:latin typeface="Calibri"/>
                <a:cs typeface="Calibri"/>
              </a:rPr>
              <a:t>RCW </a:t>
            </a:r>
            <a:r>
              <a:rPr sz="2000" dirty="0">
                <a:solidFill>
                  <a:srgbClr val="404040"/>
                </a:solidFill>
                <a:latin typeface="Calibri"/>
                <a:cs typeface="Calibri"/>
              </a:rPr>
              <a:t>39.10</a:t>
            </a:r>
            <a:r>
              <a:rPr sz="2000" spc="-40" dirty="0">
                <a:solidFill>
                  <a:srgbClr val="404040"/>
                </a:solidFill>
                <a:latin typeface="Calibri"/>
                <a:cs typeface="Calibri"/>
              </a:rPr>
              <a:t> </a:t>
            </a:r>
            <a:r>
              <a:rPr sz="2000" spc="-5" dirty="0">
                <a:solidFill>
                  <a:srgbClr val="404040"/>
                </a:solidFill>
                <a:latin typeface="Calibri"/>
                <a:cs typeface="Calibri"/>
              </a:rPr>
              <a:t>criteria</a:t>
            </a:r>
            <a:endParaRPr sz="2000">
              <a:latin typeface="Calibri"/>
              <a:cs typeface="Calibri"/>
            </a:endParaRPr>
          </a:p>
          <a:p>
            <a:pPr marL="104139" indent="-91440">
              <a:lnSpc>
                <a:spcPct val="100000"/>
              </a:lnSpc>
              <a:spcBef>
                <a:spcPts val="1165"/>
              </a:spcBef>
              <a:buClr>
                <a:srgbClr val="99CA38"/>
              </a:buClr>
              <a:buFont typeface="Wingdings"/>
              <a:buChar char=""/>
              <a:tabLst>
                <a:tab pos="185420" algn="l"/>
              </a:tabLst>
            </a:pPr>
            <a:r>
              <a:rPr sz="2000" spc="-10" dirty="0">
                <a:solidFill>
                  <a:srgbClr val="404040"/>
                </a:solidFill>
                <a:latin typeface="Calibri"/>
                <a:cs typeface="Calibri"/>
              </a:rPr>
              <a:t>Project team </a:t>
            </a:r>
            <a:r>
              <a:rPr sz="2000" dirty="0">
                <a:solidFill>
                  <a:srgbClr val="404040"/>
                </a:solidFill>
                <a:latin typeface="Calibri"/>
                <a:cs typeface="Calibri"/>
              </a:rPr>
              <a:t>has GC/CM </a:t>
            </a:r>
            <a:r>
              <a:rPr sz="2000" spc="-5" dirty="0">
                <a:solidFill>
                  <a:srgbClr val="404040"/>
                </a:solidFill>
                <a:latin typeface="Calibri"/>
                <a:cs typeface="Calibri"/>
              </a:rPr>
              <a:t>delivery knowledge </a:t>
            </a:r>
            <a:r>
              <a:rPr sz="2000" dirty="0">
                <a:solidFill>
                  <a:srgbClr val="404040"/>
                </a:solidFill>
                <a:latin typeface="Calibri"/>
                <a:cs typeface="Calibri"/>
              </a:rPr>
              <a:t>and</a:t>
            </a:r>
            <a:r>
              <a:rPr sz="2000" spc="-15" dirty="0">
                <a:solidFill>
                  <a:srgbClr val="404040"/>
                </a:solidFill>
                <a:latin typeface="Calibri"/>
                <a:cs typeface="Calibri"/>
              </a:rPr>
              <a:t> </a:t>
            </a:r>
            <a:r>
              <a:rPr sz="2000" spc="-5" dirty="0">
                <a:solidFill>
                  <a:srgbClr val="404040"/>
                </a:solidFill>
                <a:latin typeface="Calibri"/>
                <a:cs typeface="Calibri"/>
              </a:rPr>
              <a:t>experience</a:t>
            </a:r>
            <a:endParaRPr sz="2000">
              <a:latin typeface="Calibri"/>
              <a:cs typeface="Calibri"/>
            </a:endParaRPr>
          </a:p>
          <a:p>
            <a:pPr marL="104139" indent="-91440">
              <a:lnSpc>
                <a:spcPct val="100000"/>
              </a:lnSpc>
              <a:spcBef>
                <a:spcPts val="1155"/>
              </a:spcBef>
              <a:buClr>
                <a:srgbClr val="99CA38"/>
              </a:buClr>
              <a:buFont typeface="Wingdings"/>
              <a:buChar char=""/>
              <a:tabLst>
                <a:tab pos="185420" algn="l"/>
              </a:tabLst>
            </a:pPr>
            <a:r>
              <a:rPr sz="2000" spc="-10" dirty="0">
                <a:solidFill>
                  <a:srgbClr val="404040"/>
                </a:solidFill>
                <a:latin typeface="Calibri"/>
                <a:cs typeface="Calibri"/>
              </a:rPr>
              <a:t>Project team </a:t>
            </a:r>
            <a:r>
              <a:rPr sz="2000" spc="-5" dirty="0">
                <a:solidFill>
                  <a:srgbClr val="404040"/>
                </a:solidFill>
                <a:latin typeface="Calibri"/>
                <a:cs typeface="Calibri"/>
              </a:rPr>
              <a:t>is sufficiently </a:t>
            </a:r>
            <a:r>
              <a:rPr sz="2000" spc="-20" dirty="0">
                <a:solidFill>
                  <a:srgbClr val="404040"/>
                </a:solidFill>
                <a:latin typeface="Calibri"/>
                <a:cs typeface="Calibri"/>
              </a:rPr>
              <a:t>staffed </a:t>
            </a:r>
            <a:r>
              <a:rPr sz="2000" spc="-5" dirty="0">
                <a:solidFill>
                  <a:srgbClr val="404040"/>
                </a:solidFill>
                <a:latin typeface="Calibri"/>
                <a:cs typeface="Calibri"/>
              </a:rPr>
              <a:t>with experienced</a:t>
            </a:r>
            <a:r>
              <a:rPr sz="2000" spc="100" dirty="0">
                <a:solidFill>
                  <a:srgbClr val="404040"/>
                </a:solidFill>
                <a:latin typeface="Calibri"/>
                <a:cs typeface="Calibri"/>
              </a:rPr>
              <a:t> </a:t>
            </a:r>
            <a:r>
              <a:rPr sz="2000" spc="-5" dirty="0">
                <a:solidFill>
                  <a:srgbClr val="404040"/>
                </a:solidFill>
                <a:latin typeface="Calibri"/>
                <a:cs typeface="Calibri"/>
              </a:rPr>
              <a:t>personnel</a:t>
            </a:r>
            <a:endParaRPr sz="2000">
              <a:latin typeface="Calibri"/>
              <a:cs typeface="Calibri"/>
            </a:endParaRPr>
          </a:p>
          <a:p>
            <a:pPr marL="104139" marR="5080" indent="-91440">
              <a:lnSpc>
                <a:spcPts val="2160"/>
              </a:lnSpc>
              <a:spcBef>
                <a:spcPts val="1435"/>
              </a:spcBef>
              <a:buClr>
                <a:srgbClr val="99CA38"/>
              </a:buClr>
              <a:buFont typeface="Wingdings"/>
              <a:buChar char=""/>
              <a:tabLst>
                <a:tab pos="185420" algn="l"/>
              </a:tabLst>
            </a:pPr>
            <a:r>
              <a:rPr sz="2000" spc="-10" dirty="0">
                <a:solidFill>
                  <a:srgbClr val="404040"/>
                </a:solidFill>
                <a:latin typeface="Calibri"/>
                <a:cs typeface="Calibri"/>
              </a:rPr>
              <a:t>Project </a:t>
            </a:r>
            <a:r>
              <a:rPr sz="2000" spc="-5" dirty="0">
                <a:solidFill>
                  <a:srgbClr val="404040"/>
                </a:solidFill>
                <a:latin typeface="Calibri"/>
                <a:cs typeface="Calibri"/>
              </a:rPr>
              <a:t>Management Plan is </a:t>
            </a:r>
            <a:r>
              <a:rPr sz="2000" spc="-10" dirty="0">
                <a:solidFill>
                  <a:srgbClr val="404040"/>
                </a:solidFill>
                <a:latin typeface="Calibri"/>
                <a:cs typeface="Calibri"/>
              </a:rPr>
              <a:t>developed </a:t>
            </a:r>
            <a:r>
              <a:rPr sz="2000" dirty="0">
                <a:solidFill>
                  <a:srgbClr val="404040"/>
                </a:solidFill>
                <a:latin typeface="Calibri"/>
                <a:cs typeface="Calibri"/>
              </a:rPr>
              <a:t>and has </a:t>
            </a:r>
            <a:r>
              <a:rPr sz="2000" spc="-5" dirty="0">
                <a:solidFill>
                  <a:srgbClr val="404040"/>
                </a:solidFill>
                <a:latin typeface="Calibri"/>
                <a:cs typeface="Calibri"/>
              </a:rPr>
              <a:t>clear </a:t>
            </a:r>
            <a:r>
              <a:rPr sz="2000" dirty="0">
                <a:solidFill>
                  <a:srgbClr val="404040"/>
                </a:solidFill>
                <a:latin typeface="Calibri"/>
                <a:cs typeface="Calibri"/>
              </a:rPr>
              <a:t>and </a:t>
            </a:r>
            <a:r>
              <a:rPr sz="2000" spc="-5" dirty="0">
                <a:solidFill>
                  <a:srgbClr val="404040"/>
                </a:solidFill>
                <a:latin typeface="Calibri"/>
                <a:cs typeface="Calibri"/>
              </a:rPr>
              <a:t>logical lines  of</a:t>
            </a:r>
            <a:r>
              <a:rPr sz="2000" spc="-15" dirty="0">
                <a:solidFill>
                  <a:srgbClr val="404040"/>
                </a:solidFill>
                <a:latin typeface="Calibri"/>
                <a:cs typeface="Calibri"/>
              </a:rPr>
              <a:t> </a:t>
            </a:r>
            <a:r>
              <a:rPr sz="2000" dirty="0">
                <a:solidFill>
                  <a:srgbClr val="404040"/>
                </a:solidFill>
                <a:latin typeface="Calibri"/>
                <a:cs typeface="Calibri"/>
              </a:rPr>
              <a:t>authority</a:t>
            </a:r>
            <a:endParaRPr sz="2000">
              <a:latin typeface="Calibri"/>
              <a:cs typeface="Calibri"/>
            </a:endParaRPr>
          </a:p>
          <a:p>
            <a:pPr marL="184785" indent="-172085">
              <a:lnSpc>
                <a:spcPct val="100000"/>
              </a:lnSpc>
              <a:spcBef>
                <a:spcPts val="1130"/>
              </a:spcBef>
              <a:buClr>
                <a:srgbClr val="99CA38"/>
              </a:buClr>
              <a:buFont typeface="Wingdings"/>
              <a:buChar char=""/>
              <a:tabLst>
                <a:tab pos="185420" algn="l"/>
              </a:tabLst>
            </a:pPr>
            <a:r>
              <a:rPr sz="2000" spc="-10" dirty="0">
                <a:solidFill>
                  <a:srgbClr val="404040"/>
                </a:solidFill>
                <a:latin typeface="Calibri"/>
                <a:cs typeface="Calibri"/>
              </a:rPr>
              <a:t>There </a:t>
            </a:r>
            <a:r>
              <a:rPr sz="2000" spc="-5" dirty="0">
                <a:solidFill>
                  <a:srgbClr val="404040"/>
                </a:solidFill>
                <a:latin typeface="Calibri"/>
                <a:cs typeface="Calibri"/>
              </a:rPr>
              <a:t>is </a:t>
            </a:r>
            <a:r>
              <a:rPr sz="2000" spc="-10" dirty="0">
                <a:solidFill>
                  <a:srgbClr val="404040"/>
                </a:solidFill>
                <a:latin typeface="Calibri"/>
                <a:cs typeface="Calibri"/>
              </a:rPr>
              <a:t>appropriate </a:t>
            </a:r>
            <a:r>
              <a:rPr sz="2000" dirty="0">
                <a:solidFill>
                  <a:srgbClr val="404040"/>
                </a:solidFill>
                <a:latin typeface="Calibri"/>
                <a:cs typeface="Calibri"/>
              </a:rPr>
              <a:t>funding and </a:t>
            </a:r>
            <a:r>
              <a:rPr sz="2000" spc="-5" dirty="0">
                <a:solidFill>
                  <a:srgbClr val="404040"/>
                </a:solidFill>
                <a:latin typeface="Calibri"/>
                <a:cs typeface="Calibri"/>
              </a:rPr>
              <a:t>time </a:t>
            </a:r>
            <a:r>
              <a:rPr sz="2000" spc="-15" dirty="0">
                <a:solidFill>
                  <a:srgbClr val="404040"/>
                </a:solidFill>
                <a:latin typeface="Calibri"/>
                <a:cs typeface="Calibri"/>
              </a:rPr>
              <a:t>to </a:t>
            </a:r>
            <a:r>
              <a:rPr sz="2000" spc="-20" dirty="0">
                <a:solidFill>
                  <a:srgbClr val="404040"/>
                </a:solidFill>
                <a:latin typeface="Calibri"/>
                <a:cs typeface="Calibri"/>
              </a:rPr>
              <a:t>execute </a:t>
            </a:r>
            <a:r>
              <a:rPr sz="2000" dirty="0">
                <a:solidFill>
                  <a:srgbClr val="404040"/>
                </a:solidFill>
                <a:latin typeface="Calibri"/>
                <a:cs typeface="Calibri"/>
              </a:rPr>
              <a:t>the</a:t>
            </a:r>
            <a:r>
              <a:rPr sz="2000" spc="60" dirty="0">
                <a:solidFill>
                  <a:srgbClr val="404040"/>
                </a:solidFill>
                <a:latin typeface="Calibri"/>
                <a:cs typeface="Calibri"/>
              </a:rPr>
              <a:t> </a:t>
            </a:r>
            <a:r>
              <a:rPr sz="2000" spc="-10" dirty="0">
                <a:solidFill>
                  <a:srgbClr val="404040"/>
                </a:solidFill>
                <a:latin typeface="Calibri"/>
                <a:cs typeface="Calibri"/>
              </a:rPr>
              <a:t>project</a:t>
            </a:r>
            <a:endParaRPr sz="2000">
              <a:latin typeface="Calibri"/>
              <a:cs typeface="Calibri"/>
            </a:endParaRPr>
          </a:p>
          <a:p>
            <a:pPr marL="184785" indent="-172085">
              <a:lnSpc>
                <a:spcPct val="100000"/>
              </a:lnSpc>
              <a:spcBef>
                <a:spcPts val="1155"/>
              </a:spcBef>
              <a:buClr>
                <a:srgbClr val="99CA38"/>
              </a:buClr>
              <a:buFont typeface="Wingdings"/>
              <a:buChar char=""/>
              <a:tabLst>
                <a:tab pos="185420" algn="l"/>
              </a:tabLst>
            </a:pPr>
            <a:r>
              <a:rPr sz="2000" dirty="0">
                <a:solidFill>
                  <a:srgbClr val="404040"/>
                </a:solidFill>
                <a:latin typeface="Calibri"/>
                <a:cs typeface="Calibri"/>
              </a:rPr>
              <a:t>PM/CM </a:t>
            </a:r>
            <a:r>
              <a:rPr sz="2000" spc="-5" dirty="0">
                <a:solidFill>
                  <a:srgbClr val="404040"/>
                </a:solidFill>
                <a:latin typeface="Calibri"/>
                <a:cs typeface="Calibri"/>
              </a:rPr>
              <a:t>personnel is knowledgeable in </a:t>
            </a:r>
            <a:r>
              <a:rPr sz="2000" dirty="0">
                <a:solidFill>
                  <a:srgbClr val="404040"/>
                </a:solidFill>
                <a:latin typeface="Calibri"/>
                <a:cs typeface="Calibri"/>
              </a:rPr>
              <a:t>GC/CM</a:t>
            </a:r>
            <a:r>
              <a:rPr sz="2000" spc="-25" dirty="0">
                <a:solidFill>
                  <a:srgbClr val="404040"/>
                </a:solidFill>
                <a:latin typeface="Calibri"/>
                <a:cs typeface="Calibri"/>
              </a:rPr>
              <a:t> </a:t>
            </a:r>
            <a:r>
              <a:rPr sz="2000" spc="-10" dirty="0">
                <a:solidFill>
                  <a:srgbClr val="404040"/>
                </a:solidFill>
                <a:latin typeface="Calibri"/>
                <a:cs typeface="Calibri"/>
              </a:rPr>
              <a:t>process</a:t>
            </a:r>
            <a:endParaRPr sz="2000">
              <a:latin typeface="Calibri"/>
              <a:cs typeface="Calibri"/>
            </a:endParaRPr>
          </a:p>
          <a:p>
            <a:pPr marL="184785" indent="-172085">
              <a:lnSpc>
                <a:spcPct val="100000"/>
              </a:lnSpc>
              <a:spcBef>
                <a:spcPts val="1160"/>
              </a:spcBef>
              <a:buClr>
                <a:srgbClr val="99CA38"/>
              </a:buClr>
              <a:buFont typeface="Wingdings"/>
              <a:buChar char=""/>
              <a:tabLst>
                <a:tab pos="185420" algn="l"/>
              </a:tabLst>
            </a:pPr>
            <a:r>
              <a:rPr sz="2000" spc="-35" dirty="0">
                <a:solidFill>
                  <a:srgbClr val="404040"/>
                </a:solidFill>
                <a:latin typeface="Calibri"/>
                <a:cs typeface="Calibri"/>
              </a:rPr>
              <a:t>LWSD </a:t>
            </a:r>
            <a:r>
              <a:rPr sz="2000" dirty="0">
                <a:solidFill>
                  <a:srgbClr val="404040"/>
                </a:solidFill>
                <a:latin typeface="Calibri"/>
                <a:cs typeface="Calibri"/>
              </a:rPr>
              <a:t>has no </a:t>
            </a:r>
            <a:r>
              <a:rPr sz="2000" spc="-10" dirty="0">
                <a:solidFill>
                  <a:srgbClr val="404040"/>
                </a:solidFill>
                <a:latin typeface="Calibri"/>
                <a:cs typeface="Calibri"/>
              </a:rPr>
              <a:t>unresolved </a:t>
            </a:r>
            <a:r>
              <a:rPr sz="2000" dirty="0">
                <a:solidFill>
                  <a:srgbClr val="404040"/>
                </a:solidFill>
                <a:latin typeface="Calibri"/>
                <a:cs typeface="Calibri"/>
              </a:rPr>
              <a:t>audit</a:t>
            </a:r>
            <a:r>
              <a:rPr sz="2000" spc="5" dirty="0">
                <a:solidFill>
                  <a:srgbClr val="404040"/>
                </a:solidFill>
                <a:latin typeface="Calibri"/>
                <a:cs typeface="Calibri"/>
              </a:rPr>
              <a:t> </a:t>
            </a:r>
            <a:r>
              <a:rPr sz="2000" dirty="0">
                <a:solidFill>
                  <a:srgbClr val="404040"/>
                </a:solidFill>
                <a:latin typeface="Calibri"/>
                <a:cs typeface="Calibri"/>
              </a:rPr>
              <a:t>findings</a:t>
            </a:r>
            <a:endParaRPr sz="2000">
              <a:latin typeface="Calibri"/>
              <a:cs typeface="Calibri"/>
            </a:endParaRPr>
          </a:p>
          <a:p>
            <a:pPr marL="184785" indent="-172085">
              <a:lnSpc>
                <a:spcPct val="100000"/>
              </a:lnSpc>
              <a:spcBef>
                <a:spcPts val="1165"/>
              </a:spcBef>
              <a:buClr>
                <a:srgbClr val="99CA38"/>
              </a:buClr>
              <a:buFont typeface="Wingdings"/>
              <a:buChar char=""/>
              <a:tabLst>
                <a:tab pos="185420" algn="l"/>
              </a:tabLst>
            </a:pPr>
            <a:r>
              <a:rPr sz="2000" spc="-10" dirty="0">
                <a:solidFill>
                  <a:srgbClr val="404040"/>
                </a:solidFill>
                <a:latin typeface="Calibri"/>
                <a:cs typeface="Calibri"/>
              </a:rPr>
              <a:t>Project team </a:t>
            </a:r>
            <a:r>
              <a:rPr sz="2000" spc="-5" dirty="0">
                <a:solidFill>
                  <a:srgbClr val="404040"/>
                </a:solidFill>
                <a:latin typeface="Calibri"/>
                <a:cs typeface="Calibri"/>
              </a:rPr>
              <a:t>is </a:t>
            </a:r>
            <a:r>
              <a:rPr sz="2000" spc="-10" dirty="0">
                <a:solidFill>
                  <a:srgbClr val="404040"/>
                </a:solidFill>
                <a:latin typeface="Calibri"/>
                <a:cs typeface="Calibri"/>
              </a:rPr>
              <a:t>prepared </a:t>
            </a:r>
            <a:r>
              <a:rPr sz="2000" dirty="0">
                <a:solidFill>
                  <a:srgbClr val="404040"/>
                </a:solidFill>
                <a:latin typeface="Calibri"/>
                <a:cs typeface="Calibri"/>
              </a:rPr>
              <a:t>and </a:t>
            </a:r>
            <a:r>
              <a:rPr sz="2000" spc="-10" dirty="0">
                <a:solidFill>
                  <a:srgbClr val="404040"/>
                </a:solidFill>
                <a:latin typeface="Calibri"/>
                <a:cs typeface="Calibri"/>
              </a:rPr>
              <a:t>ready </a:t>
            </a:r>
            <a:r>
              <a:rPr sz="2000" spc="-15" dirty="0">
                <a:solidFill>
                  <a:srgbClr val="404040"/>
                </a:solidFill>
                <a:latin typeface="Calibri"/>
                <a:cs typeface="Calibri"/>
              </a:rPr>
              <a:t>to</a:t>
            </a:r>
            <a:r>
              <a:rPr sz="2000" spc="35" dirty="0">
                <a:solidFill>
                  <a:srgbClr val="404040"/>
                </a:solidFill>
                <a:latin typeface="Calibri"/>
                <a:cs typeface="Calibri"/>
              </a:rPr>
              <a:t> </a:t>
            </a:r>
            <a:r>
              <a:rPr sz="2000" spc="-10" dirty="0">
                <a:solidFill>
                  <a:srgbClr val="404040"/>
                </a:solidFill>
                <a:latin typeface="Calibri"/>
                <a:cs typeface="Calibri"/>
              </a:rPr>
              <a:t>proceed</a:t>
            </a:r>
            <a:endParaRPr sz="2000">
              <a:latin typeface="Calibri"/>
              <a:cs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76400" y="990612"/>
            <a:ext cx="4724399" cy="147521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892555" y="3166671"/>
            <a:ext cx="7432040" cy="1122680"/>
          </a:xfrm>
          <a:prstGeom prst="rect">
            <a:avLst/>
          </a:prstGeom>
        </p:spPr>
        <p:txBody>
          <a:bodyPr vert="horz" wrap="square" lIns="0" tIns="12700" rIns="0" bIns="0" rtlCol="0">
            <a:spAutoFit/>
          </a:bodyPr>
          <a:lstStyle/>
          <a:p>
            <a:pPr marL="12700">
              <a:lnSpc>
                <a:spcPct val="100000"/>
              </a:lnSpc>
              <a:spcBef>
                <a:spcPts val="100"/>
              </a:spcBef>
              <a:tabLst>
                <a:tab pos="1856739" algn="l"/>
                <a:tab pos="7418705" algn="l"/>
              </a:tabLst>
            </a:pPr>
            <a:r>
              <a:rPr sz="7200" b="0" u="sng" dirty="0">
                <a:solidFill>
                  <a:srgbClr val="252525"/>
                </a:solidFill>
                <a:uFill>
                  <a:solidFill>
                    <a:srgbClr val="7E7E7E"/>
                  </a:solidFill>
                </a:uFill>
                <a:latin typeface="Calibri Light"/>
                <a:cs typeface="Calibri Light"/>
              </a:rPr>
              <a:t> 	</a:t>
            </a:r>
            <a:r>
              <a:rPr sz="7200" b="0" u="sng" spc="-45" dirty="0">
                <a:solidFill>
                  <a:srgbClr val="252525"/>
                </a:solidFill>
                <a:uFill>
                  <a:solidFill>
                    <a:srgbClr val="7E7E7E"/>
                  </a:solidFill>
                </a:uFill>
                <a:latin typeface="Calibri Light"/>
                <a:cs typeface="Calibri Light"/>
              </a:rPr>
              <a:t>Thank</a:t>
            </a:r>
            <a:r>
              <a:rPr sz="7200" b="0" u="sng" spc="-204" dirty="0">
                <a:solidFill>
                  <a:srgbClr val="252525"/>
                </a:solidFill>
                <a:uFill>
                  <a:solidFill>
                    <a:srgbClr val="7E7E7E"/>
                  </a:solidFill>
                </a:uFill>
                <a:latin typeface="Calibri Light"/>
                <a:cs typeface="Calibri Light"/>
              </a:rPr>
              <a:t> </a:t>
            </a:r>
            <a:r>
              <a:rPr sz="7200" b="0" u="sng" spc="-60" dirty="0">
                <a:solidFill>
                  <a:srgbClr val="252525"/>
                </a:solidFill>
                <a:uFill>
                  <a:solidFill>
                    <a:srgbClr val="7E7E7E"/>
                  </a:solidFill>
                </a:uFill>
                <a:latin typeface="Calibri Light"/>
                <a:cs typeface="Calibri Light"/>
              </a:rPr>
              <a:t>you	</a:t>
            </a:r>
            <a:endParaRPr sz="7200">
              <a:latin typeface="Calibri Light"/>
              <a:cs typeface="Calibri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81102" y="645223"/>
            <a:ext cx="2959100" cy="696595"/>
          </a:xfrm>
          <a:prstGeom prst="rect">
            <a:avLst/>
          </a:prstGeom>
        </p:spPr>
        <p:txBody>
          <a:bodyPr vert="horz" wrap="square" lIns="0" tIns="13335" rIns="0" bIns="0" rtlCol="0">
            <a:spAutoFit/>
          </a:bodyPr>
          <a:lstStyle/>
          <a:p>
            <a:pPr marL="12700">
              <a:lnSpc>
                <a:spcPct val="100000"/>
              </a:lnSpc>
              <a:spcBef>
                <a:spcPts val="105"/>
              </a:spcBef>
            </a:pPr>
            <a:r>
              <a:rPr sz="4400" spc="-55" dirty="0"/>
              <a:t>Introductions</a:t>
            </a:r>
            <a:endParaRPr sz="4400"/>
          </a:p>
        </p:txBody>
      </p:sp>
      <p:sp>
        <p:nvSpPr>
          <p:cNvPr id="3" name="object 3"/>
          <p:cNvSpPr/>
          <p:nvPr/>
        </p:nvSpPr>
        <p:spPr>
          <a:xfrm>
            <a:off x="4191000" y="4724400"/>
            <a:ext cx="4724387" cy="147370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7539" y="583628"/>
            <a:ext cx="5289550" cy="574040"/>
          </a:xfrm>
          <a:prstGeom prst="rect">
            <a:avLst/>
          </a:prstGeom>
        </p:spPr>
        <p:txBody>
          <a:bodyPr vert="horz" wrap="square" lIns="0" tIns="12700" rIns="0" bIns="0" rtlCol="0">
            <a:spAutoFit/>
          </a:bodyPr>
          <a:lstStyle/>
          <a:p>
            <a:pPr marL="12700">
              <a:lnSpc>
                <a:spcPct val="100000"/>
              </a:lnSpc>
              <a:spcBef>
                <a:spcPts val="100"/>
              </a:spcBef>
            </a:pPr>
            <a:r>
              <a:rPr spc="-35" dirty="0"/>
              <a:t>The </a:t>
            </a:r>
            <a:r>
              <a:rPr spc="-60" dirty="0"/>
              <a:t>Project </a:t>
            </a:r>
            <a:r>
              <a:rPr spc="-110" dirty="0"/>
              <a:t>Team: </a:t>
            </a:r>
            <a:r>
              <a:rPr spc="-55" dirty="0"/>
              <a:t>Here</a:t>
            </a:r>
            <a:r>
              <a:rPr spc="-305" dirty="0"/>
              <a:t> </a:t>
            </a:r>
            <a:r>
              <a:rPr spc="-125" dirty="0"/>
              <a:t>Today</a:t>
            </a:r>
          </a:p>
        </p:txBody>
      </p:sp>
      <p:sp>
        <p:nvSpPr>
          <p:cNvPr id="3" name="object 3"/>
          <p:cNvSpPr txBox="1"/>
          <p:nvPr/>
        </p:nvSpPr>
        <p:spPr>
          <a:xfrm>
            <a:off x="993139" y="2015010"/>
            <a:ext cx="5902325" cy="4376198"/>
          </a:xfrm>
          <a:prstGeom prst="rect">
            <a:avLst/>
          </a:prstGeom>
        </p:spPr>
        <p:txBody>
          <a:bodyPr vert="horz" wrap="square" lIns="0" tIns="41275" rIns="0" bIns="0" rtlCol="0">
            <a:spAutoFit/>
          </a:bodyPr>
          <a:lstStyle/>
          <a:p>
            <a:pPr marL="34925">
              <a:lnSpc>
                <a:spcPct val="100000"/>
              </a:lnSpc>
              <a:spcBef>
                <a:spcPts val="325"/>
              </a:spcBef>
            </a:pPr>
            <a:r>
              <a:rPr sz="1600" u="heavy" spc="-15" dirty="0">
                <a:solidFill>
                  <a:srgbClr val="404040"/>
                </a:solidFill>
                <a:uFill>
                  <a:solidFill>
                    <a:srgbClr val="404040"/>
                  </a:solidFill>
                </a:uFill>
                <a:latin typeface="Calibri"/>
                <a:cs typeface="Calibri"/>
              </a:rPr>
              <a:t>Lakehaven </a:t>
            </a:r>
            <a:r>
              <a:rPr sz="1600" u="heavy" spc="-25" dirty="0">
                <a:solidFill>
                  <a:srgbClr val="404040"/>
                </a:solidFill>
                <a:uFill>
                  <a:solidFill>
                    <a:srgbClr val="404040"/>
                  </a:solidFill>
                </a:uFill>
                <a:latin typeface="Calibri"/>
                <a:cs typeface="Calibri"/>
              </a:rPr>
              <a:t>Water </a:t>
            </a:r>
            <a:r>
              <a:rPr sz="1600" u="heavy" dirty="0">
                <a:solidFill>
                  <a:srgbClr val="404040"/>
                </a:solidFill>
                <a:uFill>
                  <a:solidFill>
                    <a:srgbClr val="404040"/>
                  </a:solidFill>
                </a:uFill>
                <a:latin typeface="Calibri"/>
                <a:cs typeface="Calibri"/>
              </a:rPr>
              <a:t>&amp; </a:t>
            </a:r>
            <a:r>
              <a:rPr sz="1600" u="heavy" spc="-10" dirty="0">
                <a:solidFill>
                  <a:srgbClr val="404040"/>
                </a:solidFill>
                <a:uFill>
                  <a:solidFill>
                    <a:srgbClr val="404040"/>
                  </a:solidFill>
                </a:uFill>
                <a:latin typeface="Calibri"/>
                <a:cs typeface="Calibri"/>
              </a:rPr>
              <a:t>Sewer</a:t>
            </a:r>
            <a:r>
              <a:rPr sz="1600" u="heavy" spc="25" dirty="0">
                <a:solidFill>
                  <a:srgbClr val="404040"/>
                </a:solidFill>
                <a:uFill>
                  <a:solidFill>
                    <a:srgbClr val="404040"/>
                  </a:solidFill>
                </a:uFill>
                <a:latin typeface="Calibri"/>
                <a:cs typeface="Calibri"/>
              </a:rPr>
              <a:t> </a:t>
            </a:r>
            <a:r>
              <a:rPr sz="1600" u="heavy" spc="-5" dirty="0">
                <a:solidFill>
                  <a:srgbClr val="404040"/>
                </a:solidFill>
                <a:uFill>
                  <a:solidFill>
                    <a:srgbClr val="404040"/>
                  </a:solidFill>
                </a:uFill>
                <a:latin typeface="Calibri"/>
                <a:cs typeface="Calibri"/>
              </a:rPr>
              <a:t>District</a:t>
            </a:r>
            <a:endParaRPr lang="en-US" sz="1600" u="heavy" spc="-5" dirty="0">
              <a:solidFill>
                <a:srgbClr val="404040"/>
              </a:solidFill>
              <a:uFill>
                <a:solidFill>
                  <a:srgbClr val="404040"/>
                </a:solidFill>
              </a:uFill>
              <a:latin typeface="Calibri"/>
              <a:cs typeface="Calibri"/>
            </a:endParaRPr>
          </a:p>
          <a:p>
            <a:pPr marL="304800" lvl="0" indent="-182880">
              <a:spcBef>
                <a:spcPts val="190"/>
              </a:spcBef>
              <a:buClr>
                <a:srgbClr val="99CA38"/>
              </a:buClr>
              <a:buFont typeface="Arial"/>
              <a:buChar char="•"/>
              <a:tabLst>
                <a:tab pos="305435" algn="l"/>
              </a:tabLst>
            </a:pPr>
            <a:r>
              <a:rPr lang="en-US" sz="1600" spc="-5" dirty="0">
                <a:solidFill>
                  <a:srgbClr val="404040"/>
                </a:solidFill>
                <a:cs typeface="Calibri"/>
              </a:rPr>
              <a:t>Ron Nowicki, Commissioner</a:t>
            </a:r>
          </a:p>
          <a:p>
            <a:pPr marL="304800" indent="-182880">
              <a:spcBef>
                <a:spcPts val="190"/>
              </a:spcBef>
              <a:buClr>
                <a:srgbClr val="99CA38"/>
              </a:buClr>
              <a:buFont typeface="Arial"/>
              <a:buChar char="•"/>
              <a:tabLst>
                <a:tab pos="305435" algn="l"/>
              </a:tabLst>
            </a:pPr>
            <a:r>
              <a:rPr lang="en-US" sz="1600" spc="-5" dirty="0">
                <a:solidFill>
                  <a:srgbClr val="404040"/>
                </a:solidFill>
                <a:latin typeface="Calibri"/>
                <a:cs typeface="Calibri"/>
              </a:rPr>
              <a:t>Peter Sanchez, Commissioner</a:t>
            </a:r>
          </a:p>
          <a:p>
            <a:pPr marL="304800" lvl="0" indent="-182880">
              <a:spcBef>
                <a:spcPts val="190"/>
              </a:spcBef>
              <a:buClr>
                <a:srgbClr val="99CA38"/>
              </a:buClr>
              <a:buFont typeface="Arial"/>
              <a:buChar char="•"/>
              <a:tabLst>
                <a:tab pos="305435" algn="l"/>
              </a:tabLst>
            </a:pPr>
            <a:r>
              <a:rPr lang="en-US" sz="1600" spc="-5" dirty="0">
                <a:solidFill>
                  <a:srgbClr val="404040"/>
                </a:solidFill>
                <a:cs typeface="Calibri"/>
              </a:rPr>
              <a:t>Ken Miller, P.E., Engineering Manager</a:t>
            </a:r>
            <a:endParaRPr lang="en-US" sz="1600" spc="-5" dirty="0">
              <a:solidFill>
                <a:srgbClr val="404040"/>
              </a:solidFill>
              <a:latin typeface="Calibri"/>
              <a:cs typeface="Calibri"/>
            </a:endParaRPr>
          </a:p>
          <a:p>
            <a:pPr marL="304800" indent="-182880">
              <a:spcBef>
                <a:spcPts val="190"/>
              </a:spcBef>
              <a:buClr>
                <a:srgbClr val="99CA38"/>
              </a:buClr>
              <a:buFont typeface="Arial"/>
              <a:buChar char="•"/>
              <a:tabLst>
                <a:tab pos="305435" algn="l"/>
              </a:tabLst>
            </a:pPr>
            <a:r>
              <a:rPr lang="en-US" sz="1600" spc="-5" dirty="0">
                <a:solidFill>
                  <a:srgbClr val="404040"/>
                </a:solidFill>
                <a:latin typeface="Calibri"/>
                <a:cs typeface="Calibri"/>
              </a:rPr>
              <a:t>John Bowman, P.E., District General Manager</a:t>
            </a:r>
          </a:p>
          <a:p>
            <a:pPr marL="34925">
              <a:lnSpc>
                <a:spcPct val="100000"/>
              </a:lnSpc>
              <a:spcBef>
                <a:spcPts val="1345"/>
              </a:spcBef>
            </a:pPr>
            <a:r>
              <a:rPr sz="1600" u="heavy" spc="-15" dirty="0">
                <a:solidFill>
                  <a:srgbClr val="404040"/>
                </a:solidFill>
                <a:uFill>
                  <a:solidFill>
                    <a:srgbClr val="404040"/>
                  </a:solidFill>
                </a:uFill>
                <a:latin typeface="Calibri"/>
                <a:cs typeface="Calibri"/>
              </a:rPr>
              <a:t>Parametrix</a:t>
            </a:r>
            <a:endParaRPr sz="1600" dirty="0">
              <a:latin typeface="Calibri"/>
              <a:cs typeface="Calibri"/>
            </a:endParaRPr>
          </a:p>
          <a:p>
            <a:pPr marL="304800" indent="-182880">
              <a:lnSpc>
                <a:spcPct val="100000"/>
              </a:lnSpc>
              <a:spcBef>
                <a:spcPts val="190"/>
              </a:spcBef>
              <a:buClr>
                <a:srgbClr val="99CA38"/>
              </a:buClr>
              <a:buFont typeface="Arial"/>
              <a:buChar char="•"/>
              <a:tabLst>
                <a:tab pos="305435" algn="l"/>
              </a:tabLst>
            </a:pPr>
            <a:r>
              <a:rPr sz="1600" spc="-5" dirty="0">
                <a:solidFill>
                  <a:srgbClr val="404040"/>
                </a:solidFill>
                <a:latin typeface="Calibri"/>
                <a:cs typeface="Calibri"/>
              </a:rPr>
              <a:t>Jim </a:t>
            </a:r>
            <a:r>
              <a:rPr sz="1600" spc="-10" dirty="0">
                <a:solidFill>
                  <a:srgbClr val="404040"/>
                </a:solidFill>
                <a:latin typeface="Calibri"/>
                <a:cs typeface="Calibri"/>
              </a:rPr>
              <a:t>Dugan, </a:t>
            </a:r>
            <a:r>
              <a:rPr sz="1600" dirty="0">
                <a:solidFill>
                  <a:srgbClr val="404040"/>
                </a:solidFill>
                <a:latin typeface="Calibri"/>
                <a:cs typeface="Calibri"/>
              </a:rPr>
              <a:t>GC/CM </a:t>
            </a:r>
            <a:r>
              <a:rPr sz="1600" spc="-15" dirty="0">
                <a:solidFill>
                  <a:srgbClr val="404040"/>
                </a:solidFill>
                <a:latin typeface="Calibri"/>
                <a:cs typeface="Calibri"/>
              </a:rPr>
              <a:t>Program</a:t>
            </a:r>
            <a:r>
              <a:rPr sz="1600" spc="35" dirty="0">
                <a:solidFill>
                  <a:srgbClr val="404040"/>
                </a:solidFill>
                <a:latin typeface="Calibri"/>
                <a:cs typeface="Calibri"/>
              </a:rPr>
              <a:t> </a:t>
            </a:r>
            <a:r>
              <a:rPr sz="1600" spc="-5" dirty="0">
                <a:solidFill>
                  <a:srgbClr val="404040"/>
                </a:solidFill>
                <a:latin typeface="Calibri"/>
                <a:cs typeface="Calibri"/>
              </a:rPr>
              <a:t>Advisor</a:t>
            </a:r>
            <a:endParaRPr sz="1600" dirty="0">
              <a:latin typeface="Calibri"/>
              <a:cs typeface="Calibri"/>
            </a:endParaRPr>
          </a:p>
          <a:p>
            <a:pPr marL="304800" indent="-182880">
              <a:lnSpc>
                <a:spcPct val="100000"/>
              </a:lnSpc>
              <a:spcBef>
                <a:spcPts val="385"/>
              </a:spcBef>
              <a:buClr>
                <a:srgbClr val="99CA38"/>
              </a:buClr>
              <a:buFont typeface="Arial"/>
              <a:buChar char="•"/>
              <a:tabLst>
                <a:tab pos="305435" algn="l"/>
              </a:tabLst>
            </a:pPr>
            <a:r>
              <a:rPr sz="1600" spc="-5" dirty="0">
                <a:solidFill>
                  <a:srgbClr val="404040"/>
                </a:solidFill>
                <a:latin typeface="Calibri"/>
                <a:cs typeface="Calibri"/>
              </a:rPr>
              <a:t>Dan </a:t>
            </a:r>
            <a:r>
              <a:rPr sz="1600" spc="-30" dirty="0">
                <a:solidFill>
                  <a:srgbClr val="404040"/>
                </a:solidFill>
                <a:latin typeface="Calibri"/>
                <a:cs typeface="Calibri"/>
              </a:rPr>
              <a:t>Cody, </a:t>
            </a:r>
            <a:r>
              <a:rPr sz="1600" dirty="0">
                <a:solidFill>
                  <a:srgbClr val="404040"/>
                </a:solidFill>
                <a:latin typeface="Calibri"/>
                <a:cs typeface="Calibri"/>
              </a:rPr>
              <a:t>GC/CM </a:t>
            </a:r>
            <a:r>
              <a:rPr sz="1600" spc="-10" dirty="0">
                <a:solidFill>
                  <a:srgbClr val="404040"/>
                </a:solidFill>
                <a:latin typeface="Calibri"/>
                <a:cs typeface="Calibri"/>
              </a:rPr>
              <a:t>Procurement </a:t>
            </a:r>
            <a:r>
              <a:rPr sz="1600" spc="-5" dirty="0">
                <a:solidFill>
                  <a:srgbClr val="404040"/>
                </a:solidFill>
                <a:latin typeface="Calibri"/>
                <a:cs typeface="Calibri"/>
              </a:rPr>
              <a:t>Manager </a:t>
            </a:r>
            <a:r>
              <a:rPr sz="1600" dirty="0">
                <a:solidFill>
                  <a:srgbClr val="404040"/>
                </a:solidFill>
                <a:latin typeface="Calibri"/>
                <a:cs typeface="Calibri"/>
              </a:rPr>
              <a:t>&amp; </a:t>
            </a:r>
            <a:r>
              <a:rPr sz="1600" spc="-5" dirty="0">
                <a:solidFill>
                  <a:srgbClr val="404040"/>
                </a:solidFill>
                <a:latin typeface="Calibri"/>
                <a:cs typeface="Calibri"/>
              </a:rPr>
              <a:t>PM/CM</a:t>
            </a:r>
            <a:r>
              <a:rPr sz="1600" spc="75" dirty="0">
                <a:solidFill>
                  <a:srgbClr val="404040"/>
                </a:solidFill>
                <a:latin typeface="Calibri"/>
                <a:cs typeface="Calibri"/>
              </a:rPr>
              <a:t> </a:t>
            </a:r>
            <a:r>
              <a:rPr sz="1600" spc="-5" dirty="0">
                <a:solidFill>
                  <a:srgbClr val="404040"/>
                </a:solidFill>
                <a:latin typeface="Calibri"/>
                <a:cs typeface="Calibri"/>
              </a:rPr>
              <a:t>Support</a:t>
            </a:r>
            <a:endParaRPr sz="1600" dirty="0">
              <a:latin typeface="Calibri"/>
              <a:cs typeface="Calibri"/>
            </a:endParaRPr>
          </a:p>
          <a:p>
            <a:pPr marL="304800" indent="-182880">
              <a:lnSpc>
                <a:spcPct val="100000"/>
              </a:lnSpc>
              <a:spcBef>
                <a:spcPts val="384"/>
              </a:spcBef>
              <a:buClr>
                <a:srgbClr val="99CA38"/>
              </a:buClr>
              <a:buFont typeface="Arial"/>
              <a:buChar char="•"/>
              <a:tabLst>
                <a:tab pos="305435" algn="l"/>
              </a:tabLst>
            </a:pPr>
            <a:r>
              <a:rPr sz="1600" spc="-5" dirty="0">
                <a:solidFill>
                  <a:srgbClr val="404040"/>
                </a:solidFill>
                <a:latin typeface="Calibri"/>
                <a:cs typeface="Calibri"/>
              </a:rPr>
              <a:t>Joe Missel, </a:t>
            </a:r>
            <a:r>
              <a:rPr sz="1600" spc="-10" dirty="0">
                <a:solidFill>
                  <a:srgbClr val="404040"/>
                </a:solidFill>
                <a:latin typeface="Calibri"/>
                <a:cs typeface="Calibri"/>
              </a:rPr>
              <a:t>Assistant</a:t>
            </a:r>
            <a:r>
              <a:rPr sz="1600" spc="-15" dirty="0">
                <a:solidFill>
                  <a:srgbClr val="404040"/>
                </a:solidFill>
                <a:latin typeface="Calibri"/>
                <a:cs typeface="Calibri"/>
              </a:rPr>
              <a:t> </a:t>
            </a:r>
            <a:r>
              <a:rPr sz="1600" spc="-5" dirty="0">
                <a:solidFill>
                  <a:srgbClr val="404040"/>
                </a:solidFill>
                <a:latin typeface="Calibri"/>
                <a:cs typeface="Calibri"/>
              </a:rPr>
              <a:t>PM/CM</a:t>
            </a:r>
            <a:endParaRPr lang="en-US" sz="1600" spc="-5" dirty="0">
              <a:solidFill>
                <a:srgbClr val="404040"/>
              </a:solidFill>
              <a:latin typeface="Calibri"/>
              <a:cs typeface="Calibri"/>
            </a:endParaRPr>
          </a:p>
          <a:p>
            <a:pPr marL="47625">
              <a:lnSpc>
                <a:spcPct val="100000"/>
              </a:lnSpc>
              <a:spcBef>
                <a:spcPts val="550"/>
              </a:spcBef>
            </a:pPr>
            <a:r>
              <a:rPr lang="en-US" sz="1600" u="heavy" spc="-5" dirty="0">
                <a:solidFill>
                  <a:srgbClr val="404040"/>
                </a:solidFill>
                <a:uFill>
                  <a:solidFill>
                    <a:srgbClr val="404040"/>
                  </a:solidFill>
                </a:uFill>
                <a:cs typeface="Calibri"/>
              </a:rPr>
              <a:t>Helix Design</a:t>
            </a:r>
            <a:r>
              <a:rPr lang="en-US" sz="1600" u="heavy" spc="-30" dirty="0">
                <a:solidFill>
                  <a:srgbClr val="404040"/>
                </a:solidFill>
                <a:uFill>
                  <a:solidFill>
                    <a:srgbClr val="404040"/>
                  </a:solidFill>
                </a:uFill>
                <a:cs typeface="Calibri"/>
              </a:rPr>
              <a:t> </a:t>
            </a:r>
            <a:r>
              <a:rPr lang="en-US" sz="1600" u="heavy" spc="-5" dirty="0">
                <a:solidFill>
                  <a:srgbClr val="404040"/>
                </a:solidFill>
                <a:uFill>
                  <a:solidFill>
                    <a:srgbClr val="404040"/>
                  </a:solidFill>
                </a:uFill>
                <a:cs typeface="Calibri"/>
              </a:rPr>
              <a:t>Group</a:t>
            </a:r>
            <a:endParaRPr lang="en-US" sz="1600" dirty="0">
              <a:cs typeface="Calibri"/>
            </a:endParaRPr>
          </a:p>
          <a:p>
            <a:pPr marL="340360" indent="-182880">
              <a:lnSpc>
                <a:spcPct val="100000"/>
              </a:lnSpc>
              <a:spcBef>
                <a:spcPts val="405"/>
              </a:spcBef>
              <a:buClr>
                <a:srgbClr val="99CA38"/>
              </a:buClr>
              <a:buFont typeface="Arial"/>
              <a:buChar char="•"/>
              <a:tabLst>
                <a:tab pos="340360" algn="l"/>
              </a:tabLst>
            </a:pPr>
            <a:r>
              <a:rPr lang="en-US" sz="1600" spc="-5" dirty="0">
                <a:solidFill>
                  <a:srgbClr val="404040"/>
                </a:solidFill>
                <a:cs typeface="Calibri"/>
              </a:rPr>
              <a:t>Bruce </a:t>
            </a:r>
            <a:r>
              <a:rPr lang="en-US" sz="1600" spc="-10" dirty="0">
                <a:solidFill>
                  <a:srgbClr val="404040"/>
                </a:solidFill>
                <a:cs typeface="Calibri"/>
              </a:rPr>
              <a:t>McKean, </a:t>
            </a:r>
            <a:r>
              <a:rPr lang="en-US" sz="1600" dirty="0">
                <a:solidFill>
                  <a:srgbClr val="404040"/>
                </a:solidFill>
                <a:cs typeface="Calibri"/>
              </a:rPr>
              <a:t>AIA, </a:t>
            </a:r>
            <a:r>
              <a:rPr lang="en-US" sz="1600" spc="-5" dirty="0">
                <a:solidFill>
                  <a:srgbClr val="404040"/>
                </a:solidFill>
                <a:cs typeface="Calibri"/>
              </a:rPr>
              <a:t>Managing</a:t>
            </a:r>
            <a:r>
              <a:rPr lang="en-US" sz="1600" spc="30" dirty="0">
                <a:solidFill>
                  <a:srgbClr val="404040"/>
                </a:solidFill>
                <a:cs typeface="Calibri"/>
              </a:rPr>
              <a:t> </a:t>
            </a:r>
            <a:r>
              <a:rPr lang="en-US" sz="1600" spc="-5" dirty="0">
                <a:solidFill>
                  <a:srgbClr val="404040"/>
                </a:solidFill>
                <a:cs typeface="Calibri"/>
              </a:rPr>
              <a:t>Principal</a:t>
            </a:r>
            <a:endParaRPr lang="en-US" sz="1600" dirty="0">
              <a:cs typeface="Calibri"/>
            </a:endParaRPr>
          </a:p>
          <a:p>
            <a:pPr marL="340360" indent="-182880">
              <a:lnSpc>
                <a:spcPct val="100000"/>
              </a:lnSpc>
              <a:spcBef>
                <a:spcPts val="600"/>
              </a:spcBef>
              <a:buClr>
                <a:srgbClr val="99CA38"/>
              </a:buClr>
              <a:buFont typeface="Arial"/>
              <a:buChar char="•"/>
              <a:tabLst>
                <a:tab pos="340360" algn="l"/>
              </a:tabLst>
            </a:pPr>
            <a:r>
              <a:rPr lang="en-US" sz="1600" spc="-5" dirty="0">
                <a:solidFill>
                  <a:srgbClr val="404040"/>
                </a:solidFill>
                <a:cs typeface="Calibri"/>
              </a:rPr>
              <a:t>Jeff </a:t>
            </a:r>
            <a:r>
              <a:rPr lang="en-US" sz="1600" spc="-5" dirty="0" err="1">
                <a:solidFill>
                  <a:srgbClr val="404040"/>
                </a:solidFill>
                <a:cs typeface="Calibri"/>
              </a:rPr>
              <a:t>Blachowski</a:t>
            </a:r>
            <a:r>
              <a:rPr lang="en-US" sz="1600" spc="-5" dirty="0">
                <a:solidFill>
                  <a:srgbClr val="404040"/>
                </a:solidFill>
                <a:cs typeface="Calibri"/>
              </a:rPr>
              <a:t>, </a:t>
            </a:r>
            <a:r>
              <a:rPr lang="en-US" sz="1600" dirty="0">
                <a:solidFill>
                  <a:srgbClr val="404040"/>
                </a:solidFill>
                <a:cs typeface="Calibri"/>
              </a:rPr>
              <a:t>RA, </a:t>
            </a:r>
            <a:r>
              <a:rPr lang="en-US" sz="1600" spc="-10" dirty="0">
                <a:solidFill>
                  <a:srgbClr val="404040"/>
                </a:solidFill>
                <a:cs typeface="Calibri"/>
              </a:rPr>
              <a:t>Architect Project</a:t>
            </a:r>
            <a:r>
              <a:rPr lang="en-US" sz="1600" spc="-15" dirty="0">
                <a:solidFill>
                  <a:srgbClr val="404040"/>
                </a:solidFill>
                <a:cs typeface="Calibri"/>
              </a:rPr>
              <a:t> </a:t>
            </a:r>
            <a:r>
              <a:rPr lang="en-US" sz="1600" spc="-5" dirty="0">
                <a:solidFill>
                  <a:srgbClr val="404040"/>
                </a:solidFill>
                <a:cs typeface="Calibri"/>
              </a:rPr>
              <a:t>Manager</a:t>
            </a:r>
            <a:endParaRPr sz="1600" dirty="0">
              <a:latin typeface="Calibri"/>
              <a:cs typeface="Calibri"/>
            </a:endParaRPr>
          </a:p>
          <a:p>
            <a:pPr marL="12700">
              <a:lnSpc>
                <a:spcPct val="100000"/>
              </a:lnSpc>
              <a:spcBef>
                <a:spcPts val="1345"/>
              </a:spcBef>
            </a:pPr>
            <a:r>
              <a:rPr sz="1600" u="heavy" spc="-5" dirty="0">
                <a:solidFill>
                  <a:srgbClr val="404040"/>
                </a:solidFill>
                <a:uFill>
                  <a:solidFill>
                    <a:srgbClr val="404040"/>
                  </a:solidFill>
                </a:uFill>
                <a:latin typeface="Calibri"/>
                <a:cs typeface="Calibri"/>
              </a:rPr>
              <a:t>District </a:t>
            </a:r>
            <a:r>
              <a:rPr lang="en-US" sz="1600" u="heavy" spc="-5" dirty="0">
                <a:solidFill>
                  <a:srgbClr val="404040"/>
                </a:solidFill>
                <a:uFill>
                  <a:solidFill>
                    <a:srgbClr val="404040"/>
                  </a:solidFill>
                </a:uFill>
                <a:latin typeface="Calibri"/>
                <a:cs typeface="Calibri"/>
              </a:rPr>
              <a:t>External </a:t>
            </a:r>
            <a:r>
              <a:rPr sz="1600" u="heavy" spc="-5" dirty="0">
                <a:solidFill>
                  <a:srgbClr val="404040"/>
                </a:solidFill>
                <a:uFill>
                  <a:solidFill>
                    <a:srgbClr val="404040"/>
                  </a:solidFill>
                </a:uFill>
                <a:latin typeface="Calibri"/>
                <a:cs typeface="Calibri"/>
              </a:rPr>
              <a:t>Legal</a:t>
            </a:r>
            <a:r>
              <a:rPr sz="1600" u="heavy" spc="-20" dirty="0">
                <a:solidFill>
                  <a:srgbClr val="404040"/>
                </a:solidFill>
                <a:uFill>
                  <a:solidFill>
                    <a:srgbClr val="404040"/>
                  </a:solidFill>
                </a:uFill>
                <a:latin typeface="Calibri"/>
                <a:cs typeface="Calibri"/>
              </a:rPr>
              <a:t> </a:t>
            </a:r>
            <a:r>
              <a:rPr sz="1600" u="heavy" spc="-5" dirty="0">
                <a:solidFill>
                  <a:srgbClr val="404040"/>
                </a:solidFill>
                <a:uFill>
                  <a:solidFill>
                    <a:srgbClr val="404040"/>
                  </a:solidFill>
                </a:uFill>
                <a:latin typeface="Calibri"/>
                <a:cs typeface="Calibri"/>
              </a:rPr>
              <a:t>Counsel</a:t>
            </a:r>
            <a:endParaRPr sz="1600" dirty="0">
              <a:latin typeface="Calibri"/>
              <a:cs typeface="Calibri"/>
            </a:endParaRPr>
          </a:p>
          <a:p>
            <a:pPr marL="304800" indent="-182880">
              <a:lnSpc>
                <a:spcPct val="100000"/>
              </a:lnSpc>
              <a:spcBef>
                <a:spcPts val="200"/>
              </a:spcBef>
              <a:buClr>
                <a:srgbClr val="99CA38"/>
              </a:buClr>
              <a:buFont typeface="Arial"/>
              <a:buChar char="•"/>
              <a:tabLst>
                <a:tab pos="305435" algn="l"/>
              </a:tabLst>
            </a:pPr>
            <a:r>
              <a:rPr sz="1600" spc="-10" dirty="0">
                <a:solidFill>
                  <a:srgbClr val="404040"/>
                </a:solidFill>
                <a:latin typeface="Calibri"/>
                <a:cs typeface="Calibri"/>
              </a:rPr>
              <a:t>Graehm </a:t>
            </a:r>
            <a:r>
              <a:rPr sz="1600" spc="-15" dirty="0">
                <a:solidFill>
                  <a:srgbClr val="404040"/>
                </a:solidFill>
                <a:latin typeface="Calibri"/>
                <a:cs typeface="Calibri"/>
              </a:rPr>
              <a:t>Wallace, </a:t>
            </a:r>
            <a:r>
              <a:rPr sz="1600" spc="-10" dirty="0">
                <a:solidFill>
                  <a:srgbClr val="404040"/>
                </a:solidFill>
                <a:latin typeface="Calibri"/>
                <a:cs typeface="Calibri"/>
              </a:rPr>
              <a:t>Perkins</a:t>
            </a:r>
            <a:r>
              <a:rPr sz="1600" spc="45" dirty="0">
                <a:solidFill>
                  <a:srgbClr val="404040"/>
                </a:solidFill>
                <a:latin typeface="Calibri"/>
                <a:cs typeface="Calibri"/>
              </a:rPr>
              <a:t> </a:t>
            </a:r>
            <a:r>
              <a:rPr sz="1600" spc="-5" dirty="0">
                <a:solidFill>
                  <a:srgbClr val="404040"/>
                </a:solidFill>
                <a:latin typeface="Calibri"/>
                <a:cs typeface="Calibri"/>
              </a:rPr>
              <a:t>Coie</a:t>
            </a:r>
            <a:endParaRPr sz="1600" dirty="0">
              <a:latin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59828"/>
            <a:ext cx="7208520" cy="574040"/>
          </a:xfrm>
          <a:prstGeom prst="rect">
            <a:avLst/>
          </a:prstGeom>
        </p:spPr>
        <p:txBody>
          <a:bodyPr vert="horz" wrap="square" lIns="0" tIns="12700" rIns="0" bIns="0" rtlCol="0">
            <a:spAutoFit/>
          </a:bodyPr>
          <a:lstStyle/>
          <a:p>
            <a:pPr marL="12700">
              <a:lnSpc>
                <a:spcPct val="100000"/>
              </a:lnSpc>
              <a:spcBef>
                <a:spcPts val="100"/>
              </a:spcBef>
            </a:pPr>
            <a:r>
              <a:rPr spc="-35" dirty="0"/>
              <a:t>The </a:t>
            </a:r>
            <a:r>
              <a:rPr spc="-60" dirty="0"/>
              <a:t>Project </a:t>
            </a:r>
            <a:r>
              <a:rPr spc="-110" dirty="0"/>
              <a:t>Team: </a:t>
            </a:r>
            <a:r>
              <a:rPr lang="en-US" spc="-45" dirty="0"/>
              <a:t>Not Here Today</a:t>
            </a:r>
            <a:endParaRPr spc="-60" dirty="0"/>
          </a:p>
        </p:txBody>
      </p:sp>
      <p:sp>
        <p:nvSpPr>
          <p:cNvPr id="3" name="object 3"/>
          <p:cNvSpPr txBox="1"/>
          <p:nvPr/>
        </p:nvSpPr>
        <p:spPr>
          <a:xfrm>
            <a:off x="939800" y="1908269"/>
            <a:ext cx="4610608" cy="734175"/>
          </a:xfrm>
          <a:prstGeom prst="rect">
            <a:avLst/>
          </a:prstGeom>
        </p:spPr>
        <p:txBody>
          <a:bodyPr vert="horz" wrap="square" lIns="0" tIns="71755" rIns="0" bIns="0" rtlCol="0">
            <a:spAutoFit/>
          </a:bodyPr>
          <a:lstStyle/>
          <a:p>
            <a:pPr marL="12700">
              <a:lnSpc>
                <a:spcPct val="100000"/>
              </a:lnSpc>
              <a:spcBef>
                <a:spcPts val="565"/>
              </a:spcBef>
            </a:pPr>
            <a:r>
              <a:rPr sz="2000" u="heavy" spc="-15" dirty="0">
                <a:solidFill>
                  <a:srgbClr val="404040"/>
                </a:solidFill>
                <a:uFill>
                  <a:solidFill>
                    <a:srgbClr val="404040"/>
                  </a:solidFill>
                </a:uFill>
                <a:latin typeface="Calibri"/>
                <a:cs typeface="Calibri"/>
              </a:rPr>
              <a:t>Lakehaven </a:t>
            </a:r>
            <a:r>
              <a:rPr sz="2000" u="heavy" spc="-25" dirty="0">
                <a:solidFill>
                  <a:srgbClr val="404040"/>
                </a:solidFill>
                <a:uFill>
                  <a:solidFill>
                    <a:srgbClr val="404040"/>
                  </a:solidFill>
                </a:uFill>
                <a:latin typeface="Calibri"/>
                <a:cs typeface="Calibri"/>
              </a:rPr>
              <a:t>Water </a:t>
            </a:r>
            <a:r>
              <a:rPr sz="2000" u="heavy" dirty="0">
                <a:solidFill>
                  <a:srgbClr val="404040"/>
                </a:solidFill>
                <a:uFill>
                  <a:solidFill>
                    <a:srgbClr val="404040"/>
                  </a:solidFill>
                </a:uFill>
                <a:latin typeface="Calibri"/>
                <a:cs typeface="Calibri"/>
              </a:rPr>
              <a:t>&amp; </a:t>
            </a:r>
            <a:r>
              <a:rPr sz="2000" u="heavy" spc="-10" dirty="0">
                <a:solidFill>
                  <a:srgbClr val="404040"/>
                </a:solidFill>
                <a:uFill>
                  <a:solidFill>
                    <a:srgbClr val="404040"/>
                  </a:solidFill>
                </a:uFill>
                <a:latin typeface="Calibri"/>
                <a:cs typeface="Calibri"/>
              </a:rPr>
              <a:t>Sewer</a:t>
            </a:r>
            <a:r>
              <a:rPr sz="2000" u="heavy" spc="15" dirty="0">
                <a:solidFill>
                  <a:srgbClr val="404040"/>
                </a:solidFill>
                <a:uFill>
                  <a:solidFill>
                    <a:srgbClr val="404040"/>
                  </a:solidFill>
                </a:uFill>
                <a:latin typeface="Calibri"/>
                <a:cs typeface="Calibri"/>
              </a:rPr>
              <a:t> </a:t>
            </a:r>
            <a:r>
              <a:rPr sz="2000" u="heavy" spc="-5" dirty="0">
                <a:solidFill>
                  <a:srgbClr val="404040"/>
                </a:solidFill>
                <a:uFill>
                  <a:solidFill>
                    <a:srgbClr val="404040"/>
                  </a:solidFill>
                </a:uFill>
                <a:latin typeface="Calibri"/>
                <a:cs typeface="Calibri"/>
              </a:rPr>
              <a:t>District</a:t>
            </a:r>
            <a:endParaRPr sz="2000" dirty="0">
              <a:latin typeface="Calibri"/>
              <a:cs typeface="Calibri"/>
            </a:endParaRPr>
          </a:p>
          <a:p>
            <a:pPr marL="281940" indent="-182880">
              <a:lnSpc>
                <a:spcPct val="100000"/>
              </a:lnSpc>
              <a:spcBef>
                <a:spcPts val="600"/>
              </a:spcBef>
              <a:buClr>
                <a:srgbClr val="99CA38"/>
              </a:buClr>
              <a:buFont typeface="Arial"/>
              <a:buChar char="•"/>
              <a:tabLst>
                <a:tab pos="282575" algn="l"/>
              </a:tabLst>
            </a:pPr>
            <a:r>
              <a:rPr sz="1800" spc="-10" dirty="0">
                <a:solidFill>
                  <a:srgbClr val="404040"/>
                </a:solidFill>
                <a:cs typeface="Calibri"/>
              </a:rPr>
              <a:t>Steve </a:t>
            </a:r>
            <a:r>
              <a:rPr sz="1800" spc="-15" dirty="0">
                <a:solidFill>
                  <a:srgbClr val="404040"/>
                </a:solidFill>
                <a:cs typeface="Calibri"/>
              </a:rPr>
              <a:t>Pritchett, </a:t>
            </a:r>
            <a:r>
              <a:rPr sz="1800" spc="-10" dirty="0">
                <a:solidFill>
                  <a:srgbClr val="404040"/>
                </a:solidFill>
                <a:cs typeface="Calibri"/>
              </a:rPr>
              <a:t>District General</a:t>
            </a:r>
            <a:r>
              <a:rPr sz="1800" spc="100" dirty="0">
                <a:solidFill>
                  <a:srgbClr val="404040"/>
                </a:solidFill>
                <a:cs typeface="Calibri"/>
              </a:rPr>
              <a:t> </a:t>
            </a:r>
            <a:r>
              <a:rPr sz="1800" spc="-5" dirty="0">
                <a:solidFill>
                  <a:srgbClr val="404040"/>
                </a:solidFill>
                <a:cs typeface="Calibri"/>
              </a:rPr>
              <a:t>Counsel</a:t>
            </a:r>
            <a:endParaRPr sz="1800" dirty="0">
              <a:cs typeface="Calibri"/>
            </a:endParaRPr>
          </a:p>
        </p:txBody>
      </p:sp>
      <p:sp>
        <p:nvSpPr>
          <p:cNvPr id="5" name="object 5"/>
          <p:cNvSpPr txBox="1"/>
          <p:nvPr/>
        </p:nvSpPr>
        <p:spPr>
          <a:xfrm>
            <a:off x="881888" y="3063634"/>
            <a:ext cx="4668520" cy="706604"/>
          </a:xfrm>
          <a:prstGeom prst="rect">
            <a:avLst/>
          </a:prstGeom>
        </p:spPr>
        <p:txBody>
          <a:bodyPr vert="horz" wrap="square" lIns="0" tIns="69850" rIns="0" bIns="0" rtlCol="0">
            <a:spAutoFit/>
          </a:bodyPr>
          <a:lstStyle/>
          <a:p>
            <a:pPr marL="12700">
              <a:lnSpc>
                <a:spcPct val="100000"/>
              </a:lnSpc>
              <a:spcBef>
                <a:spcPts val="1350"/>
              </a:spcBef>
            </a:pPr>
            <a:r>
              <a:rPr sz="2000" u="heavy" dirty="0">
                <a:solidFill>
                  <a:srgbClr val="404040"/>
                </a:solidFill>
                <a:uFill>
                  <a:solidFill>
                    <a:srgbClr val="404040"/>
                  </a:solidFill>
                </a:uFill>
                <a:latin typeface="Calibri"/>
                <a:cs typeface="Calibri"/>
              </a:rPr>
              <a:t>Michael E. </a:t>
            </a:r>
            <a:r>
              <a:rPr sz="2000" u="heavy" spc="-10" dirty="0">
                <a:solidFill>
                  <a:srgbClr val="404040"/>
                </a:solidFill>
                <a:uFill>
                  <a:solidFill>
                    <a:srgbClr val="404040"/>
                  </a:solidFill>
                </a:uFill>
                <a:latin typeface="Calibri"/>
                <a:cs typeface="Calibri"/>
              </a:rPr>
              <a:t>Purdy Associates,</a:t>
            </a:r>
            <a:r>
              <a:rPr sz="2000" u="heavy" dirty="0">
                <a:solidFill>
                  <a:srgbClr val="404040"/>
                </a:solidFill>
                <a:uFill>
                  <a:solidFill>
                    <a:srgbClr val="404040"/>
                  </a:solidFill>
                </a:uFill>
                <a:latin typeface="Calibri"/>
                <a:cs typeface="Calibri"/>
              </a:rPr>
              <a:t> </a:t>
            </a:r>
            <a:r>
              <a:rPr sz="2000" u="heavy" spc="-10" dirty="0">
                <a:solidFill>
                  <a:srgbClr val="404040"/>
                </a:solidFill>
                <a:uFill>
                  <a:solidFill>
                    <a:srgbClr val="404040"/>
                  </a:solidFill>
                </a:uFill>
                <a:latin typeface="Calibri"/>
                <a:cs typeface="Calibri"/>
              </a:rPr>
              <a:t>LLC</a:t>
            </a:r>
            <a:endParaRPr sz="2000" dirty="0">
              <a:latin typeface="Calibri"/>
              <a:cs typeface="Calibri"/>
            </a:endParaRPr>
          </a:p>
          <a:p>
            <a:pPr marL="340360" indent="-182880">
              <a:lnSpc>
                <a:spcPct val="100000"/>
              </a:lnSpc>
              <a:spcBef>
                <a:spcPts val="415"/>
              </a:spcBef>
              <a:buClr>
                <a:srgbClr val="99CA38"/>
              </a:buClr>
              <a:buFont typeface="Arial"/>
              <a:buChar char="•"/>
              <a:tabLst>
                <a:tab pos="340360" algn="l"/>
              </a:tabLst>
            </a:pPr>
            <a:r>
              <a:rPr sz="1800" spc="-20" dirty="0">
                <a:solidFill>
                  <a:srgbClr val="404040"/>
                </a:solidFill>
                <a:cs typeface="Calibri"/>
              </a:rPr>
              <a:t>Mike </a:t>
            </a:r>
            <a:r>
              <a:rPr sz="1800" spc="-30" dirty="0">
                <a:solidFill>
                  <a:srgbClr val="404040"/>
                </a:solidFill>
                <a:cs typeface="Calibri"/>
              </a:rPr>
              <a:t>Purdy, </a:t>
            </a:r>
            <a:r>
              <a:rPr sz="1800" spc="-5" dirty="0">
                <a:solidFill>
                  <a:srgbClr val="404040"/>
                </a:solidFill>
                <a:cs typeface="Calibri"/>
              </a:rPr>
              <a:t>PM Advisory</a:t>
            </a:r>
            <a:r>
              <a:rPr sz="1800" spc="60" dirty="0">
                <a:solidFill>
                  <a:srgbClr val="404040"/>
                </a:solidFill>
                <a:cs typeface="Calibri"/>
              </a:rPr>
              <a:t> </a:t>
            </a:r>
            <a:r>
              <a:rPr sz="1800" spc="-5" dirty="0">
                <a:solidFill>
                  <a:srgbClr val="404040"/>
                </a:solidFill>
                <a:cs typeface="Calibri"/>
              </a:rPr>
              <a:t>Consultant</a:t>
            </a:r>
            <a:endParaRPr sz="1800" dirty="0">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16226" y="645595"/>
            <a:ext cx="6713220" cy="635000"/>
          </a:xfrm>
          <a:prstGeom prst="rect">
            <a:avLst/>
          </a:prstGeom>
        </p:spPr>
        <p:txBody>
          <a:bodyPr vert="horz" wrap="square" lIns="0" tIns="12065" rIns="0" bIns="0" rtlCol="0">
            <a:spAutoFit/>
          </a:bodyPr>
          <a:lstStyle/>
          <a:p>
            <a:pPr marL="12700">
              <a:lnSpc>
                <a:spcPct val="100000"/>
              </a:lnSpc>
              <a:spcBef>
                <a:spcPts val="95"/>
              </a:spcBef>
            </a:pPr>
            <a:r>
              <a:rPr sz="4000" spc="-75" dirty="0"/>
              <a:t>Lakehaven </a:t>
            </a:r>
            <a:r>
              <a:rPr sz="4000" spc="-85" dirty="0"/>
              <a:t>Water </a:t>
            </a:r>
            <a:r>
              <a:rPr sz="4000" spc="-5" dirty="0"/>
              <a:t>&amp; </a:t>
            </a:r>
            <a:r>
              <a:rPr sz="4000" spc="-55" dirty="0"/>
              <a:t>Sewer</a:t>
            </a:r>
            <a:r>
              <a:rPr sz="4000" spc="-315" dirty="0"/>
              <a:t> </a:t>
            </a:r>
            <a:r>
              <a:rPr sz="4000" spc="-60" dirty="0"/>
              <a:t>District</a:t>
            </a:r>
            <a:endParaRPr sz="4000"/>
          </a:p>
        </p:txBody>
      </p:sp>
      <p:sp>
        <p:nvSpPr>
          <p:cNvPr id="3" name="object 3"/>
          <p:cNvSpPr/>
          <p:nvPr/>
        </p:nvSpPr>
        <p:spPr>
          <a:xfrm>
            <a:off x="626363" y="4495800"/>
            <a:ext cx="2263063" cy="1581869"/>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3916400" y="1971547"/>
            <a:ext cx="4656455" cy="4173578"/>
          </a:xfrm>
          <a:prstGeom prst="rect">
            <a:avLst/>
          </a:prstGeom>
        </p:spPr>
        <p:txBody>
          <a:bodyPr vert="horz" wrap="square" lIns="0" tIns="43815" rIns="0" bIns="0" rtlCol="0">
            <a:spAutoFit/>
          </a:bodyPr>
          <a:lstStyle/>
          <a:p>
            <a:pPr marL="161925" marR="210820" indent="-149225">
              <a:lnSpc>
                <a:spcPts val="1939"/>
              </a:lnSpc>
              <a:spcBef>
                <a:spcPts val="345"/>
              </a:spcBef>
              <a:buClr>
                <a:srgbClr val="99CA38"/>
              </a:buClr>
              <a:buFont typeface="Wingdings"/>
              <a:buChar char=""/>
              <a:tabLst>
                <a:tab pos="299085" algn="l"/>
                <a:tab pos="299720" algn="l"/>
              </a:tabLst>
            </a:pPr>
            <a:r>
              <a:rPr dirty="0"/>
              <a:t>	</a:t>
            </a:r>
            <a:r>
              <a:rPr sz="1800" spc="-15" dirty="0">
                <a:solidFill>
                  <a:srgbClr val="404040"/>
                </a:solidFill>
                <a:latin typeface="Calibri"/>
                <a:cs typeface="Calibri"/>
              </a:rPr>
              <a:t>Located </a:t>
            </a:r>
            <a:r>
              <a:rPr sz="1800" spc="-5" dirty="0">
                <a:solidFill>
                  <a:srgbClr val="404040"/>
                </a:solidFill>
                <a:latin typeface="Calibri"/>
                <a:cs typeface="Calibri"/>
              </a:rPr>
              <a:t>between </a:t>
            </a:r>
            <a:r>
              <a:rPr sz="1800" spc="-10" dirty="0">
                <a:solidFill>
                  <a:srgbClr val="404040"/>
                </a:solidFill>
                <a:latin typeface="Calibri"/>
                <a:cs typeface="Calibri"/>
              </a:rPr>
              <a:t>Seattle </a:t>
            </a:r>
            <a:r>
              <a:rPr sz="1800" dirty="0">
                <a:solidFill>
                  <a:srgbClr val="404040"/>
                </a:solidFill>
                <a:latin typeface="Calibri"/>
                <a:cs typeface="Calibri"/>
              </a:rPr>
              <a:t>and </a:t>
            </a:r>
            <a:r>
              <a:rPr sz="1800" spc="-30" dirty="0">
                <a:solidFill>
                  <a:srgbClr val="404040"/>
                </a:solidFill>
                <a:latin typeface="Calibri"/>
                <a:cs typeface="Calibri"/>
              </a:rPr>
              <a:t>Tacoma </a:t>
            </a:r>
            <a:r>
              <a:rPr sz="1800" spc="-5" dirty="0">
                <a:solidFill>
                  <a:srgbClr val="404040"/>
                </a:solidFill>
                <a:latin typeface="Calibri"/>
                <a:cs typeface="Calibri"/>
              </a:rPr>
              <a:t>in King  </a:t>
            </a:r>
            <a:r>
              <a:rPr sz="1800" dirty="0">
                <a:solidFill>
                  <a:srgbClr val="404040"/>
                </a:solidFill>
                <a:latin typeface="Calibri"/>
                <a:cs typeface="Calibri"/>
              </a:rPr>
              <a:t>and </a:t>
            </a:r>
            <a:r>
              <a:rPr sz="1800" spc="-10" dirty="0">
                <a:solidFill>
                  <a:srgbClr val="404040"/>
                </a:solidFill>
                <a:latin typeface="Calibri"/>
                <a:cs typeface="Calibri"/>
              </a:rPr>
              <a:t>Pierce</a:t>
            </a:r>
            <a:r>
              <a:rPr sz="1800" spc="25" dirty="0">
                <a:solidFill>
                  <a:srgbClr val="404040"/>
                </a:solidFill>
                <a:latin typeface="Calibri"/>
                <a:cs typeface="Calibri"/>
              </a:rPr>
              <a:t> </a:t>
            </a:r>
            <a:r>
              <a:rPr sz="1800" spc="-5" dirty="0">
                <a:solidFill>
                  <a:srgbClr val="404040"/>
                </a:solidFill>
                <a:latin typeface="Calibri"/>
                <a:cs typeface="Calibri"/>
              </a:rPr>
              <a:t>Counties</a:t>
            </a:r>
            <a:endParaRPr sz="1800" dirty="0">
              <a:latin typeface="Calibri"/>
              <a:cs typeface="Calibri"/>
            </a:endParaRPr>
          </a:p>
          <a:p>
            <a:pPr marL="161925" marR="5080" indent="-149225">
              <a:lnSpc>
                <a:spcPts val="1939"/>
              </a:lnSpc>
              <a:spcBef>
                <a:spcPts val="1415"/>
              </a:spcBef>
              <a:buClr>
                <a:srgbClr val="99CA38"/>
              </a:buClr>
              <a:buFont typeface="Wingdings"/>
              <a:buChar char=""/>
              <a:tabLst>
                <a:tab pos="299085" algn="l"/>
                <a:tab pos="299720" algn="l"/>
              </a:tabLst>
            </a:pPr>
            <a:r>
              <a:rPr dirty="0"/>
              <a:t>	</a:t>
            </a:r>
            <a:r>
              <a:rPr sz="1800" spc="-10" dirty="0">
                <a:solidFill>
                  <a:srgbClr val="404040"/>
                </a:solidFill>
                <a:latin typeface="Calibri"/>
                <a:cs typeface="Calibri"/>
              </a:rPr>
              <a:t>Provides </a:t>
            </a:r>
            <a:r>
              <a:rPr sz="1800" spc="-5" dirty="0">
                <a:solidFill>
                  <a:srgbClr val="404040"/>
                </a:solidFill>
                <a:latin typeface="Calibri"/>
                <a:cs typeface="Calibri"/>
              </a:rPr>
              <a:t>service within </a:t>
            </a:r>
            <a:r>
              <a:rPr sz="1800" spc="-10" dirty="0">
                <a:solidFill>
                  <a:srgbClr val="404040"/>
                </a:solidFill>
                <a:latin typeface="Calibri"/>
                <a:cs typeface="Calibri"/>
              </a:rPr>
              <a:t>most </a:t>
            </a:r>
            <a:r>
              <a:rPr sz="1800" spc="-5" dirty="0">
                <a:solidFill>
                  <a:srgbClr val="404040"/>
                </a:solidFill>
                <a:latin typeface="Calibri"/>
                <a:cs typeface="Calibri"/>
              </a:rPr>
              <a:t>of the City of  </a:t>
            </a:r>
            <a:r>
              <a:rPr sz="1800" spc="-10" dirty="0">
                <a:solidFill>
                  <a:srgbClr val="404040"/>
                </a:solidFill>
                <a:latin typeface="Calibri"/>
                <a:cs typeface="Calibri"/>
              </a:rPr>
              <a:t>Federal </a:t>
            </a:r>
            <a:r>
              <a:rPr sz="1800" spc="-35" dirty="0">
                <a:solidFill>
                  <a:srgbClr val="404040"/>
                </a:solidFill>
                <a:latin typeface="Calibri"/>
                <a:cs typeface="Calibri"/>
              </a:rPr>
              <a:t>Way </a:t>
            </a:r>
            <a:r>
              <a:rPr sz="1800" dirty="0">
                <a:solidFill>
                  <a:srgbClr val="404040"/>
                </a:solidFill>
                <a:latin typeface="Calibri"/>
                <a:cs typeface="Calibri"/>
              </a:rPr>
              <a:t>and </a:t>
            </a:r>
            <a:r>
              <a:rPr sz="1800" spc="-5" dirty="0">
                <a:solidFill>
                  <a:srgbClr val="404040"/>
                </a:solidFill>
                <a:latin typeface="Calibri"/>
                <a:cs typeface="Calibri"/>
              </a:rPr>
              <a:t>small portions of the cities of  Auburn, </a:t>
            </a:r>
            <a:r>
              <a:rPr sz="1800" spc="-10" dirty="0">
                <a:solidFill>
                  <a:srgbClr val="404040"/>
                </a:solidFill>
                <a:latin typeface="Calibri"/>
                <a:cs typeface="Calibri"/>
              </a:rPr>
              <a:t>Pacific, </a:t>
            </a:r>
            <a:r>
              <a:rPr sz="1800" spc="-25" dirty="0">
                <a:solidFill>
                  <a:srgbClr val="404040"/>
                </a:solidFill>
                <a:latin typeface="Calibri"/>
                <a:cs typeface="Calibri"/>
              </a:rPr>
              <a:t>Tacoma, </a:t>
            </a:r>
            <a:r>
              <a:rPr sz="1800" spc="-5" dirty="0">
                <a:solidFill>
                  <a:srgbClr val="404040"/>
                </a:solidFill>
                <a:latin typeface="Calibri"/>
                <a:cs typeface="Calibri"/>
              </a:rPr>
              <a:t>Des Moines</a:t>
            </a:r>
            <a:r>
              <a:rPr lang="en-US" sz="1800" spc="-5" dirty="0">
                <a:solidFill>
                  <a:srgbClr val="404040"/>
                </a:solidFill>
                <a:latin typeface="Calibri"/>
                <a:cs typeface="Calibri"/>
              </a:rPr>
              <a:t>, Kent, Algona, Edgewood</a:t>
            </a:r>
            <a:r>
              <a:rPr sz="1800" spc="-5" dirty="0">
                <a:solidFill>
                  <a:srgbClr val="404040"/>
                </a:solidFill>
                <a:latin typeface="Calibri"/>
                <a:cs typeface="Calibri"/>
              </a:rPr>
              <a:t> </a:t>
            </a:r>
            <a:r>
              <a:rPr sz="1800" dirty="0">
                <a:solidFill>
                  <a:srgbClr val="404040"/>
                </a:solidFill>
                <a:latin typeface="Calibri"/>
                <a:cs typeface="Calibri"/>
              </a:rPr>
              <a:t>and</a:t>
            </a:r>
            <a:r>
              <a:rPr sz="1800" spc="80" dirty="0">
                <a:solidFill>
                  <a:srgbClr val="404040"/>
                </a:solidFill>
                <a:latin typeface="Calibri"/>
                <a:cs typeface="Calibri"/>
              </a:rPr>
              <a:t> </a:t>
            </a:r>
            <a:r>
              <a:rPr sz="1800" spc="-10" dirty="0">
                <a:solidFill>
                  <a:srgbClr val="404040"/>
                </a:solidFill>
                <a:latin typeface="Calibri"/>
                <a:cs typeface="Calibri"/>
              </a:rPr>
              <a:t>Milton</a:t>
            </a:r>
            <a:endParaRPr sz="1800" dirty="0">
              <a:latin typeface="Calibri"/>
              <a:cs typeface="Calibri"/>
            </a:endParaRPr>
          </a:p>
          <a:p>
            <a:pPr marL="161925" marR="443230" indent="-149225">
              <a:lnSpc>
                <a:spcPts val="1939"/>
              </a:lnSpc>
              <a:spcBef>
                <a:spcPts val="1415"/>
              </a:spcBef>
              <a:buClr>
                <a:srgbClr val="99CA38"/>
              </a:buClr>
              <a:buFont typeface="Wingdings"/>
              <a:buChar char=""/>
              <a:tabLst>
                <a:tab pos="299085" algn="l"/>
                <a:tab pos="299720" algn="l"/>
              </a:tabLst>
            </a:pPr>
            <a:r>
              <a:rPr dirty="0"/>
              <a:t>	</a:t>
            </a:r>
            <a:r>
              <a:rPr sz="1800" spc="-5" dirty="0">
                <a:solidFill>
                  <a:srgbClr val="404040"/>
                </a:solidFill>
                <a:latin typeface="Calibri"/>
                <a:cs typeface="Calibri"/>
              </a:rPr>
              <a:t>Service </a:t>
            </a:r>
            <a:r>
              <a:rPr sz="1800" spc="-10" dirty="0">
                <a:solidFill>
                  <a:srgbClr val="404040"/>
                </a:solidFill>
                <a:latin typeface="Calibri"/>
                <a:cs typeface="Calibri"/>
              </a:rPr>
              <a:t>area </a:t>
            </a:r>
            <a:r>
              <a:rPr sz="1800" spc="-5" dirty="0">
                <a:solidFill>
                  <a:srgbClr val="404040"/>
                </a:solidFill>
                <a:latin typeface="Calibri"/>
                <a:cs typeface="Calibri"/>
              </a:rPr>
              <a:t>encompasses </a:t>
            </a:r>
            <a:r>
              <a:rPr sz="1800" dirty="0">
                <a:solidFill>
                  <a:srgbClr val="404040"/>
                </a:solidFill>
                <a:latin typeface="Calibri"/>
                <a:cs typeface="Calibri"/>
              </a:rPr>
              <a:t>an </a:t>
            </a:r>
            <a:r>
              <a:rPr sz="1800" spc="-10" dirty="0">
                <a:solidFill>
                  <a:srgbClr val="404040"/>
                </a:solidFill>
                <a:latin typeface="Calibri"/>
                <a:cs typeface="Calibri"/>
              </a:rPr>
              <a:t>area </a:t>
            </a:r>
            <a:r>
              <a:rPr sz="1800" spc="-5" dirty="0">
                <a:solidFill>
                  <a:srgbClr val="404040"/>
                </a:solidFill>
                <a:latin typeface="Calibri"/>
                <a:cs typeface="Calibri"/>
              </a:rPr>
              <a:t>of  </a:t>
            </a:r>
            <a:r>
              <a:rPr sz="1800" spc="-10" dirty="0">
                <a:solidFill>
                  <a:srgbClr val="404040"/>
                </a:solidFill>
                <a:latin typeface="Calibri"/>
                <a:cs typeface="Calibri"/>
              </a:rPr>
              <a:t>approximately </a:t>
            </a:r>
            <a:r>
              <a:rPr sz="1800" spc="-5" dirty="0">
                <a:solidFill>
                  <a:srgbClr val="404040"/>
                </a:solidFill>
                <a:latin typeface="Calibri"/>
                <a:cs typeface="Calibri"/>
              </a:rPr>
              <a:t>35 square miles </a:t>
            </a:r>
            <a:r>
              <a:rPr sz="1800" dirty="0">
                <a:solidFill>
                  <a:srgbClr val="404040"/>
                </a:solidFill>
                <a:latin typeface="Calibri"/>
                <a:cs typeface="Calibri"/>
              </a:rPr>
              <a:t>and </a:t>
            </a:r>
            <a:r>
              <a:rPr sz="1800" spc="-5" dirty="0">
                <a:solidFill>
                  <a:srgbClr val="404040"/>
                </a:solidFill>
                <a:latin typeface="Calibri"/>
                <a:cs typeface="Calibri"/>
              </a:rPr>
              <a:t>serves </a:t>
            </a:r>
            <a:r>
              <a:rPr sz="1800" dirty="0">
                <a:solidFill>
                  <a:srgbClr val="404040"/>
                </a:solidFill>
                <a:latin typeface="Calibri"/>
                <a:cs typeface="Calibri"/>
              </a:rPr>
              <a:t>a  </a:t>
            </a:r>
            <a:r>
              <a:rPr sz="1800" spc="-5" dirty="0">
                <a:solidFill>
                  <a:srgbClr val="404040"/>
                </a:solidFill>
                <a:latin typeface="Calibri"/>
                <a:cs typeface="Calibri"/>
              </a:rPr>
              <a:t>population of 1</a:t>
            </a:r>
            <a:r>
              <a:rPr lang="en-US" sz="1800" spc="-5" dirty="0">
                <a:solidFill>
                  <a:srgbClr val="404040"/>
                </a:solidFill>
                <a:latin typeface="Calibri"/>
                <a:cs typeface="Calibri"/>
              </a:rPr>
              <a:t>20</a:t>
            </a:r>
            <a:r>
              <a:rPr sz="1800" spc="-5" dirty="0">
                <a:solidFill>
                  <a:srgbClr val="404040"/>
                </a:solidFill>
                <a:latin typeface="Calibri"/>
                <a:cs typeface="Calibri"/>
              </a:rPr>
              <a:t>,000</a:t>
            </a:r>
            <a:r>
              <a:rPr sz="1800" spc="35" dirty="0">
                <a:solidFill>
                  <a:srgbClr val="404040"/>
                </a:solidFill>
                <a:latin typeface="Calibri"/>
                <a:cs typeface="Calibri"/>
              </a:rPr>
              <a:t> </a:t>
            </a:r>
            <a:r>
              <a:rPr sz="1800" spc="-5" dirty="0">
                <a:solidFill>
                  <a:srgbClr val="404040"/>
                </a:solidFill>
                <a:latin typeface="Calibri"/>
                <a:cs typeface="Calibri"/>
              </a:rPr>
              <a:t>people</a:t>
            </a:r>
            <a:endParaRPr sz="1800" dirty="0">
              <a:latin typeface="Calibri"/>
              <a:cs typeface="Calibri"/>
            </a:endParaRPr>
          </a:p>
          <a:p>
            <a:pPr marL="161925" marR="183515" indent="-149225">
              <a:lnSpc>
                <a:spcPts val="1939"/>
              </a:lnSpc>
              <a:spcBef>
                <a:spcPts val="1405"/>
              </a:spcBef>
              <a:buClr>
                <a:srgbClr val="99CA38"/>
              </a:buClr>
              <a:buFont typeface="Wingdings"/>
              <a:buChar char=""/>
              <a:tabLst>
                <a:tab pos="299085" algn="l"/>
                <a:tab pos="299720" algn="l"/>
              </a:tabLst>
            </a:pPr>
            <a:r>
              <a:rPr dirty="0"/>
              <a:t>	</a:t>
            </a:r>
            <a:r>
              <a:rPr sz="1800" spc="-5" dirty="0">
                <a:solidFill>
                  <a:srgbClr val="404040"/>
                </a:solidFill>
                <a:latin typeface="Calibri"/>
                <a:cs typeface="Calibri"/>
              </a:rPr>
              <a:t>The </a:t>
            </a:r>
            <a:r>
              <a:rPr sz="1800" spc="-10" dirty="0">
                <a:solidFill>
                  <a:srgbClr val="404040"/>
                </a:solidFill>
                <a:latin typeface="Calibri"/>
                <a:cs typeface="Calibri"/>
              </a:rPr>
              <a:t>District </a:t>
            </a:r>
            <a:r>
              <a:rPr sz="1800" dirty="0">
                <a:solidFill>
                  <a:srgbClr val="404040"/>
                </a:solidFill>
                <a:latin typeface="Calibri"/>
                <a:cs typeface="Calibri"/>
              </a:rPr>
              <a:t>has, under </a:t>
            </a:r>
            <a:r>
              <a:rPr sz="1800" spc="-5" dirty="0">
                <a:solidFill>
                  <a:srgbClr val="404040"/>
                </a:solidFill>
                <a:latin typeface="Calibri"/>
                <a:cs typeface="Calibri"/>
              </a:rPr>
              <a:t>one </a:t>
            </a:r>
            <a:r>
              <a:rPr sz="1800" dirty="0">
                <a:solidFill>
                  <a:srgbClr val="404040"/>
                </a:solidFill>
                <a:latin typeface="Calibri"/>
                <a:cs typeface="Calibri"/>
              </a:rPr>
              <a:t>name </a:t>
            </a:r>
            <a:r>
              <a:rPr sz="1800" spc="-5" dirty="0">
                <a:solidFill>
                  <a:srgbClr val="404040"/>
                </a:solidFill>
                <a:latin typeface="Calibri"/>
                <a:cs typeface="Calibri"/>
              </a:rPr>
              <a:t>or </a:t>
            </a:r>
            <a:r>
              <a:rPr sz="1800" spc="-25" dirty="0">
                <a:solidFill>
                  <a:srgbClr val="404040"/>
                </a:solidFill>
                <a:latin typeface="Calibri"/>
                <a:cs typeface="Calibri"/>
              </a:rPr>
              <a:t>another,  </a:t>
            </a:r>
            <a:r>
              <a:rPr sz="1800" spc="-10" dirty="0">
                <a:solidFill>
                  <a:srgbClr val="404040"/>
                </a:solidFill>
                <a:latin typeface="Calibri"/>
                <a:cs typeface="Calibri"/>
              </a:rPr>
              <a:t>provided </a:t>
            </a:r>
            <a:r>
              <a:rPr sz="1800" spc="-5" dirty="0">
                <a:solidFill>
                  <a:srgbClr val="404040"/>
                </a:solidFill>
                <a:latin typeface="Calibri"/>
                <a:cs typeface="Calibri"/>
              </a:rPr>
              <a:t>service </a:t>
            </a:r>
            <a:r>
              <a:rPr sz="1800" spc="-10" dirty="0">
                <a:solidFill>
                  <a:srgbClr val="404040"/>
                </a:solidFill>
                <a:latin typeface="Calibri"/>
                <a:cs typeface="Calibri"/>
              </a:rPr>
              <a:t>to </a:t>
            </a:r>
            <a:r>
              <a:rPr sz="1800" spc="-5" dirty="0">
                <a:solidFill>
                  <a:srgbClr val="404040"/>
                </a:solidFill>
                <a:latin typeface="Calibri"/>
                <a:cs typeface="Calibri"/>
              </a:rPr>
              <a:t>the </a:t>
            </a:r>
            <a:r>
              <a:rPr sz="1800" spc="-10" dirty="0">
                <a:solidFill>
                  <a:srgbClr val="404040"/>
                </a:solidFill>
                <a:latin typeface="Calibri"/>
                <a:cs typeface="Calibri"/>
              </a:rPr>
              <a:t>Federal </a:t>
            </a:r>
            <a:r>
              <a:rPr sz="1800" spc="-35" dirty="0">
                <a:solidFill>
                  <a:srgbClr val="404040"/>
                </a:solidFill>
                <a:latin typeface="Calibri"/>
                <a:cs typeface="Calibri"/>
              </a:rPr>
              <a:t>Way </a:t>
            </a:r>
            <a:r>
              <a:rPr sz="1800" spc="-10" dirty="0">
                <a:solidFill>
                  <a:srgbClr val="404040"/>
                </a:solidFill>
                <a:latin typeface="Calibri"/>
                <a:cs typeface="Calibri"/>
              </a:rPr>
              <a:t>area </a:t>
            </a:r>
            <a:r>
              <a:rPr sz="1800" spc="-15" dirty="0">
                <a:solidFill>
                  <a:srgbClr val="404040"/>
                </a:solidFill>
                <a:latin typeface="Calibri"/>
                <a:cs typeface="Calibri"/>
              </a:rPr>
              <a:t>for  </a:t>
            </a:r>
            <a:r>
              <a:rPr sz="1800" spc="-10" dirty="0">
                <a:solidFill>
                  <a:srgbClr val="404040"/>
                </a:solidFill>
                <a:latin typeface="Calibri"/>
                <a:cs typeface="Calibri"/>
              </a:rPr>
              <a:t>more </a:t>
            </a:r>
            <a:r>
              <a:rPr sz="1800" spc="-5" dirty="0">
                <a:solidFill>
                  <a:srgbClr val="404040"/>
                </a:solidFill>
                <a:latin typeface="Calibri"/>
                <a:cs typeface="Calibri"/>
              </a:rPr>
              <a:t>than </a:t>
            </a:r>
            <a:r>
              <a:rPr lang="en-US" sz="1800" spc="-5" dirty="0">
                <a:solidFill>
                  <a:srgbClr val="404040"/>
                </a:solidFill>
                <a:latin typeface="Calibri"/>
                <a:cs typeface="Calibri"/>
              </a:rPr>
              <a:t>6</a:t>
            </a:r>
            <a:r>
              <a:rPr sz="1800" spc="-5" dirty="0">
                <a:solidFill>
                  <a:srgbClr val="404040"/>
                </a:solidFill>
                <a:latin typeface="Calibri"/>
                <a:cs typeface="Calibri"/>
              </a:rPr>
              <a:t>0</a:t>
            </a:r>
            <a:r>
              <a:rPr sz="1800" spc="30" dirty="0">
                <a:solidFill>
                  <a:srgbClr val="404040"/>
                </a:solidFill>
                <a:latin typeface="Calibri"/>
                <a:cs typeface="Calibri"/>
              </a:rPr>
              <a:t> </a:t>
            </a:r>
            <a:r>
              <a:rPr sz="1800" spc="-15" dirty="0">
                <a:solidFill>
                  <a:srgbClr val="404040"/>
                </a:solidFill>
                <a:latin typeface="Calibri"/>
                <a:cs typeface="Calibri"/>
              </a:rPr>
              <a:t>years.</a:t>
            </a:r>
            <a:endParaRPr sz="1800" dirty="0">
              <a:latin typeface="Calibri"/>
              <a:cs typeface="Calibri"/>
            </a:endParaRPr>
          </a:p>
          <a:p>
            <a:pPr marL="161925" marR="57150" indent="-149225">
              <a:lnSpc>
                <a:spcPts val="1939"/>
              </a:lnSpc>
              <a:spcBef>
                <a:spcPts val="1415"/>
              </a:spcBef>
              <a:buClr>
                <a:srgbClr val="99CA38"/>
              </a:buClr>
              <a:buFont typeface="Wingdings"/>
              <a:buChar char=""/>
              <a:tabLst>
                <a:tab pos="299085" algn="l"/>
                <a:tab pos="299720" algn="l"/>
              </a:tabLst>
            </a:pPr>
            <a:r>
              <a:rPr dirty="0"/>
              <a:t>	</a:t>
            </a:r>
            <a:r>
              <a:rPr sz="1800" spc="-5" dirty="0">
                <a:solidFill>
                  <a:srgbClr val="404040"/>
                </a:solidFill>
                <a:latin typeface="Calibri"/>
                <a:cs typeface="Calibri"/>
              </a:rPr>
              <a:t>On October 16,</a:t>
            </a:r>
            <a:r>
              <a:rPr lang="en-US" sz="1800" spc="-5" dirty="0">
                <a:solidFill>
                  <a:srgbClr val="404040"/>
                </a:solidFill>
                <a:latin typeface="Calibri"/>
                <a:cs typeface="Calibri"/>
              </a:rPr>
              <a:t> </a:t>
            </a:r>
            <a:r>
              <a:rPr sz="1800" spc="-5" dirty="0">
                <a:solidFill>
                  <a:srgbClr val="404040"/>
                </a:solidFill>
                <a:latin typeface="Calibri"/>
                <a:cs typeface="Calibri"/>
              </a:rPr>
              <a:t>2016 the </a:t>
            </a:r>
            <a:r>
              <a:rPr sz="1800" dirty="0">
                <a:solidFill>
                  <a:srgbClr val="404040"/>
                </a:solidFill>
                <a:latin typeface="Calibri"/>
                <a:cs typeface="Calibri"/>
              </a:rPr>
              <a:t>name </a:t>
            </a:r>
            <a:r>
              <a:rPr sz="1800" spc="-10" dirty="0">
                <a:solidFill>
                  <a:srgbClr val="404040"/>
                </a:solidFill>
                <a:latin typeface="Calibri"/>
                <a:cs typeface="Calibri"/>
              </a:rPr>
              <a:t>was </a:t>
            </a:r>
            <a:r>
              <a:rPr sz="1800" spc="-5" dirty="0">
                <a:solidFill>
                  <a:srgbClr val="404040"/>
                </a:solidFill>
                <a:latin typeface="Calibri"/>
                <a:cs typeface="Calibri"/>
              </a:rPr>
              <a:t>officially  changed </a:t>
            </a:r>
            <a:r>
              <a:rPr sz="1800" spc="-10" dirty="0">
                <a:solidFill>
                  <a:srgbClr val="404040"/>
                </a:solidFill>
                <a:latin typeface="Calibri"/>
                <a:cs typeface="Calibri"/>
              </a:rPr>
              <a:t>to </a:t>
            </a:r>
            <a:r>
              <a:rPr sz="1800" spc="-15" dirty="0">
                <a:solidFill>
                  <a:srgbClr val="404040"/>
                </a:solidFill>
                <a:latin typeface="Calibri"/>
                <a:cs typeface="Calibri"/>
              </a:rPr>
              <a:t>Lakehaven </a:t>
            </a:r>
            <a:r>
              <a:rPr sz="1800" spc="-25" dirty="0">
                <a:solidFill>
                  <a:srgbClr val="404040"/>
                </a:solidFill>
                <a:latin typeface="Calibri"/>
                <a:cs typeface="Calibri"/>
              </a:rPr>
              <a:t>Water </a:t>
            </a:r>
            <a:r>
              <a:rPr sz="1800" dirty="0">
                <a:solidFill>
                  <a:srgbClr val="404040"/>
                </a:solidFill>
                <a:latin typeface="Calibri"/>
                <a:cs typeface="Calibri"/>
              </a:rPr>
              <a:t>and </a:t>
            </a:r>
            <a:r>
              <a:rPr sz="1800" spc="-5" dirty="0">
                <a:solidFill>
                  <a:srgbClr val="404040"/>
                </a:solidFill>
                <a:latin typeface="Calibri"/>
                <a:cs typeface="Calibri"/>
              </a:rPr>
              <a:t>Sewer</a:t>
            </a:r>
            <a:r>
              <a:rPr sz="1800" spc="55" dirty="0">
                <a:solidFill>
                  <a:srgbClr val="404040"/>
                </a:solidFill>
                <a:latin typeface="Calibri"/>
                <a:cs typeface="Calibri"/>
              </a:rPr>
              <a:t> </a:t>
            </a:r>
            <a:r>
              <a:rPr sz="1800" spc="-10" dirty="0">
                <a:solidFill>
                  <a:srgbClr val="404040"/>
                </a:solidFill>
                <a:latin typeface="Calibri"/>
                <a:cs typeface="Calibri"/>
              </a:rPr>
              <a:t>District</a:t>
            </a:r>
            <a:endParaRPr sz="1800" dirty="0">
              <a:latin typeface="Calibri"/>
              <a:cs typeface="Calibri"/>
            </a:endParaRPr>
          </a:p>
        </p:txBody>
      </p:sp>
      <p:sp>
        <p:nvSpPr>
          <p:cNvPr id="5" name="object 5"/>
          <p:cNvSpPr/>
          <p:nvPr/>
        </p:nvSpPr>
        <p:spPr>
          <a:xfrm>
            <a:off x="626363" y="1981200"/>
            <a:ext cx="2264486" cy="218841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6400800"/>
            <a:ext cx="9144000" cy="457200"/>
          </a:xfrm>
          <a:custGeom>
            <a:avLst/>
            <a:gdLst/>
            <a:ahLst/>
            <a:cxnLst/>
            <a:rect l="l" t="t" r="r" b="b"/>
            <a:pathLst>
              <a:path w="9144000" h="457200">
                <a:moveTo>
                  <a:pt x="0" y="457200"/>
                </a:moveTo>
                <a:lnTo>
                  <a:pt x="9144000" y="457200"/>
                </a:lnTo>
                <a:lnTo>
                  <a:pt x="9144000" y="0"/>
                </a:lnTo>
                <a:lnTo>
                  <a:pt x="0" y="0"/>
                </a:lnTo>
                <a:lnTo>
                  <a:pt x="0" y="457200"/>
                </a:lnTo>
                <a:close/>
              </a:path>
            </a:pathLst>
          </a:custGeom>
          <a:solidFill>
            <a:srgbClr val="62A437"/>
          </a:solidFill>
        </p:spPr>
        <p:txBody>
          <a:bodyPr wrap="square" lIns="0" tIns="0" rIns="0" bIns="0" rtlCol="0"/>
          <a:lstStyle/>
          <a:p>
            <a:endParaRPr/>
          </a:p>
        </p:txBody>
      </p:sp>
      <p:sp>
        <p:nvSpPr>
          <p:cNvPr id="4" name="object 4"/>
          <p:cNvSpPr/>
          <p:nvPr/>
        </p:nvSpPr>
        <p:spPr>
          <a:xfrm>
            <a:off x="0" y="6333744"/>
            <a:ext cx="9144000" cy="67310"/>
          </a:xfrm>
          <a:custGeom>
            <a:avLst/>
            <a:gdLst/>
            <a:ahLst/>
            <a:cxnLst/>
            <a:rect l="l" t="t" r="r" b="b"/>
            <a:pathLst>
              <a:path w="9144000" h="67310">
                <a:moveTo>
                  <a:pt x="0" y="67055"/>
                </a:moveTo>
                <a:lnTo>
                  <a:pt x="9144000" y="67055"/>
                </a:lnTo>
                <a:lnTo>
                  <a:pt x="9144000" y="0"/>
                </a:lnTo>
                <a:lnTo>
                  <a:pt x="0" y="0"/>
                </a:lnTo>
                <a:lnTo>
                  <a:pt x="0" y="67055"/>
                </a:lnTo>
                <a:close/>
              </a:path>
            </a:pathLst>
          </a:custGeom>
          <a:solidFill>
            <a:srgbClr val="99CA38"/>
          </a:solidFill>
        </p:spPr>
        <p:txBody>
          <a:bodyPr wrap="square" lIns="0" tIns="0" rIns="0" bIns="0" rtlCol="0"/>
          <a:lstStyle/>
          <a:p>
            <a:endParaRPr/>
          </a:p>
        </p:txBody>
      </p:sp>
      <p:sp>
        <p:nvSpPr>
          <p:cNvPr id="5" name="object 5"/>
          <p:cNvSpPr/>
          <p:nvPr/>
        </p:nvSpPr>
        <p:spPr>
          <a:xfrm>
            <a:off x="894588" y="1737360"/>
            <a:ext cx="7475220" cy="0"/>
          </a:xfrm>
          <a:custGeom>
            <a:avLst/>
            <a:gdLst/>
            <a:ahLst/>
            <a:cxnLst/>
            <a:rect l="l" t="t" r="r" b="b"/>
            <a:pathLst>
              <a:path w="7475220">
                <a:moveTo>
                  <a:pt x="0" y="0"/>
                </a:moveTo>
                <a:lnTo>
                  <a:pt x="7475220" y="0"/>
                </a:lnTo>
              </a:path>
            </a:pathLst>
          </a:custGeom>
          <a:ln w="6096">
            <a:solidFill>
              <a:srgbClr val="7E7E7E"/>
            </a:solidFill>
          </a:ln>
        </p:spPr>
        <p:txBody>
          <a:bodyPr wrap="square" lIns="0" tIns="0" rIns="0" bIns="0" rtlCol="0"/>
          <a:lstStyle/>
          <a:p>
            <a:endParaRPr/>
          </a:p>
        </p:txBody>
      </p:sp>
      <p:sp>
        <p:nvSpPr>
          <p:cNvPr id="6" name="object 6"/>
          <p:cNvSpPr txBox="1">
            <a:spLocks noGrp="1"/>
          </p:cNvSpPr>
          <p:nvPr>
            <p:ph type="title"/>
          </p:nvPr>
        </p:nvSpPr>
        <p:spPr>
          <a:xfrm>
            <a:off x="3322446" y="607123"/>
            <a:ext cx="2503805" cy="696595"/>
          </a:xfrm>
          <a:prstGeom prst="rect">
            <a:avLst/>
          </a:prstGeom>
        </p:spPr>
        <p:txBody>
          <a:bodyPr vert="horz" wrap="square" lIns="0" tIns="13335" rIns="0" bIns="0" rtlCol="0">
            <a:spAutoFit/>
          </a:bodyPr>
          <a:lstStyle/>
          <a:p>
            <a:pPr marL="12700">
              <a:lnSpc>
                <a:spcPct val="100000"/>
              </a:lnSpc>
              <a:spcBef>
                <a:spcPts val="105"/>
              </a:spcBef>
            </a:pPr>
            <a:r>
              <a:rPr sz="4400" spc="-35" dirty="0"/>
              <a:t>The</a:t>
            </a:r>
            <a:r>
              <a:rPr sz="4400" spc="-175" dirty="0"/>
              <a:t> </a:t>
            </a:r>
            <a:r>
              <a:rPr sz="4400" spc="-65" dirty="0"/>
              <a:t>Project</a:t>
            </a:r>
            <a:endParaRPr sz="4400"/>
          </a:p>
        </p:txBody>
      </p:sp>
      <p:sp>
        <p:nvSpPr>
          <p:cNvPr id="7" name="object 7"/>
          <p:cNvSpPr/>
          <p:nvPr/>
        </p:nvSpPr>
        <p:spPr>
          <a:xfrm>
            <a:off x="5943600" y="5033771"/>
            <a:ext cx="3019043" cy="108813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rcuit board&#10;&#10;Description automatically generated">
            <a:extLst>
              <a:ext uri="{FF2B5EF4-FFF2-40B4-BE49-F238E27FC236}">
                <a16:creationId xmlns:a16="http://schemas.microsoft.com/office/drawing/2014/main" id="{5ABFDD96-592A-44F0-B4F9-799D6A2865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102" y="304800"/>
            <a:ext cx="8043793" cy="4724400"/>
          </a:xfrm>
          <a:prstGeom prst="rect">
            <a:avLst/>
          </a:prstGeom>
        </p:spPr>
      </p:pic>
      <p:sp>
        <p:nvSpPr>
          <p:cNvPr id="4" name="Title 3">
            <a:extLst>
              <a:ext uri="{FF2B5EF4-FFF2-40B4-BE49-F238E27FC236}">
                <a16:creationId xmlns:a16="http://schemas.microsoft.com/office/drawing/2014/main" id="{3BCA97D9-F24F-450E-BED9-40AFB81C1ED8}"/>
              </a:ext>
            </a:extLst>
          </p:cNvPr>
          <p:cNvSpPr>
            <a:spLocks noGrp="1"/>
          </p:cNvSpPr>
          <p:nvPr>
            <p:ph type="title"/>
          </p:nvPr>
        </p:nvSpPr>
        <p:spPr>
          <a:xfrm>
            <a:off x="457200" y="5320255"/>
            <a:ext cx="7616792" cy="800219"/>
          </a:xfrm>
        </p:spPr>
        <p:txBody>
          <a:bodyPr/>
          <a:lstStyle/>
          <a:p>
            <a:r>
              <a:rPr lang="en-US" sz="5200" dirty="0" err="1"/>
              <a:t>Lakehaven</a:t>
            </a:r>
            <a:r>
              <a:rPr lang="en-US" sz="5200" dirty="0"/>
              <a:t> Vicinity Map</a:t>
            </a:r>
          </a:p>
        </p:txBody>
      </p:sp>
      <p:sp>
        <p:nvSpPr>
          <p:cNvPr id="5" name="Text Placeholder 4">
            <a:extLst>
              <a:ext uri="{FF2B5EF4-FFF2-40B4-BE49-F238E27FC236}">
                <a16:creationId xmlns:a16="http://schemas.microsoft.com/office/drawing/2014/main" id="{8A26DAC5-1B8B-4838-A4BE-C561CCCB8558}"/>
              </a:ext>
            </a:extLst>
          </p:cNvPr>
          <p:cNvSpPr>
            <a:spLocks noGrp="1"/>
          </p:cNvSpPr>
          <p:nvPr>
            <p:ph type="body" idx="1"/>
          </p:nvPr>
        </p:nvSpPr>
        <p:spPr>
          <a:xfrm>
            <a:off x="457200" y="1905000"/>
            <a:ext cx="8229600" cy="3276600"/>
          </a:xfrm>
        </p:spPr>
        <p:txBody>
          <a:bodyPr/>
          <a:lstStyle/>
          <a:p>
            <a:endParaRPr lang="en-US" dirty="0"/>
          </a:p>
        </p:txBody>
      </p:sp>
    </p:spTree>
    <p:extLst>
      <p:ext uri="{BB962C8B-B14F-4D97-AF65-F5344CB8AC3E}">
        <p14:creationId xmlns:p14="http://schemas.microsoft.com/office/powerpoint/2010/main" val="1915175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54239" y="4715963"/>
            <a:ext cx="2233295" cy="817880"/>
          </a:xfrm>
          <a:prstGeom prst="rect">
            <a:avLst/>
          </a:prstGeom>
        </p:spPr>
        <p:txBody>
          <a:bodyPr vert="horz" wrap="square" lIns="0" tIns="12065" rIns="0" bIns="0" rtlCol="0">
            <a:spAutoFit/>
          </a:bodyPr>
          <a:lstStyle/>
          <a:p>
            <a:pPr marL="12700">
              <a:lnSpc>
                <a:spcPct val="100000"/>
              </a:lnSpc>
              <a:spcBef>
                <a:spcPts val="95"/>
              </a:spcBef>
            </a:pPr>
            <a:r>
              <a:rPr sz="5200" b="0" spc="-60" dirty="0">
                <a:solidFill>
                  <a:srgbClr val="252525"/>
                </a:solidFill>
                <a:latin typeface="Calibri Light"/>
                <a:cs typeface="Calibri Light"/>
              </a:rPr>
              <a:t>Location</a:t>
            </a:r>
            <a:endParaRPr sz="5200" dirty="0">
              <a:latin typeface="Calibri Light"/>
              <a:cs typeface="Calibri Light"/>
            </a:endParaRPr>
          </a:p>
        </p:txBody>
      </p:sp>
      <p:sp>
        <p:nvSpPr>
          <p:cNvPr id="3" name="object 3"/>
          <p:cNvSpPr/>
          <p:nvPr/>
        </p:nvSpPr>
        <p:spPr>
          <a:xfrm>
            <a:off x="541019" y="5618988"/>
            <a:ext cx="7886700" cy="0"/>
          </a:xfrm>
          <a:custGeom>
            <a:avLst/>
            <a:gdLst/>
            <a:ahLst/>
            <a:cxnLst/>
            <a:rect l="l" t="t" r="r" b="b"/>
            <a:pathLst>
              <a:path w="7886700">
                <a:moveTo>
                  <a:pt x="0" y="0"/>
                </a:moveTo>
                <a:lnTo>
                  <a:pt x="7886700" y="0"/>
                </a:lnTo>
              </a:path>
            </a:pathLst>
          </a:custGeom>
          <a:ln w="6096">
            <a:solidFill>
              <a:srgbClr val="455F51"/>
            </a:solidFill>
          </a:ln>
        </p:spPr>
        <p:txBody>
          <a:bodyPr wrap="square" lIns="0" tIns="0" rIns="0" bIns="0" rtlCol="0"/>
          <a:lstStyle/>
          <a:p>
            <a:endParaRPr/>
          </a:p>
        </p:txBody>
      </p:sp>
      <p:sp>
        <p:nvSpPr>
          <p:cNvPr id="4" name="object 4"/>
          <p:cNvSpPr/>
          <p:nvPr/>
        </p:nvSpPr>
        <p:spPr>
          <a:xfrm>
            <a:off x="0" y="6333744"/>
            <a:ext cx="9144000" cy="67310"/>
          </a:xfrm>
          <a:custGeom>
            <a:avLst/>
            <a:gdLst/>
            <a:ahLst/>
            <a:cxnLst/>
            <a:rect l="l" t="t" r="r" b="b"/>
            <a:pathLst>
              <a:path w="9144000" h="67310">
                <a:moveTo>
                  <a:pt x="0" y="67055"/>
                </a:moveTo>
                <a:lnTo>
                  <a:pt x="9144000" y="67055"/>
                </a:lnTo>
                <a:lnTo>
                  <a:pt x="9144000" y="0"/>
                </a:lnTo>
                <a:lnTo>
                  <a:pt x="0" y="0"/>
                </a:lnTo>
                <a:lnTo>
                  <a:pt x="0" y="67055"/>
                </a:lnTo>
                <a:close/>
              </a:path>
            </a:pathLst>
          </a:custGeom>
          <a:solidFill>
            <a:srgbClr val="99CA38"/>
          </a:solidFill>
        </p:spPr>
        <p:txBody>
          <a:bodyPr wrap="square" lIns="0" tIns="0" rIns="0" bIns="0" rtlCol="0"/>
          <a:lstStyle/>
          <a:p>
            <a:endParaRPr/>
          </a:p>
        </p:txBody>
      </p:sp>
      <p:sp>
        <p:nvSpPr>
          <p:cNvPr id="5" name="object 5"/>
          <p:cNvSpPr/>
          <p:nvPr/>
        </p:nvSpPr>
        <p:spPr>
          <a:xfrm>
            <a:off x="0" y="6400800"/>
            <a:ext cx="9144000" cy="457200"/>
          </a:xfrm>
          <a:custGeom>
            <a:avLst/>
            <a:gdLst/>
            <a:ahLst/>
            <a:cxnLst/>
            <a:rect l="l" t="t" r="r" b="b"/>
            <a:pathLst>
              <a:path w="9144000" h="457200">
                <a:moveTo>
                  <a:pt x="0" y="457200"/>
                </a:moveTo>
                <a:lnTo>
                  <a:pt x="9144000" y="457200"/>
                </a:lnTo>
                <a:lnTo>
                  <a:pt x="9144000" y="0"/>
                </a:lnTo>
                <a:lnTo>
                  <a:pt x="0" y="0"/>
                </a:lnTo>
                <a:lnTo>
                  <a:pt x="0" y="457200"/>
                </a:lnTo>
                <a:close/>
              </a:path>
            </a:pathLst>
          </a:custGeom>
          <a:solidFill>
            <a:srgbClr val="62A437"/>
          </a:solidFill>
        </p:spPr>
        <p:txBody>
          <a:bodyPr wrap="square" lIns="0" tIns="0" rIns="0" bIns="0" rtlCol="0"/>
          <a:lstStyle/>
          <a:p>
            <a:endParaRPr/>
          </a:p>
        </p:txBody>
      </p:sp>
      <p:pic>
        <p:nvPicPr>
          <p:cNvPr id="7" name="Picture 6">
            <a:extLst>
              <a:ext uri="{FF2B5EF4-FFF2-40B4-BE49-F238E27FC236}">
                <a16:creationId xmlns:a16="http://schemas.microsoft.com/office/drawing/2014/main" id="{EEAA7874-1FA3-4C89-AF7B-41C7FB3FB556}"/>
              </a:ext>
            </a:extLst>
          </p:cNvPr>
          <p:cNvPicPr>
            <a:picLocks noChangeAspect="1"/>
          </p:cNvPicPr>
          <p:nvPr/>
        </p:nvPicPr>
        <p:blipFill>
          <a:blip r:embed="rId2"/>
          <a:stretch>
            <a:fillRect/>
          </a:stretch>
        </p:blipFill>
        <p:spPr>
          <a:xfrm>
            <a:off x="541019" y="363220"/>
            <a:ext cx="8048742" cy="435944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TotalTime>
  <Words>2005</Words>
  <Application>Microsoft Office PowerPoint</Application>
  <PresentationFormat>On-screen Show (4:3)</PresentationFormat>
  <Paragraphs>224</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Times New Roman</vt:lpstr>
      <vt:lpstr>Wingdings</vt:lpstr>
      <vt:lpstr>Office Theme</vt:lpstr>
      <vt:lpstr>Lakehaven Water &amp; Sewer District New  Headquarters</vt:lpstr>
      <vt:lpstr>Agenda</vt:lpstr>
      <vt:lpstr>Introductions</vt:lpstr>
      <vt:lpstr>The Project Team: Here Today</vt:lpstr>
      <vt:lpstr>The Project Team: Not Here Today</vt:lpstr>
      <vt:lpstr>Lakehaven Water &amp; Sewer District</vt:lpstr>
      <vt:lpstr>The Project</vt:lpstr>
      <vt:lpstr>Lakehaven Vicinity Map</vt:lpstr>
      <vt:lpstr>PowerPoint Presentation</vt:lpstr>
      <vt:lpstr>Lakehaven Water &amp; Sewer District New Headquarters</vt:lpstr>
      <vt:lpstr>PowerPoint Presentation</vt:lpstr>
      <vt:lpstr>PowerPoint Presentation</vt:lpstr>
      <vt:lpstr>Lakehaven Water &amp; Sewer District New Headquarters  Project Budget</vt:lpstr>
      <vt:lpstr>Project Funding</vt:lpstr>
      <vt:lpstr>Lakehaven Water &amp; Sewer District  New Headquarters Facility Schedule</vt:lpstr>
      <vt:lpstr>Lakehaven Water &amp; Sewer District  New Headquarters Facility Schedule</vt:lpstr>
      <vt:lpstr>Lakehaven Water &amp; Sewer District  New Headquarters Facility Schedule</vt:lpstr>
      <vt:lpstr>PowerPoint Presentation</vt:lpstr>
      <vt:lpstr>RCW 39.10.300 GC/CM Statutory Compliance</vt:lpstr>
      <vt:lpstr>Advantages to GC/CM Delivery</vt:lpstr>
      <vt:lpstr>Public Body Qualifications</vt:lpstr>
      <vt:lpstr>Lakehaven</vt:lpstr>
      <vt:lpstr>PowerPoint Presentation</vt:lpstr>
      <vt:lpstr>PowerPoint Presentation</vt:lpstr>
      <vt:lpstr>PowerPoint Presentation</vt:lpstr>
      <vt:lpstr>PowerPoint Presentation</vt:lpstr>
      <vt:lpstr>PowerPoint Presentation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Lakehaven Water &amp; Sewer District New  Headquarters</dc:title>
  <dc:creator>Maggie Anderson</dc:creator>
  <cp:lastModifiedBy>Margaret Anderson</cp:lastModifiedBy>
  <cp:revision>11</cp:revision>
  <cp:lastPrinted>2019-09-25T22:17:05Z</cp:lastPrinted>
  <dcterms:created xsi:type="dcterms:W3CDTF">2019-09-10T23:45:25Z</dcterms:created>
  <dcterms:modified xsi:type="dcterms:W3CDTF">2019-09-25T22:23:18Z</dcterms:modified>
</cp:coreProperties>
</file>