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3" r:id="rId3"/>
    <p:sldId id="291" r:id="rId4"/>
    <p:sldId id="287" r:id="rId5"/>
    <p:sldId id="316" r:id="rId6"/>
    <p:sldId id="350" r:id="rId7"/>
    <p:sldId id="329" r:id="rId8"/>
    <p:sldId id="330" r:id="rId9"/>
    <p:sldId id="332" r:id="rId10"/>
    <p:sldId id="331" r:id="rId11"/>
    <p:sldId id="333" r:id="rId12"/>
    <p:sldId id="334" r:id="rId13"/>
    <p:sldId id="292" r:id="rId14"/>
    <p:sldId id="336" r:id="rId15"/>
    <p:sldId id="344" r:id="rId16"/>
    <p:sldId id="314" r:id="rId17"/>
    <p:sldId id="341" r:id="rId18"/>
    <p:sldId id="313" r:id="rId19"/>
    <p:sldId id="277" r:id="rId20"/>
    <p:sldId id="342" r:id="rId21"/>
    <p:sldId id="305" r:id="rId22"/>
    <p:sldId id="264" r:id="rId23"/>
    <p:sldId id="265" r:id="rId24"/>
    <p:sldId id="279" r:id="rId25"/>
    <p:sldId id="266" r:id="rId26"/>
    <p:sldId id="312" r:id="rId27"/>
    <p:sldId id="311" r:id="rId28"/>
    <p:sldId id="285" r:id="rId29"/>
    <p:sldId id="345" r:id="rId30"/>
    <p:sldId id="346" r:id="rId31"/>
    <p:sldId id="347" r:id="rId32"/>
    <p:sldId id="348" r:id="rId33"/>
    <p:sldId id="349" r:id="rId34"/>
    <p:sldId id="281" r:id="rId35"/>
    <p:sldId id="282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86380" autoAdjust="0"/>
  </p:normalViewPr>
  <p:slideViewPr>
    <p:cSldViewPr>
      <p:cViewPr varScale="1">
        <p:scale>
          <a:sx n="93" d="100"/>
          <a:sy n="93" d="100"/>
        </p:scale>
        <p:origin x="4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3" tIns="46317" rIns="92633" bIns="46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2633" tIns="46317" rIns="92633" bIns="46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11/30/2016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49" y="2667000"/>
            <a:ext cx="7543800" cy="136757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n-lt"/>
              </a:rPr>
              <a:t>Mount Vernon High School</a:t>
            </a:r>
            <a:br>
              <a:rPr lang="en-US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Old Main Building Historic Modernization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8" y="4468282"/>
            <a:ext cx="4762500" cy="9336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to use the GC/CM Delivery Method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December 1, 2016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6749" y="5835649"/>
            <a:ext cx="7543799" cy="642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“To expect, encourage, and facilitate the pursuit of excellence and life-long learning in our students, equipping them for future success and happiness”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71" y="601980"/>
            <a:ext cx="2738755" cy="1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9" y="1553457"/>
            <a:ext cx="7958962" cy="44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MVSD</a:t>
            </a:r>
            <a:r>
              <a:rPr lang="en-US" sz="3200" dirty="0" smtClean="0"/>
              <a:t> Capital Improvement Program $106,463,549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45223"/>
            <a:ext cx="7620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Capital Bond Approved February 2016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2016 MVSD Capital Bond Program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Today’s PRC Presentation</a:t>
            </a:r>
          </a:p>
          <a:p>
            <a:r>
              <a:rPr lang="en-US" dirty="0">
                <a:solidFill>
                  <a:srgbClr val="C00000"/>
                </a:solidFill>
              </a:rPr>
              <a:t>Mount Vernon High School (MVHS) – </a:t>
            </a:r>
            <a:r>
              <a:rPr lang="en-US" dirty="0"/>
              <a:t>Historic Modernization &amp; </a:t>
            </a:r>
            <a:r>
              <a:rPr lang="en-US" dirty="0" smtClean="0"/>
              <a:t>Additions</a:t>
            </a:r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Projects Currently Underway (GC/CM)</a:t>
            </a:r>
          </a:p>
          <a:p>
            <a:r>
              <a:rPr lang="en-US" dirty="0"/>
              <a:t>East Division Elementary School (EDES)– New </a:t>
            </a:r>
            <a:r>
              <a:rPr lang="en-US" dirty="0" smtClean="0"/>
              <a:t>School </a:t>
            </a:r>
          </a:p>
          <a:p>
            <a:r>
              <a:rPr lang="en-US" dirty="0" smtClean="0"/>
              <a:t>Madison </a:t>
            </a:r>
            <a:r>
              <a:rPr lang="en-US" dirty="0"/>
              <a:t>Elementary School (MES) – Replacement School</a:t>
            </a:r>
          </a:p>
          <a:p>
            <a:pPr marL="114300" indent="0">
              <a:buNone/>
            </a:pPr>
            <a:endParaRPr lang="en-US" sz="800" u="sng" dirty="0"/>
          </a:p>
          <a:p>
            <a:pPr marL="114300" indent="0">
              <a:buNone/>
            </a:pPr>
            <a:r>
              <a:rPr lang="en-US" u="sng" dirty="0" smtClean="0"/>
              <a:t>Remaining MVSD Capital Projects</a:t>
            </a:r>
          </a:p>
          <a:p>
            <a:r>
              <a:rPr lang="en-US" dirty="0" smtClean="0"/>
              <a:t>Mount Vernon High School – New CTE Building</a:t>
            </a:r>
          </a:p>
          <a:p>
            <a:r>
              <a:rPr lang="en-US" dirty="0" err="1" smtClean="0"/>
              <a:t>LaVenture</a:t>
            </a:r>
            <a:r>
              <a:rPr lang="en-US" dirty="0" smtClean="0"/>
              <a:t> Middle School (</a:t>
            </a:r>
            <a:r>
              <a:rPr lang="en-US" dirty="0" err="1" smtClean="0"/>
              <a:t>LMS</a:t>
            </a:r>
            <a:r>
              <a:rPr lang="en-US" dirty="0" smtClean="0"/>
              <a:t>) – Modernization &amp; Additions</a:t>
            </a:r>
          </a:p>
          <a:p>
            <a:r>
              <a:rPr lang="en-US" dirty="0" smtClean="0"/>
              <a:t>Lincoln Elementary School (LES) – TBD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1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3" y="1752600"/>
            <a:ext cx="8014774" cy="4582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Mount Vernon High School</a:t>
            </a:r>
            <a:br>
              <a:rPr lang="en-US" sz="4400" dirty="0" smtClean="0"/>
            </a:br>
            <a:r>
              <a:rPr lang="en-US" sz="4400" dirty="0" smtClean="0"/>
              <a:t>Old Main Building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86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1242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The Project</a:t>
            </a:r>
            <a:endParaRPr lang="en-US" sz="4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601980"/>
            <a:ext cx="3141026" cy="2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MVHS Old Main Building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45902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Historic Building - Circa 1922</a:t>
            </a:r>
          </a:p>
          <a:p>
            <a:r>
              <a:rPr lang="en-US" sz="1800" dirty="0" smtClean="0"/>
              <a:t>Occupied Campus – 1900 Students</a:t>
            </a:r>
          </a:p>
          <a:p>
            <a:r>
              <a:rPr lang="en-US" sz="1800" dirty="0"/>
              <a:t>Adjacent to Residential </a:t>
            </a:r>
            <a:r>
              <a:rPr lang="en-US" sz="1800" dirty="0" smtClean="0"/>
              <a:t>Areas</a:t>
            </a:r>
          </a:p>
          <a:p>
            <a:r>
              <a:rPr lang="en-US" sz="1800" dirty="0" err="1" smtClean="0"/>
              <a:t>Haz</a:t>
            </a:r>
            <a:r>
              <a:rPr lang="en-US" sz="1800" dirty="0" smtClean="0"/>
              <a:t>-Mat Abatement</a:t>
            </a:r>
          </a:p>
          <a:p>
            <a:r>
              <a:rPr lang="en-US" sz="1800" dirty="0" smtClean="0"/>
              <a:t>Heavy Demolition Work</a:t>
            </a:r>
          </a:p>
          <a:p>
            <a:r>
              <a:rPr lang="en-US" sz="1800" dirty="0" smtClean="0"/>
              <a:t>Structural/Seismic Upgrades</a:t>
            </a:r>
          </a:p>
          <a:p>
            <a:r>
              <a:rPr lang="en-US" sz="1800" dirty="0" smtClean="0"/>
              <a:t>Replace All Building Systems</a:t>
            </a:r>
          </a:p>
          <a:p>
            <a:r>
              <a:rPr lang="en-US" sz="1800" dirty="0" smtClean="0"/>
              <a:t>Existing Building 54,000 SF </a:t>
            </a:r>
          </a:p>
          <a:p>
            <a:r>
              <a:rPr lang="en-US" sz="1800" dirty="0" smtClean="0"/>
              <a:t>Anticipated Owners MACC:  $20.5 M</a:t>
            </a:r>
          </a:p>
          <a:p>
            <a:r>
              <a:rPr lang="en-US" sz="1800" dirty="0" smtClean="0"/>
              <a:t>Construction Start: </a:t>
            </a:r>
            <a:r>
              <a:rPr lang="en-US" sz="1800" dirty="0" smtClean="0">
                <a:solidFill>
                  <a:srgbClr val="FF0000"/>
                </a:solidFill>
              </a:rPr>
              <a:t>July 2018</a:t>
            </a:r>
          </a:p>
          <a:p>
            <a:r>
              <a:rPr lang="en-US" sz="1800" dirty="0" smtClean="0"/>
              <a:t>Occupancy: </a:t>
            </a:r>
            <a:r>
              <a:rPr lang="en-US" sz="1800" dirty="0" smtClean="0">
                <a:solidFill>
                  <a:srgbClr val="FF0000"/>
                </a:solidFill>
              </a:rPr>
              <a:t>January 2020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36" y="4593111"/>
            <a:ext cx="2736752" cy="175203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37" y="3124200"/>
            <a:ext cx="2736752" cy="136448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36" y="1356213"/>
            <a:ext cx="2736752" cy="17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Mount Vernon High School Campus</a:t>
            </a:r>
            <a:endParaRPr lang="en-US" sz="4000" dirty="0"/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0" y="1828800"/>
            <a:ext cx="7590890" cy="47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MVHS Old Main Project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58511"/>
              </p:ext>
            </p:extLst>
          </p:nvPr>
        </p:nvGraphicFramePr>
        <p:xfrm>
          <a:off x="685800" y="1600200"/>
          <a:ext cx="71501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2100"/>
                <a:gridCol w="1778000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GC/CM MACC (includes GC/CM risk contingency @ 3% of MACC)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 fontAlgn="ctr">
                        <a:tabLst>
                          <a:tab pos="1371600" algn="l"/>
                        </a:tabLst>
                      </a:pP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$17,015,000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GC/CM Fee, SGC’s, NSS Allowance and Pre-Con Services Fee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$2,450,000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Contingencies – Design, Construction and Owner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$2,460,000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Fixtures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Furniture, Equipment &amp; Technology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$1,435,000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Professional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Services Fee (Architects &amp; Engineers)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$2,870,000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Contract</a:t>
                      </a:r>
                      <a:r>
                        <a:rPr lang="fr-F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Administration (PM, CM, </a:t>
                      </a:r>
                      <a:r>
                        <a:rPr lang="fr-FR" sz="160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etc</a:t>
                      </a:r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$615,000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Owner Consultants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$512,500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Other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Costs (utilities, permits, special inspections, etc.)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$359,000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Sales Tax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$1,783,500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TOTAL: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$29,500,000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9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Old Main GC/CM Schedule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82447"/>
              </p:ext>
            </p:extLst>
          </p:nvPr>
        </p:nvGraphicFramePr>
        <p:xfrm>
          <a:off x="482600" y="1423036"/>
          <a:ext cx="7467599" cy="5001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2737"/>
                <a:gridCol w="3344862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the PRC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1, 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Release GC/CM RFP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SOP’s Due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4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Shortlist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SOP’s and Send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Invitation to Interview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10,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Interviews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24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3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Shortlist Interviews and Release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GC/CM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RFFP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27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RFFP Opening and Selection of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GC/CM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13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Pre-Con Work Plan Due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3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MVSD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School Board Approval of Selected GC/CM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15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Pre-Con Agreement Executed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20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Pre-Con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2017 to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June 2018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3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Phase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 2018 thru January 2020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4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Why GC/CM Delivery Method for MVHS Old Main Building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601980"/>
            <a:ext cx="3141026" cy="2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Complies </a:t>
            </a:r>
            <a:r>
              <a:rPr lang="en-US" sz="3200" dirty="0"/>
              <a:t>with </a:t>
            </a:r>
            <a:r>
              <a:rPr lang="en-US" sz="3200" dirty="0" smtClean="0"/>
              <a:t>all 5 </a:t>
            </a:r>
            <a:r>
              <a:rPr lang="en-US" sz="3200" dirty="0"/>
              <a:t>Statutory 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76200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 smtClean="0"/>
              <a:t>(1) Implementation of the project involves </a:t>
            </a:r>
            <a:r>
              <a:rPr lang="en-US" sz="6400" dirty="0" smtClean="0">
                <a:solidFill>
                  <a:srgbClr val="C00000"/>
                </a:solidFill>
              </a:rPr>
              <a:t>complex scheduling, </a:t>
            </a:r>
            <a:r>
              <a:rPr lang="en-US" sz="6400" dirty="0" smtClean="0"/>
              <a:t>phasing, or </a:t>
            </a:r>
            <a:r>
              <a:rPr lang="en-US" sz="6400" dirty="0" smtClean="0">
                <a:solidFill>
                  <a:srgbClr val="C00000"/>
                </a:solidFill>
              </a:rPr>
              <a:t>coordination</a:t>
            </a:r>
            <a:r>
              <a:rPr lang="en-US" sz="6400" dirty="0" smtClean="0"/>
              <a:t>.</a:t>
            </a:r>
          </a:p>
          <a:p>
            <a:pPr marL="754380" lvl="1" indent="-457200"/>
            <a:r>
              <a:rPr lang="en-US" sz="6400" dirty="0" smtClean="0"/>
              <a:t>School moves out of building and into temporary housing</a:t>
            </a:r>
          </a:p>
          <a:p>
            <a:pPr marL="754380" lvl="1" indent="-457200"/>
            <a:r>
              <a:rPr lang="en-US" sz="6400" dirty="0" smtClean="0"/>
              <a:t>Contractor Sets up perimeter fencing for safety</a:t>
            </a:r>
          </a:p>
          <a:p>
            <a:pPr marL="754380" lvl="1" indent="-457200"/>
            <a:r>
              <a:rPr lang="en-US" sz="6400" dirty="0" smtClean="0"/>
              <a:t>Complex Site Logistics will require complex coordination</a:t>
            </a:r>
          </a:p>
          <a:p>
            <a:pPr marL="1120140" lvl="2" indent="-457200"/>
            <a:r>
              <a:rPr lang="en-US" sz="6400" dirty="0" smtClean="0"/>
              <a:t>Maintain access for student and staff to surrounding campus and neighborhood</a:t>
            </a:r>
          </a:p>
          <a:p>
            <a:pPr marL="1120140" lvl="2" indent="-457200"/>
            <a:r>
              <a:rPr lang="en-US" sz="6400" dirty="0" smtClean="0"/>
              <a:t>Coordinate delivery of equipment and materials with peak arrival/departure</a:t>
            </a:r>
          </a:p>
          <a:p>
            <a:pPr marL="1120140" lvl="2" indent="-457200"/>
            <a:r>
              <a:rPr lang="en-US" sz="6400" dirty="0" smtClean="0"/>
              <a:t>Small laydown area requires detailed scheduling of material delivery dates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dirty="0" smtClean="0"/>
              <a:t>(2) The project involves </a:t>
            </a:r>
            <a:r>
              <a:rPr lang="en-US" sz="6400" dirty="0" smtClean="0">
                <a:solidFill>
                  <a:srgbClr val="C00000"/>
                </a:solidFill>
              </a:rPr>
              <a:t>construction at an occupied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C00000"/>
                </a:solidFill>
              </a:rPr>
              <a:t>facility</a:t>
            </a:r>
            <a:r>
              <a:rPr lang="en-US" sz="6400" dirty="0" smtClean="0"/>
              <a:t> which must continue to operate during construction.</a:t>
            </a:r>
          </a:p>
          <a:p>
            <a:pPr marL="582930" lvl="1" indent="-285750"/>
            <a:r>
              <a:rPr lang="en-US" sz="6400" dirty="0" smtClean="0"/>
              <a:t>Surrounding campus will be fully occupied during the school year.</a:t>
            </a:r>
          </a:p>
          <a:p>
            <a:pPr marL="582930" lvl="1" indent="-285750"/>
            <a:r>
              <a:rPr lang="en-US" sz="6400" dirty="0" smtClean="0"/>
              <a:t>After-hours school activities on surrounding campus during the school year.</a:t>
            </a:r>
          </a:p>
          <a:p>
            <a:pPr marL="582930" lvl="1" indent="-285750"/>
            <a:r>
              <a:rPr lang="en-US" sz="6400" dirty="0" smtClean="0"/>
              <a:t>Community use of athletic facilities year around.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dirty="0" smtClean="0"/>
              <a:t>(3) The involvement of the </a:t>
            </a:r>
            <a:r>
              <a:rPr lang="en-US" sz="6400" dirty="0" smtClean="0">
                <a:solidFill>
                  <a:srgbClr val="C00000"/>
                </a:solidFill>
              </a:rPr>
              <a:t>General Contractor/Construction </a:t>
            </a:r>
            <a:r>
              <a:rPr lang="en-US" sz="6400" dirty="0">
                <a:solidFill>
                  <a:srgbClr val="C00000"/>
                </a:solidFill>
              </a:rPr>
              <a:t>M</a:t>
            </a:r>
            <a:r>
              <a:rPr lang="en-US" sz="6400" dirty="0" smtClean="0">
                <a:solidFill>
                  <a:srgbClr val="C00000"/>
                </a:solidFill>
              </a:rPr>
              <a:t>anager </a:t>
            </a:r>
            <a:r>
              <a:rPr lang="en-US" sz="6400" dirty="0" smtClean="0"/>
              <a:t>during the design stage is </a:t>
            </a:r>
            <a:r>
              <a:rPr lang="en-US" sz="6400" dirty="0" smtClean="0">
                <a:solidFill>
                  <a:srgbClr val="C00000"/>
                </a:solidFill>
              </a:rPr>
              <a:t>critical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C00000"/>
                </a:solidFill>
              </a:rPr>
              <a:t>to the success of the project</a:t>
            </a:r>
            <a:r>
              <a:rPr lang="en-US" sz="6400" dirty="0" smtClean="0"/>
              <a:t>.</a:t>
            </a:r>
          </a:p>
          <a:p>
            <a:pPr lvl="1" indent="-342900"/>
            <a:r>
              <a:rPr lang="en-US" sz="6400" dirty="0" smtClean="0"/>
              <a:t>Confirmation of existing building and systems</a:t>
            </a:r>
          </a:p>
          <a:p>
            <a:pPr lvl="1" indent="-342900"/>
            <a:r>
              <a:rPr lang="en-US" sz="6400" dirty="0" smtClean="0"/>
              <a:t>Constructability review/input</a:t>
            </a:r>
          </a:p>
          <a:p>
            <a:pPr lvl="1" indent="-342900"/>
            <a:r>
              <a:rPr lang="en-US" sz="6400" dirty="0" smtClean="0"/>
              <a:t>Value engineering review/input</a:t>
            </a:r>
          </a:p>
          <a:p>
            <a:pPr lvl="1" indent="-342900"/>
            <a:r>
              <a:rPr lang="en-US" sz="6400" dirty="0" smtClean="0"/>
              <a:t>Market based cost estimating</a:t>
            </a:r>
          </a:p>
          <a:p>
            <a:pPr lvl="1" indent="-342900"/>
            <a:r>
              <a:rPr lang="en-US" sz="6400" dirty="0" smtClean="0"/>
              <a:t>Reconciliation of estimates and budget control</a:t>
            </a:r>
          </a:p>
          <a:p>
            <a:pPr lvl="1" indent="-342900"/>
            <a:r>
              <a:rPr lang="en-US" sz="6400" dirty="0" smtClean="0"/>
              <a:t>Marketing of project to potential subcontractors and suppliers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900" i="1" dirty="0" smtClean="0">
                <a:solidFill>
                  <a:srgbClr val="FF0000"/>
                </a:solidFill>
              </a:rPr>
              <a:t/>
            </a:r>
            <a:br>
              <a:rPr lang="en-US" sz="2900" i="1" dirty="0" smtClean="0">
                <a:solidFill>
                  <a:srgbClr val="FF0000"/>
                </a:solidFill>
              </a:rPr>
            </a:br>
            <a:endParaRPr lang="en-US" sz="2900" i="1" dirty="0" smtClean="0"/>
          </a:p>
        </p:txBody>
      </p:sp>
    </p:spTree>
    <p:extLst>
      <p:ext uri="{BB962C8B-B14F-4D97-AF65-F5344CB8AC3E}">
        <p14:creationId xmlns:p14="http://schemas.microsoft.com/office/powerpoint/2010/main" val="23618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09800"/>
            <a:ext cx="5067300" cy="35052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Introductions</a:t>
            </a:r>
          </a:p>
          <a:p>
            <a:r>
              <a:rPr lang="en-US" sz="3800" dirty="0" err="1" smtClean="0"/>
              <a:t>MVSD</a:t>
            </a:r>
            <a:r>
              <a:rPr lang="en-US" sz="3800" dirty="0" smtClean="0"/>
              <a:t> Capital Improvement Plan</a:t>
            </a:r>
          </a:p>
          <a:p>
            <a:r>
              <a:rPr lang="en-US" sz="3800" dirty="0" smtClean="0"/>
              <a:t>The Project</a:t>
            </a:r>
          </a:p>
          <a:p>
            <a:r>
              <a:rPr lang="en-US" sz="3800" dirty="0" smtClean="0"/>
              <a:t>Project Budget</a:t>
            </a:r>
          </a:p>
          <a:p>
            <a:r>
              <a:rPr lang="en-US" sz="3800" dirty="0" smtClean="0"/>
              <a:t>Project Schedule</a:t>
            </a:r>
          </a:p>
          <a:p>
            <a:r>
              <a:rPr lang="en-US" sz="3800" dirty="0" smtClean="0"/>
              <a:t>Why GC/CM</a:t>
            </a:r>
          </a:p>
          <a:p>
            <a:r>
              <a:rPr lang="en-US" sz="3800" dirty="0" smtClean="0"/>
              <a:t>Qualifications</a:t>
            </a:r>
          </a:p>
          <a:p>
            <a:r>
              <a:rPr lang="en-US" sz="3800" dirty="0" smtClean="0"/>
              <a:t>Organization</a:t>
            </a:r>
          </a:p>
          <a:p>
            <a:r>
              <a:rPr lang="en-US" sz="3800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Complies </a:t>
            </a:r>
            <a:r>
              <a:rPr lang="en-US" sz="3200" dirty="0"/>
              <a:t>with </a:t>
            </a:r>
            <a:r>
              <a:rPr lang="en-US" sz="3200" dirty="0" smtClean="0"/>
              <a:t>all 5 </a:t>
            </a:r>
            <a:r>
              <a:rPr lang="en-US" sz="3200" dirty="0"/>
              <a:t>Statutory 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7620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(4) The project encompasses a</a:t>
            </a:r>
            <a:r>
              <a:rPr lang="en-US" sz="1600" dirty="0" smtClean="0">
                <a:solidFill>
                  <a:srgbClr val="C00000"/>
                </a:solidFill>
              </a:rPr>
              <a:t> complex </a:t>
            </a:r>
            <a:r>
              <a:rPr lang="en-US" sz="1600" dirty="0" smtClean="0"/>
              <a:t>or </a:t>
            </a:r>
            <a:r>
              <a:rPr lang="en-US" sz="1600" dirty="0" smtClean="0">
                <a:solidFill>
                  <a:srgbClr val="C00000"/>
                </a:solidFill>
              </a:rPr>
              <a:t>technical work environment</a:t>
            </a:r>
            <a:r>
              <a:rPr lang="en-US" sz="1600" dirty="0" smtClean="0"/>
              <a:t>.</a:t>
            </a:r>
          </a:p>
          <a:p>
            <a:pPr lvl="1" indent="-342900"/>
            <a:r>
              <a:rPr lang="en-US" sz="1600" dirty="0" smtClean="0"/>
              <a:t>Retrofit of a 1922 building to accommodate current day building systems (Electrical, HVAC, Fire Sprinkler, A/V, Data).</a:t>
            </a:r>
          </a:p>
          <a:p>
            <a:pPr lvl="1" indent="-342900"/>
            <a:r>
              <a:rPr lang="en-US" sz="1600" dirty="0" smtClean="0"/>
              <a:t>Restoration of existing masonry requires highly skilled labor</a:t>
            </a:r>
          </a:p>
          <a:p>
            <a:pPr lvl="1" indent="-342900"/>
            <a:r>
              <a:rPr lang="en-US" sz="1600" dirty="0" smtClean="0"/>
              <a:t>Restoration of unique, historic building materials (plaster, terrazzo, woodwork, etc.) requires highly skilled labor</a:t>
            </a:r>
          </a:p>
          <a:p>
            <a:pPr lvl="1" indent="-342900"/>
            <a:endParaRPr lang="en-US" sz="800" dirty="0" smtClean="0"/>
          </a:p>
          <a:p>
            <a:pPr marL="0" indent="0">
              <a:buNone/>
            </a:pPr>
            <a:r>
              <a:rPr lang="en-US" sz="1600" dirty="0" smtClean="0"/>
              <a:t>(5) The project requires specialized work on a </a:t>
            </a:r>
            <a:r>
              <a:rPr lang="en-US" sz="1600" dirty="0" smtClean="0">
                <a:solidFill>
                  <a:srgbClr val="C00000"/>
                </a:solidFill>
              </a:rPr>
              <a:t>building that has historic significance</a:t>
            </a:r>
            <a:r>
              <a:rPr lang="en-US" sz="1600" dirty="0" smtClean="0"/>
              <a:t>.</a:t>
            </a:r>
          </a:p>
          <a:p>
            <a:pPr lvl="1" indent="-342900"/>
            <a:r>
              <a:rPr lang="en-US" sz="1600" dirty="0" smtClean="0"/>
              <a:t>Building constructed originally in 1922</a:t>
            </a:r>
          </a:p>
          <a:p>
            <a:pPr lvl="1" indent="-342900"/>
            <a:r>
              <a:rPr lang="en-US" sz="1600" dirty="0" smtClean="0"/>
              <a:t>Building has huge historical and cultural significance to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27761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r>
              <a:rPr lang="en-US" sz="4000" dirty="0" smtClean="0"/>
              <a:t>Other Critical Factors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657600" cy="5410201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en-US" sz="2000" dirty="0"/>
          </a:p>
          <a:p>
            <a:r>
              <a:rPr lang="en-US" sz="2600" dirty="0" smtClean="0"/>
              <a:t>Neighborhood </a:t>
            </a:r>
            <a:r>
              <a:rPr lang="en-US" sz="2600" dirty="0" smtClean="0"/>
              <a:t>Communication, Access/Egress </a:t>
            </a:r>
            <a:r>
              <a:rPr lang="en-US" sz="2600" dirty="0" smtClean="0"/>
              <a:t>&amp; Traffic Management</a:t>
            </a:r>
          </a:p>
          <a:p>
            <a:endParaRPr lang="en-US" sz="2600" dirty="0" smtClean="0"/>
          </a:p>
          <a:p>
            <a:r>
              <a:rPr lang="en-US" sz="2600" dirty="0" smtClean="0"/>
              <a:t>Inflation - Escalating Market Costs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 smtClean="0"/>
              <a:t>Possible Early Abatement and Demolition Package(s)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 smtClean="0"/>
              <a:t>Possible Early Procurement </a:t>
            </a:r>
            <a:r>
              <a:rPr lang="en-US" sz="2600" dirty="0"/>
              <a:t>of </a:t>
            </a:r>
            <a:r>
              <a:rPr lang="en-US" sz="2600" dirty="0" smtClean="0"/>
              <a:t>Long Lead Items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 smtClean="0"/>
              <a:t>Critical compliance requirement to test, document, abate and monitor for hazardous materials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55" y="1066800"/>
            <a:ext cx="2920189" cy="2191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24" y="3497632"/>
            <a:ext cx="2330271" cy="31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06" y="304800"/>
            <a:ext cx="6475588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Public Benefit: To this ……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6781800" cy="4343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Public and District Safety 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Cost/Risk Management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Ensure Project Completion</a:t>
            </a:r>
          </a:p>
          <a:p>
            <a:pPr marL="411480" lvl="1" indent="0">
              <a:buNone/>
            </a:pPr>
            <a:r>
              <a:rPr lang="en-US" sz="2400" dirty="0" smtClean="0"/>
              <a:t>	on Schedule and Budget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Community Relationships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Fiscal Accountability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44" y="1600200"/>
            <a:ext cx="2779512" cy="208248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69" y="3962400"/>
            <a:ext cx="2110061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Public Body Qualifications</a:t>
            </a:r>
            <a:endParaRPr lang="en-US" sz="4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601980"/>
            <a:ext cx="3141026" cy="2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MVSD</a:t>
            </a:r>
            <a:r>
              <a:rPr lang="en-US" sz="4400" dirty="0" smtClean="0"/>
              <a:t> Leadership Team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17638"/>
            <a:ext cx="7086600" cy="513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9008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First round of major capital projects in more than a decade.</a:t>
            </a:r>
          </a:p>
          <a:p>
            <a:endParaRPr lang="en-US" sz="800" dirty="0" smtClean="0"/>
          </a:p>
          <a:p>
            <a:r>
              <a:rPr lang="en-US" sz="1600" dirty="0" smtClean="0"/>
              <a:t>Recent work has consisted primarily of small capital and maintenance projects, all of which have been delivered using Design-Bid-Build.</a:t>
            </a:r>
          </a:p>
          <a:p>
            <a:endParaRPr lang="en-US" sz="800" dirty="0" smtClean="0"/>
          </a:p>
          <a:p>
            <a:r>
              <a:rPr lang="en-US" sz="1600" dirty="0" smtClean="0"/>
              <a:t>The District is fairly new to the GC/CM method of project delivery.</a:t>
            </a:r>
          </a:p>
          <a:p>
            <a:endParaRPr lang="en-US" sz="800" dirty="0" smtClean="0"/>
          </a:p>
          <a:p>
            <a:r>
              <a:rPr lang="en-US" sz="1600" dirty="0" smtClean="0"/>
              <a:t>The project is ideal for the use of the GC/CM method of delivery.</a:t>
            </a:r>
          </a:p>
          <a:p>
            <a:endParaRPr lang="en-US" sz="800" dirty="0" smtClean="0"/>
          </a:p>
          <a:p>
            <a:r>
              <a:rPr lang="en-US" sz="1600" dirty="0" smtClean="0"/>
              <a:t>MVSD Director of Capital Projects was AGC GC/CM trained in June 2016.</a:t>
            </a:r>
          </a:p>
          <a:p>
            <a:endParaRPr lang="en-US" sz="800" dirty="0" smtClean="0"/>
          </a:p>
          <a:p>
            <a:r>
              <a:rPr lang="en-US" sz="1600" dirty="0" smtClean="0"/>
              <a:t>MVSD hired Parametrix for GC/CM experience, Program Management and Project Management services.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1600" dirty="0" smtClean="0"/>
              <a:t>MVSD retained Graehm Wallace as their attorney </a:t>
            </a:r>
            <a:r>
              <a:rPr lang="en-US" sz="1600" dirty="0"/>
              <a:t>– depth of GC/CM </a:t>
            </a:r>
            <a:r>
              <a:rPr lang="en-US" sz="1600" dirty="0" smtClean="0"/>
              <a:t>experience.</a:t>
            </a:r>
          </a:p>
          <a:p>
            <a:endParaRPr lang="en-US" sz="800" dirty="0" smtClean="0"/>
          </a:p>
          <a:p>
            <a:r>
              <a:rPr lang="en-US" sz="1600" dirty="0" smtClean="0"/>
              <a:t>Will make GC/CM experience a key factor in selection of the Contractor and Architect. </a:t>
            </a:r>
          </a:p>
          <a:p>
            <a:endParaRPr lang="en-US" sz="800" dirty="0" smtClean="0"/>
          </a:p>
          <a:p>
            <a:r>
              <a:rPr lang="en-US" sz="1600" dirty="0" smtClean="0"/>
              <a:t>MVSD satisfies the public body qualifications by staff augmentation with consultants.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8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05" y="752278"/>
            <a:ext cx="4730788" cy="565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7772400" cy="7048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Old Main Project Organizational Chart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7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Jim Dugan – Project Commitments and Capacity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391400" cy="490696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b="1" dirty="0" smtClean="0"/>
              <a:t>GC/CM Program Advisor </a:t>
            </a:r>
            <a:r>
              <a:rPr lang="en-US" sz="2400" b="1" dirty="0"/>
              <a:t>– Jim </a:t>
            </a:r>
            <a:r>
              <a:rPr lang="en-US" sz="2400" b="1" dirty="0" smtClean="0"/>
              <a:t>Dugan</a:t>
            </a:r>
          </a:p>
          <a:p>
            <a:pPr marL="114300" indent="0">
              <a:buNone/>
            </a:pPr>
            <a:endParaRPr lang="en-US" sz="1200" b="1" dirty="0"/>
          </a:p>
          <a:p>
            <a:r>
              <a:rPr lang="en-US" sz="1600" dirty="0" smtClean="0"/>
              <a:t>TPS McCarver ES construction is Complete.  </a:t>
            </a:r>
          </a:p>
          <a:p>
            <a:endParaRPr lang="en-US" sz="800" dirty="0" smtClean="0"/>
          </a:p>
          <a:p>
            <a:r>
              <a:rPr lang="en-US" sz="1600" dirty="0" smtClean="0"/>
              <a:t>TPS Stewart MS GC/CM Construction is Complete.</a:t>
            </a:r>
          </a:p>
          <a:p>
            <a:endParaRPr lang="en-US" sz="800" dirty="0" smtClean="0"/>
          </a:p>
          <a:p>
            <a:r>
              <a:rPr lang="en-US" sz="1600" dirty="0" smtClean="0"/>
              <a:t>TPS Browns Point ES GC/CM Procurement is Complete .</a:t>
            </a:r>
          </a:p>
          <a:p>
            <a:endParaRPr lang="en-US" sz="800" dirty="0" smtClean="0"/>
          </a:p>
          <a:p>
            <a:r>
              <a:rPr lang="en-US" sz="1600" dirty="0" smtClean="0"/>
              <a:t>MPT Eastside Community Center GC/CM Procurement is Complete.</a:t>
            </a:r>
          </a:p>
          <a:p>
            <a:endParaRPr lang="en-US" sz="800" dirty="0" smtClean="0"/>
          </a:p>
          <a:p>
            <a:r>
              <a:rPr lang="en-US" sz="1600" dirty="0" smtClean="0"/>
              <a:t>CKSD Olympic HS and Central Kitsap HS/MS GC/CM Procurement is Complete.</a:t>
            </a:r>
          </a:p>
          <a:p>
            <a:endParaRPr lang="en-US" sz="800" dirty="0" smtClean="0"/>
          </a:p>
          <a:p>
            <a:r>
              <a:rPr lang="en-US" sz="1600" dirty="0" smtClean="0"/>
              <a:t>MVSD </a:t>
            </a:r>
            <a:r>
              <a:rPr lang="en-US" sz="1600" dirty="0"/>
              <a:t>EDES/MES GC/CM Procurement is Complete</a:t>
            </a:r>
            <a:r>
              <a:rPr lang="en-US" sz="1600" dirty="0" smtClean="0"/>
              <a:t>.</a:t>
            </a:r>
          </a:p>
          <a:p>
            <a:endParaRPr lang="en-US" sz="800" dirty="0" smtClean="0"/>
          </a:p>
          <a:p>
            <a:r>
              <a:rPr lang="en-US" sz="1600" dirty="0"/>
              <a:t>BISD BES GC/CM Procurement is Complete</a:t>
            </a:r>
            <a:r>
              <a:rPr lang="en-US" sz="1600" dirty="0" smtClean="0"/>
              <a:t>.</a:t>
            </a:r>
          </a:p>
          <a:p>
            <a:endParaRPr lang="en-US" sz="800" dirty="0" smtClean="0"/>
          </a:p>
          <a:p>
            <a:r>
              <a:rPr lang="en-US" sz="1600" dirty="0" smtClean="0"/>
              <a:t>All Other GC/CM Principal and Project Executive Roles are Minimal.</a:t>
            </a:r>
          </a:p>
          <a:p>
            <a:endParaRPr lang="en-US" sz="800" dirty="0" smtClean="0"/>
          </a:p>
          <a:p>
            <a:r>
              <a:rPr lang="en-US" sz="1600" dirty="0" smtClean="0"/>
              <a:t>Ample capacity for the MVSD GC/CM Procurement and Advisor Role.</a:t>
            </a:r>
          </a:p>
          <a:p>
            <a:endParaRPr lang="en-US" sz="800" dirty="0" smtClean="0"/>
          </a:p>
          <a:p>
            <a:r>
              <a:rPr lang="en-US" sz="1600" dirty="0" smtClean="0"/>
              <a:t>Additional capacity for other responsibilities.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79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514" y="32004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Project Team GC/CM Experience</a:t>
            </a:r>
            <a:endParaRPr lang="en-US" sz="4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601980"/>
            <a:ext cx="3141026" cy="2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914485"/>
              </p:ext>
            </p:extLst>
          </p:nvPr>
        </p:nvGraphicFramePr>
        <p:xfrm>
          <a:off x="304800" y="304800"/>
          <a:ext cx="7848600" cy="583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230"/>
                <a:gridCol w="5259370"/>
              </a:tblGrid>
              <a:tr h="3569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Experience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</a:tr>
              <a:tr h="70981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Suzanne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 Gilbert</a:t>
                      </a:r>
                      <a:endParaRPr lang="en-US" sz="1200" b="1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Director, Capital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Projects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Mount Vernon School District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n-US" sz="1200" b="1" baseline="0" dirty="0" smtClean="0">
                          <a:latin typeface="Calibri" panose="020F0502020204030204" pitchFamily="34" charset="0"/>
                        </a:rPr>
                        <a:t> Years Program/Project Management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25 Years as a Registered Architect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20 Years in K-12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AGC GC/CM Training June 2016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2 GC/CM Projects: East Division Elementary School; Madison Elementary School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Jim Dugan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GC/CM Advisor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Parametrix</a:t>
                      </a:r>
                    </a:p>
                    <a:p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38 Years Program/Project</a:t>
                      </a:r>
                      <a:r>
                        <a:rPr lang="en-US" sz="1200" b="1" baseline="0" dirty="0" smtClean="0">
                          <a:latin typeface="+mn-lt"/>
                        </a:rPr>
                        <a:t> Management</a:t>
                      </a:r>
                      <a:endParaRPr lang="en-US" sz="1200" b="1" dirty="0" smtClean="0">
                        <a:latin typeface="+mn-lt"/>
                      </a:endParaRP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20+ Years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K-12 Experience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11 GC/CM Projects:  TPS Stadium High School, COT Tacoma Convention and Trade Center, TPS McCarver Elementary School; TPS Stewart Middle School,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MPT Eastside Community Center, TPS Browns Point Elementary School, CKSD HS/MS and OHS Projects, MVSD East Division Elementary School, MVSD Madison Elementary School, BISD Blakely Elementary School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Board of Director: 2005 – 2011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Appointed to the Project Review Committee:  Start of 3 Year Term – July 1, 2016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  <a:p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Tom Theisen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Project Manager Support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38 Years Project Management/Project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 Design</a:t>
                      </a:r>
                      <a:endParaRPr lang="en-US" sz="1200" b="0" baseline="0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33 Y</a:t>
                      </a:r>
                      <a:r>
                        <a:rPr lang="en-US" sz="1200" b="0" baseline="0" dirty="0" smtClean="0">
                          <a:latin typeface="Calibri Light" panose="020F0302020204030204" pitchFamily="34" charset="0"/>
                        </a:rPr>
                        <a:t>ears as a Registered Architect</a:t>
                      </a:r>
                    </a:p>
                    <a:p>
                      <a:r>
                        <a:rPr lang="en-US" sz="1200" b="0" dirty="0" smtClean="0">
                          <a:latin typeface="Calibri Light" panose="020F0302020204030204" pitchFamily="34" charset="0"/>
                        </a:rPr>
                        <a:t>30+ Years K-12 Experience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Registered for AGC GC/CM Training January 2017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3 GC/CM Projects: Mount Vernon Christian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School, MVSD East Division Elementary School, MVSD Madison Elementary School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80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Dan Cody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GC/CM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Procurement &amp; P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roject Manager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Parametrix</a:t>
                      </a: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30 Years Project/Construction Management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21 Years as a Registered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Architect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15+ Years K-12 Experience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AGC GC/CM Training January 2016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7 GC/CM Projects:  MPT Eastside Community Center, TPS Browns Point Elementary School; CKSD HS/MS and OHS Projects, MVSD East Division Elementary School, MVSD Madison Elementary School, BISD Blakely Elementary School</a:t>
                      </a: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6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Stadium High School</a:t>
            </a:r>
            <a:br>
              <a:rPr lang="en-US" dirty="0" smtClean="0"/>
            </a:br>
            <a:r>
              <a:rPr lang="en-US" sz="2100" dirty="0"/>
              <a:t>Historic Modernization and &amp;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7157"/>
            <a:ext cx="3774908" cy="3263504"/>
          </a:xfrm>
        </p:spPr>
        <p:txBody>
          <a:bodyPr/>
          <a:lstStyle/>
          <a:p>
            <a:r>
              <a:rPr lang="en-US" sz="1800" dirty="0"/>
              <a:t>Planned Start: 2004</a:t>
            </a:r>
          </a:p>
          <a:p>
            <a:r>
              <a:rPr lang="en-US" sz="1800" dirty="0"/>
              <a:t>Actual Start: 2004</a:t>
            </a:r>
          </a:p>
          <a:p>
            <a:endParaRPr lang="en-US" sz="1800" dirty="0"/>
          </a:p>
          <a:p>
            <a:r>
              <a:rPr lang="en-US" sz="1800" dirty="0"/>
              <a:t>Planned Finish: 2006</a:t>
            </a:r>
          </a:p>
          <a:p>
            <a:r>
              <a:rPr lang="en-US" sz="1800" dirty="0"/>
              <a:t>Actual Finish: 2006</a:t>
            </a:r>
          </a:p>
          <a:p>
            <a:endParaRPr lang="en-US" sz="1800" dirty="0"/>
          </a:p>
          <a:p>
            <a:r>
              <a:rPr lang="en-US" sz="1800" dirty="0"/>
              <a:t>Planned Budget: $108,000,000</a:t>
            </a:r>
          </a:p>
          <a:p>
            <a:r>
              <a:rPr lang="en-US" sz="1800" dirty="0"/>
              <a:t>Actual Budget: $107,967,536</a:t>
            </a:r>
          </a:p>
          <a:p>
            <a:r>
              <a:rPr lang="en-US" sz="1800" dirty="0"/>
              <a:t>Budget Variance: -0.03%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02" y="1867157"/>
            <a:ext cx="3933684" cy="22126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92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0480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Introductions</a:t>
            </a:r>
            <a:endParaRPr lang="en-US" sz="4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838200"/>
            <a:ext cx="314102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High School</a:t>
            </a:r>
            <a:br>
              <a:rPr lang="en-US" dirty="0" smtClean="0"/>
            </a:br>
            <a:r>
              <a:rPr lang="en-US" sz="2100" dirty="0">
                <a:solidFill>
                  <a:prstClr val="black"/>
                </a:solidFill>
              </a:rPr>
              <a:t>Historic Modernization and &amp;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720"/>
            <a:ext cx="3733800" cy="326350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1800" dirty="0">
                <a:solidFill>
                  <a:prstClr val="black"/>
                </a:solidFill>
              </a:rPr>
              <a:t>Planned Start: 2006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Actual Start: 2006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Planned Finish: 2008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Actual Finish: 2007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Planned Budget: $75,000,000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Actual Budget: $75,170,798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Budget Variance: 0.23</a:t>
            </a:r>
            <a:r>
              <a:rPr lang="en-US" sz="1800" dirty="0" smtClean="0">
                <a:solidFill>
                  <a:prstClr val="black"/>
                </a:solidFill>
              </a:rPr>
              <a:t>%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lvl="0"/>
            <a:endParaRPr lang="en-US" sz="1800" dirty="0" smtClean="0">
              <a:solidFill>
                <a:prstClr val="black"/>
              </a:solidFill>
            </a:endParaRPr>
          </a:p>
          <a:p>
            <a:pPr marL="114300" lv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Completed one year ahead of schedule.</a:t>
            </a:r>
            <a:endParaRPr lang="en-US" sz="1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29" y="1861720"/>
            <a:ext cx="4178490" cy="23504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66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McCarver</a:t>
            </a:r>
            <a:r>
              <a:rPr lang="en-US" dirty="0" smtClean="0"/>
              <a:t> Elementary School</a:t>
            </a:r>
            <a:br>
              <a:rPr lang="en-US" dirty="0" smtClean="0"/>
            </a:br>
            <a:r>
              <a:rPr lang="en-US" sz="2100" dirty="0">
                <a:solidFill>
                  <a:prstClr val="black"/>
                </a:solidFill>
              </a:rPr>
              <a:t>Historic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450056" cy="3263504"/>
          </a:xfrm>
        </p:spPr>
        <p:txBody>
          <a:bodyPr/>
          <a:lstStyle/>
          <a:p>
            <a:pPr lvl="0"/>
            <a:r>
              <a:rPr lang="en-US" sz="1800" dirty="0">
                <a:solidFill>
                  <a:prstClr val="black"/>
                </a:solidFill>
              </a:rPr>
              <a:t>Planned Start: 2015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Actual Start: 2015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Planned Finish: 2016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Actual Finish: 2016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Planned Budget: $39,000,000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Actual Budget: $38,765,433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Budget Variance: -0.60%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17" y="1981200"/>
            <a:ext cx="4214283" cy="23705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59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Stewart Middle School</a:t>
            </a:r>
            <a:br>
              <a:rPr lang="en-US" dirty="0" smtClean="0"/>
            </a:br>
            <a:r>
              <a:rPr lang="en-US" sz="2100" dirty="0">
                <a:solidFill>
                  <a:prstClr val="black"/>
                </a:solidFill>
              </a:rPr>
              <a:t>Historic Modernization and &amp;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17069" cy="3263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800" dirty="0">
                <a:solidFill>
                  <a:prstClr val="black"/>
                </a:solidFill>
              </a:rPr>
              <a:t>Planned Start: 2015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Actual Start: 2015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Planned Finish: </a:t>
            </a:r>
            <a:r>
              <a:rPr lang="en-US" sz="1800" dirty="0" smtClean="0">
                <a:solidFill>
                  <a:prstClr val="black"/>
                </a:solidFill>
              </a:rPr>
              <a:t>Feb 2017</a:t>
            </a:r>
            <a:endParaRPr lang="en-US" sz="1800" dirty="0">
              <a:solidFill>
                <a:prstClr val="black"/>
              </a:solidFill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Actual Finish: N/A 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Planned Budget: $66,000,000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Actual Budget: TBD (In Construction)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Budget Variance: </a:t>
            </a:r>
            <a:r>
              <a:rPr lang="en-US" sz="1800" dirty="0" smtClean="0">
                <a:solidFill>
                  <a:prstClr val="black"/>
                </a:solidFill>
              </a:rPr>
              <a:t>TBD</a:t>
            </a:r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pPr marL="114300" lv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7 months ahead of schedule!</a:t>
            </a:r>
            <a:endParaRPr lang="en-US" sz="1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69724"/>
            <a:ext cx="3657600" cy="2057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615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GC/CM </a:t>
            </a:r>
            <a:r>
              <a:rPr lang="en-US" sz="4000" dirty="0" smtClean="0"/>
              <a:t>Historic Modernization &amp; Additions: Lessons </a:t>
            </a:r>
            <a:r>
              <a:rPr lang="en-US" sz="4000" dirty="0" smtClean="0"/>
              <a:t>Learned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495800"/>
          </a:xfrm>
        </p:spPr>
        <p:txBody>
          <a:bodyPr>
            <a:normAutofit/>
          </a:bodyPr>
          <a:lstStyle/>
          <a:p>
            <a:r>
              <a:rPr lang="en-US" sz="2000" dirty="0"/>
              <a:t>The critical importance of extensive due diligence with investigations when designing in </a:t>
            </a:r>
            <a:r>
              <a:rPr lang="en-US" sz="2000" dirty="0" smtClean="0"/>
              <a:t>older buildings </a:t>
            </a:r>
            <a:r>
              <a:rPr lang="en-US" sz="2000" dirty="0"/>
              <a:t>– get the GC/CM on board sooner than the end of Schematic </a:t>
            </a:r>
            <a:r>
              <a:rPr lang="en-US" sz="2000" dirty="0" smtClean="0"/>
              <a:t>Design (McCarver </a:t>
            </a:r>
            <a:r>
              <a:rPr lang="en-US" sz="2000" dirty="0" err="1" smtClean="0"/>
              <a:t>ES</a:t>
            </a:r>
            <a:r>
              <a:rPr lang="en-US" sz="2000" dirty="0" smtClean="0"/>
              <a:t>).  Best to get the GC/CM on board to assist with the selection of the design team.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The clear definition of risk allocation early in the </a:t>
            </a:r>
            <a:r>
              <a:rPr lang="en-US" sz="2000" dirty="0" smtClean="0"/>
              <a:t>project, </a:t>
            </a:r>
            <a:r>
              <a:rPr lang="en-US" sz="2000" dirty="0"/>
              <a:t>and the careful use of contractor and owner </a:t>
            </a:r>
            <a:r>
              <a:rPr lang="en-US" sz="2000" dirty="0" smtClean="0"/>
              <a:t>and design team contingency and allowances throughout </a:t>
            </a:r>
            <a:r>
              <a:rPr lang="en-US" sz="2000" dirty="0"/>
              <a:t>the project to mitigate the remaining </a:t>
            </a:r>
            <a:r>
              <a:rPr lang="en-US" sz="2000" dirty="0" smtClean="0"/>
              <a:t>risks </a:t>
            </a:r>
            <a:r>
              <a:rPr lang="en-US" sz="2000" dirty="0"/>
              <a:t>(Stewart MS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9751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Project is </a:t>
            </a:r>
            <a:r>
              <a:rPr lang="en-US" sz="2400" dirty="0"/>
              <a:t>funded with the appropriate </a:t>
            </a:r>
            <a:r>
              <a:rPr lang="en-US" sz="2400" dirty="0" smtClean="0"/>
              <a:t>budget.</a:t>
            </a:r>
          </a:p>
          <a:p>
            <a:endParaRPr lang="en-US" sz="800" dirty="0"/>
          </a:p>
          <a:p>
            <a:r>
              <a:rPr lang="en-US" sz="2400" dirty="0" smtClean="0"/>
              <a:t>Project meets </a:t>
            </a:r>
            <a:r>
              <a:rPr lang="en-US" sz="2400" dirty="0"/>
              <a:t>qualifying RCW </a:t>
            </a:r>
            <a:r>
              <a:rPr lang="en-US" sz="2400" dirty="0" smtClean="0"/>
              <a:t>criteria.</a:t>
            </a:r>
          </a:p>
          <a:p>
            <a:endParaRPr lang="en-US" sz="800" dirty="0"/>
          </a:p>
          <a:p>
            <a:r>
              <a:rPr lang="en-US" sz="2400" dirty="0"/>
              <a:t>Project Management Plan </a:t>
            </a:r>
            <a:r>
              <a:rPr lang="en-US" sz="2400" dirty="0" smtClean="0"/>
              <a:t>for both projects are </a:t>
            </a:r>
            <a:r>
              <a:rPr lang="en-US" sz="2400" dirty="0"/>
              <a:t>developed and </a:t>
            </a:r>
            <a:r>
              <a:rPr lang="en-US" sz="2400" dirty="0" smtClean="0"/>
              <a:t>have </a:t>
            </a:r>
            <a:r>
              <a:rPr lang="en-US" sz="2400" dirty="0"/>
              <a:t>clear and logical lines of </a:t>
            </a:r>
            <a:r>
              <a:rPr lang="en-US" sz="2400" dirty="0" smtClean="0"/>
              <a:t>authority.</a:t>
            </a:r>
          </a:p>
          <a:p>
            <a:endParaRPr lang="en-US" sz="800" dirty="0"/>
          </a:p>
          <a:p>
            <a:r>
              <a:rPr lang="en-US" sz="2400" dirty="0"/>
              <a:t>Project team has the necessary </a:t>
            </a:r>
            <a:r>
              <a:rPr lang="en-US" sz="2400" dirty="0" smtClean="0"/>
              <a:t>experience.</a:t>
            </a:r>
          </a:p>
          <a:p>
            <a:pPr lvl="1"/>
            <a:r>
              <a:rPr lang="en-US" sz="2400" dirty="0" smtClean="0"/>
              <a:t>Prior GC/CM </a:t>
            </a:r>
            <a:r>
              <a:rPr lang="en-US" sz="2400" dirty="0"/>
              <a:t> </a:t>
            </a:r>
            <a:r>
              <a:rPr lang="en-US" sz="2400" dirty="0" smtClean="0"/>
              <a:t>and Historic Modernization experience will be a key criteria in the selection of the Contractor and Architect.</a:t>
            </a:r>
          </a:p>
          <a:p>
            <a:endParaRPr lang="en-US" sz="800" dirty="0"/>
          </a:p>
          <a:p>
            <a:r>
              <a:rPr lang="en-US" sz="2400" dirty="0"/>
              <a:t>Project team has the capacity </a:t>
            </a:r>
            <a:r>
              <a:rPr lang="en-US" sz="2400" dirty="0" smtClean="0"/>
              <a:t>for the project.</a:t>
            </a:r>
          </a:p>
          <a:p>
            <a:endParaRPr lang="en-US" sz="800" dirty="0"/>
          </a:p>
          <a:p>
            <a:r>
              <a:rPr lang="en-US" sz="2400" dirty="0"/>
              <a:t>Project team is prepared and ready to move </a:t>
            </a:r>
            <a:r>
              <a:rPr lang="en-US" sz="2400" dirty="0" smtClean="0"/>
              <a:t>forward.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3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100" y="3733800"/>
            <a:ext cx="7543800" cy="103187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601980"/>
            <a:ext cx="3141026" cy="20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Project Team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75380"/>
            <a:ext cx="77724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u="sng" dirty="0" smtClean="0"/>
              <a:t>Here Today</a:t>
            </a:r>
          </a:p>
          <a:p>
            <a:pPr marL="114300" indent="0">
              <a:buNone/>
            </a:pPr>
            <a:endParaRPr lang="en-US" sz="2400" u="sng" dirty="0" smtClean="0"/>
          </a:p>
          <a:p>
            <a:r>
              <a:rPr lang="en-US" sz="2400" dirty="0" smtClean="0"/>
              <a:t>Suzanne Gilbert, Director of Capital Projects, MVSD</a:t>
            </a:r>
          </a:p>
          <a:p>
            <a:endParaRPr lang="fr-FR" sz="2400" dirty="0" smtClean="0"/>
          </a:p>
          <a:p>
            <a:r>
              <a:rPr lang="fr-FR" sz="2400" dirty="0" smtClean="0"/>
              <a:t>Dan </a:t>
            </a:r>
            <a:r>
              <a:rPr lang="fr-FR" sz="2400" dirty="0"/>
              <a:t>Cody, GC/CM </a:t>
            </a:r>
            <a:r>
              <a:rPr lang="fr-FR" sz="2400" dirty="0" err="1"/>
              <a:t>Procurement</a:t>
            </a:r>
            <a:r>
              <a:rPr lang="fr-FR" sz="2400" dirty="0"/>
              <a:t> </a:t>
            </a:r>
            <a:r>
              <a:rPr lang="fr-FR" sz="2400" dirty="0" smtClean="0"/>
              <a:t>&amp; Project Manager, </a:t>
            </a:r>
            <a:r>
              <a:rPr lang="fr-FR" sz="2400" dirty="0"/>
              <a:t>Parametrix</a:t>
            </a:r>
          </a:p>
          <a:p>
            <a:endParaRPr lang="en-US" sz="2400" dirty="0" smtClean="0"/>
          </a:p>
          <a:p>
            <a:r>
              <a:rPr lang="en-US" sz="2400" dirty="0" smtClean="0"/>
              <a:t>Jim </a:t>
            </a:r>
            <a:r>
              <a:rPr lang="en-US" sz="2400" dirty="0" smtClean="0"/>
              <a:t>Dugan, MVSD GC/CM Program Advisor, Parametrix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74637"/>
            <a:ext cx="2595880" cy="19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Project Team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27432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2400" u="sng" dirty="0" smtClean="0"/>
              <a:t>Not Here Today</a:t>
            </a:r>
          </a:p>
          <a:p>
            <a:pPr marL="114300" indent="0">
              <a:buNone/>
            </a:pPr>
            <a:endParaRPr lang="en-US" sz="2400" u="sng" dirty="0" smtClean="0"/>
          </a:p>
          <a:p>
            <a:r>
              <a:rPr lang="en-US" sz="2400" dirty="0" smtClean="0"/>
              <a:t>Carl </a:t>
            </a:r>
            <a:r>
              <a:rPr lang="en-US" sz="2400" dirty="0"/>
              <a:t>Bruner, Superintendent, </a:t>
            </a:r>
            <a:r>
              <a:rPr lang="en-US" sz="2400" dirty="0" smtClean="0"/>
              <a:t>MVSD (Recovering from Surgery)</a:t>
            </a:r>
            <a:endParaRPr lang="en-US" sz="2400" dirty="0"/>
          </a:p>
          <a:p>
            <a:r>
              <a:rPr lang="en-US" sz="2400" dirty="0" smtClean="0"/>
              <a:t>Tom Theisen, Assistant Project Manager (On Vacation Oversees)</a:t>
            </a:r>
            <a:endParaRPr lang="en-US" sz="2400" dirty="0"/>
          </a:p>
          <a:p>
            <a:r>
              <a:rPr lang="en-US" sz="2400" dirty="0" smtClean="0"/>
              <a:t>Graehm Wallace, Perkins Coie, External GC/CM Legal Advisor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38600"/>
            <a:ext cx="3342640" cy="250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Project Team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u="sng" dirty="0" smtClean="0"/>
              <a:t>Not </a:t>
            </a:r>
            <a:r>
              <a:rPr lang="en-US" sz="2400" u="sng" dirty="0" smtClean="0"/>
              <a:t>Selected Yet</a:t>
            </a:r>
            <a:endParaRPr lang="en-US" sz="2400" u="sng" dirty="0" smtClean="0"/>
          </a:p>
          <a:p>
            <a:pPr marL="114300" indent="0">
              <a:buNone/>
            </a:pPr>
            <a:endParaRPr lang="en-US" sz="2400" u="sng" dirty="0" smtClean="0"/>
          </a:p>
          <a:p>
            <a:r>
              <a:rPr lang="en-US" sz="2400" dirty="0" smtClean="0"/>
              <a:t>The design team</a:t>
            </a:r>
          </a:p>
          <a:p>
            <a:r>
              <a:rPr lang="en-US" sz="2400" dirty="0" smtClean="0"/>
              <a:t>Not selected yet by design</a:t>
            </a:r>
          </a:p>
          <a:p>
            <a:r>
              <a:rPr lang="en-US" sz="2400" dirty="0" smtClean="0"/>
              <a:t>Based on lessons learned on previous historic modernization &amp; additions projects</a:t>
            </a:r>
          </a:p>
          <a:p>
            <a:r>
              <a:rPr lang="en-US" sz="2400" dirty="0" smtClean="0"/>
              <a:t>District desires to have the selected GC/CM participate in the design team selection process</a:t>
            </a:r>
          </a:p>
          <a:p>
            <a:r>
              <a:rPr lang="en-US" sz="2400" dirty="0" smtClean="0"/>
              <a:t>The volume and nature of interaction between the design team and the contractor is extreme and demands a good chemistry and fit to be successful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5052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Mount Vernon School District Capital Improvement Program</a:t>
            </a:r>
            <a:endParaRPr lang="en-US" sz="4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762000"/>
            <a:ext cx="314102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Vernon School District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05896"/>
            <a:ext cx="7631183" cy="34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smtClean="0"/>
              <a:t>in western </a:t>
            </a:r>
            <a:r>
              <a:rPr lang="en-US" dirty="0" smtClean="0"/>
              <a:t>Skagit County</a:t>
            </a:r>
          </a:p>
          <a:p>
            <a:r>
              <a:rPr lang="en-US" dirty="0" smtClean="0"/>
              <a:t>Third largest employer in Skagit County</a:t>
            </a:r>
          </a:p>
          <a:p>
            <a:r>
              <a:rPr lang="en-US" dirty="0" smtClean="0"/>
              <a:t>Began serving students in 1891</a:t>
            </a:r>
          </a:p>
          <a:p>
            <a:r>
              <a:rPr lang="en-US" dirty="0" smtClean="0"/>
              <a:t>6,400 students in total</a:t>
            </a:r>
          </a:p>
          <a:p>
            <a:r>
              <a:rPr lang="en-US" dirty="0" smtClean="0"/>
              <a:t>Ten (10) schools comprised of:</a:t>
            </a:r>
          </a:p>
          <a:p>
            <a:pPr lvl="1"/>
            <a:r>
              <a:rPr lang="en-US" dirty="0" smtClean="0"/>
              <a:t>Six (6) Elementary Schools</a:t>
            </a:r>
          </a:p>
          <a:p>
            <a:pPr lvl="1"/>
            <a:r>
              <a:rPr lang="en-US" dirty="0" smtClean="0"/>
              <a:t>Two (2) Middle Schools</a:t>
            </a:r>
          </a:p>
          <a:p>
            <a:pPr lvl="1"/>
            <a:r>
              <a:rPr lang="en-US" dirty="0" smtClean="0"/>
              <a:t>One (1) High School</a:t>
            </a:r>
          </a:p>
          <a:p>
            <a:pPr lvl="1"/>
            <a:r>
              <a:rPr lang="en-US" dirty="0" smtClean="0"/>
              <a:t>One (1) Homeschool Parent Partnership</a:t>
            </a:r>
          </a:p>
          <a:p>
            <a:r>
              <a:rPr lang="en-US" dirty="0" smtClean="0"/>
              <a:t>950 teachers, administrators and support staff</a:t>
            </a:r>
          </a:p>
          <a:p>
            <a:r>
              <a:rPr lang="en-US" dirty="0" smtClean="0"/>
              <a:t>Prior to 2016, last capital bond passed in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4915</TotalTime>
  <Words>1788</Words>
  <Application>Microsoft Office PowerPoint</Application>
  <PresentationFormat>On-screen Show (4:3)</PresentationFormat>
  <Paragraphs>323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Times New Roman</vt:lpstr>
      <vt:lpstr>Adjacency</vt:lpstr>
      <vt:lpstr>Mount Vernon High School Old Main Building Historic Modernization</vt:lpstr>
      <vt:lpstr>Agenda</vt:lpstr>
      <vt:lpstr>Introductions</vt:lpstr>
      <vt:lpstr>The Project Team</vt:lpstr>
      <vt:lpstr>The Project Team</vt:lpstr>
      <vt:lpstr>The Project Team</vt:lpstr>
      <vt:lpstr>Mount Vernon School District Capital Improvement Program</vt:lpstr>
      <vt:lpstr>Mount Vernon School District</vt:lpstr>
      <vt:lpstr>District Statistics</vt:lpstr>
      <vt:lpstr>MVSD Capital Improvement Program $106,463,549</vt:lpstr>
      <vt:lpstr>2016 MVSD Capital Bond Program Projects</vt:lpstr>
      <vt:lpstr>Mount Vernon High School Old Main Building</vt:lpstr>
      <vt:lpstr>The Project</vt:lpstr>
      <vt:lpstr>MVHS Old Main Building</vt:lpstr>
      <vt:lpstr>Mount Vernon High School Campus</vt:lpstr>
      <vt:lpstr>MVHS Old Main Project Budget</vt:lpstr>
      <vt:lpstr>Old Main GC/CM Schedule</vt:lpstr>
      <vt:lpstr>Why GC/CM Delivery Method for MVHS Old Main Building</vt:lpstr>
      <vt:lpstr> Complies with all 5 Statutory Criteria </vt:lpstr>
      <vt:lpstr> Complies with all 5 Statutory Criteria </vt:lpstr>
      <vt:lpstr>Other Critical Factors </vt:lpstr>
      <vt:lpstr>Public Benefit: To this ……</vt:lpstr>
      <vt:lpstr>Public Body Qualifications</vt:lpstr>
      <vt:lpstr>MVSD Leadership Team</vt:lpstr>
      <vt:lpstr>Old Main Project Organizational Chart</vt:lpstr>
      <vt:lpstr>Jim Dugan – Project Commitments and Capacity</vt:lpstr>
      <vt:lpstr>PowerPoint Presentation</vt:lpstr>
      <vt:lpstr>PowerPoint Presentation</vt:lpstr>
      <vt:lpstr>Stadium High School Historic Modernization and &amp; Additions</vt:lpstr>
      <vt:lpstr>Lincoln High School Historic Modernization and &amp; Additions</vt:lpstr>
      <vt:lpstr>McCarver Elementary School Historic Modernization</vt:lpstr>
      <vt:lpstr>Stewart Middle School Historic Modernization and &amp; Additions</vt:lpstr>
      <vt:lpstr>GC/CM Historic Modernization &amp; Additions: Lessons Learned</vt:lpstr>
      <vt:lpstr>Summary</vt:lpstr>
      <vt:lpstr>Thank you</vt:lpstr>
    </vt:vector>
  </TitlesOfParts>
  <Company>Parametrix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James Dugan</cp:lastModifiedBy>
  <cp:revision>299</cp:revision>
  <cp:lastPrinted>2016-11-30T23:18:00Z</cp:lastPrinted>
  <dcterms:created xsi:type="dcterms:W3CDTF">2013-09-04T15:42:31Z</dcterms:created>
  <dcterms:modified xsi:type="dcterms:W3CDTF">2016-11-30T23:18:49Z</dcterms:modified>
</cp:coreProperties>
</file>