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notesMasterIdLst>
    <p:notesMasterId r:id="rId12"/>
  </p:notesMasterIdLst>
  <p:sldIdLst>
    <p:sldId id="256" r:id="rId2"/>
    <p:sldId id="274" r:id="rId3"/>
    <p:sldId id="268" r:id="rId4"/>
    <p:sldId id="263" r:id="rId5"/>
    <p:sldId id="269" r:id="rId6"/>
    <p:sldId id="272" r:id="rId7"/>
    <p:sldId id="275" r:id="rId8"/>
    <p:sldId id="270" r:id="rId9"/>
    <p:sldId id="271" r:id="rId10"/>
    <p:sldId id="273" r:id="rId1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k, Brad" initials="RB" lastIdx="1" clrIdx="0">
    <p:extLst>
      <p:ext uri="{19B8F6BF-5375-455C-9EA6-DF929625EA0E}">
        <p15:presenceInfo xmlns:p15="http://schemas.microsoft.com/office/powerpoint/2012/main" userId="S-1-5-21-978008030-618816744-581009308-16075" providerId="AD"/>
      </p:ext>
    </p:extLst>
  </p:cmAuthor>
  <p:cmAuthor id="2" name="Barnes, Mary" initials="BM" lastIdx="1" clrIdx="1">
    <p:extLst>
      <p:ext uri="{19B8F6BF-5375-455C-9EA6-DF929625EA0E}">
        <p15:presenceInfo xmlns:p15="http://schemas.microsoft.com/office/powerpoint/2012/main" userId="S-1-5-21-978008030-618816744-581009308-16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B3279"/>
    <a:srgbClr val="7BD2F0"/>
    <a:srgbClr val="B0E5F7"/>
    <a:srgbClr val="4BC2EA"/>
    <a:srgbClr val="286D9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2" autoAdjust="0"/>
    <p:restoredTop sz="84902" autoAdjust="0"/>
  </p:normalViewPr>
  <p:slideViewPr>
    <p:cSldViewPr snapToGrid="0">
      <p:cViewPr varScale="1">
        <p:scale>
          <a:sx n="52" d="100"/>
          <a:sy n="52" d="100"/>
        </p:scale>
        <p:origin x="1564" y="52"/>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29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7-24T11:11:03.045" idx="1">
    <p:pos x="10" y="10"/>
    <p:text>All of the other slideshow's I've looked at(Cheney SD and Centralia SD) have it as Application for GC.CM Approval. Not Certification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F33EC45-4B4C-419A-86D6-4665D4853AA4}" type="datetimeFigureOut">
              <a:rPr lang="en-US" smtClean="0"/>
              <a:t>7/26/2017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3FDBF07-A15D-413C-88AD-8F2BFAAEE8B8}" type="slidenum">
              <a:rPr lang="en-US" smtClean="0"/>
              <a:t>‹#›</a:t>
            </a:fld>
            <a:endParaRPr lang="en-US"/>
          </a:p>
        </p:txBody>
      </p:sp>
    </p:spTree>
    <p:extLst>
      <p:ext uri="{BB962C8B-B14F-4D97-AF65-F5344CB8AC3E}">
        <p14:creationId xmlns:p14="http://schemas.microsoft.com/office/powerpoint/2010/main" val="187501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FDBF07-A15D-413C-88AD-8F2BFAAEE8B8}" type="slidenum">
              <a:rPr lang="en-US" smtClean="0"/>
              <a:t>1</a:t>
            </a:fld>
            <a:endParaRPr lang="en-US"/>
          </a:p>
        </p:txBody>
      </p:sp>
    </p:spTree>
    <p:extLst>
      <p:ext uri="{BB962C8B-B14F-4D97-AF65-F5344CB8AC3E}">
        <p14:creationId xmlns:p14="http://schemas.microsoft.com/office/powerpoint/2010/main" val="145652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Presented by Don and Eric. </a:t>
            </a:r>
          </a:p>
          <a:p>
            <a:endParaRPr lang="en-US" dirty="0"/>
          </a:p>
          <a:p>
            <a:pPr lvl="1"/>
            <a:r>
              <a:rPr lang="en-US" dirty="0"/>
              <a:t>Board of Commissioner Support of GCCM</a:t>
            </a:r>
          </a:p>
          <a:p>
            <a:pPr lvl="1"/>
            <a:r>
              <a:rPr lang="en-US" dirty="0"/>
              <a:t>Public Need for Nimble GCCM Contracting. </a:t>
            </a:r>
          </a:p>
          <a:p>
            <a:pPr lvl="1"/>
            <a:r>
              <a:rPr lang="en-US" dirty="0"/>
              <a:t>Past usage</a:t>
            </a:r>
            <a:r>
              <a:rPr lang="en-US" baseline="0" dirty="0"/>
              <a:t> of GCCM was highly successful and look to continue to use as a Certified GCCM Agency </a:t>
            </a:r>
            <a:endParaRPr lang="en-US" dirty="0"/>
          </a:p>
          <a:p>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10</a:t>
            </a:fld>
            <a:endParaRPr lang="en-US"/>
          </a:p>
        </p:txBody>
      </p:sp>
    </p:spTree>
    <p:extLst>
      <p:ext uri="{BB962C8B-B14F-4D97-AF65-F5344CB8AC3E}">
        <p14:creationId xmlns:p14="http://schemas.microsoft.com/office/powerpoint/2010/main" val="218673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a:t>
            </a:r>
            <a:r>
              <a:rPr lang="en-US" baseline="0" dirty="0"/>
              <a:t> to Kick Off Meeting.</a:t>
            </a:r>
            <a:endParaRPr lang="en-US" dirty="0"/>
          </a:p>
          <a:p>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2</a:t>
            </a:fld>
            <a:endParaRPr lang="en-US"/>
          </a:p>
        </p:txBody>
      </p:sp>
    </p:spTree>
    <p:extLst>
      <p:ext uri="{BB962C8B-B14F-4D97-AF65-F5344CB8AC3E}">
        <p14:creationId xmlns:p14="http://schemas.microsoft.com/office/powerpoint/2010/main" val="90399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a:p>
            <a:pPr marL="233309" indent="-233309">
              <a:buAutoNum type="alphaLcPeriod"/>
            </a:pPr>
            <a:r>
              <a:rPr lang="en-US" dirty="0"/>
              <a:t>MGH’s Team and OAC Team</a:t>
            </a:r>
            <a:r>
              <a:rPr lang="en-US" baseline="0" dirty="0"/>
              <a:t> </a:t>
            </a:r>
            <a:r>
              <a:rPr lang="en-US" b="1" baseline="0" dirty="0"/>
              <a:t>(Eric to present) </a:t>
            </a:r>
          </a:p>
          <a:p>
            <a:pPr marL="233309" indent="-233309">
              <a:buAutoNum type="alphaLcPeriod"/>
            </a:pPr>
            <a:r>
              <a:rPr lang="en-US" dirty="0"/>
              <a:t>Team &amp; Construction Experience. (addressing ii. Personnel with appropriate construction experience) </a:t>
            </a:r>
            <a:r>
              <a:rPr lang="en-US" b="1" dirty="0"/>
              <a:t>(Eric to Present)</a:t>
            </a:r>
          </a:p>
          <a:p>
            <a:pPr marL="233309" indent="-233309">
              <a:buAutoNum type="alphaLcPeriod"/>
            </a:pPr>
            <a:r>
              <a:rPr lang="en-US" dirty="0"/>
              <a:t>GCCM Knowledge. (</a:t>
            </a:r>
            <a:r>
              <a:rPr lang="en-US" dirty="0" err="1"/>
              <a:t>i</a:t>
            </a:r>
            <a:r>
              <a:rPr lang="en-US" dirty="0"/>
              <a:t>. Project delivery knowledge and experience) </a:t>
            </a:r>
            <a:r>
              <a:rPr lang="en-US" b="1" dirty="0"/>
              <a:t>(Eric</a:t>
            </a:r>
            <a:r>
              <a:rPr lang="en-US" b="1" baseline="0" dirty="0"/>
              <a:t> to transition to Derek, Derek to Present GCCM  past Experience)</a:t>
            </a:r>
          </a:p>
          <a:p>
            <a:pPr marL="233309" indent="-233309">
              <a:buAutoNum type="alphaLcPeriod"/>
            </a:pPr>
            <a:r>
              <a:rPr lang="en-US" b="1" i="1" dirty="0"/>
              <a:t>It is unclear from the organization chart and description regarding the actual project management.  Will Mason General Hospital (MGH) staff be managing the design or construction firm or will OAC be directly responsible to manage the firms? (</a:t>
            </a:r>
            <a:r>
              <a:rPr lang="en-US" b="1" i="1" dirty="0">
                <a:highlight>
                  <a:srgbClr val="FFFF00"/>
                </a:highlight>
              </a:rPr>
              <a:t>Eric to Respond to question)</a:t>
            </a:r>
          </a:p>
          <a:p>
            <a:pPr marL="233309" indent="-233309" defTabSz="933237">
              <a:buFontTx/>
              <a:buAutoNum type="alphaLcPeriod"/>
              <a:defRPr/>
            </a:pPr>
            <a:r>
              <a:rPr lang="en-US" b="1" i="1" dirty="0"/>
              <a:t>It seems OAC is primarily tasked with performing the execution, who are then reporting to Facilities Director?  Does MGH have owner representation in the form of dedicated project manager at the table for the day-to-day construction management with OAC? (Eric to Respond to question)</a:t>
            </a:r>
          </a:p>
          <a:p>
            <a:pPr marL="233309" indent="-233309" defTabSz="933237">
              <a:buFontTx/>
              <a:buAutoNum type="alphaLcPeriod"/>
              <a:defRPr/>
            </a:pPr>
            <a:r>
              <a:rPr lang="en-US" b="1" i="1" dirty="0"/>
              <a:t>Please clarify Rick Smith’s GCCM experience.  It is noted that Rick has been at MGH 3+ years and was involved in the last GCCM project that was completed 4 years ago, please clarify. (Eric</a:t>
            </a:r>
            <a:r>
              <a:rPr lang="en-US" b="1" i="1" baseline="0" dirty="0"/>
              <a:t> to address)</a:t>
            </a:r>
            <a:endParaRPr lang="en-US" b="1" i="1" dirty="0"/>
          </a:p>
          <a:p>
            <a:pPr marL="233309" indent="-233309" defTabSz="933237">
              <a:buFontTx/>
              <a:buAutoNum type="alphaLcPeriod"/>
              <a:defRPr/>
            </a:pPr>
            <a:endParaRPr lang="en-US" b="1" i="1" dirty="0"/>
          </a:p>
          <a:p>
            <a:pPr marL="233309" indent="-233309">
              <a:buAutoNum type="alphaLcPeriod"/>
            </a:pPr>
            <a:endParaRPr lang="en-US" i="1" dirty="0"/>
          </a:p>
          <a:p>
            <a:pPr marL="291636" indent="-291636">
              <a:buAutoNum type="romanLcPeriod" startAt="2"/>
            </a:pPr>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3</a:t>
            </a:fld>
            <a:endParaRPr lang="en-US"/>
          </a:p>
        </p:txBody>
      </p:sp>
    </p:spTree>
    <p:extLst>
      <p:ext uri="{BB962C8B-B14F-4D97-AF65-F5344CB8AC3E}">
        <p14:creationId xmlns:p14="http://schemas.microsoft.com/office/powerpoint/2010/main" val="67578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Presented by Keith. </a:t>
            </a:r>
          </a:p>
          <a:p>
            <a:endParaRPr lang="en-US" dirty="0"/>
          </a:p>
          <a:p>
            <a:pPr defTabSz="933237">
              <a:defRPr/>
            </a:pPr>
            <a:r>
              <a:rPr lang="en-US" dirty="0"/>
              <a:t>What is Hospital Work Requirements (ICRA, Fire Life Safety) (iii. Management plan and rationale for alternative public works projects)</a:t>
            </a:r>
          </a:p>
          <a:p>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4</a:t>
            </a:fld>
            <a:endParaRPr lang="en-US"/>
          </a:p>
        </p:txBody>
      </p:sp>
    </p:spTree>
    <p:extLst>
      <p:ext uri="{BB962C8B-B14F-4D97-AF65-F5344CB8AC3E}">
        <p14:creationId xmlns:p14="http://schemas.microsoft.com/office/powerpoint/2010/main" val="241941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Presented by Eric	.</a:t>
            </a:r>
          </a:p>
          <a:p>
            <a:endParaRPr lang="en-US" dirty="0"/>
          </a:p>
          <a:p>
            <a:pPr defTabSz="933237">
              <a:defRPr/>
            </a:pPr>
            <a:r>
              <a:rPr lang="en-US" dirty="0"/>
              <a:t>Master Plan Efforts Completed to date (vi. Ability to properly manage its capital facilities plan, including project planning and budget experience)</a:t>
            </a:r>
          </a:p>
          <a:p>
            <a:endParaRPr lang="en-US" dirty="0"/>
          </a:p>
          <a:p>
            <a:r>
              <a:rPr lang="en-US" dirty="0"/>
              <a:t>KEY POINTS:</a:t>
            </a:r>
          </a:p>
          <a:p>
            <a:pPr marL="174982" indent="-174982">
              <a:buFontTx/>
              <a:buChar char="-"/>
            </a:pPr>
            <a:r>
              <a:rPr lang="en-US" dirty="0"/>
              <a:t>Continue population growth = quick response required to keep up with the community. </a:t>
            </a:r>
          </a:p>
          <a:p>
            <a:pPr marL="174982" indent="-174982">
              <a:buFontTx/>
              <a:buChar char="-"/>
            </a:pPr>
            <a:r>
              <a:rPr lang="en-US" dirty="0"/>
              <a:t>Needing to be nimble in approach. (explain today’s growth</a:t>
            </a:r>
            <a:r>
              <a:rPr lang="en-US" baseline="0" dirty="0"/>
              <a:t> rate outpacing current forecasted rates of growth) In one years time, we are already meeting future projections today. </a:t>
            </a:r>
            <a:endParaRPr lang="en-US" dirty="0"/>
          </a:p>
          <a:p>
            <a:r>
              <a:rPr lang="en-US" dirty="0"/>
              <a:t> </a:t>
            </a:r>
          </a:p>
        </p:txBody>
      </p:sp>
      <p:sp>
        <p:nvSpPr>
          <p:cNvPr id="4" name="Slide Number Placeholder 3"/>
          <p:cNvSpPr>
            <a:spLocks noGrp="1"/>
          </p:cNvSpPr>
          <p:nvPr>
            <p:ph type="sldNum" sz="quarter" idx="10"/>
          </p:nvPr>
        </p:nvSpPr>
        <p:spPr/>
        <p:txBody>
          <a:bodyPr/>
          <a:lstStyle/>
          <a:p>
            <a:fld id="{F3FDBF07-A15D-413C-88AD-8F2BFAAEE8B8}" type="slidenum">
              <a:rPr lang="en-US" smtClean="0"/>
              <a:t>5</a:t>
            </a:fld>
            <a:endParaRPr lang="en-US"/>
          </a:p>
        </p:txBody>
      </p:sp>
    </p:spTree>
    <p:extLst>
      <p:ext uri="{BB962C8B-B14F-4D97-AF65-F5344CB8AC3E}">
        <p14:creationId xmlns:p14="http://schemas.microsoft.com/office/powerpoint/2010/main" val="91912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Presented by Brad</a:t>
            </a:r>
            <a:r>
              <a:rPr lang="en-US" baseline="0" dirty="0"/>
              <a:t> to Present.</a:t>
            </a:r>
            <a:r>
              <a:rPr lang="en-US" dirty="0"/>
              <a:t> Recap $70 Million Proposed Projects (vi. Ability to properly manage its capital facilities plan, including project planning and budget experience</a:t>
            </a:r>
          </a:p>
          <a:p>
            <a:endParaRPr lang="en-US" dirty="0"/>
          </a:p>
          <a:p>
            <a:r>
              <a:rPr lang="en-US" dirty="0"/>
              <a:t>Key Points:</a:t>
            </a:r>
          </a:p>
          <a:p>
            <a:pPr marL="174982" indent="-174982">
              <a:buFontTx/>
              <a:buChar char="-"/>
            </a:pPr>
            <a:r>
              <a:rPr lang="en-US" dirty="0"/>
              <a:t>Over the next 3 years, MGH has a large group of projects which align with the need for GCCM delivery. </a:t>
            </a:r>
          </a:p>
          <a:p>
            <a:pPr marL="174982" indent="-174982">
              <a:buFontTx/>
              <a:buChar char="-"/>
            </a:pPr>
            <a:r>
              <a:rPr lang="en-US" dirty="0"/>
              <a:t>The interior renovation projects are quick construction efforts, however can be completed very quickly. </a:t>
            </a:r>
          </a:p>
          <a:p>
            <a:pPr marL="174982" indent="-174982">
              <a:buFontTx/>
              <a:buChar char="-"/>
            </a:pPr>
            <a:r>
              <a:rPr lang="en-US" dirty="0"/>
              <a:t>MGH is still anticipates to use other procurement methods based on the project need. </a:t>
            </a:r>
          </a:p>
          <a:p>
            <a:pPr marL="174982" indent="-174982">
              <a:buFontTx/>
              <a:buChar char="-"/>
            </a:pPr>
            <a:r>
              <a:rPr lang="en-US" dirty="0"/>
              <a:t>MGH looks</a:t>
            </a:r>
            <a:r>
              <a:rPr lang="en-US" baseline="0" dirty="0"/>
              <a:t> to complete these projects as GCCM delivery method and as a Certified Agency this will allow cost savings to MGH and provide expediency to the market place to better serve the community. </a:t>
            </a:r>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6</a:t>
            </a:fld>
            <a:endParaRPr lang="en-US"/>
          </a:p>
        </p:txBody>
      </p:sp>
    </p:spTree>
    <p:extLst>
      <p:ext uri="{BB962C8B-B14F-4D97-AF65-F5344CB8AC3E}">
        <p14:creationId xmlns:p14="http://schemas.microsoft.com/office/powerpoint/2010/main" val="354284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a:p>
            <a:r>
              <a:rPr lang="en-US" dirty="0"/>
              <a:t>Key Points:</a:t>
            </a:r>
          </a:p>
          <a:p>
            <a:pPr marL="174982" indent="-174982">
              <a:buFontTx/>
              <a:buChar char="-"/>
            </a:pPr>
            <a:r>
              <a:rPr lang="en-US" dirty="0"/>
              <a:t>MGH looks</a:t>
            </a:r>
            <a:r>
              <a:rPr lang="en-US" baseline="0" dirty="0"/>
              <a:t> to complete these projects as GCCM delivery method and as a Certified Agency this will allow cost savings to MGH and provide expediency to the market place to better serve the community. </a:t>
            </a:r>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7</a:t>
            </a:fld>
            <a:endParaRPr lang="en-US"/>
          </a:p>
        </p:txBody>
      </p:sp>
    </p:spTree>
    <p:extLst>
      <p:ext uri="{BB962C8B-B14F-4D97-AF65-F5344CB8AC3E}">
        <p14:creationId xmlns:p14="http://schemas.microsoft.com/office/powerpoint/2010/main" val="400214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Presented by Brad. </a:t>
            </a:r>
          </a:p>
          <a:p>
            <a:pPr defTabSz="933237">
              <a:defRPr/>
            </a:pPr>
            <a:r>
              <a:rPr lang="en-US" b="1" i="1" dirty="0"/>
              <a:t>1. Will the MGH CEO have to approve all change orders, or will some value amount be delegated to a director?</a:t>
            </a:r>
          </a:p>
          <a:p>
            <a:pPr defTabSz="933237">
              <a:defRPr/>
            </a:pPr>
            <a:r>
              <a:rPr lang="en-US" b="1" i="1" dirty="0"/>
              <a:t>2. Have MGH staff completed or plan to complete AGC GCCM training?</a:t>
            </a:r>
          </a:p>
          <a:p>
            <a:endParaRPr lang="en-US" dirty="0"/>
          </a:p>
          <a:p>
            <a:endParaRPr lang="en-US" dirty="0"/>
          </a:p>
          <a:p>
            <a:pPr defTabSz="933237">
              <a:defRPr/>
            </a:pPr>
            <a:r>
              <a:rPr lang="en-US" b="1" dirty="0"/>
              <a:t>MGH Construction Project Success (iv. Demonstrated success in managing public works projects &amp; A.  Applicant has the necessary experience to determine which of its projects are appropriate for use of alternative contracting procedures.)</a:t>
            </a:r>
          </a:p>
          <a:p>
            <a:endParaRPr lang="en-US" dirty="0"/>
          </a:p>
          <a:p>
            <a:endParaRPr lang="en-US" dirty="0"/>
          </a:p>
          <a:p>
            <a:pPr defTabSz="933237">
              <a:defRPr/>
            </a:pPr>
            <a:r>
              <a:rPr lang="en-US" b="1" dirty="0"/>
              <a:t>Recap MGH’s Procurement Methods (vi. Ability to properly manage its capital facilities plan, including project planning and budget experience)</a:t>
            </a:r>
          </a:p>
          <a:p>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8</a:t>
            </a:fld>
            <a:endParaRPr lang="en-US"/>
          </a:p>
        </p:txBody>
      </p:sp>
    </p:spTree>
    <p:extLst>
      <p:ext uri="{BB962C8B-B14F-4D97-AF65-F5344CB8AC3E}">
        <p14:creationId xmlns:p14="http://schemas.microsoft.com/office/powerpoint/2010/main" val="333189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Presented by Keith. </a:t>
            </a:r>
          </a:p>
          <a:p>
            <a:pPr defTabSz="933237">
              <a:defRPr/>
            </a:pPr>
            <a:r>
              <a:rPr lang="en-US" b="1" i="1" dirty="0"/>
              <a:t>There are several references to MGH staff being involved in all GCCM projects, has there been more than the one GCCM project listed at MGH?  If so, please included them as background information. ?</a:t>
            </a:r>
          </a:p>
          <a:p>
            <a:pPr defTabSz="933237">
              <a:defRPr/>
            </a:pPr>
            <a:r>
              <a:rPr lang="en-US" b="1" i="1" dirty="0"/>
              <a:t>Have MGH staff completed or plan to complete AGC GCCM training?</a:t>
            </a:r>
          </a:p>
          <a:p>
            <a:endParaRPr lang="en-US" dirty="0"/>
          </a:p>
          <a:p>
            <a:pPr defTabSz="933237">
              <a:defRPr/>
            </a:pPr>
            <a:r>
              <a:rPr lang="en-US" b="1" dirty="0"/>
              <a:t>Ongoing Retention of OAC’s to Manage Construction Projects. (vii. Ability to meet requirements of RCW 39.10)</a:t>
            </a:r>
          </a:p>
          <a:p>
            <a:pPr defTabSz="933237">
              <a:defRPr/>
            </a:pPr>
            <a:endParaRPr lang="en-US" b="1" dirty="0"/>
          </a:p>
          <a:p>
            <a:pPr defTabSz="933237">
              <a:defRPr/>
            </a:pPr>
            <a:r>
              <a:rPr lang="en-US" b="0" dirty="0"/>
              <a:t>Key</a:t>
            </a:r>
            <a:r>
              <a:rPr lang="en-US" b="0" baseline="0" dirty="0"/>
              <a:t> Points:</a:t>
            </a:r>
          </a:p>
          <a:p>
            <a:pPr marL="171450" indent="-171450" defTabSz="933237">
              <a:buFontTx/>
              <a:buChar char="-"/>
              <a:defRPr/>
            </a:pPr>
            <a:r>
              <a:rPr lang="en-US" b="0" baseline="0" dirty="0"/>
              <a:t>Last GCCM project was multi project phased</a:t>
            </a:r>
          </a:p>
          <a:p>
            <a:pPr marL="171450" indent="-171450" defTabSz="933237">
              <a:buFontTx/>
              <a:buChar char="-"/>
              <a:defRPr/>
            </a:pPr>
            <a:r>
              <a:rPr lang="en-US" b="0" baseline="0" dirty="0"/>
              <a:t>OAC and MGH teaming efforts (Schedule provided by OAC, MGH works with departments)</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F3FDBF07-A15D-413C-88AD-8F2BFAAEE8B8}" type="slidenum">
              <a:rPr lang="en-US" smtClean="0"/>
              <a:t>9</a:t>
            </a:fld>
            <a:endParaRPr lang="en-US"/>
          </a:p>
        </p:txBody>
      </p:sp>
    </p:spTree>
    <p:extLst>
      <p:ext uri="{BB962C8B-B14F-4D97-AF65-F5344CB8AC3E}">
        <p14:creationId xmlns:p14="http://schemas.microsoft.com/office/powerpoint/2010/main" val="311260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023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184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24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1031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297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65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378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365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0581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18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4245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38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258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663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821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331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flipH="1">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7/26/2017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8219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800" y="-342900"/>
            <a:ext cx="1358900" cy="61595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6079" y="3060378"/>
            <a:ext cx="6329337" cy="1711253"/>
          </a:xfrm>
        </p:spPr>
        <p:txBody>
          <a:bodyPr/>
          <a:lstStyle/>
          <a:p>
            <a:pPr algn="ctr"/>
            <a:r>
              <a:rPr lang="en-US" sz="3600" dirty="0">
                <a:solidFill>
                  <a:srgbClr val="286D9F"/>
                </a:solidFill>
              </a:rPr>
              <a:t>Mason General Hospital’s </a:t>
            </a:r>
            <a:br>
              <a:rPr lang="en-US" sz="3600" dirty="0">
                <a:solidFill>
                  <a:srgbClr val="286D9F"/>
                </a:solidFill>
              </a:rPr>
            </a:br>
            <a:br>
              <a:rPr lang="en-US" sz="1500" dirty="0">
                <a:solidFill>
                  <a:srgbClr val="286D9F"/>
                </a:solidFill>
              </a:rPr>
            </a:br>
            <a:r>
              <a:rPr lang="en-US" sz="2700" dirty="0">
                <a:solidFill>
                  <a:srgbClr val="4BC2EA"/>
                </a:solidFill>
              </a:rPr>
              <a:t>Application for GC/CM Approval</a:t>
            </a:r>
            <a:br>
              <a:rPr lang="en-US" sz="2700" dirty="0">
                <a:solidFill>
                  <a:srgbClr val="4BC2EA"/>
                </a:solidFill>
              </a:rPr>
            </a:br>
            <a:br>
              <a:rPr lang="en-US" sz="2700" dirty="0"/>
            </a:br>
            <a:r>
              <a:rPr lang="en-US" sz="2700" dirty="0">
                <a:solidFill>
                  <a:srgbClr val="7BD2F0"/>
                </a:solidFill>
              </a:rPr>
              <a:t>July 27, 2017</a:t>
            </a:r>
          </a:p>
        </p:txBody>
      </p:sp>
      <p:pic>
        <p:nvPicPr>
          <p:cNvPr id="5" name="Picture 4"/>
          <p:cNvPicPr>
            <a:picLocks noChangeAspect="1"/>
          </p:cNvPicPr>
          <p:nvPr/>
        </p:nvPicPr>
        <p:blipFill>
          <a:blip r:embed="rId3"/>
          <a:stretch>
            <a:fillRect/>
          </a:stretch>
        </p:blipFill>
        <p:spPr>
          <a:xfrm>
            <a:off x="413045" y="311150"/>
            <a:ext cx="3699068" cy="777308"/>
          </a:xfrm>
          <a:prstGeom prst="rect">
            <a:avLst/>
          </a:prstGeom>
        </p:spPr>
      </p:pic>
    </p:spTree>
    <p:extLst>
      <p:ext uri="{BB962C8B-B14F-4D97-AF65-F5344CB8AC3E}">
        <p14:creationId xmlns:p14="http://schemas.microsoft.com/office/powerpoint/2010/main" val="334494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56326"/>
            <a:ext cx="9372600" cy="70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a:xfrm>
            <a:off x="133349" y="136864"/>
            <a:ext cx="6093280" cy="990600"/>
          </a:xfrm>
        </p:spPr>
        <p:txBody>
          <a:bodyPr>
            <a:noAutofit/>
          </a:bodyPr>
          <a:lstStyle/>
          <a:p>
            <a:pPr>
              <a:spcBef>
                <a:spcPts val="750"/>
              </a:spcBef>
              <a:buClr>
                <a:schemeClr val="accent1"/>
              </a:buClr>
              <a:buSzPct val="80000"/>
            </a:pPr>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Serving the Mason County Community and it’s Patients </a:t>
            </a: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endPar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3038" t="8093" r="302" b="9794"/>
          <a:stretch/>
        </p:blipFill>
        <p:spPr>
          <a:xfrm>
            <a:off x="0" y="1944914"/>
            <a:ext cx="9210675" cy="5007429"/>
          </a:xfrm>
          <a:prstGeom prst="rect">
            <a:avLst/>
          </a:prstGeom>
        </p:spPr>
      </p:pic>
      <p:pic>
        <p:nvPicPr>
          <p:cNvPr id="5" name="Picture 4"/>
          <p:cNvPicPr>
            <a:picLocks noChangeAspect="1"/>
          </p:cNvPicPr>
          <p:nvPr/>
        </p:nvPicPr>
        <p:blipFill>
          <a:blip r:embed="rId4"/>
          <a:stretch>
            <a:fillRect/>
          </a:stretch>
        </p:blipFill>
        <p:spPr>
          <a:xfrm>
            <a:off x="5913736" y="152400"/>
            <a:ext cx="3263601" cy="685800"/>
          </a:xfrm>
          <a:prstGeom prst="rect">
            <a:avLst/>
          </a:prstGeom>
        </p:spPr>
      </p:pic>
    </p:spTree>
    <p:extLst>
      <p:ext uri="{BB962C8B-B14F-4D97-AF65-F5344CB8AC3E}">
        <p14:creationId xmlns:p14="http://schemas.microsoft.com/office/powerpoint/2010/main" val="228746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930901" y="222250"/>
            <a:ext cx="3022600" cy="635157"/>
          </a:xfrm>
          <a:prstGeom prst="rect">
            <a:avLst/>
          </a:prstGeom>
        </p:spPr>
      </p:pic>
      <p:sp>
        <p:nvSpPr>
          <p:cNvPr id="8" name="Content Placeholder 2"/>
          <p:cNvSpPr txBox="1">
            <a:spLocks/>
          </p:cNvSpPr>
          <p:nvPr/>
        </p:nvSpPr>
        <p:spPr>
          <a:xfrm>
            <a:off x="2098907" y="1475625"/>
            <a:ext cx="6447501" cy="2910580"/>
          </a:xfrm>
          <a:prstGeom prst="rect">
            <a:avLst/>
          </a:prstGeom>
        </p:spPr>
        <p:txBody>
          <a:bodyPr vert="horz" lIns="68580" tIns="34290" rIns="68580" bIns="3429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rPr>
              <a:t>Agenda</a:t>
            </a:r>
          </a:p>
          <a:p>
            <a:pPr lvl="1" indent="-300038" algn="l">
              <a:buFont typeface="Wingdings" panose="05000000000000000000" pitchFamily="2" charset="2"/>
              <a:buChar char="§"/>
            </a:pPr>
            <a:endParaRPr lang="en-US" sz="375" dirty="0">
              <a:solidFill>
                <a:srgbClr val="4D4D4D"/>
              </a:solidFill>
              <a:latin typeface="Arial Narrow" panose="020B0606020202030204" pitchFamily="34" charset="0"/>
            </a:endParaRP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Introductions</a:t>
            </a: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What are Hospital Work Requirements</a:t>
            </a: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Master Planning Efforts Completed to Date</a:t>
            </a: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Project Procurement Knowledge and Experiences </a:t>
            </a: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GCCM Experience and Qualified Experience</a:t>
            </a: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Up and Coming Projects</a:t>
            </a:r>
          </a:p>
          <a:p>
            <a:pPr lvl="1" indent="-300038" algn="l">
              <a:buFont typeface="Wingdings" panose="05000000000000000000" pitchFamily="2" charset="2"/>
              <a:buChar char="§"/>
            </a:pPr>
            <a:r>
              <a:rPr lang="en-US" sz="2400" dirty="0">
                <a:solidFill>
                  <a:srgbClr val="4D4D4D"/>
                </a:solidFill>
                <a:latin typeface="Arial Narrow" panose="020B0606020202030204" pitchFamily="34" charset="0"/>
              </a:rPr>
              <a:t>Serving the Community and Mason County Patients</a:t>
            </a:r>
          </a:p>
        </p:txBody>
      </p:sp>
      <p:sp>
        <p:nvSpPr>
          <p:cNvPr id="9" name="TextBox 8"/>
          <p:cNvSpPr txBox="1"/>
          <p:nvPr/>
        </p:nvSpPr>
        <p:spPr>
          <a:xfrm>
            <a:off x="2010007" y="5545813"/>
            <a:ext cx="6288536" cy="369332"/>
          </a:xfrm>
          <a:prstGeom prst="rect">
            <a:avLst/>
          </a:prstGeom>
          <a:noFill/>
        </p:spPr>
        <p:txBody>
          <a:bodyPr wrap="square" rtlCol="0">
            <a:spAutoFit/>
          </a:bodyPr>
          <a:lstStyle/>
          <a:p>
            <a:pPr lvl="1" indent="-300038">
              <a:spcBef>
                <a:spcPts val="750"/>
              </a:spcBef>
              <a:buClr>
                <a:schemeClr val="accent1"/>
              </a:buClr>
              <a:buSzPct val="80000"/>
              <a:buFont typeface="Wingdings" panose="05000000000000000000" pitchFamily="2" charset="2"/>
              <a:buChar char="§"/>
            </a:pPr>
            <a:endParaRPr lang="en-US" i="1" dirty="0">
              <a:solidFill>
                <a:srgbClr val="4D4D4D"/>
              </a:solidFill>
              <a:latin typeface="Arial Narrow" panose="020B0606020202030204" pitchFamily="34" charset="0"/>
            </a:endParaRPr>
          </a:p>
        </p:txBody>
      </p:sp>
      <p:sp>
        <p:nvSpPr>
          <p:cNvPr id="10" name="Rectangle 9"/>
          <p:cNvSpPr/>
          <p:nvPr/>
        </p:nvSpPr>
        <p:spPr>
          <a:xfrm>
            <a:off x="96380" y="5303481"/>
            <a:ext cx="1631265" cy="369332"/>
          </a:xfrm>
          <a:prstGeom prst="rect">
            <a:avLst/>
          </a:prstGeom>
          <a:solidFill>
            <a:schemeClr val="bg1">
              <a:alpha val="17000"/>
            </a:schemeClr>
          </a:solidFill>
        </p:spPr>
        <p:txBody>
          <a:bodyPr wrap="square">
            <a:spAutoFit/>
          </a:bodyPr>
          <a:lstStyle/>
          <a:p>
            <a:pPr marL="42863" lvl="1">
              <a:spcBef>
                <a:spcPts val="750"/>
              </a:spcBef>
              <a:buClr>
                <a:schemeClr val="accent1"/>
              </a:buClr>
              <a:buSzPct val="80000"/>
            </a:pP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6859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1746" y="0"/>
            <a:ext cx="692195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93934" y="142884"/>
            <a:ext cx="3459168" cy="886410"/>
          </a:xfrm>
        </p:spPr>
        <p:txBody>
          <a:bodyPr>
            <a:noAutofit/>
          </a:body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Introductions</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5" name="Title 1"/>
          <p:cNvSpPr txBox="1">
            <a:spLocks/>
          </p:cNvSpPr>
          <p:nvPr/>
        </p:nvSpPr>
        <p:spPr>
          <a:xfrm>
            <a:off x="440912" y="998039"/>
            <a:ext cx="6447501"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sz="2700" dirty="0"/>
          </a:p>
        </p:txBody>
      </p:sp>
      <p:sp>
        <p:nvSpPr>
          <p:cNvPr id="12" name="TextBox 11"/>
          <p:cNvSpPr txBox="1"/>
          <p:nvPr/>
        </p:nvSpPr>
        <p:spPr>
          <a:xfrm>
            <a:off x="329340" y="5388271"/>
            <a:ext cx="368084" cy="300082"/>
          </a:xfrm>
          <a:prstGeom prst="rect">
            <a:avLst/>
          </a:prstGeom>
          <a:noFill/>
        </p:spPr>
        <p:txBody>
          <a:bodyPr wrap="square" rtlCol="0">
            <a:spAutoFit/>
          </a:bodyPr>
          <a:lstStyle/>
          <a:p>
            <a:endParaRPr lang="en-US" sz="1350" dirty="0"/>
          </a:p>
        </p:txBody>
      </p:sp>
      <p:pic>
        <p:nvPicPr>
          <p:cNvPr id="15" name="Picture 14"/>
          <p:cNvPicPr>
            <a:picLocks noChangeAspect="1"/>
          </p:cNvPicPr>
          <p:nvPr/>
        </p:nvPicPr>
        <p:blipFill>
          <a:blip r:embed="rId3"/>
          <a:stretch>
            <a:fillRect/>
          </a:stretch>
        </p:blipFill>
        <p:spPr>
          <a:xfrm>
            <a:off x="6007101" y="73762"/>
            <a:ext cx="3022600" cy="635157"/>
          </a:xfrm>
          <a:prstGeom prst="rect">
            <a:avLst/>
          </a:prstGeom>
        </p:spPr>
      </p:pic>
      <p:sp>
        <p:nvSpPr>
          <p:cNvPr id="17" name="Rectangle 16"/>
          <p:cNvSpPr/>
          <p:nvPr/>
        </p:nvSpPr>
        <p:spPr>
          <a:xfrm>
            <a:off x="71432" y="5664859"/>
            <a:ext cx="1631265" cy="1200329"/>
          </a:xfrm>
          <a:prstGeom prst="rect">
            <a:avLst/>
          </a:prstGeom>
          <a:solidFill>
            <a:schemeClr val="bg1">
              <a:alpha val="17000"/>
            </a:schemeClr>
          </a:solidFill>
        </p:spPr>
        <p:txBody>
          <a:bodyPr wrap="square">
            <a:spAutoFit/>
          </a:bodyPr>
          <a:lstStyle/>
          <a:p>
            <a:pPr marL="42863" lvl="1">
              <a:spcBef>
                <a:spcPts val="750"/>
              </a:spcBef>
              <a:buClr>
                <a:schemeClr val="accent1"/>
              </a:buClr>
              <a:buSzPct val="80000"/>
            </a:pPr>
            <a:r>
              <a:rPr lang="en-US" dirty="0">
                <a:solidFill>
                  <a:schemeClr val="bg1"/>
                </a:solidFill>
                <a:latin typeface="Arial Narrow" panose="020B0606020202030204" pitchFamily="34" charset="0"/>
              </a:rPr>
              <a:t> 3.ii. Personnel </a:t>
            </a:r>
            <a:br>
              <a:rPr lang="en-US" dirty="0">
                <a:solidFill>
                  <a:schemeClr val="bg1"/>
                </a:solidFill>
                <a:latin typeface="Arial Narrow" panose="020B0606020202030204" pitchFamily="34" charset="0"/>
              </a:rPr>
            </a:br>
            <a:r>
              <a:rPr lang="en-US" dirty="0">
                <a:solidFill>
                  <a:schemeClr val="bg1"/>
                </a:solidFill>
                <a:latin typeface="Arial Narrow" panose="020B0606020202030204" pitchFamily="34" charset="0"/>
              </a:rPr>
              <a:t>with appropriate construction experience</a:t>
            </a:r>
          </a:p>
        </p:txBody>
      </p:sp>
      <p:pic>
        <p:nvPicPr>
          <p:cNvPr id="7" name="Picture 6"/>
          <p:cNvPicPr>
            <a:picLocks noChangeAspect="1"/>
          </p:cNvPicPr>
          <p:nvPr/>
        </p:nvPicPr>
        <p:blipFill>
          <a:blip r:embed="rId4"/>
          <a:stretch>
            <a:fillRect/>
          </a:stretch>
        </p:blipFill>
        <p:spPr>
          <a:xfrm>
            <a:off x="2454052" y="-101600"/>
            <a:ext cx="8868722" cy="6858000"/>
          </a:xfrm>
          <a:prstGeom prst="rect">
            <a:avLst/>
          </a:prstGeom>
        </p:spPr>
      </p:pic>
      <p:sp>
        <p:nvSpPr>
          <p:cNvPr id="8" name="Rectangle: Rounded Corners 7"/>
          <p:cNvSpPr/>
          <p:nvPr/>
        </p:nvSpPr>
        <p:spPr>
          <a:xfrm>
            <a:off x="5176520" y="112776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p:cNvSpPr/>
          <p:nvPr/>
        </p:nvSpPr>
        <p:spPr>
          <a:xfrm>
            <a:off x="5140960" y="188468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5212080" y="383032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5704840" y="325628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6725920" y="254508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4572000" y="252984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7193280" y="323596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p:cNvSpPr/>
          <p:nvPr/>
        </p:nvSpPr>
        <p:spPr>
          <a:xfrm>
            <a:off x="7680960" y="383032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p:cNvSpPr/>
          <p:nvPr/>
        </p:nvSpPr>
        <p:spPr>
          <a:xfrm>
            <a:off x="3576320" y="252476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p:cNvSpPr/>
          <p:nvPr/>
        </p:nvSpPr>
        <p:spPr>
          <a:xfrm>
            <a:off x="4064000" y="1137920"/>
            <a:ext cx="995680" cy="5435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66385" y="171450"/>
            <a:ext cx="4737100" cy="990600"/>
          </a:xfrm>
        </p:spPr>
        <p:txBody>
          <a:bodyPr>
            <a:noAutofit/>
          </a:body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Hospital Work Requirements</a:t>
            </a:r>
            <a:br>
              <a:rPr lang="en-US"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r>
              <a:rPr lang="en-US"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 </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20899" y="2178207"/>
            <a:ext cx="3108012" cy="414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479" y="2178207"/>
            <a:ext cx="3108012" cy="4144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stretch>
            <a:fillRect/>
          </a:stretch>
        </p:blipFill>
        <p:spPr>
          <a:xfrm>
            <a:off x="5905500" y="171450"/>
            <a:ext cx="3022600" cy="635157"/>
          </a:xfrm>
          <a:prstGeom prst="rect">
            <a:avLst/>
          </a:prstGeom>
        </p:spPr>
      </p:pic>
      <p:sp>
        <p:nvSpPr>
          <p:cNvPr id="12" name="Rectangle 11"/>
          <p:cNvSpPr/>
          <p:nvPr/>
        </p:nvSpPr>
        <p:spPr>
          <a:xfrm>
            <a:off x="46988" y="5309343"/>
            <a:ext cx="1862827" cy="1477328"/>
          </a:xfrm>
          <a:prstGeom prst="rect">
            <a:avLst/>
          </a:prstGeom>
          <a:solidFill>
            <a:schemeClr val="bg1">
              <a:alpha val="17000"/>
            </a:schemeClr>
          </a:solidFill>
        </p:spPr>
        <p:txBody>
          <a:bodyPr wrap="square">
            <a:spAutoFit/>
          </a:bodyPr>
          <a:lstStyle/>
          <a:p>
            <a:pPr marL="42863" lvl="1">
              <a:spcBef>
                <a:spcPts val="750"/>
              </a:spcBef>
              <a:buClr>
                <a:schemeClr val="accent1"/>
              </a:buClr>
              <a:buSzPct val="80000"/>
            </a:pPr>
            <a:r>
              <a:rPr lang="en-US" dirty="0">
                <a:solidFill>
                  <a:schemeClr val="bg1"/>
                </a:solidFill>
                <a:latin typeface="Arial Narrow" panose="020B0606020202030204" pitchFamily="34" charset="0"/>
              </a:rPr>
              <a:t>3.iii. Management plan and rationale for alternative public works projects</a:t>
            </a:r>
          </a:p>
        </p:txBody>
      </p:sp>
    </p:spTree>
    <p:extLst>
      <p:ext uri="{BB962C8B-B14F-4D97-AF65-F5344CB8AC3E}">
        <p14:creationId xmlns:p14="http://schemas.microsoft.com/office/powerpoint/2010/main" val="304707474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10600" y="3111500"/>
            <a:ext cx="1168400" cy="394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807" y="214147"/>
            <a:ext cx="3859651" cy="990600"/>
          </a:xfrm>
        </p:spPr>
        <p:txBody>
          <a:bodyPr vert="horz" lIns="68580" tIns="34290" rIns="68580" bIns="34290" rtlCol="0" anchor="t">
            <a:noAutofit/>
          </a:body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Master Planning Efforts</a:t>
            </a: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 </a:t>
            </a:r>
          </a:p>
        </p:txBody>
      </p:sp>
      <p:sp>
        <p:nvSpPr>
          <p:cNvPr id="6" name="Title 1"/>
          <p:cNvSpPr txBox="1">
            <a:spLocks/>
          </p:cNvSpPr>
          <p:nvPr/>
        </p:nvSpPr>
        <p:spPr>
          <a:xfrm>
            <a:off x="2340862" y="1873318"/>
            <a:ext cx="6561599"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u="sng" dirty="0">
                <a:latin typeface="Arial Narrow" panose="020B0606020202030204" pitchFamily="34" charset="0"/>
              </a:rPr>
              <a:t>Mason County Growth Projections </a:t>
            </a:r>
          </a:p>
        </p:txBody>
      </p:sp>
      <p:grpSp>
        <p:nvGrpSpPr>
          <p:cNvPr id="3" name="Group 2"/>
          <p:cNvGrpSpPr/>
          <p:nvPr/>
        </p:nvGrpSpPr>
        <p:grpSpPr>
          <a:xfrm>
            <a:off x="2340862" y="2505774"/>
            <a:ext cx="6675696" cy="4042851"/>
            <a:chOff x="3258970" y="2000932"/>
            <a:chExt cx="7099982" cy="4299802"/>
          </a:xfrm>
        </p:grpSpPr>
        <p:pic>
          <p:nvPicPr>
            <p:cNvPr id="10" name="Picture 9"/>
            <p:cNvPicPr>
              <a:picLocks noChangeAspect="1"/>
            </p:cNvPicPr>
            <p:nvPr/>
          </p:nvPicPr>
          <p:blipFill>
            <a:blip r:embed="rId3"/>
            <a:stretch>
              <a:fillRect/>
            </a:stretch>
          </p:blipFill>
          <p:spPr>
            <a:xfrm>
              <a:off x="3258970" y="2000932"/>
              <a:ext cx="7099982" cy="4299802"/>
            </a:xfrm>
            <a:prstGeom prst="rect">
              <a:avLst/>
            </a:prstGeom>
          </p:spPr>
        </p:pic>
        <p:cxnSp>
          <p:nvCxnSpPr>
            <p:cNvPr id="8" name="Straight Arrow Connector 7"/>
            <p:cNvCxnSpPr/>
            <p:nvPr/>
          </p:nvCxnSpPr>
          <p:spPr>
            <a:xfrm flipV="1">
              <a:off x="4396936" y="2535592"/>
              <a:ext cx="5250426" cy="865238"/>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grpSp>
      <p:pic>
        <p:nvPicPr>
          <p:cNvPr id="11" name="Picture 10"/>
          <p:cNvPicPr>
            <a:picLocks noChangeAspect="1"/>
          </p:cNvPicPr>
          <p:nvPr/>
        </p:nvPicPr>
        <p:blipFill>
          <a:blip r:embed="rId4"/>
          <a:stretch>
            <a:fillRect/>
          </a:stretch>
        </p:blipFill>
        <p:spPr>
          <a:xfrm>
            <a:off x="5879861" y="259163"/>
            <a:ext cx="3022600" cy="635157"/>
          </a:xfrm>
          <a:prstGeom prst="rect">
            <a:avLst/>
          </a:prstGeom>
        </p:spPr>
      </p:pic>
      <p:sp>
        <p:nvSpPr>
          <p:cNvPr id="12" name="Rectangle 11"/>
          <p:cNvSpPr/>
          <p:nvPr/>
        </p:nvSpPr>
        <p:spPr>
          <a:xfrm>
            <a:off x="88900" y="4682400"/>
            <a:ext cx="1730159" cy="2031325"/>
          </a:xfrm>
          <a:prstGeom prst="rect">
            <a:avLst/>
          </a:prstGeom>
          <a:solidFill>
            <a:schemeClr val="bg1">
              <a:alpha val="17000"/>
            </a:schemeClr>
          </a:solidFill>
        </p:spPr>
        <p:txBody>
          <a:bodyPr wrap="square">
            <a:spAutoFit/>
          </a:bodyPr>
          <a:lstStyle/>
          <a:p>
            <a:pPr marL="42863" lvl="1">
              <a:spcBef>
                <a:spcPts val="750"/>
              </a:spcBef>
              <a:buClr>
                <a:schemeClr val="accent1"/>
              </a:buClr>
              <a:buSzPct val="80000"/>
            </a:pPr>
            <a:r>
              <a:rPr lang="en-US" dirty="0">
                <a:solidFill>
                  <a:schemeClr val="bg1"/>
                </a:solidFill>
                <a:latin typeface="Arial Narrow" panose="020B0606020202030204" pitchFamily="34" charset="0"/>
              </a:rPr>
              <a:t>3.vi. Ability to properly manage its capital facilities plan, including project planning and budget experience</a:t>
            </a:r>
          </a:p>
        </p:txBody>
      </p:sp>
    </p:spTree>
    <p:extLst>
      <p:ext uri="{BB962C8B-B14F-4D97-AF65-F5344CB8AC3E}">
        <p14:creationId xmlns:p14="http://schemas.microsoft.com/office/powerpoint/2010/main" val="210388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a:t>
            </a:r>
          </a:p>
        </p:txBody>
      </p:sp>
      <p:sp>
        <p:nvSpPr>
          <p:cNvPr id="6" name="Title 1"/>
          <p:cNvSpPr txBox="1">
            <a:spLocks/>
          </p:cNvSpPr>
          <p:nvPr/>
        </p:nvSpPr>
        <p:spPr>
          <a:xfrm>
            <a:off x="437442" y="98801"/>
            <a:ext cx="5264858" cy="99060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Up and Coming Projects</a:t>
            </a: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 </a:t>
            </a:r>
          </a:p>
        </p:txBody>
      </p:sp>
      <p:pic>
        <p:nvPicPr>
          <p:cNvPr id="9" name="Picture 8"/>
          <p:cNvPicPr>
            <a:picLocks noChangeAspect="1"/>
          </p:cNvPicPr>
          <p:nvPr/>
        </p:nvPicPr>
        <p:blipFill>
          <a:blip r:embed="rId3"/>
          <a:stretch>
            <a:fillRect/>
          </a:stretch>
        </p:blipFill>
        <p:spPr>
          <a:xfrm>
            <a:off x="5892801" y="98801"/>
            <a:ext cx="3022600" cy="635157"/>
          </a:xfrm>
          <a:prstGeom prst="rect">
            <a:avLst/>
          </a:prstGeom>
        </p:spPr>
      </p:pic>
      <p:sp>
        <p:nvSpPr>
          <p:cNvPr id="10" name="Rectangle 9"/>
          <p:cNvSpPr/>
          <p:nvPr/>
        </p:nvSpPr>
        <p:spPr>
          <a:xfrm>
            <a:off x="148888" y="5945130"/>
            <a:ext cx="8846224" cy="646331"/>
          </a:xfrm>
          <a:prstGeom prst="rect">
            <a:avLst/>
          </a:prstGeom>
          <a:solidFill>
            <a:schemeClr val="bg1">
              <a:alpha val="17000"/>
            </a:schemeClr>
          </a:solidFill>
        </p:spPr>
        <p:txBody>
          <a:bodyPr wrap="square">
            <a:spAutoFit/>
          </a:bodyPr>
          <a:lstStyle/>
          <a:p>
            <a:pPr lvl="1" indent="-300038">
              <a:spcBef>
                <a:spcPts val="750"/>
              </a:spcBef>
              <a:buClr>
                <a:schemeClr val="accent1"/>
              </a:buClr>
              <a:buSzPct val="80000"/>
              <a:buFont typeface="Wingdings" panose="05000000000000000000" pitchFamily="2" charset="2"/>
              <a:buChar char="§"/>
            </a:pPr>
            <a:r>
              <a:rPr lang="en-US" dirty="0">
                <a:solidFill>
                  <a:srgbClr val="4D4D4D"/>
                </a:solidFill>
                <a:latin typeface="Arial Narrow" panose="020B0606020202030204" pitchFamily="34" charset="0"/>
              </a:rPr>
              <a:t>3.vi. Ability to properly manage its capital facilities plan, including project planning and budget experience</a:t>
            </a:r>
          </a:p>
        </p:txBody>
      </p:sp>
      <p:pic>
        <p:nvPicPr>
          <p:cNvPr id="5" name="Picture 4"/>
          <p:cNvPicPr>
            <a:picLocks noChangeAspect="1"/>
          </p:cNvPicPr>
          <p:nvPr/>
        </p:nvPicPr>
        <p:blipFill>
          <a:blip r:embed="rId4"/>
          <a:stretch>
            <a:fillRect/>
          </a:stretch>
        </p:blipFill>
        <p:spPr>
          <a:xfrm>
            <a:off x="148888" y="957141"/>
            <a:ext cx="8808143" cy="4488228"/>
          </a:xfrm>
          <a:prstGeom prst="rect">
            <a:avLst/>
          </a:prstGeom>
        </p:spPr>
      </p:pic>
    </p:spTree>
    <p:extLst>
      <p:ext uri="{BB962C8B-B14F-4D97-AF65-F5344CB8AC3E}">
        <p14:creationId xmlns:p14="http://schemas.microsoft.com/office/powerpoint/2010/main" val="174191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a:t>
            </a:r>
          </a:p>
        </p:txBody>
      </p:sp>
      <p:sp>
        <p:nvSpPr>
          <p:cNvPr id="6" name="Title 1"/>
          <p:cNvSpPr txBox="1">
            <a:spLocks/>
          </p:cNvSpPr>
          <p:nvPr/>
        </p:nvSpPr>
        <p:spPr>
          <a:xfrm>
            <a:off x="437442" y="98801"/>
            <a:ext cx="5264858" cy="990600"/>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Up and Coming Projects</a:t>
            </a: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b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br>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 </a:t>
            </a:r>
          </a:p>
        </p:txBody>
      </p:sp>
      <p:pic>
        <p:nvPicPr>
          <p:cNvPr id="9" name="Picture 8"/>
          <p:cNvPicPr>
            <a:picLocks noChangeAspect="1"/>
          </p:cNvPicPr>
          <p:nvPr/>
        </p:nvPicPr>
        <p:blipFill>
          <a:blip r:embed="rId3"/>
          <a:stretch>
            <a:fillRect/>
          </a:stretch>
        </p:blipFill>
        <p:spPr>
          <a:xfrm>
            <a:off x="5892801" y="98801"/>
            <a:ext cx="3022600" cy="635157"/>
          </a:xfrm>
          <a:prstGeom prst="rect">
            <a:avLst/>
          </a:prstGeom>
        </p:spPr>
      </p:pic>
      <p:sp>
        <p:nvSpPr>
          <p:cNvPr id="10" name="Rectangle 9"/>
          <p:cNvSpPr/>
          <p:nvPr/>
        </p:nvSpPr>
        <p:spPr>
          <a:xfrm>
            <a:off x="148888" y="5945130"/>
            <a:ext cx="8846224" cy="646331"/>
          </a:xfrm>
          <a:prstGeom prst="rect">
            <a:avLst/>
          </a:prstGeom>
          <a:solidFill>
            <a:schemeClr val="bg1">
              <a:alpha val="17000"/>
            </a:schemeClr>
          </a:solidFill>
        </p:spPr>
        <p:txBody>
          <a:bodyPr wrap="square">
            <a:spAutoFit/>
          </a:bodyPr>
          <a:lstStyle/>
          <a:p>
            <a:pPr lvl="1" indent="-300038">
              <a:spcBef>
                <a:spcPts val="750"/>
              </a:spcBef>
              <a:buClr>
                <a:schemeClr val="accent1"/>
              </a:buClr>
              <a:buSzPct val="80000"/>
              <a:buFont typeface="Wingdings" panose="05000000000000000000" pitchFamily="2" charset="2"/>
              <a:buChar char="§"/>
            </a:pPr>
            <a:r>
              <a:rPr lang="en-US" dirty="0">
                <a:solidFill>
                  <a:srgbClr val="4D4D4D"/>
                </a:solidFill>
                <a:latin typeface="Arial Narrow" panose="020B0606020202030204" pitchFamily="34" charset="0"/>
              </a:rPr>
              <a:t>3.vi. Ability to properly manage its capital facilities plan, including project planning and budget experience</a:t>
            </a:r>
          </a:p>
        </p:txBody>
      </p:sp>
      <p:pic>
        <p:nvPicPr>
          <p:cNvPr id="2" name="Picture 1"/>
          <p:cNvPicPr>
            <a:picLocks noChangeAspect="1"/>
          </p:cNvPicPr>
          <p:nvPr/>
        </p:nvPicPr>
        <p:blipFill rotWithShape="1">
          <a:blip r:embed="rId4"/>
          <a:srcRect l="-3200" t="41685" r="-1"/>
          <a:stretch/>
        </p:blipFill>
        <p:spPr>
          <a:xfrm>
            <a:off x="1150189" y="2108963"/>
            <a:ext cx="6135792" cy="3375515"/>
          </a:xfrm>
          <a:prstGeom prst="rect">
            <a:avLst/>
          </a:prstGeom>
        </p:spPr>
      </p:pic>
      <p:pic>
        <p:nvPicPr>
          <p:cNvPr id="5" name="Picture 4"/>
          <p:cNvPicPr>
            <a:picLocks noChangeAspect="1"/>
          </p:cNvPicPr>
          <p:nvPr/>
        </p:nvPicPr>
        <p:blipFill rotWithShape="1">
          <a:blip r:embed="rId5"/>
          <a:srcRect r="2212" b="80128"/>
          <a:stretch/>
        </p:blipFill>
        <p:spPr>
          <a:xfrm>
            <a:off x="1403377" y="1019562"/>
            <a:ext cx="5814057" cy="1150246"/>
          </a:xfrm>
          <a:prstGeom prst="rect">
            <a:avLst/>
          </a:prstGeom>
        </p:spPr>
      </p:pic>
    </p:spTree>
    <p:extLst>
      <p:ext uri="{BB962C8B-B14F-4D97-AF65-F5344CB8AC3E}">
        <p14:creationId xmlns:p14="http://schemas.microsoft.com/office/powerpoint/2010/main" val="17074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57606" y="1763585"/>
            <a:ext cx="7086394" cy="509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p:cNvSpPr/>
          <p:nvPr/>
        </p:nvSpPr>
        <p:spPr>
          <a:xfrm>
            <a:off x="2057606" y="1569699"/>
            <a:ext cx="7086394" cy="4431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Content Placeholder 6"/>
          <p:cNvPicPr>
            <a:picLocks noChangeAspect="1"/>
          </p:cNvPicPr>
          <p:nvPr/>
        </p:nvPicPr>
        <p:blipFill rotWithShape="1">
          <a:blip r:embed="rId3" cstate="screen">
            <a:extLst>
              <a:ext uri="{28A0092B-C50C-407E-A947-70E740481C1C}">
                <a14:useLocalDpi xmlns:a14="http://schemas.microsoft.com/office/drawing/2010/main"/>
              </a:ext>
            </a:extLst>
          </a:blip>
          <a:srcRect l="6879" t="-1" r="8269" b="2217"/>
          <a:stretch/>
        </p:blipFill>
        <p:spPr>
          <a:xfrm>
            <a:off x="5444371" y="2045074"/>
            <a:ext cx="2837045" cy="2231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301625" y="157906"/>
            <a:ext cx="6225812" cy="905242"/>
          </a:xfrm>
        </p:spPr>
        <p:txBody>
          <a:bodyPr>
            <a:noAutofit/>
          </a:body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Project Procurement Knowledge &amp; Experience </a:t>
            </a:r>
            <a:br>
              <a:rPr lang="en-US" sz="4400" dirty="0"/>
            </a:br>
            <a:endParaRPr lang="en-US" sz="4400" dirty="0"/>
          </a:p>
        </p:txBody>
      </p:sp>
      <p:pic>
        <p:nvPicPr>
          <p:cNvPr id="10" name="Content Placeholder 9"/>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2220892" y="2010117"/>
            <a:ext cx="2909607" cy="2418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 y="3219291"/>
            <a:ext cx="1587500" cy="3642023"/>
          </a:xfrm>
          <a:prstGeom prst="rect">
            <a:avLst/>
          </a:prstGeom>
          <a:noFill/>
        </p:spPr>
        <p:txBody>
          <a:bodyPr wrap="square" rtlCol="0">
            <a:spAutoFit/>
          </a:bodyPr>
          <a:lstStyle/>
          <a:p>
            <a:pPr marL="42863" lvl="1">
              <a:spcBef>
                <a:spcPts val="750"/>
              </a:spcBef>
              <a:buClr>
                <a:schemeClr val="accent1"/>
              </a:buClr>
              <a:buSzPct val="80000"/>
            </a:pPr>
            <a:r>
              <a:rPr lang="en-US" sz="1600" dirty="0">
                <a:solidFill>
                  <a:schemeClr val="bg1"/>
                </a:solidFill>
                <a:latin typeface="Arial Narrow" panose="020B0606020202030204" pitchFamily="34" charset="0"/>
              </a:rPr>
              <a:t>3.iv. Demonstrated success in managing public works projects </a:t>
            </a:r>
          </a:p>
          <a:p>
            <a:pPr marL="42863" lvl="1">
              <a:spcBef>
                <a:spcPts val="750"/>
              </a:spcBef>
              <a:buClr>
                <a:schemeClr val="accent1"/>
              </a:buClr>
              <a:buSzPct val="80000"/>
            </a:pPr>
            <a:r>
              <a:rPr lang="en-US" sz="1600" dirty="0">
                <a:solidFill>
                  <a:schemeClr val="bg1"/>
                </a:solidFill>
                <a:latin typeface="Arial Narrow" panose="020B0606020202030204" pitchFamily="34" charset="0"/>
              </a:rPr>
              <a:t>A.  Applicant has the necessary experience to determine which of its projects are appropriate for use of alternative contracting procedures.</a:t>
            </a: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8874" y="4674997"/>
            <a:ext cx="6803858" cy="172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6002150" y="171201"/>
            <a:ext cx="3022600" cy="635157"/>
          </a:xfrm>
          <a:prstGeom prst="rect">
            <a:avLst/>
          </a:prstGeom>
        </p:spPr>
      </p:pic>
    </p:spTree>
    <p:extLst>
      <p:ext uri="{BB962C8B-B14F-4D97-AF65-F5344CB8AC3E}">
        <p14:creationId xmlns:p14="http://schemas.microsoft.com/office/powerpoint/2010/main" val="147961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59077" y="1762492"/>
            <a:ext cx="7484923" cy="5625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p:cNvSpPr/>
          <p:nvPr/>
        </p:nvSpPr>
        <p:spPr>
          <a:xfrm>
            <a:off x="1853539" y="726622"/>
            <a:ext cx="7290461" cy="5274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1659077" y="1982569"/>
            <a:ext cx="7223667" cy="3663488"/>
          </a:xfrm>
          <a:prstGeom prst="rect">
            <a:avLst/>
          </a:prstGeom>
        </p:spPr>
      </p:pic>
      <p:sp>
        <p:nvSpPr>
          <p:cNvPr id="7" name="Title 1"/>
          <p:cNvSpPr txBox="1">
            <a:spLocks/>
          </p:cNvSpPr>
          <p:nvPr/>
        </p:nvSpPr>
        <p:spPr>
          <a:xfrm>
            <a:off x="343060" y="249904"/>
            <a:ext cx="6225812" cy="905242"/>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rgbClr val="2B3279"/>
                </a:solidFill>
                <a:effectLst>
                  <a:outerShdw blurRad="38100" dist="38100" dir="2700000" algn="tl">
                    <a:srgbClr val="000000">
                      <a:alpha val="43137"/>
                    </a:srgbClr>
                  </a:outerShdw>
                </a:effectLst>
                <a:latin typeface="Arial Narrow" panose="020B0606020202030204" pitchFamily="34" charset="0"/>
                <a:ea typeface="+mn-ea"/>
                <a:cs typeface="+mn-cs"/>
              </a:rPr>
              <a:t>GC/CM and Qualified Experience</a:t>
            </a:r>
            <a:endParaRPr lang="en-US" sz="4400" dirty="0"/>
          </a:p>
        </p:txBody>
      </p:sp>
      <p:pic>
        <p:nvPicPr>
          <p:cNvPr id="9" name="Picture 8"/>
          <p:cNvPicPr>
            <a:picLocks noChangeAspect="1"/>
          </p:cNvPicPr>
          <p:nvPr/>
        </p:nvPicPr>
        <p:blipFill>
          <a:blip r:embed="rId4"/>
          <a:stretch>
            <a:fillRect/>
          </a:stretch>
        </p:blipFill>
        <p:spPr>
          <a:xfrm>
            <a:off x="5860144" y="170685"/>
            <a:ext cx="3022600" cy="635157"/>
          </a:xfrm>
          <a:prstGeom prst="rect">
            <a:avLst/>
          </a:prstGeom>
        </p:spPr>
      </p:pic>
      <p:sp>
        <p:nvSpPr>
          <p:cNvPr id="10" name="TextBox 9"/>
          <p:cNvSpPr txBox="1"/>
          <p:nvPr/>
        </p:nvSpPr>
        <p:spPr>
          <a:xfrm>
            <a:off x="89207" y="5262086"/>
            <a:ext cx="1394732" cy="1477328"/>
          </a:xfrm>
          <a:prstGeom prst="rect">
            <a:avLst/>
          </a:prstGeom>
          <a:noFill/>
        </p:spPr>
        <p:txBody>
          <a:bodyPr wrap="square" rtlCol="0">
            <a:spAutoFit/>
          </a:bodyPr>
          <a:lstStyle/>
          <a:p>
            <a:pPr marL="42863" lvl="1">
              <a:spcBef>
                <a:spcPts val="750"/>
              </a:spcBef>
              <a:buClr>
                <a:schemeClr val="accent1"/>
              </a:buClr>
              <a:buSzPct val="80000"/>
            </a:pPr>
            <a:r>
              <a:rPr lang="en-US" dirty="0">
                <a:solidFill>
                  <a:schemeClr val="bg1"/>
                </a:solidFill>
                <a:latin typeface="Arial Narrow" panose="020B0606020202030204" pitchFamily="34" charset="0"/>
              </a:rPr>
              <a:t>3. vii. Ability to meet requirements of RCW 39.10)</a:t>
            </a:r>
          </a:p>
        </p:txBody>
      </p:sp>
      <p:sp>
        <p:nvSpPr>
          <p:cNvPr id="12" name="Title 1"/>
          <p:cNvSpPr txBox="1">
            <a:spLocks/>
          </p:cNvSpPr>
          <p:nvPr/>
        </p:nvSpPr>
        <p:spPr>
          <a:xfrm>
            <a:off x="-2000335" y="857250"/>
            <a:ext cx="1719942" cy="905242"/>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rPr>
              <a:t>GC/CM &amp; Qualified Experience</a:t>
            </a:r>
            <a:endParaRPr lang="en-US" sz="3000" dirty="0">
              <a:solidFill>
                <a:schemeClr val="bg1"/>
              </a:solidFill>
            </a:endParaRPr>
          </a:p>
        </p:txBody>
      </p:sp>
    </p:spTree>
    <p:extLst>
      <p:ext uri="{BB962C8B-B14F-4D97-AF65-F5344CB8AC3E}">
        <p14:creationId xmlns:p14="http://schemas.microsoft.com/office/powerpoint/2010/main" val="9635452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8700</TotalTime>
  <Words>845</Words>
  <Application>Microsoft Office PowerPoint</Application>
  <PresentationFormat>On-screen Show (4:3)</PresentationFormat>
  <Paragraphs>93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Calibri</vt:lpstr>
      <vt:lpstr>Trebuchet MS</vt:lpstr>
      <vt:lpstr>Wingdings</vt:lpstr>
      <vt:lpstr>Wingdings 3</vt:lpstr>
      <vt:lpstr>Facet</vt:lpstr>
      <vt:lpstr>Mason General Hospital’s   Application for GC/CM Approval  July 27, 2017</vt:lpstr>
      <vt:lpstr>PowerPoint Presentation</vt:lpstr>
      <vt:lpstr>Introductions</vt:lpstr>
      <vt:lpstr>Hospital Work Requirements  </vt:lpstr>
      <vt:lpstr>Master Planning Efforts  </vt:lpstr>
      <vt:lpstr>PowerPoint Presentation</vt:lpstr>
      <vt:lpstr>PowerPoint Presentation</vt:lpstr>
      <vt:lpstr>Project Procurement Knowledge &amp; Experience  </vt:lpstr>
      <vt:lpstr>PowerPoint Presentation</vt:lpstr>
      <vt:lpstr>Serving the Mason County Community and it’s Patients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Mason General Hospital’s  Certification for GC/CM</dc:title>
  <dc:creator>Rock, Brad</dc:creator>
  <cp:lastModifiedBy>Rock, Brad</cp:lastModifiedBy>
  <cp:revision>65</cp:revision>
  <cp:lastPrinted>2017-07-26T22:36:51Z</cp:lastPrinted>
  <dcterms:created xsi:type="dcterms:W3CDTF">2017-07-13T04:34:05Z</dcterms:created>
  <dcterms:modified xsi:type="dcterms:W3CDTF">2017-07-26T22:43:05Z</dcterms:modified>
</cp:coreProperties>
</file>