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1" r:id="rId3"/>
    <p:sldId id="307" r:id="rId4"/>
    <p:sldId id="299" r:id="rId5"/>
    <p:sldId id="304" r:id="rId6"/>
    <p:sldId id="302" r:id="rId7"/>
    <p:sldId id="300" r:id="rId8"/>
    <p:sldId id="303" r:id="rId9"/>
    <p:sldId id="265" r:id="rId10"/>
    <p:sldId id="305" r:id="rId11"/>
    <p:sldId id="295" r:id="rId12"/>
    <p:sldId id="306" r:id="rId13"/>
  </p:sldIdLst>
  <p:sldSz cx="10058400" cy="77724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8" userDrawn="1">
          <p15:clr>
            <a:srgbClr val="A4A3A4"/>
          </p15:clr>
        </p15:guide>
        <p15:guide id="2" orient="horz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Wilcox" initials="BW" lastIdx="1" clrIdx="0">
    <p:extLst>
      <p:ext uri="{19B8F6BF-5375-455C-9EA6-DF929625EA0E}">
        <p15:presenceInfo xmlns:p15="http://schemas.microsoft.com/office/powerpoint/2012/main" userId="S::bwilcox@oacsvcs.com::e6b9b256-fe30-41f9-bc69-73a455b29d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>
      <p:cViewPr varScale="1">
        <p:scale>
          <a:sx n="97" d="100"/>
          <a:sy n="97" d="100"/>
        </p:scale>
        <p:origin x="1764" y="72"/>
      </p:cViewPr>
      <p:guideLst>
        <p:guide pos="3168"/>
        <p:guide orient="horz" pos="24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256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907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D9E50EAA-657F-4F55-B499-9A76AA82CAC3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7850" y="876300"/>
            <a:ext cx="3060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27" y="3373469"/>
            <a:ext cx="7435946" cy="2760631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94"/>
            <a:ext cx="4029027" cy="350806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907" y="6659594"/>
            <a:ext cx="4029027" cy="350806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6100D0DA-DB15-4B2F-8B87-AAA32DC94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0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Honored that you are joining us for this special occasion.</a:t>
            </a:r>
          </a:p>
          <a:p>
            <a:endParaRPr lang="en-US" dirty="0"/>
          </a:p>
          <a:p>
            <a:r>
              <a:rPr lang="en-US" dirty="0"/>
              <a:t>It’s definitely a new day at Mason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21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3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maintain a low tax rate.  In fact the tax rate decreases more than 10% in 2020 to .33 per $1,000.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sustain a strong financial performance.  We are one of less than 100 rural hospitals out of over 2,000 across the country to receive an A- Bond Rating by S&amp;P.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resulted a historically low interest rate of 2.53%, which will be financed out of operations.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Awesome teamwork across all part of Mason Health.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maintain a low tax rate.  In fact the tax rate decreases more than 10% in 2020 to .33 per $1,000.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sustain a strong financial performance.  We are one of less than 100 rural hospitals out of over 2,000 across the country to receive an A- Bond Rating by S&amp;P.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resulted a historically low interest rate of 2.53%, which will be financed out of operations.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Awesome teamwork across all part of Mason Health.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6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Mason Clinic is a true multi-specialty clinic comprising 50 providers.</a:t>
            </a:r>
          </a:p>
          <a:p>
            <a:endParaRPr lang="en-US" dirty="0"/>
          </a:p>
          <a:p>
            <a:r>
              <a:rPr lang="en-US" dirty="0"/>
              <a:t>Touch on range of specialties.</a:t>
            </a:r>
          </a:p>
          <a:p>
            <a:endParaRPr lang="en-US" dirty="0"/>
          </a:p>
          <a:p>
            <a:r>
              <a:rPr lang="en-US" dirty="0"/>
              <a:t>Note that we will maintain Hoodsport Clinic.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2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Mason Clinic is a true multi-specialty clinic comprising 50 providers.</a:t>
            </a:r>
          </a:p>
          <a:p>
            <a:endParaRPr lang="en-US" dirty="0"/>
          </a:p>
          <a:p>
            <a:r>
              <a:rPr lang="en-US" dirty="0"/>
              <a:t>Touch on range of specialties.</a:t>
            </a:r>
          </a:p>
          <a:p>
            <a:endParaRPr lang="en-US" dirty="0"/>
          </a:p>
          <a:p>
            <a:r>
              <a:rPr lang="en-US" dirty="0"/>
              <a:t>Note that we will maintain Hoodsport Clinic.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Amazing group of providers joining Mason Health.</a:t>
            </a:r>
          </a:p>
          <a:p>
            <a:endParaRPr lang="en-US" dirty="0"/>
          </a:p>
          <a:p>
            <a:r>
              <a:rPr lang="en-US" dirty="0"/>
              <a:t>Providers that have trained at places like Stanford, Gonzaga and John Hopkins.  We have former Army officers that have joined our team.</a:t>
            </a:r>
          </a:p>
          <a:p>
            <a:endParaRPr lang="en-US" dirty="0"/>
          </a:p>
          <a:p>
            <a:r>
              <a:rPr lang="en-US" dirty="0"/>
              <a:t>These are providers that could go anywhere, but want to be part of Mason Health and put roots down in the South Sound.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Amazing group of providers joining Mason Health.</a:t>
            </a:r>
          </a:p>
          <a:p>
            <a:endParaRPr lang="en-US" dirty="0"/>
          </a:p>
          <a:p>
            <a:r>
              <a:rPr lang="en-US" dirty="0"/>
              <a:t>Providers that have trained at places like Stanford, Gonzaga and John Hopkins.  We have former Army officers that have joined our team.</a:t>
            </a:r>
          </a:p>
          <a:p>
            <a:endParaRPr lang="en-US" dirty="0"/>
          </a:p>
          <a:p>
            <a:r>
              <a:rPr lang="en-US" dirty="0"/>
              <a:t>These are providers that could go anywhere, but want to be part of Mason Health and put roots down in the South Sound.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4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Mason Clinic is a 60,000 square foot building that will increase the patient access by 50% in the clinic by giving us 110 patient exam rooms.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Mason Clinic will have two x-ray rooms and expanded laboratory services.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successful recruitment of 14 new providers who will join the District between July 2019 and July 2020.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budget of $43.5 million will finish under budget.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Skanska and OAC and Keith.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Mason Clinic is a 60,000 square foot building that will increase the patient access by 50% in the clinic by giving us 110 patient exam rooms.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Mason Clinic will have two x-ray rooms and expanded laboratory services.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2E74B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successful recruitment of 14 new providers who will join the District between July 2019 and July 2020.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budget of $43.5 million will finish under budget. 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Skanska and OAC and Keith.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0D0DA-DB15-4B2F-8B87-AAA32DC946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83283" y="1448815"/>
            <a:ext cx="737997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5" y="1838198"/>
            <a:ext cx="7999730" cy="4804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7516" y="6747818"/>
            <a:ext cx="24892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3283" y="838200"/>
            <a:ext cx="737997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-5" dirty="0"/>
              <a:t>Mason Health</a:t>
            </a:r>
            <a:br>
              <a:rPr lang="en-US" sz="3600" spc="-5" dirty="0"/>
            </a:br>
            <a:r>
              <a:rPr lang="en-US" sz="3600" spc="-5" dirty="0"/>
              <a:t>Public Body GC/CM Recertification</a:t>
            </a:r>
            <a:endParaRPr sz="3600" spc="-70" dirty="0"/>
          </a:p>
        </p:txBody>
      </p:sp>
      <p:sp>
        <p:nvSpPr>
          <p:cNvPr id="5" name="object 5"/>
          <p:cNvSpPr txBox="1"/>
          <p:nvPr/>
        </p:nvSpPr>
        <p:spPr>
          <a:xfrm>
            <a:off x="790272" y="6313723"/>
            <a:ext cx="1975945" cy="498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279" marR="5080" indent="-196215">
              <a:lnSpc>
                <a:spcPct val="150000"/>
              </a:lnSpc>
              <a:spcBef>
                <a:spcPts val="100"/>
              </a:spcBef>
            </a:pPr>
            <a:r>
              <a:rPr lang="en-US" sz="2400" b="1" spc="-5" dirty="0">
                <a:solidFill>
                  <a:srgbClr val="FFFFFF"/>
                </a:solidFill>
                <a:latin typeface="Arial"/>
                <a:cs typeface="Arial"/>
              </a:rPr>
              <a:t>May 28, 2020</a:t>
            </a:r>
            <a:endParaRPr lang="en-US" sz="2400" b="1" spc="-1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5400" y="6400800"/>
            <a:ext cx="4343399" cy="659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84" y="6181894"/>
            <a:ext cx="4504944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2939" y="2513017"/>
            <a:ext cx="6052522" cy="33984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to Panel Question #1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199" y="1249243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5497" y="1447800"/>
            <a:ext cx="5235702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07" y="7156097"/>
            <a:ext cx="2590800" cy="438227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A55447D2-0180-48DD-B6D5-A744E441A641}"/>
              </a:ext>
            </a:extLst>
          </p:cNvPr>
          <p:cNvSpPr txBox="1"/>
          <p:nvPr/>
        </p:nvSpPr>
        <p:spPr>
          <a:xfrm>
            <a:off x="467031" y="1981200"/>
            <a:ext cx="9143999" cy="5703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Healthcare organizations need to be nimble and act quickly. Public Body approval gives us this flexibility. </a:t>
            </a: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PAC &amp; Rehab tenant improvement project </a:t>
            </a: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Campus Master Planning: </a:t>
            </a:r>
          </a:p>
          <a:p>
            <a:pPr marL="927100" lvl="1" indent="-4572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Working w/TGB Architects &amp; OAC now</a:t>
            </a:r>
          </a:p>
          <a:p>
            <a:pPr marL="927100" lvl="1" indent="-4572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Developing project list, board approval 3</a:t>
            </a:r>
            <a:r>
              <a:rPr lang="en-US" sz="2800" baseline="30000" dirty="0">
                <a:latin typeface="Arial"/>
                <a:cs typeface="Arial"/>
              </a:rPr>
              <a:t>rd</a:t>
            </a:r>
            <a:r>
              <a:rPr lang="en-US" sz="2800" dirty="0">
                <a:latin typeface="Arial"/>
                <a:cs typeface="Arial"/>
              </a:rPr>
              <a:t> quarter 2020</a:t>
            </a:r>
          </a:p>
          <a:p>
            <a:pPr marL="927100" lvl="1" indent="-4572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Plans to start top priority projects 4</a:t>
            </a:r>
            <a:r>
              <a:rPr lang="en-US" sz="2800" baseline="30000" dirty="0">
                <a:latin typeface="Arial"/>
                <a:cs typeface="Arial"/>
              </a:rPr>
              <a:t>th</a:t>
            </a:r>
            <a:r>
              <a:rPr lang="en-US" sz="2800" dirty="0">
                <a:latin typeface="Arial"/>
                <a:cs typeface="Arial"/>
              </a:rPr>
              <a:t> quarter 2020 or 1</a:t>
            </a:r>
            <a:r>
              <a:rPr lang="en-US" sz="2800" baseline="30000" dirty="0">
                <a:latin typeface="Arial"/>
                <a:cs typeface="Arial"/>
              </a:rPr>
              <a:t>st</a:t>
            </a:r>
            <a:r>
              <a:rPr lang="en-US" sz="2800" dirty="0">
                <a:latin typeface="Arial"/>
                <a:cs typeface="Arial"/>
              </a:rPr>
              <a:t> quarter 2021</a:t>
            </a:r>
          </a:p>
          <a:p>
            <a:pPr marL="927100" lvl="1" indent="-45720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11 departments identified w/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URGENT</a:t>
            </a:r>
            <a:r>
              <a:rPr lang="en-US" sz="2800" dirty="0">
                <a:latin typeface="Arial"/>
                <a:cs typeface="Arial"/>
              </a:rPr>
              <a:t> Space/Facility needs within the hospital. Many will meet all 5 criteria for GC/CM</a:t>
            </a: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15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1" y="1828800"/>
            <a:ext cx="9143998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Arial" panose="020B0604020202020204" pitchFamily="34" charset="0"/>
                <a:cs typeface="Arial" panose="020B0604020202020204" pitchFamily="34" charset="0"/>
              </a:rPr>
              <a:t>Past success with alternative project delivery</a:t>
            </a:r>
          </a:p>
          <a:p>
            <a:pPr marL="354965" indent="-342265">
              <a:buChar char="•"/>
              <a:tabLst>
                <a:tab pos="354965" algn="l"/>
                <a:tab pos="355600" algn="l"/>
              </a:tabLst>
            </a:pPr>
            <a:endParaRPr lang="en-US" sz="3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265"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Arial" panose="020B0604020202020204" pitchFamily="34" charset="0"/>
                <a:cs typeface="Arial" panose="020B0604020202020204" pitchFamily="34" charset="0"/>
              </a:rPr>
              <a:t>GC/CM will be key for upcoming Master Planning projects</a:t>
            </a:r>
          </a:p>
          <a:p>
            <a:pPr marL="354965" indent="-342265">
              <a:buChar char="•"/>
              <a:tabLst>
                <a:tab pos="354965" algn="l"/>
                <a:tab pos="355600" algn="l"/>
              </a:tabLst>
            </a:pPr>
            <a:endParaRPr lang="en-US" sz="3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265"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Arial" panose="020B0604020202020204" pitchFamily="34" charset="0"/>
                <a:cs typeface="Arial" panose="020B0604020202020204" pitchFamily="34" charset="0"/>
              </a:rPr>
              <a:t>Our request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4000" cy="658514"/>
          </a:xfrm>
          <a:prstGeom prst="rect">
            <a:avLst/>
          </a:prstGeom>
          <a:solidFill>
            <a:srgbClr val="2A2E61"/>
          </a:solidFill>
        </p:spPr>
        <p:txBody>
          <a:bodyPr vert="horz" wrap="square" lIns="0" tIns="164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lang="en-US" sz="3200" b="0" spc="-5" dirty="0">
                <a:latin typeface="Arial"/>
                <a:cs typeface="Arial"/>
              </a:rPr>
              <a:t>In Summary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2954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5497" y="1447800"/>
            <a:ext cx="5235702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34200"/>
            <a:ext cx="3657600" cy="6186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117" y="2176140"/>
            <a:ext cx="9143998" cy="2536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endParaRPr lang="en-US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4800" spc="-5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endParaRPr lang="en-US" sz="40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>
              <a:tabLst>
                <a:tab pos="354965" algn="l"/>
                <a:tab pos="355600" algn="l"/>
              </a:tabLst>
            </a:pPr>
            <a:r>
              <a:rPr lang="en-US" sz="4000" spc="-5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4000" cy="658514"/>
          </a:xfrm>
          <a:prstGeom prst="rect">
            <a:avLst/>
          </a:prstGeom>
          <a:solidFill>
            <a:srgbClr val="2A2E61"/>
          </a:solidFill>
        </p:spPr>
        <p:txBody>
          <a:bodyPr vert="horz" wrap="square" lIns="0" tIns="164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5"/>
              </a:spcBef>
            </a:pPr>
            <a:r>
              <a:rPr lang="en-US" sz="3200" b="0" spc="-5" dirty="0">
                <a:latin typeface="Arial"/>
                <a:cs typeface="Arial"/>
              </a:rPr>
              <a:t>Closing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2954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5497" y="1447800"/>
            <a:ext cx="5235702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934200"/>
            <a:ext cx="3657600" cy="6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8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4000" cy="1150956"/>
          </a:xfrm>
          <a:prstGeom prst="rect">
            <a:avLst/>
          </a:prstGeom>
          <a:solidFill>
            <a:srgbClr val="2A2E61"/>
          </a:solidFill>
        </p:spPr>
        <p:txBody>
          <a:bodyPr vert="horz" wrap="square" lIns="0" tIns="164465" rIns="0" bIns="0" rtlCol="0">
            <a:spAutoFit/>
          </a:bodyPr>
          <a:lstStyle/>
          <a:p>
            <a:pPr marL="2045970">
              <a:lnSpc>
                <a:spcPct val="100000"/>
              </a:lnSpc>
              <a:spcBef>
                <a:spcPts val="1295"/>
              </a:spcBef>
            </a:pPr>
            <a:r>
              <a:rPr lang="en-US" sz="3200" b="0" spc="-5" dirty="0">
                <a:latin typeface="Arial"/>
                <a:cs typeface="Arial"/>
              </a:rPr>
              <a:t>     About Mason Health</a:t>
            </a:r>
            <a:br>
              <a:rPr lang="en-US" sz="3200" b="0" spc="-5" dirty="0">
                <a:latin typeface="Arial"/>
                <a:cs typeface="Arial"/>
              </a:rPr>
            </a:b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2954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5497" y="1447800"/>
            <a:ext cx="5235702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457200" y="1981200"/>
            <a:ext cx="457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Mason General Hospital</a:t>
            </a:r>
            <a:r>
              <a:rPr lang="en-US" sz="2800" b="1" dirty="0"/>
              <a:t>:</a:t>
            </a:r>
          </a:p>
          <a:p>
            <a:endParaRPr lang="en-US" dirty="0"/>
          </a:p>
          <a:p>
            <a:r>
              <a:rPr lang="en-US" sz="2400" dirty="0"/>
              <a:t>Birth Center</a:t>
            </a:r>
          </a:p>
          <a:p>
            <a:r>
              <a:rPr lang="en-US" sz="2400" dirty="0"/>
              <a:t>Diagnostic Imaging</a:t>
            </a:r>
          </a:p>
          <a:p>
            <a:r>
              <a:rPr lang="en-US" sz="2400" dirty="0"/>
              <a:t>Emergency Services</a:t>
            </a:r>
          </a:p>
          <a:p>
            <a:r>
              <a:rPr lang="en-US" sz="2400" dirty="0"/>
              <a:t>Laboratory</a:t>
            </a:r>
          </a:p>
          <a:p>
            <a:r>
              <a:rPr lang="en-US" sz="2400" dirty="0"/>
              <a:t>Rehabilitation Services</a:t>
            </a:r>
          </a:p>
          <a:p>
            <a:r>
              <a:rPr lang="en-US" sz="2400" dirty="0"/>
              <a:t>Surgery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0200" y="1981200"/>
            <a:ext cx="4038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Mason Clinic</a:t>
            </a:r>
            <a:r>
              <a:rPr lang="en-US" sz="2800" b="1" dirty="0"/>
              <a:t>:</a:t>
            </a:r>
          </a:p>
          <a:p>
            <a:endParaRPr lang="en-US" dirty="0"/>
          </a:p>
          <a:p>
            <a:r>
              <a:rPr lang="en-US" sz="2400" dirty="0"/>
              <a:t>Ophthalmology</a:t>
            </a:r>
          </a:p>
          <a:p>
            <a:r>
              <a:rPr lang="en-US" sz="2400" dirty="0"/>
              <a:t>Primary Care</a:t>
            </a:r>
          </a:p>
          <a:p>
            <a:r>
              <a:rPr lang="en-US" sz="2400" dirty="0"/>
              <a:t>Orthopedics</a:t>
            </a:r>
          </a:p>
          <a:p>
            <a:r>
              <a:rPr lang="en-US" sz="2400" dirty="0"/>
              <a:t>Women’s Health</a:t>
            </a:r>
          </a:p>
          <a:p>
            <a:r>
              <a:rPr lang="en-US" sz="2400" dirty="0"/>
              <a:t>Pediatrics</a:t>
            </a:r>
          </a:p>
          <a:p>
            <a:r>
              <a:rPr lang="en-US" sz="2400" dirty="0"/>
              <a:t>General Surgery</a:t>
            </a:r>
          </a:p>
          <a:p>
            <a:r>
              <a:rPr lang="en-US" sz="2400" dirty="0"/>
              <a:t>Walk-in</a:t>
            </a:r>
          </a:p>
          <a:p>
            <a:r>
              <a:rPr lang="en-US" sz="2400" dirty="0"/>
              <a:t>Podiatry</a:t>
            </a:r>
          </a:p>
          <a:p>
            <a:r>
              <a:rPr lang="en-US" sz="2400" dirty="0"/>
              <a:t>Diagnostic Imaging</a:t>
            </a:r>
          </a:p>
          <a:p>
            <a:r>
              <a:rPr lang="en-US" sz="2400" dirty="0"/>
              <a:t>Laboratory</a:t>
            </a:r>
          </a:p>
          <a:p>
            <a:r>
              <a:rPr lang="en-US" sz="2400" dirty="0"/>
              <a:t>Behavioral Health</a:t>
            </a:r>
          </a:p>
          <a:p>
            <a:r>
              <a:rPr lang="en-US" sz="2400" dirty="0"/>
              <a:t>Mason Clinic Hoodsport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04065"/>
            <a:ext cx="3657600" cy="6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4000" cy="1150956"/>
          </a:xfrm>
          <a:prstGeom prst="rect">
            <a:avLst/>
          </a:prstGeom>
          <a:solidFill>
            <a:srgbClr val="2A2E61"/>
          </a:solidFill>
        </p:spPr>
        <p:txBody>
          <a:bodyPr vert="horz" wrap="square" lIns="0" tIns="164465" rIns="0" bIns="0" rtlCol="0">
            <a:spAutoFit/>
          </a:bodyPr>
          <a:lstStyle/>
          <a:p>
            <a:pPr marL="2045970">
              <a:lnSpc>
                <a:spcPct val="100000"/>
              </a:lnSpc>
              <a:spcBef>
                <a:spcPts val="1295"/>
              </a:spcBef>
            </a:pPr>
            <a:r>
              <a:rPr lang="en-US" sz="3200" b="0" spc="-5" dirty="0">
                <a:latin typeface="Arial"/>
                <a:cs typeface="Arial"/>
              </a:rPr>
              <a:t>     About Mason Health</a:t>
            </a:r>
            <a:br>
              <a:rPr lang="en-US" sz="3200" b="0" spc="-5" dirty="0">
                <a:latin typeface="Arial"/>
                <a:cs typeface="Arial"/>
              </a:rPr>
            </a:b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2954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5497" y="1447800"/>
            <a:ext cx="5235702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904065"/>
            <a:ext cx="3657600" cy="6186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20AC84-4E2F-4A07-998D-8B0E35BDB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618" y="1981200"/>
            <a:ext cx="4994270" cy="47993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C3BBC7-6EB4-425D-9067-C6B7288B3768}"/>
              </a:ext>
            </a:extLst>
          </p:cNvPr>
          <p:cNvSpPr txBox="1"/>
          <p:nvPr/>
        </p:nvSpPr>
        <p:spPr>
          <a:xfrm>
            <a:off x="285110" y="3459540"/>
            <a:ext cx="3448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Rural Public Hospital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Service Area: Mason County</a:t>
            </a:r>
            <a:endParaRPr lang="en-US" sz="2800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7953CC7-BEDF-4A9B-A1B0-7F7BB9970688}"/>
              </a:ext>
            </a:extLst>
          </p:cNvPr>
          <p:cNvSpPr/>
          <p:nvPr/>
        </p:nvSpPr>
        <p:spPr>
          <a:xfrm>
            <a:off x="6096000" y="50292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4000" cy="658514"/>
          </a:xfrm>
          <a:prstGeom prst="rect">
            <a:avLst/>
          </a:prstGeom>
          <a:solidFill>
            <a:srgbClr val="2A2E61"/>
          </a:solidFill>
        </p:spPr>
        <p:txBody>
          <a:bodyPr vert="horz" wrap="square" lIns="0" tIns="164465" rIns="0" bIns="0" rtlCol="0">
            <a:spAutoFit/>
          </a:bodyPr>
          <a:lstStyle/>
          <a:p>
            <a:pPr marL="2045970" algn="l">
              <a:lnSpc>
                <a:spcPct val="100000"/>
              </a:lnSpc>
              <a:spcBef>
                <a:spcPts val="1295"/>
              </a:spcBef>
            </a:pPr>
            <a:r>
              <a:rPr lang="en-US" sz="3200" b="0" spc="-5" dirty="0">
                <a:latin typeface="Arial"/>
                <a:cs typeface="Arial"/>
              </a:rPr>
              <a:t>     </a:t>
            </a:r>
            <a:r>
              <a:rPr lang="en-US" sz="3200" b="0" spc="-5" dirty="0"/>
              <a:t>Project Delivery </a:t>
            </a:r>
            <a:r>
              <a:rPr lang="en-US" sz="3200" b="0" spc="-5" dirty="0">
                <a:latin typeface="Arial"/>
                <a:cs typeface="Arial"/>
              </a:rPr>
              <a:t>Team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2954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5497" y="1447800"/>
            <a:ext cx="5235702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07" y="7191260"/>
            <a:ext cx="2590800" cy="4382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4CD05F-BA97-4275-BBB8-EF33A6241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85" y="1752600"/>
            <a:ext cx="6369030" cy="538557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5F1EDD6-710A-4430-B8E9-28B495D70C8F}"/>
              </a:ext>
            </a:extLst>
          </p:cNvPr>
          <p:cNvSpPr/>
          <p:nvPr/>
        </p:nvSpPr>
        <p:spPr>
          <a:xfrm>
            <a:off x="4191000" y="2819400"/>
            <a:ext cx="1752600" cy="911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960E04-1B6A-4C3A-942E-6ECBA992AE78}"/>
              </a:ext>
            </a:extLst>
          </p:cNvPr>
          <p:cNvSpPr/>
          <p:nvPr/>
        </p:nvSpPr>
        <p:spPr>
          <a:xfrm>
            <a:off x="5867400" y="4876800"/>
            <a:ext cx="1752600" cy="9112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4000" cy="658514"/>
          </a:xfrm>
          <a:prstGeom prst="rect">
            <a:avLst/>
          </a:prstGeom>
          <a:solidFill>
            <a:srgbClr val="2A2E61"/>
          </a:solidFill>
        </p:spPr>
        <p:txBody>
          <a:bodyPr vert="horz" wrap="square" lIns="0" tIns="164465" rIns="0" bIns="0" rtlCol="0">
            <a:spAutoFit/>
          </a:bodyPr>
          <a:lstStyle/>
          <a:p>
            <a:pPr marL="2045970" algn="l">
              <a:lnSpc>
                <a:spcPct val="100000"/>
              </a:lnSpc>
              <a:spcBef>
                <a:spcPts val="1295"/>
              </a:spcBef>
            </a:pPr>
            <a:r>
              <a:rPr lang="en-US" sz="3200" b="0" spc="-5" dirty="0">
                <a:latin typeface="Arial"/>
                <a:cs typeface="Arial"/>
              </a:rPr>
              <a:t>     </a:t>
            </a:r>
            <a:r>
              <a:rPr lang="en-US" sz="3200" b="0" spc="-5" dirty="0"/>
              <a:t>Project Delivery </a:t>
            </a:r>
            <a:r>
              <a:rPr lang="en-US" sz="3200" b="0" spc="-5" dirty="0">
                <a:latin typeface="Arial"/>
                <a:cs typeface="Arial"/>
              </a:rPr>
              <a:t>Team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2954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5497" y="1447800"/>
            <a:ext cx="5235702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07" y="7191260"/>
            <a:ext cx="2590800" cy="4382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BEF4CE-44C6-450E-B2A2-E5B8D892C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929" y="2057400"/>
            <a:ext cx="7974542" cy="335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FF88F2-F741-4BBF-9A7D-615E93A58F70}"/>
              </a:ext>
            </a:extLst>
          </p:cNvPr>
          <p:cNvSpPr txBox="1"/>
          <p:nvPr/>
        </p:nvSpPr>
        <p:spPr>
          <a:xfrm>
            <a:off x="1274999" y="5436934"/>
            <a:ext cx="75084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strong, experienced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years working together at Mason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 of Mark Batty, COO, in 2019 – 15 years experience as Hospital Exec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team members listed have GC/CM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Many were involved with the 2012 Campus Renewal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 were involved with the 2018-2020 MOB, Mason Clinic </a:t>
            </a:r>
          </a:p>
        </p:txBody>
      </p:sp>
    </p:spTree>
    <p:extLst>
      <p:ext uri="{BB962C8B-B14F-4D97-AF65-F5344CB8AC3E}">
        <p14:creationId xmlns:p14="http://schemas.microsoft.com/office/powerpoint/2010/main" val="404079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GC/CM Project Delivery Selection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199" y="1249243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5497" y="1447800"/>
            <a:ext cx="5235702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07" y="7156097"/>
            <a:ext cx="2590800" cy="4382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CFB685-2D06-47F1-B4C9-571D4F2DB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650" y="1924665"/>
            <a:ext cx="6893257" cy="4419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ED82408-FDEA-4653-BCC4-79D2E1DECAAA}"/>
              </a:ext>
            </a:extLst>
          </p:cNvPr>
          <p:cNvSpPr/>
          <p:nvPr/>
        </p:nvSpPr>
        <p:spPr>
          <a:xfrm>
            <a:off x="1676400" y="3581400"/>
            <a:ext cx="2057400" cy="1185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C96AD-58C8-405B-B589-7C304C0FCA20}"/>
              </a:ext>
            </a:extLst>
          </p:cNvPr>
          <p:cNvSpPr txBox="1"/>
          <p:nvPr/>
        </p:nvSpPr>
        <p:spPr>
          <a:xfrm>
            <a:off x="4572000" y="5372100"/>
            <a:ext cx="3406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 from previous application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41CE17-3C1A-4DE1-9590-734BC906F6A2}"/>
              </a:ext>
            </a:extLst>
          </p:cNvPr>
          <p:cNvCxnSpPr>
            <a:endCxn id="8" idx="5"/>
          </p:cNvCxnSpPr>
          <p:nvPr/>
        </p:nvCxnSpPr>
        <p:spPr>
          <a:xfrm flipH="1" flipV="1">
            <a:off x="3432501" y="4593121"/>
            <a:ext cx="1139499" cy="817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4000" cy="1150956"/>
          </a:xfrm>
          <a:prstGeom prst="rect">
            <a:avLst/>
          </a:prstGeom>
          <a:solidFill>
            <a:srgbClr val="2A2E61"/>
          </a:solidFill>
        </p:spPr>
        <p:txBody>
          <a:bodyPr vert="horz" wrap="square" lIns="0" tIns="164465" rIns="0" bIns="0" rtlCol="0">
            <a:spAutoFit/>
          </a:bodyPr>
          <a:lstStyle/>
          <a:p>
            <a:pPr marL="2045970">
              <a:lnSpc>
                <a:spcPct val="100000"/>
              </a:lnSpc>
              <a:spcBef>
                <a:spcPts val="1295"/>
              </a:spcBef>
            </a:pPr>
            <a:r>
              <a:rPr lang="en-US" sz="3200" b="0" spc="-5" dirty="0">
                <a:latin typeface="Arial"/>
                <a:cs typeface="Arial"/>
              </a:rPr>
              <a:t>GC/CM Experience – Mason Clinic</a:t>
            </a:r>
            <a:br>
              <a:rPr lang="en-US" sz="3200" b="0" spc="-5" dirty="0">
                <a:latin typeface="Arial"/>
                <a:cs typeface="Arial"/>
              </a:rPr>
            </a:b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2954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5497" y="1447800"/>
            <a:ext cx="5235702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4452" y="1857383"/>
            <a:ext cx="4586747" cy="26826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010400"/>
            <a:ext cx="3352800" cy="567118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DC6C3E31-9CE9-4EAA-90F4-FABCDF1F3B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2" y="4130704"/>
            <a:ext cx="4800600" cy="26955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800" y="1712893"/>
            <a:ext cx="4419600" cy="23051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Two-story, 60,000 square foot building</a:t>
            </a:r>
          </a:p>
          <a:p>
            <a:pPr marL="355600" indent="-342900">
              <a:spcBef>
                <a:spcPts val="9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$43.5M final construction budget </a:t>
            </a:r>
          </a:p>
          <a:p>
            <a:pPr marL="355600" indent="-342900">
              <a:spcBef>
                <a:spcPts val="9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GC/CM Delivery w/Skanska USA</a:t>
            </a:r>
          </a:p>
          <a:p>
            <a:pPr marL="355600" indent="-342900">
              <a:spcBef>
                <a:spcPts val="9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Why GC/CM?</a:t>
            </a:r>
          </a:p>
          <a:p>
            <a:pPr marL="812800" lvl="1" indent="-342900">
              <a:spcBef>
                <a:spcPts val="9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Budget development &amp; GC input during design phase</a:t>
            </a:r>
          </a:p>
          <a:p>
            <a:pPr marL="812800" lvl="1" indent="-342900">
              <a:spcBef>
                <a:spcPts val="9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Coordination to connect to hospital</a:t>
            </a:r>
          </a:p>
          <a:p>
            <a:pPr marL="812800" lvl="1" indent="-342900">
              <a:spcBef>
                <a:spcPts val="9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New driveway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3660283D-6640-4CFA-979D-6510A62EFCFC}"/>
              </a:ext>
            </a:extLst>
          </p:cNvPr>
          <p:cNvSpPr txBox="1"/>
          <p:nvPr/>
        </p:nvSpPr>
        <p:spPr>
          <a:xfrm>
            <a:off x="5335240" y="5044058"/>
            <a:ext cx="4236462" cy="14356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Status: Project completed Feb 2020</a:t>
            </a: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No disputes or litigation</a:t>
            </a: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No issues to date, future audit anticipated</a:t>
            </a: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Fantastic project with great partners</a:t>
            </a:r>
          </a:p>
        </p:txBody>
      </p:sp>
    </p:spTree>
    <p:extLst>
      <p:ext uri="{BB962C8B-B14F-4D97-AF65-F5344CB8AC3E}">
        <p14:creationId xmlns:p14="http://schemas.microsoft.com/office/powerpoint/2010/main" val="1478559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144000" cy="1150956"/>
          </a:xfrm>
          <a:prstGeom prst="rect">
            <a:avLst/>
          </a:prstGeom>
          <a:solidFill>
            <a:srgbClr val="2A2E61"/>
          </a:solidFill>
        </p:spPr>
        <p:txBody>
          <a:bodyPr vert="horz" wrap="square" lIns="0" tIns="164465" rIns="0" bIns="0" rtlCol="0">
            <a:spAutoFit/>
          </a:bodyPr>
          <a:lstStyle/>
          <a:p>
            <a:pPr marL="2045970" algn="l">
              <a:lnSpc>
                <a:spcPct val="100000"/>
              </a:lnSpc>
              <a:spcBef>
                <a:spcPts val="1295"/>
              </a:spcBef>
            </a:pPr>
            <a:r>
              <a:rPr lang="en-US" sz="3200" b="0" spc="-5" dirty="0">
                <a:latin typeface="Arial"/>
                <a:cs typeface="Arial"/>
              </a:rPr>
              <a:t>Previous GC/CM Experience</a:t>
            </a:r>
            <a:br>
              <a:rPr lang="en-US" sz="3200" b="0" spc="-5" dirty="0">
                <a:latin typeface="Arial"/>
                <a:cs typeface="Arial"/>
              </a:rPr>
            </a:b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12954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5497" y="1447800"/>
            <a:ext cx="5235702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4116" y="1974646"/>
            <a:ext cx="4562161" cy="2978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010400"/>
            <a:ext cx="3352800" cy="5671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800" y="1712893"/>
            <a:ext cx="4419600" cy="45724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Campus Renewal Project</a:t>
            </a:r>
          </a:p>
          <a:p>
            <a:pPr marL="755650" lvl="1" indent="-2857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Multiple phases during hospital renovations &amp; expansion (more than 40 phases)</a:t>
            </a:r>
          </a:p>
          <a:p>
            <a:pPr marL="755650" lvl="1" indent="-2857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Addition of Surgical Center</a:t>
            </a:r>
          </a:p>
          <a:p>
            <a:pPr marL="755650" lvl="1" indent="-285750"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Team Members - The same team 8 years later!</a:t>
            </a:r>
          </a:p>
          <a:p>
            <a:pPr marL="1270000" lvl="2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Eric Moll</a:t>
            </a:r>
          </a:p>
          <a:p>
            <a:pPr marL="1270000" lvl="2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Keith Geary</a:t>
            </a:r>
          </a:p>
          <a:p>
            <a:pPr marL="1270000" lvl="2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Don Wilson (Board of Commissioners)</a:t>
            </a:r>
          </a:p>
          <a:p>
            <a:pPr marL="1270000" lvl="2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Scott Hilburn (Board of Commissioners)</a:t>
            </a:r>
          </a:p>
          <a:p>
            <a:pPr marL="1270000" lvl="2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Rick Smith </a:t>
            </a:r>
          </a:p>
          <a:p>
            <a:pPr marL="1270000" lvl="2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OAC Services </a:t>
            </a:r>
          </a:p>
          <a:p>
            <a:pPr marL="812800" lvl="1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6CBB2113-8368-4BF7-9F19-D50D331789F4}"/>
              </a:ext>
            </a:extLst>
          </p:cNvPr>
          <p:cNvSpPr txBox="1"/>
          <p:nvPr/>
        </p:nvSpPr>
        <p:spPr>
          <a:xfrm>
            <a:off x="5176677" y="5175046"/>
            <a:ext cx="4419600" cy="8688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2800" lvl="1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Status: Completed in 2012</a:t>
            </a:r>
          </a:p>
          <a:p>
            <a:pPr marL="812800" lvl="1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No disputes or litigation</a:t>
            </a:r>
          </a:p>
          <a:p>
            <a:pPr marL="812800" lvl="1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dirty="0">
                <a:latin typeface="Arial"/>
                <a:cs typeface="Arial"/>
              </a:rPr>
              <a:t>No audit findings</a:t>
            </a:r>
          </a:p>
        </p:txBody>
      </p:sp>
    </p:spTree>
    <p:extLst>
      <p:ext uri="{BB962C8B-B14F-4D97-AF65-F5344CB8AC3E}">
        <p14:creationId xmlns:p14="http://schemas.microsoft.com/office/powerpoint/2010/main" val="332338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" y="4572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838200">
                <a:moveTo>
                  <a:pt x="0" y="0"/>
                </a:moveTo>
                <a:lnTo>
                  <a:pt x="0" y="838200"/>
                </a:lnTo>
                <a:lnTo>
                  <a:pt x="9144000" y="8381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A2E61"/>
          </a:solidFill>
        </p:spPr>
        <p:txBody>
          <a:bodyPr wrap="square" lIns="0" tIns="0" rIns="0" bIns="0" rtlCol="0"/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Question #1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199" y="1249243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0"/>
                </a:moveTo>
                <a:lnTo>
                  <a:pt x="0" y="304800"/>
                </a:ln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2A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5497" y="1447800"/>
            <a:ext cx="5235702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07" y="7156097"/>
            <a:ext cx="2590800" cy="438227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A55447D2-0180-48DD-B6D5-A744E441A641}"/>
              </a:ext>
            </a:extLst>
          </p:cNvPr>
          <p:cNvSpPr txBox="1"/>
          <p:nvPr/>
        </p:nvSpPr>
        <p:spPr>
          <a:xfrm>
            <a:off x="467031" y="2438400"/>
            <a:ext cx="9143999" cy="25975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en-US" sz="2800" dirty="0">
                <a:latin typeface="Arial"/>
                <a:cs typeface="Arial"/>
              </a:rPr>
              <a:t>Under discussion point 2 will these future projects, anticipated to be using GC/CM as a result of the 2020 master planning, be ready within the next 3 years or would it be better to apply as a project approval? Could you be more specific, there are no GC/CM project qualifiers indicated within the next 3 years.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18611</TotalTime>
  <Words>991</Words>
  <Application>Microsoft Office PowerPoint</Application>
  <PresentationFormat>Custom</PresentationFormat>
  <Paragraphs>140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Mason Health Public Body GC/CM Recertification</vt:lpstr>
      <vt:lpstr>     About Mason Health </vt:lpstr>
      <vt:lpstr>     About Mason Health </vt:lpstr>
      <vt:lpstr>     Project Delivery Team</vt:lpstr>
      <vt:lpstr>     Project Delivery Team</vt:lpstr>
      <vt:lpstr>PowerPoint Presentation</vt:lpstr>
      <vt:lpstr>GC/CM Experience – Mason Clinic </vt:lpstr>
      <vt:lpstr>Previous GC/CM Experience </vt:lpstr>
      <vt:lpstr>PowerPoint Presentation</vt:lpstr>
      <vt:lpstr>PowerPoint Presentation</vt:lpstr>
      <vt:lpstr>In Summary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Investor Presentation DRAFT - 3-21-2018.ppt [Read-Only] [Compatibility Mode]</dc:title>
  <dc:creator>KAULF01</dc:creator>
  <cp:lastModifiedBy>Brent Wilcox</cp:lastModifiedBy>
  <cp:revision>144</cp:revision>
  <cp:lastPrinted>2020-02-20T20:58:51Z</cp:lastPrinted>
  <dcterms:created xsi:type="dcterms:W3CDTF">2018-03-22T21:42:35Z</dcterms:created>
  <dcterms:modified xsi:type="dcterms:W3CDTF">2020-05-26T21:07:31Z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2018-03-22T00:00:00Z</vt:filetime>
  </property>
</Properties>
</file>