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83" r:id="rId3"/>
    <p:sldId id="291" r:id="rId4"/>
    <p:sldId id="287" r:id="rId5"/>
    <p:sldId id="316" r:id="rId6"/>
    <p:sldId id="329" r:id="rId7"/>
    <p:sldId id="330" r:id="rId8"/>
    <p:sldId id="332" r:id="rId9"/>
    <p:sldId id="331" r:id="rId10"/>
    <p:sldId id="333" r:id="rId11"/>
    <p:sldId id="334" r:id="rId12"/>
    <p:sldId id="335" r:id="rId13"/>
    <p:sldId id="292" r:id="rId14"/>
    <p:sldId id="336" r:id="rId15"/>
    <p:sldId id="338" r:id="rId16"/>
    <p:sldId id="337" r:id="rId17"/>
    <p:sldId id="339" r:id="rId18"/>
    <p:sldId id="314" r:id="rId19"/>
    <p:sldId id="341" r:id="rId20"/>
    <p:sldId id="340" r:id="rId21"/>
    <p:sldId id="315" r:id="rId22"/>
    <p:sldId id="342" r:id="rId23"/>
    <p:sldId id="313" r:id="rId24"/>
    <p:sldId id="277" r:id="rId25"/>
    <p:sldId id="343" r:id="rId26"/>
    <p:sldId id="345" r:id="rId27"/>
    <p:sldId id="344" r:id="rId28"/>
    <p:sldId id="349" r:id="rId29"/>
    <p:sldId id="305" r:id="rId30"/>
    <p:sldId id="348" r:id="rId31"/>
    <p:sldId id="347" r:id="rId32"/>
    <p:sldId id="264" r:id="rId33"/>
    <p:sldId id="265" r:id="rId34"/>
    <p:sldId id="279" r:id="rId35"/>
    <p:sldId id="266" r:id="rId36"/>
    <p:sldId id="346" r:id="rId37"/>
    <p:sldId id="312" r:id="rId38"/>
    <p:sldId id="311" r:id="rId39"/>
    <p:sldId id="285" r:id="rId40"/>
    <p:sldId id="281" r:id="rId41"/>
    <p:sldId id="282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86380" autoAdjust="0"/>
  </p:normalViewPr>
  <p:slideViewPr>
    <p:cSldViewPr>
      <p:cViewPr varScale="1">
        <p:scale>
          <a:sx n="114" d="100"/>
          <a:sy n="114" d="100"/>
        </p:scale>
        <p:origin x="127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3038475" cy="465138"/>
          </a:xfrm>
          <a:prstGeom prst="rect">
            <a:avLst/>
          </a:prstGeom>
        </p:spPr>
        <p:txBody>
          <a:bodyPr vert="horz" lIns="92633" tIns="46317" rIns="92633" bIns="4631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3" y="0"/>
            <a:ext cx="3038475" cy="465138"/>
          </a:xfrm>
          <a:prstGeom prst="rect">
            <a:avLst/>
          </a:prstGeom>
        </p:spPr>
        <p:txBody>
          <a:bodyPr vert="horz" lIns="92633" tIns="46317" rIns="92633" bIns="46317" rtlCol="0"/>
          <a:lstStyle>
            <a:lvl1pPr algn="r">
              <a:defRPr sz="1200"/>
            </a:lvl1pPr>
          </a:lstStyle>
          <a:p>
            <a:fld id="{0435EB79-4CD3-4F09-B6F4-D176C4F93551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829675"/>
            <a:ext cx="3038475" cy="465138"/>
          </a:xfrm>
          <a:prstGeom prst="rect">
            <a:avLst/>
          </a:prstGeom>
        </p:spPr>
        <p:txBody>
          <a:bodyPr vert="horz" lIns="92633" tIns="46317" rIns="92633" bIns="4631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3" y="8829675"/>
            <a:ext cx="3038475" cy="465138"/>
          </a:xfrm>
          <a:prstGeom prst="rect">
            <a:avLst/>
          </a:prstGeom>
        </p:spPr>
        <p:txBody>
          <a:bodyPr vert="horz" lIns="92633" tIns="46317" rIns="92633" bIns="46317" rtlCol="0" anchor="b"/>
          <a:lstStyle>
            <a:lvl1pPr algn="r">
              <a:defRPr sz="1200"/>
            </a:lvl1pPr>
          </a:lstStyle>
          <a:p>
            <a:fld id="{266C49AF-4113-468E-A0D7-98874A8AA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0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3038475" cy="465138"/>
          </a:xfrm>
          <a:prstGeom prst="rect">
            <a:avLst/>
          </a:prstGeom>
        </p:spPr>
        <p:txBody>
          <a:bodyPr vert="horz" lIns="92633" tIns="46317" rIns="92633" bIns="4631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3" y="0"/>
            <a:ext cx="3038475" cy="465138"/>
          </a:xfrm>
          <a:prstGeom prst="rect">
            <a:avLst/>
          </a:prstGeom>
        </p:spPr>
        <p:txBody>
          <a:bodyPr vert="horz" lIns="92633" tIns="46317" rIns="92633" bIns="46317" rtlCol="0"/>
          <a:lstStyle>
            <a:lvl1pPr algn="r">
              <a:defRPr sz="1200"/>
            </a:lvl1pPr>
          </a:lstStyle>
          <a:p>
            <a:fld id="{851C3A19-11CC-4902-8D56-8C84E2F1DD11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33" tIns="46317" rIns="92633" bIns="4631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16428"/>
            <a:ext cx="5607050" cy="4183063"/>
          </a:xfrm>
          <a:prstGeom prst="rect">
            <a:avLst/>
          </a:prstGeom>
        </p:spPr>
        <p:txBody>
          <a:bodyPr vert="horz" lIns="92633" tIns="46317" rIns="92633" bIns="4631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8829675"/>
            <a:ext cx="3038475" cy="465138"/>
          </a:xfrm>
          <a:prstGeom prst="rect">
            <a:avLst/>
          </a:prstGeom>
        </p:spPr>
        <p:txBody>
          <a:bodyPr vert="horz" lIns="92633" tIns="46317" rIns="92633" bIns="4631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3" y="8829675"/>
            <a:ext cx="3038475" cy="465138"/>
          </a:xfrm>
          <a:prstGeom prst="rect">
            <a:avLst/>
          </a:prstGeom>
        </p:spPr>
        <p:txBody>
          <a:bodyPr vert="horz" lIns="92633" tIns="46317" rIns="92633" bIns="46317" rtlCol="0" anchor="b"/>
          <a:lstStyle>
            <a:lvl1pPr algn="r">
              <a:defRPr sz="1200"/>
            </a:lvl1pPr>
          </a:lstStyle>
          <a:p>
            <a:fld id="{1E56F321-8004-430C-A3D5-D881F1EA6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65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366C0D8-AE11-4882-8726-CB4184BAFA49}" type="datetimeFigureOut">
              <a:rPr lang="en-US" smtClean="0"/>
              <a:t>7/27/2016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749" y="2667000"/>
            <a:ext cx="7543800" cy="1367578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+mn-lt"/>
              </a:rPr>
              <a:t>East Division Elementary School and Madison Elementary School</a:t>
            </a:r>
            <a:endParaRPr lang="en-US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398" y="4468282"/>
            <a:ext cx="4762500" cy="93366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Application to use the GC/CM Delivery Method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July 28, 2016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66749" y="5835649"/>
            <a:ext cx="7543799" cy="6426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“To expect, encourage, and facilitate the pursuit of excellence and life-long learning in our students, equipping them for future success and happiness”</a:t>
            </a: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271" y="601980"/>
            <a:ext cx="2738755" cy="15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9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Capital Bond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u="sng" dirty="0" smtClean="0"/>
              <a:t>Today’s </a:t>
            </a:r>
            <a:r>
              <a:rPr lang="en-US" u="sng" dirty="0" err="1" smtClean="0"/>
              <a:t>PRC</a:t>
            </a:r>
            <a:r>
              <a:rPr lang="en-US" u="sng" dirty="0" smtClean="0"/>
              <a:t> Presentation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East Division Elementary School (</a:t>
            </a:r>
            <a:r>
              <a:rPr lang="en-US" dirty="0" err="1" smtClean="0">
                <a:solidFill>
                  <a:srgbClr val="C00000"/>
                </a:solidFill>
              </a:rPr>
              <a:t>EDES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  <a:r>
              <a:rPr lang="en-US" dirty="0" smtClean="0"/>
              <a:t>– New School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Madison Elementary School (</a:t>
            </a:r>
            <a:r>
              <a:rPr lang="en-US" dirty="0" err="1" smtClean="0">
                <a:solidFill>
                  <a:srgbClr val="C00000"/>
                </a:solidFill>
              </a:rPr>
              <a:t>MES</a:t>
            </a:r>
            <a:r>
              <a:rPr lang="en-US" dirty="0" smtClean="0">
                <a:solidFill>
                  <a:srgbClr val="C00000"/>
                </a:solidFill>
              </a:rPr>
              <a:t>) </a:t>
            </a:r>
            <a:r>
              <a:rPr lang="en-US" dirty="0" smtClean="0"/>
              <a:t>– Replacement School</a:t>
            </a:r>
          </a:p>
          <a:p>
            <a:endParaRPr lang="en-US" dirty="0" smtClean="0"/>
          </a:p>
          <a:p>
            <a:pPr marL="114300" indent="0">
              <a:buNone/>
            </a:pPr>
            <a:r>
              <a:rPr lang="en-US" u="sng" dirty="0" smtClean="0"/>
              <a:t>Remaining </a:t>
            </a:r>
            <a:r>
              <a:rPr lang="en-US" u="sng" dirty="0" err="1" smtClean="0"/>
              <a:t>MVSD</a:t>
            </a:r>
            <a:r>
              <a:rPr lang="en-US" u="sng" dirty="0" smtClean="0"/>
              <a:t> Capital Projects</a:t>
            </a:r>
          </a:p>
          <a:p>
            <a:r>
              <a:rPr lang="en-US" dirty="0" smtClean="0"/>
              <a:t>Mount Vernon High School (</a:t>
            </a:r>
            <a:r>
              <a:rPr lang="en-US" dirty="0" err="1" smtClean="0"/>
              <a:t>MVHS</a:t>
            </a:r>
            <a:r>
              <a:rPr lang="en-US" dirty="0" smtClean="0"/>
              <a:t>) – Historic Modernization &amp; Additions</a:t>
            </a:r>
          </a:p>
          <a:p>
            <a:r>
              <a:rPr lang="en-US" dirty="0" smtClean="0"/>
              <a:t>Mount Vernon High School – New </a:t>
            </a:r>
            <a:r>
              <a:rPr lang="en-US" dirty="0" err="1" smtClean="0"/>
              <a:t>CTE</a:t>
            </a:r>
            <a:r>
              <a:rPr lang="en-US" dirty="0" smtClean="0"/>
              <a:t> Building</a:t>
            </a:r>
          </a:p>
          <a:p>
            <a:r>
              <a:rPr lang="en-US" dirty="0" err="1" smtClean="0"/>
              <a:t>LaVenture</a:t>
            </a:r>
            <a:r>
              <a:rPr lang="en-US" dirty="0" smtClean="0"/>
              <a:t> Middle School (</a:t>
            </a:r>
            <a:r>
              <a:rPr lang="en-US" dirty="0" err="1" smtClean="0"/>
              <a:t>LMS</a:t>
            </a:r>
            <a:r>
              <a:rPr lang="en-US" dirty="0" smtClean="0"/>
              <a:t>) – Modernization &amp; Additions</a:t>
            </a:r>
          </a:p>
          <a:p>
            <a:r>
              <a:rPr lang="en-US" dirty="0" smtClean="0"/>
              <a:t>Lincoln Elementary School (LES) - TBD</a:t>
            </a:r>
          </a:p>
        </p:txBody>
      </p:sp>
    </p:spTree>
    <p:extLst>
      <p:ext uri="{BB962C8B-B14F-4D97-AF65-F5344CB8AC3E}">
        <p14:creationId xmlns:p14="http://schemas.microsoft.com/office/powerpoint/2010/main" val="3364119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7" y="1412558"/>
            <a:ext cx="8148066" cy="4582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East Division Elementary School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28608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8148066" cy="4582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Madison Elementary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312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14" y="3124200"/>
            <a:ext cx="7620000" cy="1143000"/>
          </a:xfrm>
        </p:spPr>
        <p:txBody>
          <a:bodyPr/>
          <a:lstStyle/>
          <a:p>
            <a:pPr algn="ctr"/>
            <a:r>
              <a:rPr lang="en-US" sz="4400" dirty="0" smtClean="0"/>
              <a:t>The Projects</a:t>
            </a:r>
            <a:endParaRPr lang="en-US" sz="4400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601980"/>
            <a:ext cx="3141026" cy="206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East Division Elementary School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962400" cy="4590288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New Construction</a:t>
            </a:r>
          </a:p>
          <a:p>
            <a:r>
              <a:rPr lang="en-US" sz="2000" dirty="0" smtClean="0"/>
              <a:t>15.8 Acre Native Site</a:t>
            </a:r>
          </a:p>
          <a:p>
            <a:r>
              <a:rPr lang="en-US" sz="2000" dirty="0" smtClean="0"/>
              <a:t>50% Wetlands</a:t>
            </a:r>
          </a:p>
          <a:p>
            <a:r>
              <a:rPr lang="en-US" sz="2000" dirty="0" smtClean="0"/>
              <a:t>Multiple Critical Areas</a:t>
            </a:r>
          </a:p>
          <a:p>
            <a:r>
              <a:rPr lang="en-US" sz="2000" dirty="0" smtClean="0"/>
              <a:t>Adjacent to Residential Areas</a:t>
            </a:r>
          </a:p>
          <a:p>
            <a:r>
              <a:rPr lang="en-US" sz="2000" dirty="0" smtClean="0"/>
              <a:t>82,000 SF Building</a:t>
            </a:r>
          </a:p>
          <a:p>
            <a:r>
              <a:rPr lang="en-US" sz="2000" dirty="0" smtClean="0"/>
              <a:t>Two Story</a:t>
            </a:r>
          </a:p>
          <a:p>
            <a:r>
              <a:rPr lang="en-US" sz="2000" dirty="0" smtClean="0"/>
              <a:t>618 K-5 Students</a:t>
            </a:r>
          </a:p>
          <a:p>
            <a:r>
              <a:rPr lang="en-US" sz="2000" dirty="0" smtClean="0"/>
              <a:t>Start of the </a:t>
            </a:r>
            <a:r>
              <a:rPr lang="en-US" sz="2000" dirty="0" err="1" smtClean="0"/>
              <a:t>MVSD</a:t>
            </a:r>
            <a:r>
              <a:rPr lang="en-US" sz="2000" dirty="0" smtClean="0"/>
              <a:t> Capital Program</a:t>
            </a:r>
          </a:p>
          <a:p>
            <a:r>
              <a:rPr lang="en-US" sz="2000" dirty="0" smtClean="0"/>
              <a:t>Swing School for Madison </a:t>
            </a:r>
            <a:r>
              <a:rPr lang="en-US" sz="2000" dirty="0" err="1" smtClean="0"/>
              <a:t>ES</a:t>
            </a:r>
            <a:endParaRPr lang="en-US" sz="2000" dirty="0" smtClean="0"/>
          </a:p>
          <a:p>
            <a:r>
              <a:rPr lang="en-US" sz="2000" dirty="0" smtClean="0"/>
              <a:t>Anticipated </a:t>
            </a:r>
            <a:r>
              <a:rPr lang="en-US" sz="2000" dirty="0" err="1" smtClean="0"/>
              <a:t>MACC</a:t>
            </a:r>
            <a:r>
              <a:rPr lang="en-US" sz="2000" dirty="0" smtClean="0"/>
              <a:t>:  $28 M</a:t>
            </a:r>
          </a:p>
          <a:p>
            <a:r>
              <a:rPr lang="en-US" sz="2000" dirty="0" smtClean="0"/>
              <a:t>Phased Construction Start: May 2017</a:t>
            </a:r>
          </a:p>
          <a:p>
            <a:r>
              <a:rPr lang="en-US" sz="2000" dirty="0" smtClean="0"/>
              <a:t>Occupancy: September 2018</a:t>
            </a:r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707" y="3124201"/>
            <a:ext cx="3023493" cy="16002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120" y="4781021"/>
            <a:ext cx="3581400" cy="1314704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706" y="1356213"/>
            <a:ext cx="3043813" cy="171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40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East Division Elementary School</a:t>
            </a:r>
            <a:endParaRPr lang="en-US" sz="4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63" y="1417638"/>
            <a:ext cx="7604143" cy="490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17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620000" cy="1143000"/>
          </a:xfrm>
        </p:spPr>
        <p:txBody>
          <a:bodyPr/>
          <a:lstStyle/>
          <a:p>
            <a:r>
              <a:rPr lang="en-US" sz="4400" dirty="0" smtClean="0"/>
              <a:t>Madison Elementary School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566920" cy="506984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Replacement School</a:t>
            </a:r>
            <a:endParaRPr lang="en-US" sz="2000" dirty="0"/>
          </a:p>
          <a:p>
            <a:r>
              <a:rPr lang="en-US" sz="2000" dirty="0"/>
              <a:t>Wetlands</a:t>
            </a:r>
          </a:p>
          <a:p>
            <a:r>
              <a:rPr lang="en-US" sz="2000" dirty="0"/>
              <a:t>Critical Areas</a:t>
            </a:r>
          </a:p>
          <a:p>
            <a:r>
              <a:rPr lang="en-US" sz="2000" dirty="0"/>
              <a:t>Adjacent to Residential </a:t>
            </a:r>
            <a:r>
              <a:rPr lang="en-US" sz="2000" dirty="0" smtClean="0"/>
              <a:t>Areas</a:t>
            </a:r>
          </a:p>
          <a:p>
            <a:r>
              <a:rPr lang="en-US" sz="2000" dirty="0" smtClean="0"/>
              <a:t>Adjacent to Railway Lines</a:t>
            </a:r>
          </a:p>
          <a:p>
            <a:r>
              <a:rPr lang="en-US" sz="2000" dirty="0" smtClean="0"/>
              <a:t>Occupied On Site Pre-School and YMCA Facility</a:t>
            </a:r>
            <a:endParaRPr lang="en-US" sz="2000" dirty="0"/>
          </a:p>
          <a:p>
            <a:r>
              <a:rPr lang="en-US" sz="2000" dirty="0" smtClean="0"/>
              <a:t>79,500 SF, Two Story Building</a:t>
            </a:r>
            <a:endParaRPr lang="en-US" sz="2000" dirty="0"/>
          </a:p>
          <a:p>
            <a:r>
              <a:rPr lang="en-US" sz="2000" dirty="0" smtClean="0"/>
              <a:t>600 K-5 Students</a:t>
            </a:r>
            <a:endParaRPr lang="en-US" sz="2000" dirty="0"/>
          </a:p>
          <a:p>
            <a:r>
              <a:rPr lang="en-US" sz="2000" dirty="0" err="1" smtClean="0"/>
              <a:t>MES</a:t>
            </a:r>
            <a:r>
              <a:rPr lang="en-US" sz="2000" dirty="0" smtClean="0"/>
              <a:t> Students Relocated to </a:t>
            </a:r>
            <a:r>
              <a:rPr lang="en-US" sz="2000" dirty="0" err="1" smtClean="0"/>
              <a:t>EDES</a:t>
            </a:r>
            <a:r>
              <a:rPr lang="en-US" sz="2000" dirty="0" smtClean="0"/>
              <a:t> for 2018/2019 School Year</a:t>
            </a:r>
          </a:p>
          <a:p>
            <a:r>
              <a:rPr lang="en-US" sz="2000" dirty="0" smtClean="0"/>
              <a:t>Anticipated </a:t>
            </a:r>
            <a:r>
              <a:rPr lang="en-US" sz="2000" dirty="0" err="1"/>
              <a:t>MACC</a:t>
            </a:r>
            <a:r>
              <a:rPr lang="en-US" sz="2000" dirty="0"/>
              <a:t>:  $</a:t>
            </a:r>
            <a:r>
              <a:rPr lang="en-US" sz="2000" dirty="0" smtClean="0"/>
              <a:t>28.5 M</a:t>
            </a:r>
            <a:endParaRPr lang="en-US" sz="2000" dirty="0"/>
          </a:p>
          <a:p>
            <a:r>
              <a:rPr lang="en-US" sz="2000" dirty="0"/>
              <a:t>Construction Start: June </a:t>
            </a:r>
            <a:r>
              <a:rPr lang="en-US" sz="2000" dirty="0" smtClean="0"/>
              <a:t>2018</a:t>
            </a:r>
            <a:endParaRPr lang="en-US" sz="2000" dirty="0"/>
          </a:p>
          <a:p>
            <a:r>
              <a:rPr lang="en-US" sz="2000" dirty="0"/>
              <a:t>Occupancy: September </a:t>
            </a:r>
            <a:r>
              <a:rPr lang="en-US" sz="2000" dirty="0" smtClean="0"/>
              <a:t>2019</a:t>
            </a:r>
          </a:p>
          <a:p>
            <a:r>
              <a:rPr lang="en-US" sz="2000" dirty="0"/>
              <a:t>New School Name: </a:t>
            </a:r>
            <a:r>
              <a:rPr lang="en-US" sz="2000" dirty="0" smtClean="0"/>
              <a:t>TBD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815" y="2743200"/>
            <a:ext cx="2579002" cy="152400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384039"/>
            <a:ext cx="2330266" cy="2286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815" y="1175798"/>
            <a:ext cx="2579002" cy="145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34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620000" cy="1143000"/>
          </a:xfrm>
        </p:spPr>
        <p:txBody>
          <a:bodyPr/>
          <a:lstStyle/>
          <a:p>
            <a:r>
              <a:rPr lang="en-US" sz="4400" dirty="0" smtClean="0"/>
              <a:t>Madison Elementary School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7620000" cy="49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58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620000" cy="1143000"/>
          </a:xfrm>
        </p:spPr>
        <p:txBody>
          <a:bodyPr/>
          <a:lstStyle/>
          <a:p>
            <a:pPr algn="ctr"/>
            <a:r>
              <a:rPr lang="en-US" dirty="0" err="1" smtClean="0"/>
              <a:t>EDES</a:t>
            </a:r>
            <a:r>
              <a:rPr lang="en-US" dirty="0" smtClean="0"/>
              <a:t> Project Budget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025839"/>
              </p:ext>
            </p:extLst>
          </p:nvPr>
        </p:nvGraphicFramePr>
        <p:xfrm>
          <a:off x="685800" y="1600200"/>
          <a:ext cx="7150100" cy="419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72100"/>
                <a:gridCol w="1778000"/>
              </a:tblGrid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Category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A6D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fontAlgn="ctr"/>
                      <a:r>
                        <a:rPr lang="en-US" sz="1800" b="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Budget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A6DE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Professional </a:t>
                      </a: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Services (A/E, etc.)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 fontAlgn="ctr">
                        <a:tabLst>
                          <a:tab pos="1371600" algn="l"/>
                        </a:tabLst>
                      </a:pPr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$2,512,730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Project </a:t>
                      </a: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MACC (includes GC/CM risk contingency @ 3% </a:t>
                      </a:r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of </a:t>
                      </a:r>
                      <a:r>
                        <a:rPr lang="en-US" sz="16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MACC</a:t>
                      </a:r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$25,127,300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Contingencies – Design, Construction and Owner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$3,140,912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Fixtures</a:t>
                      </a: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, </a:t>
                      </a:r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Furniture, Equipment &amp; Technology @ 7.5%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$1,884,547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GC/CM</a:t>
                      </a:r>
                      <a:r>
                        <a:rPr lang="en-US" sz="16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Fee, </a:t>
                      </a:r>
                      <a:r>
                        <a:rPr lang="en-US" sz="160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NSS</a:t>
                      </a:r>
                      <a:r>
                        <a:rPr lang="en-US" sz="16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Allowance and Pre-Con Services Fee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$2,862,730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fr-FR" sz="16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Contract</a:t>
                      </a:r>
                      <a:r>
                        <a:rPr lang="fr-FR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Administration (PM, CM, </a:t>
                      </a:r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etc</a:t>
                      </a:r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)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$753,819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Owner Consultants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$628,182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Other </a:t>
                      </a: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Costs (utilities, permits, special inspections, etc.)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$703,705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Sales Tax</a:t>
                      </a:r>
                      <a:r>
                        <a:rPr lang="en-US" sz="16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$2,186,075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TOTAL: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$39,800,000 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597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EDES</a:t>
            </a:r>
            <a:r>
              <a:rPr lang="en-US" dirty="0" smtClean="0"/>
              <a:t> GC/CM Schedule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956027"/>
              </p:ext>
            </p:extLst>
          </p:nvPr>
        </p:nvGraphicFramePr>
        <p:xfrm>
          <a:off x="482600" y="1423036"/>
          <a:ext cx="7467599" cy="5001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22737"/>
                <a:gridCol w="3344862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Presentation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to the PRC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July 28, 2016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72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Release GC/CM RFP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August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1, 2016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05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SOP’s Due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August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22, 2016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05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Shortlist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SOP’s and Send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Invitation to Interview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August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26, 2016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062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Interviews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September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8, 2016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31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Shortlist Interviews and Release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GC/CM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RFFP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September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9, 2016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059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RFFP Opening and Selection of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GC/CM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September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23, 2016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07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Pre-Con Work Plan Due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October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10, 2016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1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MVSD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School Board Approval of Selected GC/CM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October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19, 2016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44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Pre-Con Agreement Executed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October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21, 2016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06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Pre-Con Services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October 2016 to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May 2017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31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Construction Phase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Summer 2017 thru Summer 2018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544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1143000"/>
          </a:xfrm>
        </p:spPr>
        <p:txBody>
          <a:bodyPr/>
          <a:lstStyle/>
          <a:p>
            <a:pPr algn="ctr"/>
            <a:r>
              <a:rPr lang="en-US" sz="4400" dirty="0" smtClean="0"/>
              <a:t>Agenda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0700" y="2209800"/>
            <a:ext cx="4953000" cy="3276600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Introductions</a:t>
            </a:r>
          </a:p>
          <a:p>
            <a:r>
              <a:rPr lang="en-US" sz="2800" dirty="0" err="1" smtClean="0"/>
              <a:t>MVSD</a:t>
            </a:r>
            <a:r>
              <a:rPr lang="en-US" sz="2800" dirty="0" smtClean="0"/>
              <a:t> Capital Improvement Plan</a:t>
            </a:r>
          </a:p>
          <a:p>
            <a:r>
              <a:rPr lang="en-US" sz="2800" dirty="0" smtClean="0"/>
              <a:t>The Projects</a:t>
            </a:r>
          </a:p>
          <a:p>
            <a:r>
              <a:rPr lang="en-US" sz="2800" dirty="0" smtClean="0"/>
              <a:t>Project Budgets</a:t>
            </a:r>
          </a:p>
          <a:p>
            <a:r>
              <a:rPr lang="en-US" sz="2800" dirty="0" smtClean="0"/>
              <a:t>Project Schedules</a:t>
            </a:r>
          </a:p>
          <a:p>
            <a:r>
              <a:rPr lang="en-US" sz="2800" dirty="0" smtClean="0"/>
              <a:t>Why GC/CM</a:t>
            </a:r>
          </a:p>
          <a:p>
            <a:r>
              <a:rPr lang="en-US" sz="2800" dirty="0" smtClean="0"/>
              <a:t>Qualifications</a:t>
            </a:r>
          </a:p>
          <a:p>
            <a:r>
              <a:rPr lang="en-US" sz="2800" dirty="0" smtClean="0"/>
              <a:t>Organization</a:t>
            </a:r>
          </a:p>
          <a:p>
            <a:r>
              <a:rPr lang="en-US" sz="2800" dirty="0" smtClean="0"/>
              <a:t>Summary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60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620000" cy="1143000"/>
          </a:xfrm>
        </p:spPr>
        <p:txBody>
          <a:bodyPr/>
          <a:lstStyle/>
          <a:p>
            <a:pPr algn="ctr"/>
            <a:r>
              <a:rPr lang="en-US" dirty="0" err="1" smtClean="0"/>
              <a:t>MES</a:t>
            </a:r>
            <a:r>
              <a:rPr lang="en-US" dirty="0" smtClean="0"/>
              <a:t> Project Budget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101868"/>
              </p:ext>
            </p:extLst>
          </p:nvPr>
        </p:nvGraphicFramePr>
        <p:xfrm>
          <a:off x="685800" y="1600200"/>
          <a:ext cx="7150100" cy="419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72100"/>
                <a:gridCol w="1778000"/>
              </a:tblGrid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Category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A6D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fontAlgn="ctr"/>
                      <a:r>
                        <a:rPr lang="en-US" sz="1800" b="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Budget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A6DE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Professional </a:t>
                      </a: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Services (A/E, etc.)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 fontAlgn="ctr">
                        <a:tabLst>
                          <a:tab pos="1371600" algn="l"/>
                        </a:tabLst>
                      </a:pPr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$2,557,320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Project </a:t>
                      </a: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MACC (includes GC/CM risk contingency @ 3% </a:t>
                      </a:r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of </a:t>
                      </a:r>
                      <a:r>
                        <a:rPr lang="en-US" sz="16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MACC</a:t>
                      </a:r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$25,573,200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Contingencies – Design, Construction and Owner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$3,196,650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Fixtures</a:t>
                      </a: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, </a:t>
                      </a:r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Furniture, Equipment &amp; Technology @ 7.5%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$1,917,990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GC/CM</a:t>
                      </a:r>
                      <a:r>
                        <a:rPr lang="en-US" sz="16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Fee, </a:t>
                      </a:r>
                      <a:r>
                        <a:rPr lang="en-US" sz="160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NSS</a:t>
                      </a:r>
                      <a:r>
                        <a:rPr lang="en-US" sz="16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Allowance and Pre-Con Services Fee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$2,907,320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fr-FR" sz="16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Contract</a:t>
                      </a:r>
                      <a:r>
                        <a:rPr lang="fr-FR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Administration (PM, CM, </a:t>
                      </a:r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etc</a:t>
                      </a:r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)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$767,196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Owner Consultants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$639,330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Other </a:t>
                      </a: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Costs (utilities, permits, special inspections, etc.)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$716,126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Sales Tax</a:t>
                      </a:r>
                      <a:r>
                        <a:rPr lang="en-US" sz="16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$2,224,868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TOTAL: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$40,500,000 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407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MES</a:t>
            </a:r>
            <a:r>
              <a:rPr lang="en-US" dirty="0" smtClean="0"/>
              <a:t> GC/CM Schedule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862265"/>
              </p:ext>
            </p:extLst>
          </p:nvPr>
        </p:nvGraphicFramePr>
        <p:xfrm>
          <a:off x="452120" y="1417638"/>
          <a:ext cx="7620000" cy="51837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06875"/>
                <a:gridCol w="3413125"/>
              </a:tblGrid>
              <a:tr h="4640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Presentation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to the PRC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July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28, 2016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37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Release GC/CM RFP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August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1, 2016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71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SOP’s Due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August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22, 2016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71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Shortlist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SOP’s and Send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Invitation to Interview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August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26, 2016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123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Interviews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September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8, 2016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92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Shortlist Interviews and Release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GC/CM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RFFP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September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9, 2016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119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RFFP Opening and Selection of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GC/CM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September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23, 2016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70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Pre-Con Work Plan Due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October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10, 2016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49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MVSD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School Board Approval of Selected GC/CM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October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19, 2016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09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Pre-Con Agreement Executed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October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21, 2016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58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Pre-Con Services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January 2017 thru February 2018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92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Construction Phase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May 2018 thru July 2019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362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Combined </a:t>
            </a:r>
            <a:r>
              <a:rPr lang="en-US" sz="4000" dirty="0" err="1" smtClean="0"/>
              <a:t>EDES</a:t>
            </a:r>
            <a:r>
              <a:rPr lang="en-US" sz="4000" dirty="0" smtClean="0"/>
              <a:t> and </a:t>
            </a:r>
            <a:r>
              <a:rPr lang="en-US" sz="4000" dirty="0" err="1" smtClean="0"/>
              <a:t>MES</a:t>
            </a:r>
            <a:r>
              <a:rPr lang="en-US" sz="4000" dirty="0" smtClean="0"/>
              <a:t> Development Schedules</a:t>
            </a:r>
            <a:endParaRPr lang="en-US" sz="4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432307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Critical Phasing and Cost Savings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6667" r="4697" b="36474"/>
          <a:stretch/>
        </p:blipFill>
        <p:spPr>
          <a:xfrm>
            <a:off x="10486" y="1676400"/>
            <a:ext cx="8392874" cy="405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76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14" y="3200400"/>
            <a:ext cx="7620000" cy="1143000"/>
          </a:xfrm>
        </p:spPr>
        <p:txBody>
          <a:bodyPr/>
          <a:lstStyle/>
          <a:p>
            <a:pPr algn="ctr"/>
            <a:r>
              <a:rPr lang="en-US" dirty="0" smtClean="0"/>
              <a:t>Why GC/CM Delivery Method for both </a:t>
            </a:r>
            <a:r>
              <a:rPr lang="en-US" dirty="0" err="1" smtClean="0"/>
              <a:t>EDES</a:t>
            </a:r>
            <a:r>
              <a:rPr lang="en-US" dirty="0" smtClean="0"/>
              <a:t> and </a:t>
            </a:r>
            <a:r>
              <a:rPr lang="en-US" dirty="0" err="1" smtClean="0"/>
              <a:t>MES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601980"/>
            <a:ext cx="3141026" cy="206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1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91652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Complies </a:t>
            </a:r>
            <a:r>
              <a:rPr lang="en-US" sz="3200" dirty="0"/>
              <a:t>with 4 of the 5 Statutory Criteria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7620000" cy="365760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600" dirty="0" smtClean="0"/>
              <a:t>(1</a:t>
            </a:r>
            <a:r>
              <a:rPr lang="en-US" sz="2900" dirty="0" smtClean="0"/>
              <a:t>) Implementation of the project involves </a:t>
            </a:r>
            <a:r>
              <a:rPr lang="en-US" sz="2900" dirty="0" smtClean="0">
                <a:solidFill>
                  <a:srgbClr val="C00000"/>
                </a:solidFill>
              </a:rPr>
              <a:t>complex scheduling, phasing</a:t>
            </a:r>
            <a:r>
              <a:rPr lang="en-US" sz="2900" dirty="0" smtClean="0"/>
              <a:t>, or </a:t>
            </a:r>
            <a:r>
              <a:rPr lang="en-US" sz="2900" dirty="0" smtClean="0">
                <a:solidFill>
                  <a:srgbClr val="C00000"/>
                </a:solidFill>
              </a:rPr>
              <a:t>coordination</a:t>
            </a:r>
            <a:r>
              <a:rPr lang="en-US" sz="2900" dirty="0" smtClean="0"/>
              <a:t>.</a:t>
            </a:r>
          </a:p>
          <a:p>
            <a:pPr marL="514350" indent="-514350">
              <a:buAutoNum type="arabicParenBoth"/>
            </a:pPr>
            <a:endParaRPr lang="en-US" sz="2900" dirty="0" smtClean="0"/>
          </a:p>
          <a:p>
            <a:pPr marL="0" indent="0">
              <a:buNone/>
            </a:pPr>
            <a:r>
              <a:rPr lang="en-US" sz="2900" dirty="0" smtClean="0"/>
              <a:t>(2) The project involves construction at an </a:t>
            </a:r>
            <a:r>
              <a:rPr lang="en-US" sz="2900" dirty="0" smtClean="0">
                <a:solidFill>
                  <a:srgbClr val="C00000"/>
                </a:solidFill>
              </a:rPr>
              <a:t>occupied</a:t>
            </a:r>
            <a:r>
              <a:rPr lang="en-US" sz="2900" dirty="0" smtClean="0"/>
              <a:t> facility which must continue to operate during construction.</a:t>
            </a:r>
          </a:p>
          <a:p>
            <a:pPr marL="0" indent="0">
              <a:buNone/>
            </a:pPr>
            <a:endParaRPr lang="en-US" sz="2900" dirty="0" smtClean="0"/>
          </a:p>
          <a:p>
            <a:pPr marL="0" indent="0">
              <a:buNone/>
            </a:pPr>
            <a:r>
              <a:rPr lang="en-US" sz="2900" dirty="0" smtClean="0"/>
              <a:t>(3) The involvement of the General Contractor/Construction </a:t>
            </a:r>
            <a:r>
              <a:rPr lang="en-US" sz="2900" dirty="0"/>
              <a:t>M</a:t>
            </a:r>
            <a:r>
              <a:rPr lang="en-US" sz="2900" dirty="0" smtClean="0"/>
              <a:t>anager during the design stage is </a:t>
            </a:r>
            <a:r>
              <a:rPr lang="en-US" sz="2900" dirty="0" smtClean="0">
                <a:solidFill>
                  <a:srgbClr val="C00000"/>
                </a:solidFill>
              </a:rPr>
              <a:t>critical</a:t>
            </a:r>
            <a:r>
              <a:rPr lang="en-US" sz="2900" dirty="0" smtClean="0"/>
              <a:t> to the success of the project.</a:t>
            </a:r>
          </a:p>
          <a:p>
            <a:pPr marL="0" indent="0">
              <a:buNone/>
            </a:pPr>
            <a:endParaRPr lang="en-US" sz="2900" dirty="0" smtClean="0"/>
          </a:p>
          <a:p>
            <a:pPr marL="0" indent="0">
              <a:buNone/>
            </a:pPr>
            <a:r>
              <a:rPr lang="en-US" sz="2900" dirty="0" smtClean="0"/>
              <a:t>(4) The project encompasses a</a:t>
            </a:r>
            <a:r>
              <a:rPr lang="en-US" sz="2900" dirty="0" smtClean="0">
                <a:solidFill>
                  <a:srgbClr val="C00000"/>
                </a:solidFill>
              </a:rPr>
              <a:t> complex </a:t>
            </a:r>
            <a:r>
              <a:rPr lang="en-US" sz="2900" dirty="0" smtClean="0"/>
              <a:t>or technical work environment.</a:t>
            </a:r>
          </a:p>
          <a:p>
            <a:pPr marL="0" indent="0">
              <a:buNone/>
            </a:pPr>
            <a:endParaRPr lang="en-US" sz="2900" dirty="0"/>
          </a:p>
          <a:p>
            <a:pPr marL="0" indent="0">
              <a:buNone/>
            </a:pPr>
            <a:r>
              <a:rPr lang="en-US" sz="2900" strike="sngStrike" dirty="0" smtClean="0"/>
              <a:t>(5) The project requires specialized work on a building that has historic significance.</a:t>
            </a:r>
          </a:p>
          <a:p>
            <a:pPr marL="0" indent="0">
              <a:buNone/>
            </a:pPr>
            <a:r>
              <a:rPr lang="en-US" sz="2900" i="1" dirty="0" smtClean="0">
                <a:solidFill>
                  <a:srgbClr val="FF0000"/>
                </a:solidFill>
              </a:rPr>
              <a:t/>
            </a:r>
            <a:br>
              <a:rPr lang="en-US" sz="2900" i="1" dirty="0" smtClean="0">
                <a:solidFill>
                  <a:srgbClr val="FF0000"/>
                </a:solidFill>
              </a:rPr>
            </a:br>
            <a:endParaRPr lang="en-US" sz="2900" i="1" dirty="0" smtClean="0"/>
          </a:p>
        </p:txBody>
      </p:sp>
    </p:spTree>
    <p:extLst>
      <p:ext uri="{BB962C8B-B14F-4D97-AF65-F5344CB8AC3E}">
        <p14:creationId xmlns:p14="http://schemas.microsoft.com/office/powerpoint/2010/main" val="236188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9" y="1524000"/>
            <a:ext cx="7958962" cy="4476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1143000"/>
          </a:xfrm>
        </p:spPr>
        <p:txBody>
          <a:bodyPr/>
          <a:lstStyle/>
          <a:p>
            <a:r>
              <a:rPr lang="en-US" sz="2800" dirty="0" smtClean="0"/>
              <a:t>Projects involve complex scheduling, phasing, and coordination on an occupied site and in a wetland and adjacent to residential neighborhoods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185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7958962" cy="4476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1143000"/>
          </a:xfrm>
        </p:spPr>
        <p:txBody>
          <a:bodyPr/>
          <a:lstStyle/>
          <a:p>
            <a:r>
              <a:rPr lang="en-US" sz="2800" dirty="0" smtClean="0"/>
              <a:t>Projects involve complex scheduling, phasing, and coordination on an occupied site and in a wetland and adjacent to residential neighborhoods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7941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1143000"/>
          </a:xfrm>
        </p:spPr>
        <p:txBody>
          <a:bodyPr/>
          <a:lstStyle/>
          <a:p>
            <a:r>
              <a:rPr lang="en-US" sz="2800" dirty="0" smtClean="0"/>
              <a:t>Projects involve complex scheduling, phasing, and coordination on an occupied site and in a wetland and adjacent to residential neighborhoods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8094440" cy="45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2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1143000"/>
          </a:xfrm>
        </p:spPr>
        <p:txBody>
          <a:bodyPr/>
          <a:lstStyle/>
          <a:p>
            <a:r>
              <a:rPr lang="en-US" sz="2800" dirty="0" smtClean="0"/>
              <a:t>Projects involve complex scheduling, phasing, and coordination on an occupied site and in a wetland and adjacent to residential neighborhoods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7010400" cy="494080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Build </a:t>
            </a:r>
            <a:r>
              <a:rPr lang="en-US" sz="2000" dirty="0" err="1" smtClean="0"/>
              <a:t>EDES</a:t>
            </a:r>
            <a:endParaRPr lang="en-US" sz="2000" dirty="0" smtClean="0"/>
          </a:p>
          <a:p>
            <a:r>
              <a:rPr lang="en-US" sz="2000" dirty="0" smtClean="0"/>
              <a:t>Wetlands, Critical Areas and Residential Adjacency</a:t>
            </a:r>
          </a:p>
          <a:p>
            <a:r>
              <a:rPr lang="en-US" sz="2000" dirty="0" smtClean="0"/>
              <a:t>Complete by Summer 2018</a:t>
            </a:r>
          </a:p>
          <a:p>
            <a:r>
              <a:rPr lang="en-US" sz="2000" dirty="0" smtClean="0"/>
              <a:t>Move </a:t>
            </a:r>
            <a:r>
              <a:rPr lang="en-US" sz="2000" dirty="0" err="1" smtClean="0"/>
              <a:t>MES</a:t>
            </a:r>
            <a:r>
              <a:rPr lang="en-US" sz="2000" dirty="0" smtClean="0"/>
              <a:t> into </a:t>
            </a:r>
            <a:r>
              <a:rPr lang="en-US" sz="2000" dirty="0" err="1" smtClean="0"/>
              <a:t>EDES</a:t>
            </a:r>
            <a:r>
              <a:rPr lang="en-US" sz="2000" dirty="0" smtClean="0"/>
              <a:t> in the Summer of 2018</a:t>
            </a:r>
          </a:p>
          <a:p>
            <a:r>
              <a:rPr lang="en-US" sz="2000" dirty="0" smtClean="0"/>
              <a:t>Demolish Existing </a:t>
            </a:r>
            <a:r>
              <a:rPr lang="en-US" sz="2000" dirty="0" err="1" smtClean="0"/>
              <a:t>MES</a:t>
            </a:r>
            <a:r>
              <a:rPr lang="en-US" sz="2000" dirty="0" smtClean="0"/>
              <a:t> and Build </a:t>
            </a:r>
            <a:r>
              <a:rPr lang="en-US" sz="2000" dirty="0" err="1" smtClean="0"/>
              <a:t>MES</a:t>
            </a:r>
            <a:r>
              <a:rPr lang="en-US" sz="2000" dirty="0" smtClean="0"/>
              <a:t> Replacement</a:t>
            </a:r>
          </a:p>
          <a:p>
            <a:r>
              <a:rPr lang="en-US" sz="2000" dirty="0" smtClean="0"/>
              <a:t>Complete by Summer 2019</a:t>
            </a:r>
          </a:p>
          <a:p>
            <a:r>
              <a:rPr lang="en-US" sz="2000" dirty="0" smtClean="0"/>
              <a:t>Occupied </a:t>
            </a:r>
            <a:r>
              <a:rPr lang="en-US" sz="2000" dirty="0"/>
              <a:t>Site - Pre-School and </a:t>
            </a:r>
            <a:r>
              <a:rPr lang="en-US" sz="2000" dirty="0" smtClean="0"/>
              <a:t>YMCA</a:t>
            </a:r>
          </a:p>
          <a:p>
            <a:r>
              <a:rPr lang="en-US" sz="2000" dirty="0" smtClean="0"/>
              <a:t>Vacate </a:t>
            </a:r>
            <a:r>
              <a:rPr lang="en-US" sz="2000" dirty="0" err="1" smtClean="0"/>
              <a:t>EDES</a:t>
            </a:r>
            <a:r>
              <a:rPr lang="en-US" sz="2000" dirty="0" smtClean="0"/>
              <a:t>: Move </a:t>
            </a:r>
            <a:r>
              <a:rPr lang="en-US" sz="2000" dirty="0" err="1" smtClean="0"/>
              <a:t>MES</a:t>
            </a:r>
            <a:r>
              <a:rPr lang="en-US" sz="2000" dirty="0" smtClean="0"/>
              <a:t> back into a new </a:t>
            </a:r>
            <a:r>
              <a:rPr lang="en-US" sz="2000" dirty="0" err="1" smtClean="0"/>
              <a:t>MES</a:t>
            </a:r>
            <a:r>
              <a:rPr lang="en-US" sz="2000" dirty="0" smtClean="0"/>
              <a:t> Summer 2019</a:t>
            </a:r>
          </a:p>
          <a:p>
            <a:r>
              <a:rPr lang="en-US" sz="2000" dirty="0" smtClean="0"/>
              <a:t>Vacate Lincoln </a:t>
            </a:r>
            <a:r>
              <a:rPr lang="en-US" sz="2000" dirty="0" err="1" smtClean="0"/>
              <a:t>ES</a:t>
            </a:r>
            <a:r>
              <a:rPr lang="en-US" sz="2000" dirty="0" smtClean="0"/>
              <a:t>: Move into </a:t>
            </a:r>
            <a:r>
              <a:rPr lang="en-US" sz="2000" dirty="0" err="1" smtClean="0"/>
              <a:t>EDES</a:t>
            </a:r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86443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696200" cy="885859"/>
          </a:xfrm>
        </p:spPr>
        <p:txBody>
          <a:bodyPr/>
          <a:lstStyle/>
          <a:p>
            <a:r>
              <a:rPr lang="en-US" sz="4000" dirty="0" smtClean="0"/>
              <a:t>Other Critical Factors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799"/>
            <a:ext cx="3657600" cy="5537861"/>
          </a:xfrm>
        </p:spPr>
        <p:txBody>
          <a:bodyPr>
            <a:normAutofit fontScale="47500" lnSpcReduction="20000"/>
          </a:bodyPr>
          <a:lstStyle/>
          <a:p>
            <a:pPr marL="114300" indent="0">
              <a:buNone/>
            </a:pPr>
            <a:endParaRPr lang="en-US" sz="2000" dirty="0"/>
          </a:p>
          <a:p>
            <a:r>
              <a:rPr lang="en-US" sz="3200" dirty="0" smtClean="0"/>
              <a:t>Neighborhood Access/Egress &amp; Traffic Management</a:t>
            </a:r>
          </a:p>
          <a:p>
            <a:endParaRPr lang="en-US" sz="3200" dirty="0" smtClean="0"/>
          </a:p>
          <a:p>
            <a:r>
              <a:rPr lang="en-US" sz="3200" dirty="0" smtClean="0"/>
              <a:t>Inflation - Escalating Market Costs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 smtClean="0"/>
              <a:t>Early Site Package(s)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Early </a:t>
            </a:r>
            <a:r>
              <a:rPr lang="en-US" sz="3200" dirty="0" smtClean="0"/>
              <a:t>Procurement </a:t>
            </a:r>
            <a:r>
              <a:rPr lang="en-US" sz="3200" dirty="0"/>
              <a:t>of </a:t>
            </a:r>
            <a:r>
              <a:rPr lang="en-US" sz="3200" dirty="0" smtClean="0"/>
              <a:t>Long Lead Items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 smtClean="0"/>
              <a:t>Cost Savings – GC/CM Overhead Reduction with Two Projects and One GC/CM</a:t>
            </a:r>
          </a:p>
          <a:p>
            <a:endParaRPr lang="en-US" sz="3200" dirty="0" smtClean="0"/>
          </a:p>
          <a:p>
            <a:r>
              <a:rPr lang="en-US" sz="3200" dirty="0" smtClean="0"/>
              <a:t>Critical compliance requirement to plan, execute and document wetlands and critical areas conformance</a:t>
            </a:r>
          </a:p>
          <a:p>
            <a:endParaRPr lang="en-US" sz="3200" dirty="0"/>
          </a:p>
          <a:p>
            <a:r>
              <a:rPr lang="en-US" sz="3200" dirty="0"/>
              <a:t>Critical need to manage </a:t>
            </a:r>
            <a:r>
              <a:rPr lang="en-US" sz="3200" dirty="0" smtClean="0"/>
              <a:t>and communicate with both neighborhoods</a:t>
            </a:r>
          </a:p>
          <a:p>
            <a:endParaRPr lang="en-US" sz="3200" dirty="0"/>
          </a:p>
          <a:p>
            <a:r>
              <a:rPr lang="en-US" sz="3200" dirty="0" smtClean="0"/>
              <a:t>Baseline for the entire capital development program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066800"/>
            <a:ext cx="3173100" cy="21912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927" y="3497632"/>
            <a:ext cx="2377665" cy="310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3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14" y="3048000"/>
            <a:ext cx="7620000" cy="1143000"/>
          </a:xfrm>
        </p:spPr>
        <p:txBody>
          <a:bodyPr/>
          <a:lstStyle/>
          <a:p>
            <a:pPr algn="ctr"/>
            <a:r>
              <a:rPr lang="en-US" sz="4400" dirty="0" smtClean="0"/>
              <a:t>Introductions</a:t>
            </a:r>
            <a:endParaRPr lang="en-US" sz="4400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838200"/>
            <a:ext cx="314102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2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Projects – One GC/CM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Saw the cost savings at Clover Park SD combined projects</a:t>
            </a:r>
          </a:p>
          <a:p>
            <a:r>
              <a:rPr lang="en-US" dirty="0"/>
              <a:t>Key factor to savings – same design team on both </a:t>
            </a:r>
            <a:r>
              <a:rPr lang="en-US" dirty="0" smtClean="0"/>
              <a:t>projects</a:t>
            </a:r>
          </a:p>
          <a:p>
            <a:r>
              <a:rPr lang="en-US" dirty="0" smtClean="0"/>
              <a:t>Experienced the cost savings at Tacoma Public Schools</a:t>
            </a:r>
          </a:p>
          <a:p>
            <a:r>
              <a:rPr lang="en-US" dirty="0" smtClean="0"/>
              <a:t>McCarver </a:t>
            </a:r>
            <a:r>
              <a:rPr lang="en-US" dirty="0" err="1" smtClean="0"/>
              <a:t>ES</a:t>
            </a:r>
            <a:r>
              <a:rPr lang="en-US" dirty="0" smtClean="0"/>
              <a:t> and Stewart MS Historic Modernizations</a:t>
            </a:r>
          </a:p>
          <a:p>
            <a:r>
              <a:rPr lang="en-US" dirty="0" smtClean="0"/>
              <a:t>Projects maintain separate project teams</a:t>
            </a:r>
          </a:p>
          <a:p>
            <a:r>
              <a:rPr lang="en-US" dirty="0" smtClean="0"/>
              <a:t>Savings achieved in reduced overall company overhead, combined procurement </a:t>
            </a:r>
          </a:p>
          <a:p>
            <a:r>
              <a:rPr lang="en-US" dirty="0" smtClean="0"/>
              <a:t>Approximate savings in the $1 M range</a:t>
            </a:r>
          </a:p>
          <a:p>
            <a:r>
              <a:rPr lang="en-US" dirty="0" smtClean="0"/>
              <a:t>RFP includes asking for this kind of experience</a:t>
            </a:r>
          </a:p>
          <a:p>
            <a:r>
              <a:rPr lang="en-US" dirty="0" smtClean="0"/>
              <a:t>Depth of experience by our leadership team and our design team and having the same design team for both – forms the basis for this two project GC/CM approval request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76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15036" r="4697" b="36474"/>
          <a:stretch/>
        </p:blipFill>
        <p:spPr>
          <a:xfrm>
            <a:off x="1066800" y="4191000"/>
            <a:ext cx="6243894" cy="25707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4385"/>
            <a:ext cx="71628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Public Benefit:  From this ….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257385"/>
            <a:ext cx="4492554" cy="2662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060584"/>
            <a:ext cx="5389173" cy="30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3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06" y="304800"/>
            <a:ext cx="6475588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Public Benefit: To this ……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6781800" cy="4343400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400" dirty="0" smtClean="0"/>
              <a:t>Public and District Safety </a:t>
            </a:r>
          </a:p>
          <a:p>
            <a:pPr marL="411480" lvl="1" indent="0">
              <a:buNone/>
            </a:pPr>
            <a:endParaRPr lang="en-US" sz="2400" dirty="0" smtClean="0"/>
          </a:p>
          <a:p>
            <a:pPr lvl="1"/>
            <a:r>
              <a:rPr lang="en-US" sz="2400" dirty="0" smtClean="0"/>
              <a:t>Cost Savings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Ensure Project Completions</a:t>
            </a:r>
          </a:p>
          <a:p>
            <a:pPr marL="411480" lvl="1" indent="0">
              <a:buNone/>
            </a:pPr>
            <a:r>
              <a:rPr lang="en-US" sz="2400" dirty="0" smtClean="0"/>
              <a:t>	on Schedule and Budget 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Community Relationships</a:t>
            </a:r>
          </a:p>
          <a:p>
            <a:pPr marL="411480" lvl="1" indent="0">
              <a:buNone/>
            </a:pPr>
            <a:endParaRPr lang="en-US" sz="2400" dirty="0" smtClean="0"/>
          </a:p>
          <a:p>
            <a:pPr lvl="1"/>
            <a:r>
              <a:rPr lang="en-US" sz="2400" dirty="0" smtClean="0"/>
              <a:t>Fiscal Accountability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600200"/>
            <a:ext cx="3810000" cy="208248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255" y="3962400"/>
            <a:ext cx="3082290" cy="281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1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14" y="3200400"/>
            <a:ext cx="76200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Public Body Qualifications</a:t>
            </a:r>
            <a:endParaRPr lang="en-US" sz="44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601980"/>
            <a:ext cx="3141026" cy="206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7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 smtClean="0"/>
              <a:t>MVSD</a:t>
            </a:r>
            <a:r>
              <a:rPr lang="en-US" sz="4400" dirty="0" smtClean="0"/>
              <a:t> Leadership Team</a:t>
            </a:r>
            <a:endParaRPr lang="en-US" sz="4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417638"/>
            <a:ext cx="7086600" cy="513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4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42084"/>
            <a:ext cx="7620000" cy="4648200"/>
          </a:xfrm>
        </p:spPr>
        <p:txBody>
          <a:bodyPr>
            <a:normAutofit lnSpcReduction="10000"/>
          </a:bodyPr>
          <a:lstStyle/>
          <a:p>
            <a:r>
              <a:rPr lang="en-US" sz="1900" dirty="0" smtClean="0"/>
              <a:t>First major capital projects in more than a decade</a:t>
            </a:r>
          </a:p>
          <a:p>
            <a:r>
              <a:rPr lang="en-US" sz="1900" dirty="0" smtClean="0"/>
              <a:t>Consisted primarily of small capital and maintenance projects</a:t>
            </a:r>
          </a:p>
          <a:p>
            <a:r>
              <a:rPr lang="en-US" sz="1900" dirty="0" smtClean="0"/>
              <a:t>All of which have been delivered using Design-Bid-Build</a:t>
            </a:r>
          </a:p>
          <a:p>
            <a:r>
              <a:rPr lang="en-US" sz="1900" dirty="0" smtClean="0"/>
              <a:t>The District is new to the GC/CM method of project delivery</a:t>
            </a:r>
          </a:p>
          <a:p>
            <a:r>
              <a:rPr lang="en-US" sz="1900" dirty="0" smtClean="0"/>
              <a:t>The combined projects are uniquely perfect for the use of the GC/CM method of delivery</a:t>
            </a:r>
          </a:p>
          <a:p>
            <a:r>
              <a:rPr lang="en-US" sz="1900" dirty="0" err="1" smtClean="0"/>
              <a:t>MVSD</a:t>
            </a:r>
            <a:r>
              <a:rPr lang="en-US" sz="1900" dirty="0" smtClean="0"/>
              <a:t> Director of Capital Projects was </a:t>
            </a:r>
            <a:r>
              <a:rPr lang="en-US" sz="1900" dirty="0" err="1" smtClean="0"/>
              <a:t>AGC</a:t>
            </a:r>
            <a:r>
              <a:rPr lang="en-US" sz="1900" dirty="0" smtClean="0"/>
              <a:t> GC/CM trained on June 13/14</a:t>
            </a:r>
          </a:p>
          <a:p>
            <a:r>
              <a:rPr lang="en-US" sz="1900" dirty="0" err="1" smtClean="0"/>
              <a:t>MVSD</a:t>
            </a:r>
            <a:r>
              <a:rPr lang="en-US" sz="1900" dirty="0" smtClean="0"/>
              <a:t> hired Parametrix for GC/CM experience, Program Management and Project Management services</a:t>
            </a:r>
          </a:p>
          <a:p>
            <a:r>
              <a:rPr lang="en-US" sz="1900" dirty="0" smtClean="0"/>
              <a:t>Parametrix retained Doug Holen and Howard Hillinger</a:t>
            </a:r>
          </a:p>
          <a:p>
            <a:r>
              <a:rPr lang="en-US" sz="1900" dirty="0" err="1" smtClean="0"/>
              <a:t>MVSD</a:t>
            </a:r>
            <a:r>
              <a:rPr lang="en-US" sz="1900" dirty="0" smtClean="0"/>
              <a:t> retained Graehm Wallace and </a:t>
            </a:r>
            <a:r>
              <a:rPr lang="en-US" sz="1900" dirty="0" err="1" smtClean="0"/>
              <a:t>TCF</a:t>
            </a:r>
            <a:r>
              <a:rPr lang="en-US" sz="1900" dirty="0" smtClean="0"/>
              <a:t> Architecture – depth of GC/CM experience</a:t>
            </a:r>
          </a:p>
          <a:p>
            <a:r>
              <a:rPr lang="en-US" sz="1900" dirty="0" err="1" smtClean="0"/>
              <a:t>MVSD</a:t>
            </a:r>
            <a:r>
              <a:rPr lang="en-US" sz="1900" dirty="0" smtClean="0"/>
              <a:t> satisfies the public body qualifications by staff augmentation with consultants</a:t>
            </a:r>
          </a:p>
          <a:p>
            <a:endParaRPr lang="en-US" sz="20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184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228600"/>
            <a:ext cx="7772400" cy="70485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 smtClean="0"/>
              <a:t>MVSD</a:t>
            </a:r>
            <a:r>
              <a:rPr lang="en-US" sz="3600" dirty="0" smtClean="0"/>
              <a:t> </a:t>
            </a:r>
            <a:r>
              <a:rPr lang="en-US" sz="3600" dirty="0" err="1" smtClean="0"/>
              <a:t>EDES</a:t>
            </a:r>
            <a:r>
              <a:rPr lang="en-US" sz="3600" dirty="0" smtClean="0"/>
              <a:t> Project Organizational Chart</a:t>
            </a:r>
            <a:endParaRPr lang="en-US" sz="3600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304" y="1143000"/>
            <a:ext cx="4171791" cy="532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7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7620000" cy="70485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 smtClean="0"/>
              <a:t>MVSD</a:t>
            </a:r>
            <a:r>
              <a:rPr lang="en-US" sz="3600" dirty="0" smtClean="0"/>
              <a:t> </a:t>
            </a:r>
            <a:r>
              <a:rPr lang="en-US" sz="3600" dirty="0" err="1" smtClean="0"/>
              <a:t>MES</a:t>
            </a:r>
            <a:r>
              <a:rPr lang="en-US" sz="3600" dirty="0" smtClean="0"/>
              <a:t> Project Organizational Chart</a:t>
            </a:r>
            <a:endParaRPr lang="en-US" sz="3600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79" y="1143000"/>
            <a:ext cx="4343241" cy="538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Jim Dugan – Project Commitments and Capacity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7391400" cy="4648200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en-US" b="1" dirty="0" smtClean="0"/>
              <a:t>GC/CM Program Advisor </a:t>
            </a:r>
            <a:r>
              <a:rPr lang="en-US" b="1" dirty="0"/>
              <a:t>– Jim </a:t>
            </a:r>
            <a:r>
              <a:rPr lang="en-US" b="1" dirty="0" smtClean="0"/>
              <a:t>Dugan</a:t>
            </a:r>
          </a:p>
          <a:p>
            <a:pPr marL="114300" indent="0">
              <a:buNone/>
            </a:pPr>
            <a:endParaRPr lang="en-US" b="1" dirty="0"/>
          </a:p>
          <a:p>
            <a:r>
              <a:rPr lang="en-US" sz="2400" dirty="0" err="1" smtClean="0"/>
              <a:t>TPS</a:t>
            </a:r>
            <a:r>
              <a:rPr lang="en-US" sz="2400" dirty="0" smtClean="0"/>
              <a:t> McCarver </a:t>
            </a:r>
            <a:r>
              <a:rPr lang="en-US" sz="2400" dirty="0" err="1" smtClean="0"/>
              <a:t>ES</a:t>
            </a:r>
            <a:r>
              <a:rPr lang="en-US" sz="2400" dirty="0" smtClean="0"/>
              <a:t> and Stewart MS GC/CM Procurement are Both Complete</a:t>
            </a:r>
          </a:p>
          <a:p>
            <a:r>
              <a:rPr lang="en-US" sz="2400" dirty="0" err="1" smtClean="0"/>
              <a:t>TPS</a:t>
            </a:r>
            <a:r>
              <a:rPr lang="en-US" sz="2400" dirty="0" smtClean="0"/>
              <a:t> Browns Point </a:t>
            </a:r>
            <a:r>
              <a:rPr lang="en-US" sz="2400" dirty="0" err="1" smtClean="0"/>
              <a:t>ES</a:t>
            </a:r>
            <a:r>
              <a:rPr lang="en-US" sz="2400" dirty="0" smtClean="0"/>
              <a:t> GC/CM Procurement is Complete</a:t>
            </a:r>
          </a:p>
          <a:p>
            <a:r>
              <a:rPr lang="en-US" sz="2400" dirty="0" err="1" smtClean="0"/>
              <a:t>MPT</a:t>
            </a:r>
            <a:r>
              <a:rPr lang="en-US" sz="2400" dirty="0" smtClean="0"/>
              <a:t> Eastside Community Center GC/CM Procurement is Complete</a:t>
            </a:r>
          </a:p>
          <a:p>
            <a:r>
              <a:rPr lang="en-US" sz="2400" dirty="0" err="1" smtClean="0"/>
              <a:t>CKSD</a:t>
            </a:r>
            <a:r>
              <a:rPr lang="en-US" sz="2400" dirty="0" smtClean="0"/>
              <a:t> Olympic HS and Central Kitsap HS/MS GC/CM Procurement is in Progress</a:t>
            </a:r>
          </a:p>
          <a:p>
            <a:r>
              <a:rPr lang="en-US" sz="2400" dirty="0" smtClean="0"/>
              <a:t>All Other GC/CM Principal and Project Executive Roles are Minimal</a:t>
            </a:r>
          </a:p>
          <a:p>
            <a:r>
              <a:rPr lang="en-US" sz="2400" dirty="0" smtClean="0"/>
              <a:t>Ample capacity for the </a:t>
            </a:r>
            <a:r>
              <a:rPr lang="en-US" sz="2400" dirty="0" err="1" smtClean="0"/>
              <a:t>MVSD</a:t>
            </a:r>
            <a:r>
              <a:rPr lang="en-US" sz="2400" dirty="0" smtClean="0"/>
              <a:t> GC/CM Procurement and Advisor Role</a:t>
            </a:r>
          </a:p>
          <a:p>
            <a:r>
              <a:rPr lang="en-US" sz="2400" dirty="0" smtClean="0"/>
              <a:t>Additional capacity for other needs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797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27514" y="3200400"/>
            <a:ext cx="7620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Project Team GC/CM Experience</a:t>
            </a:r>
            <a:endParaRPr lang="en-US" sz="44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601980"/>
            <a:ext cx="3141026" cy="206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8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1571888"/>
              </p:ext>
            </p:extLst>
          </p:nvPr>
        </p:nvGraphicFramePr>
        <p:xfrm>
          <a:off x="304800" y="304800"/>
          <a:ext cx="7848600" cy="63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9230"/>
                <a:gridCol w="5259370"/>
              </a:tblGrid>
              <a:tr h="356989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Name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marL="89639" marR="89639" marT="44820" marB="44820">
                    <a:solidFill>
                      <a:srgbClr val="00A6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Experience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marL="89639" marR="89639" marT="44820" marB="44820">
                    <a:solidFill>
                      <a:srgbClr val="00A6DE"/>
                    </a:solidFill>
                  </a:tcPr>
                </a:tc>
              </a:tr>
              <a:tr h="709811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 Light" panose="020F0302020204030204" pitchFamily="34" charset="0"/>
                        </a:rPr>
                        <a:t>Suzanne</a:t>
                      </a:r>
                      <a:r>
                        <a:rPr lang="en-US" sz="1200" b="1" baseline="0" dirty="0" smtClean="0">
                          <a:latin typeface="Calibri Light" panose="020F0302020204030204" pitchFamily="34" charset="0"/>
                        </a:rPr>
                        <a:t> Gilbert</a:t>
                      </a:r>
                      <a:endParaRPr lang="en-US" sz="1200" b="1" dirty="0" smtClean="0">
                        <a:latin typeface="Calibri Light" panose="020F0302020204030204" pitchFamily="34" charset="0"/>
                      </a:endParaRPr>
                    </a:p>
                    <a:p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Director, Capital</a:t>
                      </a:r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 Projects</a:t>
                      </a:r>
                    </a:p>
                    <a:p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Mount Vernon School District</a:t>
                      </a:r>
                      <a:endParaRPr lang="en-US" sz="1200" dirty="0" smtClean="0">
                        <a:latin typeface="Calibri Light" panose="020F0302020204030204" pitchFamily="34" charset="0"/>
                      </a:endParaRPr>
                    </a:p>
                  </a:txBody>
                  <a:tcPr marL="89639" marR="89639" marT="44820" marB="4482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 Light" panose="020F0302020204030204" pitchFamily="34" charset="0"/>
                        </a:rPr>
                        <a:t>30</a:t>
                      </a:r>
                      <a:r>
                        <a:rPr lang="en-US" sz="1200" b="1" baseline="0" dirty="0" smtClean="0">
                          <a:latin typeface="Calibri Light" panose="020F0302020204030204" pitchFamily="34" charset="0"/>
                        </a:rPr>
                        <a:t> Years Program/Project Management</a:t>
                      </a:r>
                    </a:p>
                    <a:p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25 Years as a Registered Architect</a:t>
                      </a:r>
                    </a:p>
                    <a:p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20 Years in K-12</a:t>
                      </a:r>
                      <a:endParaRPr lang="en-US" sz="1200" dirty="0">
                        <a:latin typeface="Calibri Light" panose="020F0302020204030204" pitchFamily="34" charset="0"/>
                      </a:endParaRPr>
                    </a:p>
                  </a:txBody>
                  <a:tcPr marL="89639" marR="89639" marT="44820" marB="4482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1920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+mn-lt"/>
                        </a:rPr>
                        <a:t>Jim Dugan</a:t>
                      </a:r>
                    </a:p>
                    <a:p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GC/CM Advisor</a:t>
                      </a:r>
                    </a:p>
                    <a:p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Parametrix</a:t>
                      </a:r>
                    </a:p>
                    <a:p>
                      <a:endParaRPr lang="en-US" sz="1200" dirty="0" smtClean="0">
                        <a:latin typeface="Calibri Light" panose="020F0302020204030204" pitchFamily="34" charset="0"/>
                      </a:endParaRPr>
                    </a:p>
                  </a:txBody>
                  <a:tcPr marL="89639" marR="89639" marT="44820" marB="4482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+mn-lt"/>
                        </a:rPr>
                        <a:t>38 Years Program/Project</a:t>
                      </a:r>
                      <a:r>
                        <a:rPr lang="en-US" sz="1200" b="1" baseline="0" dirty="0" smtClean="0">
                          <a:latin typeface="+mn-lt"/>
                        </a:rPr>
                        <a:t> Management</a:t>
                      </a:r>
                      <a:endParaRPr lang="en-US" sz="1200" b="1" dirty="0" smtClean="0">
                        <a:latin typeface="+mn-lt"/>
                      </a:endParaRPr>
                    </a:p>
                    <a:p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8 GC/CM Projects:  </a:t>
                      </a:r>
                      <a:r>
                        <a:rPr lang="en-US" sz="1200" dirty="0" err="1" smtClean="0">
                          <a:latin typeface="Calibri Light" panose="020F0302020204030204" pitchFamily="34" charset="0"/>
                        </a:rPr>
                        <a:t>TPS</a:t>
                      </a:r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 Stadium High School, COT Tacoma Convention and Trade Center, </a:t>
                      </a:r>
                      <a:r>
                        <a:rPr lang="en-US" sz="1200" dirty="0" err="1" smtClean="0">
                          <a:latin typeface="Calibri Light" panose="020F0302020204030204" pitchFamily="34" charset="0"/>
                        </a:rPr>
                        <a:t>TPS</a:t>
                      </a:r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 McCarver Elementary School; </a:t>
                      </a:r>
                      <a:r>
                        <a:rPr lang="en-US" sz="1200" dirty="0" err="1" smtClean="0">
                          <a:latin typeface="Calibri Light" panose="020F0302020204030204" pitchFamily="34" charset="0"/>
                        </a:rPr>
                        <a:t>TPS</a:t>
                      </a:r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 Stewart Middle School;</a:t>
                      </a:r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en-US" sz="1200" baseline="0" dirty="0" err="1" smtClean="0">
                          <a:latin typeface="Calibri Light" panose="020F0302020204030204" pitchFamily="34" charset="0"/>
                        </a:rPr>
                        <a:t>MPT</a:t>
                      </a:r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 Eastside Community Center, </a:t>
                      </a:r>
                      <a:r>
                        <a:rPr lang="en-US" sz="1200" baseline="0" dirty="0" err="1" smtClean="0">
                          <a:latin typeface="Calibri Light" panose="020F0302020204030204" pitchFamily="34" charset="0"/>
                        </a:rPr>
                        <a:t>TPS</a:t>
                      </a:r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 Browns Point Elementary School; </a:t>
                      </a:r>
                      <a:r>
                        <a:rPr lang="en-US" sz="1200" baseline="0" dirty="0" err="1" smtClean="0">
                          <a:latin typeface="Calibri Light" panose="020F0302020204030204" pitchFamily="34" charset="0"/>
                        </a:rPr>
                        <a:t>CKSD</a:t>
                      </a:r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 HS/MS and </a:t>
                      </a:r>
                      <a:r>
                        <a:rPr lang="en-US" sz="1200" baseline="0" dirty="0" err="1" smtClean="0">
                          <a:latin typeface="Calibri Light" panose="020F0302020204030204" pitchFamily="34" charset="0"/>
                        </a:rPr>
                        <a:t>OHS</a:t>
                      </a:r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 Projects</a:t>
                      </a:r>
                      <a:endParaRPr lang="en-US" sz="1200" dirty="0" smtClean="0">
                        <a:latin typeface="Calibri Light" panose="020F0302020204030204" pitchFamily="34" charset="0"/>
                      </a:endParaRPr>
                    </a:p>
                    <a:p>
                      <a:r>
                        <a:rPr lang="en-US" sz="1200" dirty="0" err="1" smtClean="0">
                          <a:latin typeface="Calibri Light" panose="020F0302020204030204" pitchFamily="34" charset="0"/>
                        </a:rPr>
                        <a:t>TPS</a:t>
                      </a:r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 Board of Director: 2005 – 2011</a:t>
                      </a:r>
                    </a:p>
                    <a:p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Appointed to the Project Review Committee:  Start of 3 Year Term – July 1, 2016</a:t>
                      </a:r>
                      <a:endParaRPr lang="en-US" sz="1200" dirty="0" smtClean="0">
                        <a:latin typeface="Calibri Light" panose="020F0302020204030204" pitchFamily="34" charset="0"/>
                      </a:endParaRPr>
                    </a:p>
                    <a:p>
                      <a:endParaRPr lang="en-US" sz="1200" dirty="0">
                        <a:latin typeface="Calibri Light" panose="020F0302020204030204" pitchFamily="34" charset="0"/>
                      </a:endParaRPr>
                    </a:p>
                  </a:txBody>
                  <a:tcPr marL="89639" marR="89639" marT="44820" marB="4482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 Light" panose="020F0302020204030204" pitchFamily="34" charset="0"/>
                        </a:rPr>
                        <a:t>Howard Hillinger</a:t>
                      </a:r>
                    </a:p>
                    <a:p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Internal GC/CM</a:t>
                      </a:r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 Advisor</a:t>
                      </a:r>
                    </a:p>
                    <a:p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Parametrix</a:t>
                      </a:r>
                      <a:endParaRPr lang="en-US" sz="1200" dirty="0">
                        <a:latin typeface="Calibri Light" panose="020F0302020204030204" pitchFamily="34" charset="0"/>
                      </a:endParaRPr>
                    </a:p>
                  </a:txBody>
                  <a:tcPr marL="89639" marR="89639" marT="44820" marB="4482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 Light" panose="020F0302020204030204" pitchFamily="34" charset="0"/>
                        </a:rPr>
                        <a:t>30 Years Program/Project</a:t>
                      </a:r>
                      <a:r>
                        <a:rPr lang="en-US" sz="1200" b="1" baseline="0" dirty="0" smtClean="0">
                          <a:latin typeface="Calibri Light" panose="020F0302020204030204" pitchFamily="34" charset="0"/>
                        </a:rPr>
                        <a:t> Management</a:t>
                      </a:r>
                      <a:endParaRPr lang="en-US" sz="1200" b="1" dirty="0" smtClean="0">
                        <a:latin typeface="Calibri Light" panose="020F0302020204030204" pitchFamily="34" charset="0"/>
                      </a:endParaRPr>
                    </a:p>
                    <a:p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6 GC/CM Projects:  </a:t>
                      </a:r>
                      <a:r>
                        <a:rPr lang="en-US" sz="1200" dirty="0" err="1" smtClean="0">
                          <a:latin typeface="Calibri Light" panose="020F0302020204030204" pitchFamily="34" charset="0"/>
                        </a:rPr>
                        <a:t>TPS</a:t>
                      </a:r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en-US" sz="1200" dirty="0" err="1" smtClean="0">
                          <a:latin typeface="Calibri Light" panose="020F0302020204030204" pitchFamily="34" charset="0"/>
                        </a:rPr>
                        <a:t>McCarver</a:t>
                      </a:r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en-US" sz="1200" dirty="0" err="1" smtClean="0">
                          <a:latin typeface="Calibri Light" panose="020F0302020204030204" pitchFamily="34" charset="0"/>
                        </a:rPr>
                        <a:t>ES</a:t>
                      </a:r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 and Stewart</a:t>
                      </a:r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 MS; </a:t>
                      </a:r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Seattle</a:t>
                      </a:r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 Multi-Modal Terminal at Coleman Dock; Washougal School District – </a:t>
                      </a:r>
                      <a:r>
                        <a:rPr lang="en-US" sz="1200" baseline="0" dirty="0" err="1" smtClean="0">
                          <a:latin typeface="Calibri Light" panose="020F0302020204030204" pitchFamily="34" charset="0"/>
                        </a:rPr>
                        <a:t>Jemtegaard</a:t>
                      </a:r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 Middle school and Excelsior High School; Grays Harbor County Public Hospital </a:t>
                      </a:r>
                      <a:r>
                        <a:rPr lang="en-US" sz="1200" baseline="0" dirty="0" err="1" smtClean="0">
                          <a:latin typeface="Calibri Light" panose="020F0302020204030204" pitchFamily="34" charset="0"/>
                        </a:rPr>
                        <a:t>SPMC</a:t>
                      </a:r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 Medical Office Building.</a:t>
                      </a:r>
                    </a:p>
                    <a:p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Currently a member of the Project Review Committee: 3 Year Term Ends June 2017</a:t>
                      </a:r>
                      <a:endParaRPr lang="en-US" sz="1200" dirty="0" smtClean="0">
                        <a:latin typeface="Calibri Light" panose="020F0302020204030204" pitchFamily="34" charset="0"/>
                      </a:endParaRPr>
                    </a:p>
                  </a:txBody>
                  <a:tcPr marL="89639" marR="89639" marT="44820" marB="4482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1800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 Light" panose="020F0302020204030204" pitchFamily="34" charset="0"/>
                        </a:rPr>
                        <a:t>Richard Moewe</a:t>
                      </a:r>
                    </a:p>
                    <a:p>
                      <a:r>
                        <a:rPr lang="en-US" sz="1200" dirty="0" err="1" smtClean="0">
                          <a:latin typeface="Calibri Light" panose="020F0302020204030204" pitchFamily="34" charset="0"/>
                        </a:rPr>
                        <a:t>MVSD</a:t>
                      </a:r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 Project Manager</a:t>
                      </a:r>
                    </a:p>
                    <a:p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Parametrix</a:t>
                      </a:r>
                    </a:p>
                  </a:txBody>
                  <a:tcPr marL="89639" marR="89639" marT="44820" marB="4482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 Light" panose="020F0302020204030204" pitchFamily="34" charset="0"/>
                        </a:rPr>
                        <a:t>35 Years Program/Project Management</a:t>
                      </a:r>
                    </a:p>
                    <a:p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4 GC/CM Projects: Summit Pacific Medical Center; </a:t>
                      </a:r>
                      <a:r>
                        <a:rPr lang="en-US" sz="1200" dirty="0" err="1" smtClean="0">
                          <a:latin typeface="Calibri Light" panose="020F0302020204030204" pitchFamily="34" charset="0"/>
                        </a:rPr>
                        <a:t>WSDOT</a:t>
                      </a:r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 State Ferries Coleman Dock; NYPD Office Facility Replacement; World Trade Center Reconstruction</a:t>
                      </a:r>
                    </a:p>
                    <a:p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Depth</a:t>
                      </a:r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 in Program Management and Large Project Experience</a:t>
                      </a:r>
                      <a:endParaRPr lang="en-US" sz="1200" dirty="0" smtClean="0">
                        <a:latin typeface="Calibri Light" panose="020F0302020204030204" pitchFamily="34" charset="0"/>
                      </a:endParaRPr>
                    </a:p>
                  </a:txBody>
                  <a:tcPr marL="89639" marR="89639" marT="44820" marB="4482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2591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+mn-lt"/>
                        </a:rPr>
                        <a:t>Doug Holen</a:t>
                      </a:r>
                    </a:p>
                    <a:p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External GC/CM Advisor</a:t>
                      </a:r>
                    </a:p>
                    <a:p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Parametrix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Calibri Light" panose="020F0302020204030204" pitchFamily="34" charset="0"/>
                      </a:endParaRPr>
                    </a:p>
                  </a:txBody>
                  <a:tcPr marL="89639" marR="89639" marT="44820" marB="4482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+mn-lt"/>
                        </a:rPr>
                        <a:t>33 GC/CM Projects</a:t>
                      </a:r>
                    </a:p>
                    <a:p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GC/CM External Delivery Method</a:t>
                      </a:r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 Advisor</a:t>
                      </a:r>
                      <a:endParaRPr lang="en-US" sz="1200" dirty="0" smtClean="0">
                        <a:latin typeface="Calibri Light" panose="020F0302020204030204" pitchFamily="34" charset="0"/>
                      </a:endParaRPr>
                    </a:p>
                    <a:p>
                      <a:endParaRPr lang="en-US" sz="1200" dirty="0" smtClean="0">
                        <a:latin typeface="Calibri Light" panose="020F0302020204030204" pitchFamily="34" charset="0"/>
                      </a:endParaRPr>
                    </a:p>
                  </a:txBody>
                  <a:tcPr marL="89639" marR="89639" marT="44820" marB="4482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103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 Light" panose="020F0302020204030204" pitchFamily="34" charset="0"/>
                        </a:rPr>
                        <a:t>Brian Fitzgerald and Brian Ho</a:t>
                      </a:r>
                    </a:p>
                    <a:p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Design Team</a:t>
                      </a:r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 PIC and PM</a:t>
                      </a:r>
                    </a:p>
                    <a:p>
                      <a:r>
                        <a:rPr lang="en-US" sz="1200" dirty="0" err="1" smtClean="0">
                          <a:latin typeface="Calibri Light" panose="020F0302020204030204" pitchFamily="34" charset="0"/>
                        </a:rPr>
                        <a:t>TCF</a:t>
                      </a:r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 Architecture</a:t>
                      </a:r>
                      <a:endParaRPr lang="en-US" sz="1200" dirty="0">
                        <a:latin typeface="Calibri Light" panose="020F0302020204030204" pitchFamily="34" charset="0"/>
                      </a:endParaRPr>
                    </a:p>
                  </a:txBody>
                  <a:tcPr marL="89639" marR="89639" marT="44820" marB="4482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 Light" panose="020F0302020204030204" pitchFamily="34" charset="0"/>
                        </a:rPr>
                        <a:t>37</a:t>
                      </a:r>
                      <a:r>
                        <a:rPr lang="en-US" sz="1200" b="1" baseline="0" dirty="0" smtClean="0">
                          <a:latin typeface="Calibri Light" panose="020F0302020204030204" pitchFamily="34" charset="0"/>
                        </a:rPr>
                        <a:t> Years Specializing in K-12 Facility Design</a:t>
                      </a:r>
                    </a:p>
                    <a:p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Services Supporting 20 School Districts</a:t>
                      </a:r>
                    </a:p>
                    <a:p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4 GC/CM Projects: Browns Point ES, Lake Wilderness ES; Washington ES; Olympia Regional Learning Academy; Lincoln High School</a:t>
                      </a:r>
                      <a:endParaRPr lang="en-US" sz="1200" dirty="0">
                        <a:latin typeface="Calibri Light" panose="020F0302020204030204" pitchFamily="34" charset="0"/>
                      </a:endParaRPr>
                    </a:p>
                  </a:txBody>
                  <a:tcPr marL="89639" marR="89639" marT="44820" marB="4482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968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The Project Team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800600"/>
          </a:xfrm>
        </p:spPr>
        <p:txBody>
          <a:bodyPr/>
          <a:lstStyle/>
          <a:p>
            <a:pPr marL="114300" indent="0">
              <a:buNone/>
            </a:pPr>
            <a:r>
              <a:rPr lang="en-US" u="sng" dirty="0" smtClean="0"/>
              <a:t>Here Today</a:t>
            </a:r>
          </a:p>
          <a:p>
            <a:pPr marL="114300" indent="0">
              <a:buNone/>
            </a:pPr>
            <a:endParaRPr lang="en-US" u="sng" dirty="0" smtClean="0"/>
          </a:p>
          <a:p>
            <a:r>
              <a:rPr lang="en-US" sz="2000" dirty="0" smtClean="0"/>
              <a:t>Carl Bruner, Superintendent, </a:t>
            </a:r>
            <a:r>
              <a:rPr lang="en-US" sz="2000" dirty="0" err="1" smtClean="0"/>
              <a:t>MVSD</a:t>
            </a:r>
            <a:endParaRPr lang="en-US" sz="2000" dirty="0" smtClean="0"/>
          </a:p>
          <a:p>
            <a:r>
              <a:rPr lang="en-US" sz="2000" dirty="0" smtClean="0"/>
              <a:t>Suzanne Gilbert, Director of Capital Projects, </a:t>
            </a:r>
            <a:r>
              <a:rPr lang="en-US" sz="2000" dirty="0" err="1" smtClean="0"/>
              <a:t>MVSD</a:t>
            </a:r>
            <a:endParaRPr lang="en-US" sz="2000" dirty="0" smtClean="0"/>
          </a:p>
          <a:p>
            <a:r>
              <a:rPr lang="en-US" sz="2000" dirty="0" smtClean="0"/>
              <a:t>Richard Moewe, Project Manager, </a:t>
            </a:r>
            <a:r>
              <a:rPr lang="en-US" sz="2000" dirty="0" err="1" smtClean="0"/>
              <a:t>MVSD</a:t>
            </a:r>
            <a:endParaRPr lang="en-US" sz="2000" dirty="0" smtClean="0"/>
          </a:p>
          <a:p>
            <a:r>
              <a:rPr lang="en-US" sz="2000" dirty="0" smtClean="0"/>
              <a:t>Brian Fitzgerald, Principal in Charge, TCF</a:t>
            </a:r>
          </a:p>
          <a:p>
            <a:r>
              <a:rPr lang="en-US" sz="2000" dirty="0" smtClean="0"/>
              <a:t>Brian Ho, Design, Project Manager / Lead Designer, TCF</a:t>
            </a:r>
          </a:p>
          <a:p>
            <a:r>
              <a:rPr lang="en-US" sz="2000" dirty="0" smtClean="0"/>
              <a:t>Howard Hillinger, Internal GC/CM Advisor, Parametrix</a:t>
            </a:r>
          </a:p>
          <a:p>
            <a:r>
              <a:rPr lang="en-US" sz="2000" dirty="0" smtClean="0"/>
              <a:t>Jim Dugan, </a:t>
            </a:r>
            <a:r>
              <a:rPr lang="en-US" sz="2000" dirty="0" err="1" smtClean="0"/>
              <a:t>MVSD</a:t>
            </a:r>
            <a:r>
              <a:rPr lang="en-US" sz="2000" dirty="0" smtClean="0"/>
              <a:t> GC/CM Program Advisor, Parametrix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274637"/>
            <a:ext cx="2595880" cy="194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3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Summary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3505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Projects are </a:t>
            </a:r>
            <a:r>
              <a:rPr lang="en-US" sz="2400" dirty="0"/>
              <a:t>funded with the appropriate </a:t>
            </a:r>
            <a:r>
              <a:rPr lang="en-US" sz="2400" dirty="0" smtClean="0"/>
              <a:t>budgets</a:t>
            </a:r>
            <a:endParaRPr lang="en-US" sz="2400" dirty="0"/>
          </a:p>
          <a:p>
            <a:r>
              <a:rPr lang="en-US" sz="2400" dirty="0" smtClean="0"/>
              <a:t>Projects meet </a:t>
            </a:r>
            <a:r>
              <a:rPr lang="en-US" sz="2400" dirty="0"/>
              <a:t>qualifying RCW criteria</a:t>
            </a:r>
          </a:p>
          <a:p>
            <a:r>
              <a:rPr lang="en-US" sz="2400" dirty="0"/>
              <a:t>Project Management Plan </a:t>
            </a:r>
            <a:r>
              <a:rPr lang="en-US" sz="2400" dirty="0" smtClean="0"/>
              <a:t>for both projects are </a:t>
            </a:r>
            <a:r>
              <a:rPr lang="en-US" sz="2400" dirty="0"/>
              <a:t>developed and </a:t>
            </a:r>
            <a:r>
              <a:rPr lang="en-US" sz="2400" dirty="0" smtClean="0"/>
              <a:t>have </a:t>
            </a:r>
            <a:r>
              <a:rPr lang="en-US" sz="2400" dirty="0"/>
              <a:t>clear and logical lines of authority</a:t>
            </a:r>
          </a:p>
          <a:p>
            <a:r>
              <a:rPr lang="en-US" sz="2400" dirty="0"/>
              <a:t>Project team has the necessary experience in addition to </a:t>
            </a:r>
            <a:r>
              <a:rPr lang="en-US" sz="2400" dirty="0" smtClean="0"/>
              <a:t>continuity for both projects</a:t>
            </a:r>
            <a:endParaRPr lang="en-US" sz="2400" dirty="0"/>
          </a:p>
          <a:p>
            <a:r>
              <a:rPr lang="en-US" sz="2400" dirty="0"/>
              <a:t>Project team has the capacity </a:t>
            </a:r>
            <a:r>
              <a:rPr lang="en-US" sz="2400" dirty="0" smtClean="0"/>
              <a:t>for both projects</a:t>
            </a:r>
            <a:endParaRPr lang="en-US" sz="2400" dirty="0"/>
          </a:p>
          <a:p>
            <a:r>
              <a:rPr lang="en-US" sz="2400" dirty="0"/>
              <a:t>Project team is prepared and ready to move </a:t>
            </a:r>
            <a:r>
              <a:rPr lang="en-US" sz="2400" dirty="0" smtClean="0"/>
              <a:t>forward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938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19100" y="3733800"/>
            <a:ext cx="7543800" cy="1031875"/>
          </a:xfrm>
        </p:spPr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601980"/>
            <a:ext cx="3141026" cy="206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0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The Project Team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2743200"/>
          </a:xfrm>
        </p:spPr>
        <p:txBody>
          <a:bodyPr/>
          <a:lstStyle/>
          <a:p>
            <a:pPr marL="114300" indent="0">
              <a:buNone/>
            </a:pPr>
            <a:r>
              <a:rPr lang="en-US" u="sng" dirty="0" smtClean="0"/>
              <a:t>Not Here Today</a:t>
            </a:r>
          </a:p>
          <a:p>
            <a:pPr marL="114300" indent="0">
              <a:buNone/>
            </a:pPr>
            <a:endParaRPr lang="en-US" u="sng" dirty="0" smtClean="0"/>
          </a:p>
          <a:p>
            <a:r>
              <a:rPr lang="en-US" sz="2000" dirty="0"/>
              <a:t>Dan Cody, GC/CM Procurement Support, Parametrix</a:t>
            </a:r>
          </a:p>
          <a:p>
            <a:r>
              <a:rPr lang="en-US" sz="2000" dirty="0" smtClean="0"/>
              <a:t>Shannon </a:t>
            </a:r>
            <a:r>
              <a:rPr lang="en-US" sz="2000" dirty="0"/>
              <a:t>Thompson, Program </a:t>
            </a:r>
            <a:r>
              <a:rPr lang="en-US" sz="2000" dirty="0" err="1"/>
              <a:t>Mgmt</a:t>
            </a:r>
            <a:r>
              <a:rPr lang="en-US" sz="2000" dirty="0"/>
              <a:t> Support, Parametrix</a:t>
            </a:r>
          </a:p>
          <a:p>
            <a:r>
              <a:rPr lang="en-US" sz="2000" dirty="0" smtClean="0"/>
              <a:t>Doug Holen, GC/CM External Advisor</a:t>
            </a:r>
          </a:p>
          <a:p>
            <a:r>
              <a:rPr lang="en-US" sz="2000" dirty="0" smtClean="0"/>
              <a:t>Graehm Wallace, Perkins Coie, External GC/CM Legal Advisor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038600"/>
            <a:ext cx="3342640" cy="250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14" y="3505200"/>
            <a:ext cx="7620000" cy="1143000"/>
          </a:xfrm>
        </p:spPr>
        <p:txBody>
          <a:bodyPr/>
          <a:lstStyle/>
          <a:p>
            <a:pPr algn="ctr"/>
            <a:r>
              <a:rPr lang="en-US" sz="4400" dirty="0" smtClean="0"/>
              <a:t>Mount Vernon School District Capital Improvement Program</a:t>
            </a:r>
            <a:endParaRPr lang="en-US" sz="4400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762000"/>
            <a:ext cx="314102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5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Mount Vernon School District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17638"/>
            <a:ext cx="7631183" cy="406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46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District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Located in Skagit County</a:t>
            </a:r>
          </a:p>
          <a:p>
            <a:r>
              <a:rPr lang="en-US" dirty="0" smtClean="0"/>
              <a:t>Third largest employer in Skagit County</a:t>
            </a:r>
          </a:p>
          <a:p>
            <a:r>
              <a:rPr lang="en-US" dirty="0" smtClean="0"/>
              <a:t>Began serving students in 1891</a:t>
            </a:r>
          </a:p>
          <a:p>
            <a:r>
              <a:rPr lang="en-US" dirty="0" smtClean="0"/>
              <a:t>6,400 students in total</a:t>
            </a:r>
          </a:p>
          <a:p>
            <a:r>
              <a:rPr lang="en-US" dirty="0" smtClean="0"/>
              <a:t>Ten (10) schools comprised of:</a:t>
            </a:r>
          </a:p>
          <a:p>
            <a:pPr lvl="1"/>
            <a:r>
              <a:rPr lang="en-US" dirty="0" smtClean="0"/>
              <a:t>Six (6) Elementary Schools</a:t>
            </a:r>
          </a:p>
          <a:p>
            <a:pPr lvl="1"/>
            <a:r>
              <a:rPr lang="en-US" dirty="0" smtClean="0"/>
              <a:t>Two (2) Middle Schools</a:t>
            </a:r>
          </a:p>
          <a:p>
            <a:pPr lvl="1"/>
            <a:r>
              <a:rPr lang="en-US" dirty="0" smtClean="0"/>
              <a:t>One (1) High School</a:t>
            </a:r>
          </a:p>
          <a:p>
            <a:pPr lvl="1"/>
            <a:r>
              <a:rPr lang="en-US" dirty="0" smtClean="0"/>
              <a:t>One (1) Homeschool Parent Partnership</a:t>
            </a:r>
          </a:p>
          <a:p>
            <a:r>
              <a:rPr lang="en-US" dirty="0" smtClean="0"/>
              <a:t>950 teachers, administrators and support staff</a:t>
            </a:r>
          </a:p>
          <a:p>
            <a:r>
              <a:rPr lang="en-US" dirty="0" smtClean="0"/>
              <a:t>Last capital bond passed in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642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9" y="1553457"/>
            <a:ext cx="7958962" cy="4476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err="1" smtClean="0"/>
              <a:t>MVSD</a:t>
            </a:r>
            <a:r>
              <a:rPr lang="en-US" sz="3200" dirty="0" smtClean="0"/>
              <a:t> Capital Improvement Program $106,463,549</a:t>
            </a:r>
            <a:endParaRPr 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6045223"/>
            <a:ext cx="76200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Capital Bond Approved February 2016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732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TPS PowerPoint</Template>
  <TotalTime>4557</TotalTime>
  <Words>1845</Words>
  <Application>Microsoft Office PowerPoint</Application>
  <PresentationFormat>On-screen Show (4:3)</PresentationFormat>
  <Paragraphs>324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Cambria</vt:lpstr>
      <vt:lpstr>Times New Roman</vt:lpstr>
      <vt:lpstr>Adjacency</vt:lpstr>
      <vt:lpstr>East Division Elementary School and Madison Elementary School</vt:lpstr>
      <vt:lpstr>Agenda</vt:lpstr>
      <vt:lpstr>Introductions</vt:lpstr>
      <vt:lpstr>The Project Team</vt:lpstr>
      <vt:lpstr>The Project Team</vt:lpstr>
      <vt:lpstr>Mount Vernon School District Capital Improvement Program</vt:lpstr>
      <vt:lpstr>Mount Vernon School District</vt:lpstr>
      <vt:lpstr>The District</vt:lpstr>
      <vt:lpstr>MVSD Capital Improvement Program $106,463,549</vt:lpstr>
      <vt:lpstr>2016 Capital Bond Program</vt:lpstr>
      <vt:lpstr>East Division Elementary School</vt:lpstr>
      <vt:lpstr>Madison Elementary School</vt:lpstr>
      <vt:lpstr>The Projects</vt:lpstr>
      <vt:lpstr>East Division Elementary School</vt:lpstr>
      <vt:lpstr>East Division Elementary School</vt:lpstr>
      <vt:lpstr>Madison Elementary School</vt:lpstr>
      <vt:lpstr>Madison Elementary School</vt:lpstr>
      <vt:lpstr>EDES Project Budget</vt:lpstr>
      <vt:lpstr>EDES GC/CM Schedule</vt:lpstr>
      <vt:lpstr>MES Project Budget</vt:lpstr>
      <vt:lpstr>MES GC/CM Schedule</vt:lpstr>
      <vt:lpstr>Combined EDES and MES Development Schedules</vt:lpstr>
      <vt:lpstr>Why GC/CM Delivery Method for both EDES and MES</vt:lpstr>
      <vt:lpstr> Complies with 4 of the 5 Statutory Criteria </vt:lpstr>
      <vt:lpstr>Projects involve complex scheduling, phasing, and coordination on an occupied site and in a wetland and adjacent to residential neighborhoods</vt:lpstr>
      <vt:lpstr>Projects involve complex scheduling, phasing, and coordination on an occupied site and in a wetland and adjacent to residential neighborhoods</vt:lpstr>
      <vt:lpstr>Projects involve complex scheduling, phasing, and coordination on an occupied site and in a wetland and adjacent to residential neighborhoods</vt:lpstr>
      <vt:lpstr>Projects involve complex scheduling, phasing, and coordination on an occupied site and in a wetland and adjacent to residential neighborhoods</vt:lpstr>
      <vt:lpstr>Other Critical Factors </vt:lpstr>
      <vt:lpstr>Two Projects – One GC/CM</vt:lpstr>
      <vt:lpstr>Public Benefit:  From this ….</vt:lpstr>
      <vt:lpstr>Public Benefit: To this ……</vt:lpstr>
      <vt:lpstr>Public Body Qualifications</vt:lpstr>
      <vt:lpstr>MVSD Leadership Team</vt:lpstr>
      <vt:lpstr>MVSD EDES Project Organizational Chart</vt:lpstr>
      <vt:lpstr>MVSD MES Project Organizational Chart</vt:lpstr>
      <vt:lpstr>Jim Dugan – Project Commitments and Capacity</vt:lpstr>
      <vt:lpstr>PowerPoint Presentation</vt:lpstr>
      <vt:lpstr>PowerPoint Presentation</vt:lpstr>
      <vt:lpstr>Summary</vt:lpstr>
      <vt:lpstr>Thank you</vt:lpstr>
    </vt:vector>
  </TitlesOfParts>
  <Company>Parametrix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Stewart Middle School and McCarver Elementary School Modernizations</dc:title>
  <dc:creator>Howard Hillinger</dc:creator>
  <cp:lastModifiedBy>Brian Ho</cp:lastModifiedBy>
  <cp:revision>263</cp:revision>
  <cp:lastPrinted>2016-07-27T02:25:28Z</cp:lastPrinted>
  <dcterms:created xsi:type="dcterms:W3CDTF">2013-09-04T15:42:31Z</dcterms:created>
  <dcterms:modified xsi:type="dcterms:W3CDTF">2016-07-27T20:36:32Z</dcterms:modified>
</cp:coreProperties>
</file>