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32" r:id="rId4"/>
  </p:sldMasterIdLst>
  <p:notesMasterIdLst>
    <p:notesMasterId r:id="rId25"/>
  </p:notesMasterIdLst>
  <p:sldIdLst>
    <p:sldId id="641" r:id="rId5"/>
    <p:sldId id="642" r:id="rId6"/>
    <p:sldId id="643" r:id="rId7"/>
    <p:sldId id="644" r:id="rId8"/>
    <p:sldId id="656" r:id="rId9"/>
    <p:sldId id="657" r:id="rId10"/>
    <p:sldId id="680" r:id="rId11"/>
    <p:sldId id="681" r:id="rId12"/>
    <p:sldId id="682" r:id="rId13"/>
    <p:sldId id="660" r:id="rId14"/>
    <p:sldId id="661" r:id="rId15"/>
    <p:sldId id="675" r:id="rId16"/>
    <p:sldId id="677" r:id="rId17"/>
    <p:sldId id="676" r:id="rId18"/>
    <p:sldId id="679" r:id="rId19"/>
    <p:sldId id="664" r:id="rId20"/>
    <p:sldId id="665" r:id="rId21"/>
    <p:sldId id="666" r:id="rId22"/>
    <p:sldId id="670" r:id="rId23"/>
    <p:sldId id="669" r:id="rId24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2916" userDrawn="1">
          <p15:clr>
            <a:srgbClr val="A4A3A4"/>
          </p15:clr>
        </p15:guide>
        <p15:guide id="3" orient="horz" pos="4008" userDrawn="1">
          <p15:clr>
            <a:srgbClr val="A4A3A4"/>
          </p15:clr>
        </p15:guide>
        <p15:guide id="4" pos="5346" userDrawn="1">
          <p15:clr>
            <a:srgbClr val="A4A3A4"/>
          </p15:clr>
        </p15:guide>
        <p15:guide id="6" pos="55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64C"/>
    <a:srgbClr val="002C58"/>
    <a:srgbClr val="003366"/>
    <a:srgbClr val="5C6C65"/>
    <a:srgbClr val="626666"/>
    <a:srgbClr val="E5F2FF"/>
    <a:srgbClr val="FBFDFF"/>
    <a:srgbClr val="E5F5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4" autoAdjust="0"/>
    <p:restoredTop sz="75735" autoAdjust="0"/>
  </p:normalViewPr>
  <p:slideViewPr>
    <p:cSldViewPr snapToGrid="0">
      <p:cViewPr varScale="1">
        <p:scale>
          <a:sx n="78" d="100"/>
          <a:sy n="78" d="100"/>
        </p:scale>
        <p:origin x="1928" y="168"/>
      </p:cViewPr>
      <p:guideLst>
        <p:guide orient="horz" pos="552"/>
        <p:guide pos="2916"/>
        <p:guide orient="horz" pos="4008"/>
        <p:guide pos="5346"/>
        <p:guide pos="55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2641" cy="465107"/>
          </a:xfrm>
          <a:prstGeom prst="rect">
            <a:avLst/>
          </a:prstGeom>
        </p:spPr>
        <p:txBody>
          <a:bodyPr vert="horz" lIns="87963" tIns="43983" rIns="87963" bIns="439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544" y="5"/>
            <a:ext cx="3032641" cy="465107"/>
          </a:xfrm>
          <a:prstGeom prst="rect">
            <a:avLst/>
          </a:prstGeom>
        </p:spPr>
        <p:txBody>
          <a:bodyPr vert="horz" lIns="87963" tIns="43983" rIns="87963" bIns="43983" rtlCol="0"/>
          <a:lstStyle>
            <a:lvl1pPr algn="r">
              <a:defRPr sz="1200"/>
            </a:lvl1pPr>
          </a:lstStyle>
          <a:p>
            <a:fld id="{40C930F3-3380-44EF-A5F6-2609D8E8DE49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63" tIns="43983" rIns="87963" bIns="439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77" y="4468396"/>
            <a:ext cx="5597553" cy="3654842"/>
          </a:xfrm>
          <a:prstGeom prst="rect">
            <a:avLst/>
          </a:prstGeom>
        </p:spPr>
        <p:txBody>
          <a:bodyPr vert="horz" lIns="87963" tIns="43983" rIns="87963" bIns="439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18594"/>
            <a:ext cx="3032641" cy="465106"/>
          </a:xfrm>
          <a:prstGeom prst="rect">
            <a:avLst/>
          </a:prstGeom>
        </p:spPr>
        <p:txBody>
          <a:bodyPr vert="horz" lIns="87963" tIns="43983" rIns="87963" bIns="439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544" y="8818594"/>
            <a:ext cx="3032641" cy="465106"/>
          </a:xfrm>
          <a:prstGeom prst="rect">
            <a:avLst/>
          </a:prstGeom>
        </p:spPr>
        <p:txBody>
          <a:bodyPr vert="horz" lIns="87963" tIns="43983" rIns="87963" bIns="43983" rtlCol="0" anchor="b"/>
          <a:lstStyle>
            <a:lvl1pPr algn="r">
              <a:defRPr sz="1200"/>
            </a:lvl1pPr>
          </a:lstStyle>
          <a:p>
            <a:fld id="{45964C10-9707-4E3D-930D-E832B521B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2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7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376" lvl="1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6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marR="0" lvl="0" indent="-1711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7644" lvl="1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76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00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7644" marR="0" lvl="1" indent="-1711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00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7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5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1160463"/>
            <a:ext cx="4175125" cy="313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376" lvl="1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7644" lvl="1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7644" lvl="1" indent="-17117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64C10-9707-4E3D-930D-E832B521B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41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884" indent="0" algn="ctr">
              <a:buNone/>
              <a:defRPr sz="1650"/>
            </a:lvl2pPr>
            <a:lvl3pPr marL="685766" indent="0" algn="ctr">
              <a:buNone/>
              <a:defRPr sz="1650"/>
            </a:lvl3pPr>
            <a:lvl4pPr marL="1028649" indent="0" algn="ctr">
              <a:buNone/>
              <a:defRPr sz="1500"/>
            </a:lvl4pPr>
            <a:lvl5pPr marL="1371532" indent="0" algn="ctr">
              <a:buNone/>
              <a:defRPr sz="1500"/>
            </a:lvl5pPr>
            <a:lvl6pPr marL="1714415" indent="0" algn="ctr">
              <a:buNone/>
              <a:defRPr sz="1500"/>
            </a:lvl6pPr>
            <a:lvl7pPr marL="2057297" indent="0" algn="ctr">
              <a:buNone/>
              <a:defRPr sz="1500"/>
            </a:lvl7pPr>
            <a:lvl8pPr marL="2400180" indent="0" algn="ctr">
              <a:buNone/>
              <a:defRPr sz="1500"/>
            </a:lvl8pPr>
            <a:lvl9pPr marL="2743064" indent="0" algn="ctr">
              <a:buNone/>
              <a:defRPr sz="15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8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789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8243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743075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762000"/>
            <a:ext cx="5572125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4060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3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3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41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4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57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2557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53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42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4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8" y="6223835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9/16/20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4" y="6223835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51" y="6223835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27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4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2" indent="-137153" algn="l" defTabSz="685766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884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13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43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072" indent="-137153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9994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30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18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07" indent="-171442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7E6FA7-7DD2-41DD-A0E1-158BA399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1633468"/>
            <a:ext cx="8423275" cy="3039185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 &amp; HORIZON RENOVATION &amp; ADDITIONS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AD6A1-3A56-4303-8276-44DE85AE2707}"/>
              </a:ext>
            </a:extLst>
          </p:cNvPr>
          <p:cNvSpPr txBox="1"/>
          <p:nvPr/>
        </p:nvSpPr>
        <p:spPr>
          <a:xfrm>
            <a:off x="1371600" y="4015837"/>
            <a:ext cx="657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Capital Projects Advisory Review Board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Review Committee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Request for GC/CM Project Delivery Method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September 24,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E92A2-2EAB-4B79-81EF-6207B816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59" y="544621"/>
            <a:ext cx="1660481" cy="1670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1FA709-290F-493F-856A-FCDC5C09D0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97680" y="5915485"/>
            <a:ext cx="1360834" cy="325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E2460-118C-4076-B91F-1DFDE3EC1228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8005CB-A201-BF45-9600-9EC8D939E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207" y="5580698"/>
            <a:ext cx="3190131" cy="9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253E5-77DE-49F9-94A5-48E5FB9F6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meets 4 of the 5 criteria.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project involves complex scheduling, phasing or coordination.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involves construction at an existing facility that must continue to operate during construction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the GC/CM during the design stage is critical to the success of the project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encompasses a complex or technical work environment.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requires specialized work on a building that has historical significance.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0465CE-20F1-4A68-91E3-600A692A550B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EF4F257-3836-4BD5-92DA-08B3DA308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85906">
            <a:off x="653179" y="2376023"/>
            <a:ext cx="408148" cy="408148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226C5705-54BC-46C8-9870-06D6C4C8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85906">
            <a:off x="653178" y="2949842"/>
            <a:ext cx="408148" cy="40814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5B9393B7-7B96-416E-82E1-B6D242F4D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85906">
            <a:off x="653177" y="3504126"/>
            <a:ext cx="408148" cy="408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9B2A285-F843-46CB-8114-9794DA137F21}"/>
              </a:ext>
            </a:extLst>
          </p:cNvPr>
          <p:cNvSpPr/>
          <p:nvPr/>
        </p:nvSpPr>
        <p:spPr>
          <a:xfrm>
            <a:off x="294077" y="900301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(RCW 39.10.340)</a:t>
            </a:r>
            <a:endParaRPr lang="en-US" dirty="0"/>
          </a:p>
        </p:txBody>
      </p:sp>
      <p:pic>
        <p:nvPicPr>
          <p:cNvPr id="2" name="Graphic 1" descr="Checkmark">
            <a:extLst>
              <a:ext uri="{FF2B5EF4-FFF2-40B4-BE49-F238E27FC236}">
                <a16:creationId xmlns:a16="http://schemas.microsoft.com/office/drawing/2014/main" id="{7E3FB33F-3345-4516-AA47-C24825422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85906">
            <a:off x="678019" y="4114259"/>
            <a:ext cx="408148" cy="40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E5C81-7745-4BBF-BEFD-F5540A91194C}"/>
              </a:ext>
            </a:extLst>
          </p:cNvPr>
          <p:cNvSpPr txBox="1"/>
          <p:nvPr/>
        </p:nvSpPr>
        <p:spPr>
          <a:xfrm>
            <a:off x="8483600" y="6143671"/>
            <a:ext cx="4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422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0EE5C6-A732-47BF-A556-3C483C5151E5}"/>
              </a:ext>
            </a:extLst>
          </p:cNvPr>
          <p:cNvSpPr/>
          <p:nvPr/>
        </p:nvSpPr>
        <p:spPr>
          <a:xfrm>
            <a:off x="294076" y="349207"/>
            <a:ext cx="8651961" cy="8885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BD0439-C212-4D75-8743-BEA46D199498}"/>
              </a:ext>
            </a:extLst>
          </p:cNvPr>
          <p:cNvSpPr txBox="1">
            <a:spLocks/>
          </p:cNvSpPr>
          <p:nvPr/>
        </p:nvSpPr>
        <p:spPr>
          <a:xfrm>
            <a:off x="294076" y="349207"/>
            <a:ext cx="8555847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 - CHALLENGER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BCFA22-D1DB-42E1-9D95-F9DFABFE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6" y="722782"/>
            <a:ext cx="7406640" cy="85801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COMPLEX SCHEDULING, PHASING &amp; COORDINATION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OCCUPIED SITE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1B5531-E939-4037-89DB-BAEBEDE5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318" y="1452582"/>
            <a:ext cx="1958497" cy="5405418"/>
          </a:xfrm>
        </p:spPr>
        <p:txBody>
          <a:bodyPr>
            <a:noAutofit/>
          </a:bodyPr>
          <a:lstStyle/>
          <a:p>
            <a:pPr marL="512763" lvl="1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Renovating support spaces used daily by all students</a:t>
            </a:r>
          </a:p>
          <a:p>
            <a:pPr marL="2825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between buildings/ portables and play areas &amp; next to administrative offices</a:t>
            </a:r>
          </a:p>
          <a:p>
            <a:pPr marL="2825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where current covered play area is</a:t>
            </a:r>
          </a:p>
          <a:p>
            <a:pPr marL="2825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entrance shared with ACES HS,  staff, buses, parents</a:t>
            </a:r>
          </a:p>
          <a:p>
            <a:pPr marL="2825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Confined building site with minimal laydown area &amp; staging area</a:t>
            </a:r>
          </a:p>
          <a:p>
            <a:pPr marL="282575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fire loop &amp; walking pathways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F6704D-343C-3E42-9430-70A6745E8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8" t="5505" r="10627" b="2925"/>
          <a:stretch/>
        </p:blipFill>
        <p:spPr>
          <a:xfrm>
            <a:off x="1932469" y="1452582"/>
            <a:ext cx="6973210" cy="5123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D2D96-3410-460F-9414-62CA4406333C}"/>
              </a:ext>
            </a:extLst>
          </p:cNvPr>
          <p:cNvSpPr txBox="1"/>
          <p:nvPr/>
        </p:nvSpPr>
        <p:spPr>
          <a:xfrm>
            <a:off x="8458200" y="6143671"/>
            <a:ext cx="52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9963B-B103-0149-BA44-0B7FDC9B8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977" y="1580795"/>
            <a:ext cx="509090" cy="5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0EE5C6-A732-47BF-A556-3C483C5151E5}"/>
              </a:ext>
            </a:extLst>
          </p:cNvPr>
          <p:cNvSpPr/>
          <p:nvPr/>
        </p:nvSpPr>
        <p:spPr>
          <a:xfrm>
            <a:off x="294076" y="349207"/>
            <a:ext cx="8651961" cy="8885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BD0439-C212-4D75-8743-BEA46D199498}"/>
              </a:ext>
            </a:extLst>
          </p:cNvPr>
          <p:cNvSpPr txBox="1">
            <a:spLocks/>
          </p:cNvSpPr>
          <p:nvPr/>
        </p:nvSpPr>
        <p:spPr>
          <a:xfrm>
            <a:off x="294076" y="349207"/>
            <a:ext cx="8555847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 - HORIZON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BCFA22-D1DB-42E1-9D95-F9DFABFE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6" y="722782"/>
            <a:ext cx="7406640" cy="85801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COMPLEX SCHEDULING, PHASING &amp; COORDINATION</a:t>
            </a:r>
            <a:b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OCCUPIED SITE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1B5531-E939-4037-89DB-BAEBEDE5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" y="1462884"/>
            <a:ext cx="1788160" cy="5193252"/>
          </a:xfrm>
        </p:spPr>
        <p:txBody>
          <a:bodyPr>
            <a:normAutofit/>
          </a:bodyPr>
          <a:lstStyle/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Renovating support spaces used daily by all students 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where current covered play area is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entrance shared with staff, buses, parents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Confined building site with minimal laydown area &amp; staging area.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at opposite ends of school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fire loop &amp; walking pathways</a:t>
            </a: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endParaRPr lang="en-US" sz="1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61A0D-3E1E-794B-8E99-9AAF0A1B03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" t="3259" r="10934" b="2592"/>
          <a:stretch/>
        </p:blipFill>
        <p:spPr>
          <a:xfrm>
            <a:off x="1799303" y="1462884"/>
            <a:ext cx="7117236" cy="5112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D2D96-3410-460F-9414-62CA4406333C}"/>
              </a:ext>
            </a:extLst>
          </p:cNvPr>
          <p:cNvSpPr txBox="1"/>
          <p:nvPr/>
        </p:nvSpPr>
        <p:spPr>
          <a:xfrm>
            <a:off x="8447964" y="6143671"/>
            <a:ext cx="53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8117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0465CE-20F1-4A68-91E3-600A692A550B}"/>
              </a:ext>
            </a:extLst>
          </p:cNvPr>
          <p:cNvSpPr txBox="1">
            <a:spLocks/>
          </p:cNvSpPr>
          <p:nvPr/>
        </p:nvSpPr>
        <p:spPr>
          <a:xfrm>
            <a:off x="294076" y="349207"/>
            <a:ext cx="7457851" cy="1083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</a:t>
            </a:r>
          </a:p>
          <a:p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 &amp; HORIZON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B39EE-9764-4A29-8088-44634222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2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brought on during Schematic Design </a:t>
            </a: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options from conceptual design to ensure a truly integrated design process.</a:t>
            </a:r>
          </a:p>
          <a:p>
            <a:pPr marL="51276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market for labor and materials to determine early procurement and early site work and maximize efficiencies of two concurrent projects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2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assistance with initial site and building investigation a significant benefit.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2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input on access, phasing, and safety plans tailored around site restraints.</a:t>
            </a:r>
          </a:p>
          <a:p>
            <a:pPr marL="51276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2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has time to understand school operations and provide input on plans to mitigate noise, vibration, dust, and other issues that may adversely impact the educational environment </a:t>
            </a:r>
          </a:p>
          <a:p>
            <a:pPr marL="34289" indent="0">
              <a:buNone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FC71A-55BB-475D-BE0C-A5B30D6DECBB}"/>
              </a:ext>
            </a:extLst>
          </p:cNvPr>
          <p:cNvSpPr txBox="1"/>
          <p:nvPr/>
        </p:nvSpPr>
        <p:spPr>
          <a:xfrm>
            <a:off x="344930" y="1521605"/>
            <a:ext cx="845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GC/CM INVOLVEMENT IS CRITICAL TO THE SUCCESS OF THE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F7B07-266C-4D61-9DD5-32584E25A294}"/>
              </a:ext>
            </a:extLst>
          </p:cNvPr>
          <p:cNvSpPr txBox="1"/>
          <p:nvPr/>
        </p:nvSpPr>
        <p:spPr>
          <a:xfrm>
            <a:off x="8379726" y="6143671"/>
            <a:ext cx="60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2215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044E13-55BF-6140-90F7-B030E7B38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8" t="5505" r="10627" b="2925"/>
          <a:stretch/>
        </p:blipFill>
        <p:spPr>
          <a:xfrm>
            <a:off x="1932469" y="1452582"/>
            <a:ext cx="6973210" cy="51233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0EE5C6-A732-47BF-A556-3C483C5151E5}"/>
              </a:ext>
            </a:extLst>
          </p:cNvPr>
          <p:cNvSpPr/>
          <p:nvPr/>
        </p:nvSpPr>
        <p:spPr>
          <a:xfrm>
            <a:off x="294076" y="349207"/>
            <a:ext cx="8651961" cy="8885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BD0439-C212-4D75-8743-BEA46D199498}"/>
              </a:ext>
            </a:extLst>
          </p:cNvPr>
          <p:cNvSpPr txBox="1">
            <a:spLocks/>
          </p:cNvSpPr>
          <p:nvPr/>
        </p:nvSpPr>
        <p:spPr>
          <a:xfrm>
            <a:off x="294076" y="349207"/>
            <a:ext cx="8555847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 - CHALLENGER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BCFA22-D1DB-42E1-9D95-F9DFABFE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6" y="722783"/>
            <a:ext cx="8542630" cy="68620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Complex Work Environment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1B5531-E939-4037-89DB-BAEBEDE5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0" y="1335625"/>
            <a:ext cx="1942491" cy="5050234"/>
          </a:xfrm>
        </p:spPr>
        <p:txBody>
          <a:bodyPr>
            <a:normAutofit lnSpcReduction="10000"/>
          </a:bodyPr>
          <a:lstStyle/>
          <a:p>
            <a:pPr marL="512763" lvl="1" indent="-230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property surrounded by homes</a:t>
            </a:r>
          </a:p>
          <a:p>
            <a:pPr marL="282575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entry shared with ACES High School, staff, buses &amp; parents</a:t>
            </a:r>
          </a:p>
          <a:p>
            <a:pPr marL="282575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parking, Challenger staff use District Office parking. Construction may need to use Explorer Middle School parking across the street</a:t>
            </a:r>
          </a:p>
          <a:p>
            <a:pPr marL="282575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of students at Challenger live in walk area</a:t>
            </a:r>
          </a:p>
          <a:p>
            <a:pPr marL="282575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work on existing systems for renovations and additions </a:t>
            </a:r>
          </a:p>
          <a:p>
            <a:pPr marL="282575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2D96-3410-460F-9414-62CA4406333C}"/>
              </a:ext>
            </a:extLst>
          </p:cNvPr>
          <p:cNvSpPr txBox="1"/>
          <p:nvPr/>
        </p:nvSpPr>
        <p:spPr>
          <a:xfrm>
            <a:off x="8447964" y="6143671"/>
            <a:ext cx="53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D89137-83F5-EF49-87DF-C160E14F1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310" y="1521527"/>
            <a:ext cx="509090" cy="5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95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904078-615E-BE48-AB0E-3F4A3F5A8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" t="3259" r="10934" b="2592"/>
          <a:stretch/>
        </p:blipFill>
        <p:spPr>
          <a:xfrm>
            <a:off x="1799303" y="1314109"/>
            <a:ext cx="7117236" cy="52617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0EE5C6-A732-47BF-A556-3C483C5151E5}"/>
              </a:ext>
            </a:extLst>
          </p:cNvPr>
          <p:cNvSpPr/>
          <p:nvPr/>
        </p:nvSpPr>
        <p:spPr>
          <a:xfrm>
            <a:off x="294076" y="349207"/>
            <a:ext cx="8651961" cy="88857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BD0439-C212-4D75-8743-BEA46D199498}"/>
              </a:ext>
            </a:extLst>
          </p:cNvPr>
          <p:cNvSpPr txBox="1">
            <a:spLocks/>
          </p:cNvSpPr>
          <p:nvPr/>
        </p:nvSpPr>
        <p:spPr>
          <a:xfrm>
            <a:off x="294076" y="349207"/>
            <a:ext cx="8555847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GC/CM PROJECT - HORIZON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BCFA22-D1DB-42E1-9D95-F9DFABFE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6" y="722783"/>
            <a:ext cx="8542630" cy="68620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Complex Work Environment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1B5531-E939-4037-89DB-BAEBEDE5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1" y="1314109"/>
            <a:ext cx="1784772" cy="5050234"/>
          </a:xfrm>
        </p:spPr>
        <p:txBody>
          <a:bodyPr>
            <a:normAutofit/>
          </a:bodyPr>
          <a:lstStyle/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possible construction access points surrounded by homes</a:t>
            </a: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Apartments along east side of campus where construction happening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entry shared with staff, buses, &amp; parents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students at Horizon live in walk area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1" indent="-230188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work on existing systems for renovations and additions </a:t>
            </a:r>
          </a:p>
          <a:p>
            <a:pPr marL="2825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D2D96-3410-460F-9414-62CA4406333C}"/>
              </a:ext>
            </a:extLst>
          </p:cNvPr>
          <p:cNvSpPr txBox="1"/>
          <p:nvPr/>
        </p:nvSpPr>
        <p:spPr>
          <a:xfrm>
            <a:off x="8447964" y="6143671"/>
            <a:ext cx="53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6241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12E4C8F2-D145-944A-B288-26C05799E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8" t="23646" r="2296" b="11260"/>
          <a:stretch/>
        </p:blipFill>
        <p:spPr>
          <a:xfrm>
            <a:off x="305229" y="1984918"/>
            <a:ext cx="8559986" cy="45125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89F309-913E-4917-9394-7D55994D1D25}"/>
              </a:ext>
            </a:extLst>
          </p:cNvPr>
          <p:cNvSpPr txBox="1">
            <a:spLocks/>
          </p:cNvSpPr>
          <p:nvPr/>
        </p:nvSpPr>
        <p:spPr>
          <a:xfrm>
            <a:off x="294077" y="273003"/>
            <a:ext cx="8687642" cy="739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 &amp; PROJECT TEAM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72D329-7DE2-4975-B560-19ED60114155}"/>
              </a:ext>
            </a:extLst>
          </p:cNvPr>
          <p:cNvSpPr txBox="1">
            <a:spLocks/>
          </p:cNvSpPr>
          <p:nvPr/>
        </p:nvSpPr>
        <p:spPr>
          <a:xfrm>
            <a:off x="77862" y="965030"/>
            <a:ext cx="2301269" cy="183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37153" algn="l" defTabSz="685766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84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1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4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07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9994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3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8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83" indent="0">
              <a:buNone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marL="568333" indent="-285750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of the project team have GC/CM experience.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F5A9B-4027-4854-BBB4-91CFAC3EBF46}"/>
              </a:ext>
            </a:extLst>
          </p:cNvPr>
          <p:cNvSpPr txBox="1"/>
          <p:nvPr/>
        </p:nvSpPr>
        <p:spPr>
          <a:xfrm>
            <a:off x="8434316" y="6143671"/>
            <a:ext cx="5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52B098-122A-1B4F-BDB3-00ED518BDC33}"/>
              </a:ext>
            </a:extLst>
          </p:cNvPr>
          <p:cNvSpPr txBox="1">
            <a:spLocks/>
          </p:cNvSpPr>
          <p:nvPr/>
        </p:nvSpPr>
        <p:spPr>
          <a:xfrm>
            <a:off x="1928263" y="952813"/>
            <a:ext cx="3896805" cy="1542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37153" algn="l" defTabSz="685766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84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1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4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07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9994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3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8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lvl="1" indent="0">
              <a:buNone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</a:p>
          <a:p>
            <a:pPr marL="739775" lvl="1" indent="-285750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monthly, high-level team meeting with principal-level involvement.</a:t>
            </a:r>
          </a:p>
          <a:p>
            <a:pPr marL="739775" lvl="1" indent="-285750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school board updates &amp; approvals.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160F8C-B156-A843-ADDA-36A229637381}"/>
              </a:ext>
            </a:extLst>
          </p:cNvPr>
          <p:cNvSpPr txBox="1">
            <a:spLocks/>
          </p:cNvSpPr>
          <p:nvPr/>
        </p:nvSpPr>
        <p:spPr>
          <a:xfrm>
            <a:off x="5611323" y="897780"/>
            <a:ext cx="3437884" cy="1653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37153" algn="l" defTabSz="685766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84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1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4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07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9994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3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8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5" lvl="1" indent="0">
              <a:buNone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  <a:p>
            <a:pPr marL="739775" lvl="1" indent="-285750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 &amp; Pacifica Law Group guidance.</a:t>
            </a:r>
          </a:p>
          <a:p>
            <a:pPr marL="739775" lvl="1" indent="-285750"/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selection with 3-step RFP process, and General Conditions &amp; Agreement.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41C213-D499-2143-B6B3-F36BD33284EC}"/>
              </a:ext>
            </a:extLst>
          </p:cNvPr>
          <p:cNvCxnSpPr>
            <a:cxnSpLocks/>
          </p:cNvCxnSpPr>
          <p:nvPr/>
        </p:nvCxnSpPr>
        <p:spPr>
          <a:xfrm>
            <a:off x="2269066" y="965030"/>
            <a:ext cx="0" cy="9230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4F19A1-87F0-3943-B966-898603C5C8B3}"/>
              </a:ext>
            </a:extLst>
          </p:cNvPr>
          <p:cNvCxnSpPr>
            <a:cxnSpLocks/>
          </p:cNvCxnSpPr>
          <p:nvPr/>
        </p:nvCxnSpPr>
        <p:spPr>
          <a:xfrm>
            <a:off x="5918203" y="965030"/>
            <a:ext cx="0" cy="9230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3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108177-DE64-F446-862F-9BF3441A0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t="19410" r="1774" b="38230"/>
          <a:stretch/>
        </p:blipFill>
        <p:spPr>
          <a:xfrm>
            <a:off x="301984" y="3868018"/>
            <a:ext cx="8571836" cy="2582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97B30-3B6D-5247-AA8D-85035AB813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" t="19410" r="1774" b="38230"/>
          <a:stretch/>
        </p:blipFill>
        <p:spPr>
          <a:xfrm>
            <a:off x="301984" y="1077110"/>
            <a:ext cx="8571836" cy="258238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6BDC2C-324C-403E-9441-6ED5224124E4}"/>
              </a:ext>
            </a:extLst>
          </p:cNvPr>
          <p:cNvSpPr txBox="1">
            <a:spLocks/>
          </p:cNvSpPr>
          <p:nvPr/>
        </p:nvSpPr>
        <p:spPr>
          <a:xfrm>
            <a:off x="373382" y="282703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C23C3-4341-4CF5-9862-08304730669F}"/>
              </a:ext>
            </a:extLst>
          </p:cNvPr>
          <p:cNvSpPr txBox="1"/>
          <p:nvPr/>
        </p:nvSpPr>
        <p:spPr>
          <a:xfrm>
            <a:off x="8407022" y="6143671"/>
            <a:ext cx="57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A632A8-6ABB-3949-9D90-A035A59C7DB1}"/>
              </a:ext>
            </a:extLst>
          </p:cNvPr>
          <p:cNvSpPr/>
          <p:nvPr/>
        </p:nvSpPr>
        <p:spPr>
          <a:xfrm>
            <a:off x="373382" y="8456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PROJECT SCHEDULE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1890C9-A83B-CE42-B4BE-97E9157A5D20}"/>
              </a:ext>
            </a:extLst>
          </p:cNvPr>
          <p:cNvSpPr/>
          <p:nvPr/>
        </p:nvSpPr>
        <p:spPr>
          <a:xfrm>
            <a:off x="373382" y="36276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HORIZON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72443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5CA5B2-0E8C-49CD-B82A-0C4049F989F5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891D29-6AD9-4FFB-9BFD-AC3A42AF4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030209"/>
          </a:xfrm>
        </p:spPr>
        <p:txBody>
          <a:bodyPr/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BUDGET</a:t>
            </a:r>
          </a:p>
          <a:p>
            <a:pPr marL="34289" indent="0">
              <a:buNone/>
            </a:pP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916976B-8A9F-4E7D-A65B-BC044BE90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21160"/>
              </p:ext>
            </p:extLst>
          </p:nvPr>
        </p:nvGraphicFramePr>
        <p:xfrm>
          <a:off x="983411" y="1408502"/>
          <a:ext cx="7406639" cy="3492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5051">
                  <a:extLst>
                    <a:ext uri="{9D8B030D-6E8A-4147-A177-3AD203B41FA5}">
                      <a16:colId xmlns:a16="http://schemas.microsoft.com/office/drawing/2014/main" val="476819807"/>
                    </a:ext>
                  </a:extLst>
                </a:gridCol>
                <a:gridCol w="1485794">
                  <a:extLst>
                    <a:ext uri="{9D8B030D-6E8A-4147-A177-3AD203B41FA5}">
                      <a16:colId xmlns:a16="http://schemas.microsoft.com/office/drawing/2014/main" val="948491173"/>
                    </a:ext>
                  </a:extLst>
                </a:gridCol>
                <a:gridCol w="1485794">
                  <a:extLst>
                    <a:ext uri="{9D8B030D-6E8A-4147-A177-3AD203B41FA5}">
                      <a16:colId xmlns:a16="http://schemas.microsoft.com/office/drawing/2014/main" val="3597394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endParaRPr lang="en-US" sz="1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8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for Professional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$616,500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$1,237,500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59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Project Construction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$6,850,000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$13,750,000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75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and Furnishing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39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Administration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6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Contingencies</a:t>
                      </a:r>
                      <a:endParaRPr lang="en-US" sz="165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8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Related Project Costs</a:t>
                      </a:r>
                    </a:p>
                    <a:p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(Utility Fees, permits, bid advertising, moving, etc.)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$478,500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$887,500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14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$685.000</a:t>
                      </a:r>
                      <a:endParaRPr lang="en-US" sz="16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292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5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50" b="1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161925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805824-8A72-4E46-B29B-EE45BFE542D6}"/>
              </a:ext>
            </a:extLst>
          </p:cNvPr>
          <p:cNvSpPr txBox="1">
            <a:spLocks/>
          </p:cNvSpPr>
          <p:nvPr/>
        </p:nvSpPr>
        <p:spPr>
          <a:xfrm>
            <a:off x="857253" y="4982666"/>
            <a:ext cx="7404653" cy="5030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37153" algn="l" defTabSz="685766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84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1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43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60072" indent="-137153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9994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30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18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07" indent="-171442" algn="l" defTabSz="685766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" indent="0">
              <a:buFont typeface="Corbel" pitchFamily="34" charset="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from proceeds of a $240 million capital bond issue passed by voters in February 2020. 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$30 million of the bond processed are designated as the total project cost for these projects.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E04E4-53C9-4317-B604-FEEDBFCCA56F}"/>
              </a:ext>
            </a:extLst>
          </p:cNvPr>
          <p:cNvSpPr txBox="1"/>
          <p:nvPr/>
        </p:nvSpPr>
        <p:spPr>
          <a:xfrm>
            <a:off x="8390050" y="6143671"/>
            <a:ext cx="59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9098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593F55-1AF4-4567-A345-F899CE1CDFB0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DB10FD-7AED-49E3-82E5-11390813F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607512"/>
          </a:xfrm>
        </p:spPr>
        <p:txBody>
          <a:bodyPr>
            <a:normAutofit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delivery method is not desirable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four qualifying criteria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will be under contract early in Schematic Design phase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body is qualified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benefits</a:t>
            </a:r>
          </a:p>
          <a:p>
            <a:pPr marL="454025" lvl="1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83" indent="0">
              <a:buNone/>
            </a:pPr>
            <a:endParaRPr lang="en-US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B4BED-BEA9-4F5C-9877-3AEBF79AE7B9}"/>
              </a:ext>
            </a:extLst>
          </p:cNvPr>
          <p:cNvSpPr txBox="1"/>
          <p:nvPr/>
        </p:nvSpPr>
        <p:spPr>
          <a:xfrm>
            <a:off x="8286746" y="6143671"/>
            <a:ext cx="69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4993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65B4-AE1D-480B-93B1-28CE4DC6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565123"/>
          </a:xfrm>
        </p:spPr>
        <p:txBody>
          <a:bodyPr>
            <a:normAutofit/>
          </a:bodyPr>
          <a:lstStyle/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 &amp; Overview</a:t>
            </a:r>
          </a:p>
          <a:p>
            <a:pPr marL="687388" lvl="1" indent="-230188">
              <a:lnSpc>
                <a:spcPts val="25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delivery method not desirable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Qualifying GC/CM Criteria</a:t>
            </a:r>
          </a:p>
          <a:p>
            <a:pPr marL="684213" lvl="1" indent="-223838">
              <a:lnSpc>
                <a:spcPts val="18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Project</a:t>
            </a:r>
          </a:p>
          <a:p>
            <a:pPr marL="684213" lvl="1" indent="-230188">
              <a:lnSpc>
                <a:spcPts val="18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Plan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 marL="1028700" lvl="2" indent="-2301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&amp; Funding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  <a:p>
            <a:pPr marL="230188" indent="-230188">
              <a:lnSpc>
                <a:spcPts val="25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E0797D-F37B-4ABA-9EE2-69002BFE88C2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00055-2457-416F-A091-5E6CB6B39B2C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510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AA5DD3C5-576E-4A36-94D4-1B29AC3B9ACF}"/>
              </a:ext>
            </a:extLst>
          </p:cNvPr>
          <p:cNvSpPr txBox="1">
            <a:spLocks/>
          </p:cNvSpPr>
          <p:nvPr/>
        </p:nvSpPr>
        <p:spPr>
          <a:xfrm>
            <a:off x="449262" y="1975629"/>
            <a:ext cx="8423275" cy="30391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B63EE-41E7-4927-A850-1FEAC2547FBF}"/>
              </a:ext>
            </a:extLst>
          </p:cNvPr>
          <p:cNvSpPr txBox="1"/>
          <p:nvPr/>
        </p:nvSpPr>
        <p:spPr>
          <a:xfrm>
            <a:off x="8461612" y="6143671"/>
            <a:ext cx="52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015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65B4-AE1D-480B-93B1-28CE4DC6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607512"/>
          </a:xfrm>
        </p:spPr>
        <p:txBody>
          <a:bodyPr>
            <a:normAutofit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MUKILTEO SCHOOL DISTRICT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Mooseker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Executive Director of District Support Services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4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of Capital Projects Advisory Review Board (CPARB)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Shelly Henderson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Director of Capital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8 projects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Thomsen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Planning Administrator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4 projects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Stenvall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Fiscal Analyst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6 projects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Mannix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Facilities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6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Founding member of Project Review Committee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1769FB-5444-493F-B14F-7C682C59CD6A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68F8B-9AF2-4100-AD1F-340C2CA17AE0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614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3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2D65AC-005B-41B8-B033-C3DC1C901099}"/>
              </a:ext>
            </a:extLst>
          </p:cNvPr>
          <p:cNvSpPr/>
          <p:nvPr/>
        </p:nvSpPr>
        <p:spPr>
          <a:xfrm>
            <a:off x="5737860" y="3781463"/>
            <a:ext cx="1748790" cy="4000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CA99C-96A8-4A6A-8070-4D5263168C7D}"/>
              </a:ext>
            </a:extLst>
          </p:cNvPr>
          <p:cNvSpPr/>
          <p:nvPr/>
        </p:nvSpPr>
        <p:spPr>
          <a:xfrm>
            <a:off x="6217920" y="4103370"/>
            <a:ext cx="77724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E0E57-429A-471E-86E9-5FB1C6A7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77" y="349207"/>
            <a:ext cx="7406640" cy="71658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665B4-AE1D-480B-93B1-28CE4DC6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4" y="1065791"/>
            <a:ext cx="7404653" cy="5559067"/>
          </a:xfrm>
        </p:spPr>
        <p:txBody>
          <a:bodyPr>
            <a:normAutofit fontScale="92500" lnSpcReduction="20000"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PACIFICA LAW GROUP – LEGAL COUNSEL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 Tomlinson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Partner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GC/CM Experience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 SERVICES – GC/CM ADVISOR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Murakami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Vice President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years experience with K-12 construction projects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GC/CM experience leading and assisting Tacoma Public Schools and Lake Washington School District</a:t>
            </a:r>
          </a:p>
          <a:p>
            <a:pPr marL="230187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Chandler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years of construction experience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- 46 GC/CM projects and 20 DB projects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DYKEMAN ARCHITECTS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Jewett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Principal-in-Charge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years of experience with K-12 construction projects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6 projects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Trish Sherman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Project Manager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years of experience with K-12 construction projects</a:t>
            </a:r>
          </a:p>
          <a:p>
            <a:pPr marL="684213" lvl="1" indent="-22383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GC/CM experience – 4 projects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Stevens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Project Architect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Park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Project Architect</a:t>
            </a:r>
          </a:p>
          <a:p>
            <a:pPr marL="230188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Melling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Project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B8426-15A0-4480-8C63-BE4268A55310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9808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080B0A-BD7E-1B49-A109-341175EA5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04" y="272542"/>
            <a:ext cx="7845289" cy="63198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1288-90DB-4014-97C8-770BC0CB7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7" y="1065791"/>
            <a:ext cx="4599295" cy="5443002"/>
          </a:xfrm>
        </p:spPr>
        <p:txBody>
          <a:bodyPr>
            <a:normAutofit lnSpcReduction="10000"/>
          </a:bodyPr>
          <a:lstStyle/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CAPITAL BOND: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$240 million bond approved by voters in February 2020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$105 million for elementary projects</a:t>
            </a:r>
          </a:p>
          <a:p>
            <a:pPr marL="889942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capacity</a:t>
            </a:r>
          </a:p>
          <a:p>
            <a:pPr marL="889942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Improve/Expand common support spaces</a:t>
            </a:r>
          </a:p>
          <a:p>
            <a:pPr marL="889942" lvl="2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replacement of oldest buildings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 ES (CH):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1987 Structure plus 12 portable classrooms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&amp; improve common support spaces</a:t>
            </a:r>
            <a:endParaRPr lang="en-US" sz="2000" b="1" dirty="0">
              <a:solidFill>
                <a:srgbClr val="0026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ES (HO):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1989 structure plus 7 portable classrooms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&amp; improve common support spaces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classrooms</a:t>
            </a:r>
          </a:p>
          <a:p>
            <a:pPr marL="34289" indent="0"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PROJECTS – ONE GC/CM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roughly 1.5 miles apart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scope &amp; schedule</a:t>
            </a:r>
          </a:p>
          <a:p>
            <a:pPr marL="684213" lvl="1" indent="-230188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 efficiencies – procurement, labor, schedule</a:t>
            </a:r>
          </a:p>
          <a:p>
            <a:pPr marL="68421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3" lvl="1" indent="-230188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5284135-F800-4936-B239-77724EC6861B}"/>
              </a:ext>
            </a:extLst>
          </p:cNvPr>
          <p:cNvSpPr txBox="1">
            <a:spLocks/>
          </p:cNvSpPr>
          <p:nvPr/>
        </p:nvSpPr>
        <p:spPr>
          <a:xfrm>
            <a:off x="294077" y="349207"/>
            <a:ext cx="7406640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BE90B-5CDA-4D0C-A09A-EC7242B81E83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2921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2A29EF9-BF85-4A37-82D0-F83D20291E07}"/>
              </a:ext>
            </a:extLst>
          </p:cNvPr>
          <p:cNvSpPr txBox="1">
            <a:spLocks/>
          </p:cNvSpPr>
          <p:nvPr/>
        </p:nvSpPr>
        <p:spPr>
          <a:xfrm>
            <a:off x="294076" y="289938"/>
            <a:ext cx="8657449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 OVERVIEW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EXISTING SITE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219B88-A85F-2B47-8CF4-02A4F9586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6" t="14146" r="19389" b="12379"/>
          <a:stretch/>
        </p:blipFill>
        <p:spPr>
          <a:xfrm>
            <a:off x="226343" y="930065"/>
            <a:ext cx="8689057" cy="5622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85EB8-CA04-4256-914B-38A08CB3F76B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18A0B-21FA-C54A-A83B-9B3FE66DF0F2}"/>
              </a:ext>
            </a:extLst>
          </p:cNvPr>
          <p:cNvSpPr txBox="1"/>
          <p:nvPr/>
        </p:nvSpPr>
        <p:spPr>
          <a:xfrm>
            <a:off x="5146692" y="2136196"/>
            <a:ext cx="1828801" cy="738664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MUKILTEO SCHOOL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DISTRICT OFFICE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37D9C-7DD2-3441-BDBF-088C14A7F04B}"/>
              </a:ext>
            </a:extLst>
          </p:cNvPr>
          <p:cNvSpPr txBox="1"/>
          <p:nvPr/>
        </p:nvSpPr>
        <p:spPr>
          <a:xfrm>
            <a:off x="4912725" y="5444124"/>
            <a:ext cx="1971922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ACES HIGH SCHOOL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19B33C-8986-7543-93A9-A7FAB934C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77" y="1006522"/>
            <a:ext cx="660400" cy="66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72A5C-42E1-B74A-B9C2-87F8904A7B5D}"/>
              </a:ext>
            </a:extLst>
          </p:cNvPr>
          <p:cNvSpPr txBox="1"/>
          <p:nvPr/>
        </p:nvSpPr>
        <p:spPr>
          <a:xfrm>
            <a:off x="768743" y="3298338"/>
            <a:ext cx="2681334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EXPLORER MIDDLE SCHOOL</a:t>
            </a:r>
          </a:p>
        </p:txBody>
      </p:sp>
    </p:spTree>
    <p:extLst>
      <p:ext uri="{BB962C8B-B14F-4D97-AF65-F5344CB8AC3E}">
        <p14:creationId xmlns:p14="http://schemas.microsoft.com/office/powerpoint/2010/main" val="239442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0B217C-ADD1-584A-8FEB-D10E4D7CD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2" t="36724" r="25748" b="7951"/>
          <a:stretch/>
        </p:blipFill>
        <p:spPr>
          <a:xfrm>
            <a:off x="200567" y="938676"/>
            <a:ext cx="8724948" cy="56482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85EB8-CA04-4256-914B-38A08CB3F76B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32B986-466B-0D44-B966-AF6551286BDB}"/>
              </a:ext>
            </a:extLst>
          </p:cNvPr>
          <p:cNvSpPr txBox="1">
            <a:spLocks/>
          </p:cNvSpPr>
          <p:nvPr/>
        </p:nvSpPr>
        <p:spPr>
          <a:xfrm>
            <a:off x="294076" y="289938"/>
            <a:ext cx="8657449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CHALLENGER OVERVIEW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EXISTING 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C8B99C-C2EF-D64B-99CA-11799441955B}"/>
              </a:ext>
            </a:extLst>
          </p:cNvPr>
          <p:cNvSpPr txBox="1"/>
          <p:nvPr/>
        </p:nvSpPr>
        <p:spPr>
          <a:xfrm>
            <a:off x="5521292" y="4020466"/>
            <a:ext cx="1081378" cy="523220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MAIN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1DEFA5-08B4-CE44-8DE7-80711EC1C84E}"/>
              </a:ext>
            </a:extLst>
          </p:cNvPr>
          <p:cNvSpPr txBox="1"/>
          <p:nvPr/>
        </p:nvSpPr>
        <p:spPr>
          <a:xfrm>
            <a:off x="1201972" y="3251417"/>
            <a:ext cx="1081378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330ED0-B947-CF46-AD12-871C7974040B}"/>
              </a:ext>
            </a:extLst>
          </p:cNvPr>
          <p:cNvSpPr txBox="1"/>
          <p:nvPr/>
        </p:nvSpPr>
        <p:spPr>
          <a:xfrm>
            <a:off x="5181155" y="1274845"/>
            <a:ext cx="1081378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SOFT PLAY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9F1719-13F4-3D47-BFD9-56A835BFD90D}"/>
              </a:ext>
            </a:extLst>
          </p:cNvPr>
          <p:cNvSpPr txBox="1"/>
          <p:nvPr/>
        </p:nvSpPr>
        <p:spPr>
          <a:xfrm>
            <a:off x="5766288" y="5346934"/>
            <a:ext cx="1081378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BUS LOOP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4CD07-9E49-E745-A3E3-06B949CC8971}"/>
              </a:ext>
            </a:extLst>
          </p:cNvPr>
          <p:cNvSpPr txBox="1"/>
          <p:nvPr/>
        </p:nvSpPr>
        <p:spPr>
          <a:xfrm>
            <a:off x="6882595" y="3099052"/>
            <a:ext cx="1081378" cy="738664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PARKING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PICK UP &amp; DROP-OFF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C6629-279C-3C40-8723-93AA1E69249A}"/>
              </a:ext>
            </a:extLst>
          </p:cNvPr>
          <p:cNvSpPr txBox="1"/>
          <p:nvPr/>
        </p:nvSpPr>
        <p:spPr>
          <a:xfrm>
            <a:off x="3630651" y="3421208"/>
            <a:ext cx="1550504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COURTYARD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2E48EF-7192-D243-89FC-02196209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77" y="1006522"/>
            <a:ext cx="660400" cy="660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46AF21-B524-B243-BEE6-EAE25D6B42AA}"/>
              </a:ext>
            </a:extLst>
          </p:cNvPr>
          <p:cNvSpPr txBox="1"/>
          <p:nvPr/>
        </p:nvSpPr>
        <p:spPr>
          <a:xfrm>
            <a:off x="4720287" y="1950385"/>
            <a:ext cx="633491" cy="369332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MUSIC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97B04-B812-AB4B-8F4F-B2836B65BEB5}"/>
              </a:ext>
            </a:extLst>
          </p:cNvPr>
          <p:cNvSpPr txBox="1"/>
          <p:nvPr/>
        </p:nvSpPr>
        <p:spPr>
          <a:xfrm>
            <a:off x="5320580" y="1999245"/>
            <a:ext cx="633491" cy="369332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GYM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41874C-CD12-F448-A623-0F732F1ABBE6}"/>
              </a:ext>
            </a:extLst>
          </p:cNvPr>
          <p:cNvSpPr txBox="1"/>
          <p:nvPr/>
        </p:nvSpPr>
        <p:spPr>
          <a:xfrm>
            <a:off x="5939441" y="1861439"/>
            <a:ext cx="703292" cy="646331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COVERED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D40ECA-9F56-EF4D-BAC6-E82563D0E0C4}"/>
              </a:ext>
            </a:extLst>
          </p:cNvPr>
          <p:cNvSpPr txBox="1"/>
          <p:nvPr/>
        </p:nvSpPr>
        <p:spPr>
          <a:xfrm>
            <a:off x="5816171" y="2613499"/>
            <a:ext cx="717192" cy="369332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KITCHEN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4B7965-A7C9-C14D-87E1-96CD0006378D}"/>
              </a:ext>
            </a:extLst>
          </p:cNvPr>
          <p:cNvSpPr txBox="1"/>
          <p:nvPr/>
        </p:nvSpPr>
        <p:spPr>
          <a:xfrm>
            <a:off x="5746370" y="3150971"/>
            <a:ext cx="717192" cy="369332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EXTENDED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ADMIN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71614F-D438-AF48-990A-BC0E302ED0A2}"/>
              </a:ext>
            </a:extLst>
          </p:cNvPr>
          <p:cNvSpPr txBox="1"/>
          <p:nvPr/>
        </p:nvSpPr>
        <p:spPr>
          <a:xfrm>
            <a:off x="5257759" y="2620481"/>
            <a:ext cx="717192" cy="507831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MULTI-PURPOSE</a:t>
            </a:r>
          </a:p>
        </p:txBody>
      </p:sp>
    </p:spTree>
    <p:extLst>
      <p:ext uri="{BB962C8B-B14F-4D97-AF65-F5344CB8AC3E}">
        <p14:creationId xmlns:p14="http://schemas.microsoft.com/office/powerpoint/2010/main" val="337932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BD6401-C79F-404E-809F-1F8318D2C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4" r="12522" b="12944"/>
          <a:stretch/>
        </p:blipFill>
        <p:spPr>
          <a:xfrm>
            <a:off x="222637" y="747424"/>
            <a:ext cx="8697083" cy="58365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A29EF9-BF85-4A37-82D0-F83D20291E07}"/>
              </a:ext>
            </a:extLst>
          </p:cNvPr>
          <p:cNvSpPr txBox="1">
            <a:spLocks/>
          </p:cNvSpPr>
          <p:nvPr/>
        </p:nvSpPr>
        <p:spPr>
          <a:xfrm>
            <a:off x="294076" y="289938"/>
            <a:ext cx="8657449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OVERVIEW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EXISTING 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85EB8-CA04-4256-914B-38A08CB3F76B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239E7-B526-7046-BA5C-B5A5A7ED6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17" y="1006522"/>
            <a:ext cx="6604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2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A944F3-D57B-AC40-9D00-7A2C34263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81" t="37323" r="21879" b="19540"/>
          <a:stretch/>
        </p:blipFill>
        <p:spPr>
          <a:xfrm>
            <a:off x="222637" y="976061"/>
            <a:ext cx="8697083" cy="5627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85EB8-CA04-4256-914B-38A08CB3F76B}"/>
              </a:ext>
            </a:extLst>
          </p:cNvPr>
          <p:cNvSpPr txBox="1"/>
          <p:nvPr/>
        </p:nvSpPr>
        <p:spPr>
          <a:xfrm>
            <a:off x="8570794" y="6143671"/>
            <a:ext cx="41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32B986-466B-0D44-B966-AF6551286BDB}"/>
              </a:ext>
            </a:extLst>
          </p:cNvPr>
          <p:cNvSpPr txBox="1">
            <a:spLocks/>
          </p:cNvSpPr>
          <p:nvPr/>
        </p:nvSpPr>
        <p:spPr>
          <a:xfrm>
            <a:off x="294076" y="289938"/>
            <a:ext cx="8657449" cy="71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OVERVIEW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EXISTING SITE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A9B0FB-C354-454D-A92B-35B153EE8881}"/>
              </a:ext>
            </a:extLst>
          </p:cNvPr>
          <p:cNvSpPr txBox="1"/>
          <p:nvPr/>
        </p:nvSpPr>
        <p:spPr>
          <a:xfrm>
            <a:off x="4082111" y="2967197"/>
            <a:ext cx="1081378" cy="523220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MAIN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ENTRY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092CDE-3B8C-D34F-9E2D-06C0D63FE8B2}"/>
              </a:ext>
            </a:extLst>
          </p:cNvPr>
          <p:cNvSpPr txBox="1"/>
          <p:nvPr/>
        </p:nvSpPr>
        <p:spPr>
          <a:xfrm>
            <a:off x="294076" y="3789823"/>
            <a:ext cx="1081378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PORTABLES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A91F0B-99DF-6340-9B39-AC68EF589337}"/>
              </a:ext>
            </a:extLst>
          </p:cNvPr>
          <p:cNvSpPr txBox="1"/>
          <p:nvPr/>
        </p:nvSpPr>
        <p:spPr>
          <a:xfrm>
            <a:off x="1651655" y="5404357"/>
            <a:ext cx="1081378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SOFT PLAY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C470F2-16AE-4847-BEE5-B06BF8C1ED03}"/>
              </a:ext>
            </a:extLst>
          </p:cNvPr>
          <p:cNvSpPr txBox="1"/>
          <p:nvPr/>
        </p:nvSpPr>
        <p:spPr>
          <a:xfrm>
            <a:off x="7854245" y="3102804"/>
            <a:ext cx="1081378" cy="307777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BUS LOOP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2508EA-12FD-0747-B3EC-6267B3D1070E}"/>
              </a:ext>
            </a:extLst>
          </p:cNvPr>
          <p:cNvSpPr txBox="1"/>
          <p:nvPr/>
        </p:nvSpPr>
        <p:spPr>
          <a:xfrm>
            <a:off x="5304634" y="1418002"/>
            <a:ext cx="1081378" cy="738664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PARKING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PICK UP &amp; DROP-OFF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B5D52B-44C6-5847-880C-D9B7B9744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17" y="1087802"/>
            <a:ext cx="660400" cy="660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535B69-52EA-3B45-8280-CD7C91DB056E}"/>
              </a:ext>
            </a:extLst>
          </p:cNvPr>
          <p:cNvSpPr txBox="1"/>
          <p:nvPr/>
        </p:nvSpPr>
        <p:spPr>
          <a:xfrm>
            <a:off x="525692" y="4919940"/>
            <a:ext cx="1076650" cy="400110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COVERED PLAY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DCA53-10A8-AC44-B04D-CE18B66A81C6}"/>
              </a:ext>
            </a:extLst>
          </p:cNvPr>
          <p:cNvSpPr txBox="1"/>
          <p:nvPr/>
        </p:nvSpPr>
        <p:spPr>
          <a:xfrm>
            <a:off x="2356766" y="4380572"/>
            <a:ext cx="1076650" cy="553998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CLASSROOM WING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4679F-6484-A64A-ACE7-0BF7E6FA45EC}"/>
              </a:ext>
            </a:extLst>
          </p:cNvPr>
          <p:cNvSpPr txBox="1"/>
          <p:nvPr/>
        </p:nvSpPr>
        <p:spPr>
          <a:xfrm>
            <a:off x="6356752" y="2859475"/>
            <a:ext cx="1076650" cy="369332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KITCHEN</a:t>
            </a:r>
          </a:p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MODERNIZATION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21D8E9-7B54-1D4B-B058-8018A0679063}"/>
              </a:ext>
            </a:extLst>
          </p:cNvPr>
          <p:cNvSpPr txBox="1"/>
          <p:nvPr/>
        </p:nvSpPr>
        <p:spPr>
          <a:xfrm>
            <a:off x="7077295" y="3896649"/>
            <a:ext cx="852383" cy="400110"/>
          </a:xfrm>
          <a:prstGeom prst="rect">
            <a:avLst/>
          </a:prstGeom>
          <a:noFill/>
          <a:effectLst>
            <a:outerShdw blurRad="63500" dir="5400000" algn="ctr" rotWithShape="0">
              <a:schemeClr val="tx1">
                <a:alpha val="7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NEW 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29487543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72B62"/>
      </a:accent1>
      <a:accent2>
        <a:srgbClr val="0E57C4"/>
      </a:accent2>
      <a:accent3>
        <a:srgbClr val="498DF1"/>
      </a:accent3>
      <a:accent4>
        <a:srgbClr val="7F8FA9"/>
      </a:accent4>
      <a:accent5>
        <a:srgbClr val="596984"/>
      </a:accent5>
      <a:accent6>
        <a:srgbClr val="3B4658"/>
      </a:accent6>
      <a:hlink>
        <a:srgbClr val="242852"/>
      </a:hlink>
      <a:folHlink>
        <a:srgbClr val="24285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828058_Team_organization_chart_cr - v2" id="{915D4BD2-5EDE-4155-812A-6F5C6A15CDED}" vid="{CE6030AE-B31C-414C-A6D0-64062E584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EB5CE-B180-4C52-AF5C-6938F212B3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C5CA16-A51D-486C-B035-2C2AA34E8E7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BC026D-7C26-434E-BF4C-BC6ED0176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0</TotalTime>
  <Words>1223</Words>
  <Application>Microsoft Macintosh PowerPoint</Application>
  <PresentationFormat>On-screen Show (4:3)</PresentationFormat>
  <Paragraphs>274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Corbel</vt:lpstr>
      <vt:lpstr>Basis</vt:lpstr>
      <vt:lpstr>CHALLENGER &amp; HORIZON RENOVATION &amp; ADDITIONS</vt:lpstr>
      <vt:lpstr>PowerPoint Presentation</vt:lpstr>
      <vt:lpstr>PowerPoint Presentation</vt:lpstr>
      <vt:lpstr>PROJECT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COMPLEX SCHEDULING, PHASING &amp; COORDINATION 2. OCCUPIED SITE</vt:lpstr>
      <vt:lpstr>1. COMPLEX SCHEDULING, PHASING &amp; COORDINATION 2. OCCUPIED SITE</vt:lpstr>
      <vt:lpstr>PowerPoint Presentation</vt:lpstr>
      <vt:lpstr>4. Complex Work Environment</vt:lpstr>
      <vt:lpstr>4. Complex Work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</cp:revision>
  <cp:lastPrinted>2020-09-10T16:58:49Z</cp:lastPrinted>
  <dcterms:created xsi:type="dcterms:W3CDTF">2019-10-07T16:19:21Z</dcterms:created>
  <dcterms:modified xsi:type="dcterms:W3CDTF">2020-09-17T00:07:42Z</dcterms:modified>
</cp:coreProperties>
</file>