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8" r:id="rId1"/>
  </p:sldMasterIdLst>
  <p:notesMasterIdLst>
    <p:notesMasterId r:id="rId15"/>
  </p:notesMasterIdLst>
  <p:handoutMasterIdLst>
    <p:handoutMasterId r:id="rId16"/>
  </p:handoutMasterIdLst>
  <p:sldIdLst>
    <p:sldId id="448" r:id="rId2"/>
    <p:sldId id="470" r:id="rId3"/>
    <p:sldId id="460" r:id="rId4"/>
    <p:sldId id="454" r:id="rId5"/>
    <p:sldId id="462" r:id="rId6"/>
    <p:sldId id="463" r:id="rId7"/>
    <p:sldId id="464" r:id="rId8"/>
    <p:sldId id="465" r:id="rId9"/>
    <p:sldId id="466" r:id="rId10"/>
    <p:sldId id="467" r:id="rId11"/>
    <p:sldId id="471" r:id="rId12"/>
    <p:sldId id="472" r:id="rId13"/>
    <p:sldId id="449" r:id="rId1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ll International Inc" initials="RVP" lastIdx="4" clrIdx="0"/>
  <p:cmAuthor id="1" name="Matt Walker" initials="MJW"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9010"/>
    <a:srgbClr val="848D8A"/>
    <a:srgbClr val="237BFD"/>
    <a:srgbClr val="013685"/>
    <a:srgbClr val="009999"/>
    <a:srgbClr val="167861"/>
    <a:srgbClr val="343E00"/>
    <a:srgbClr val="697E00"/>
    <a:srgbClr val="0255CE"/>
    <a:srgbClr val="D0F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8" autoAdjust="0"/>
    <p:restoredTop sz="90918" autoAdjust="0"/>
  </p:normalViewPr>
  <p:slideViewPr>
    <p:cSldViewPr>
      <p:cViewPr varScale="1">
        <p:scale>
          <a:sx n="117" d="100"/>
          <a:sy n="117" d="100"/>
        </p:scale>
        <p:origin x="84"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2" y="1"/>
            <a:ext cx="3038475" cy="463550"/>
          </a:xfrm>
          <a:prstGeom prst="rect">
            <a:avLst/>
          </a:prstGeom>
          <a:noFill/>
          <a:ln w="9525">
            <a:noFill/>
            <a:miter lim="800000"/>
            <a:headEnd/>
            <a:tailEnd/>
          </a:ln>
          <a:effectLst/>
        </p:spPr>
        <p:txBody>
          <a:bodyPr vert="horz" wrap="square" lIns="93766" tIns="46883" rIns="93766" bIns="46883" numCol="1" anchor="t" anchorCtr="0" compatLnSpc="1">
            <a:prstTxWarp prst="textNoShape">
              <a:avLst/>
            </a:prstTxWarp>
          </a:bodyPr>
          <a:lstStyle>
            <a:lvl1pPr defTabSz="937868" eaLnBrk="1" hangingPunct="1">
              <a:defRPr sz="1300" dirty="0">
                <a:latin typeface="Arial" charset="0"/>
              </a:defRPr>
            </a:lvl1pPr>
          </a:lstStyle>
          <a:p>
            <a:pPr>
              <a:defRPr/>
            </a:pPr>
            <a:endParaRPr lang="en-US" dirty="0"/>
          </a:p>
        </p:txBody>
      </p:sp>
      <p:sp>
        <p:nvSpPr>
          <p:cNvPr id="76803" name="Rectangle 3"/>
          <p:cNvSpPr>
            <a:spLocks noGrp="1" noChangeArrowheads="1"/>
          </p:cNvSpPr>
          <p:nvPr>
            <p:ph type="dt" sz="quarter" idx="1"/>
          </p:nvPr>
        </p:nvSpPr>
        <p:spPr bwMode="auto">
          <a:xfrm>
            <a:off x="3970340" y="1"/>
            <a:ext cx="3038475" cy="463550"/>
          </a:xfrm>
          <a:prstGeom prst="rect">
            <a:avLst/>
          </a:prstGeom>
          <a:noFill/>
          <a:ln w="9525">
            <a:noFill/>
            <a:miter lim="800000"/>
            <a:headEnd/>
            <a:tailEnd/>
          </a:ln>
          <a:effectLst/>
        </p:spPr>
        <p:txBody>
          <a:bodyPr vert="horz" wrap="square" lIns="93766" tIns="46883" rIns="93766" bIns="46883" numCol="1" anchor="t" anchorCtr="0" compatLnSpc="1">
            <a:prstTxWarp prst="textNoShape">
              <a:avLst/>
            </a:prstTxWarp>
          </a:bodyPr>
          <a:lstStyle>
            <a:lvl1pPr algn="r" defTabSz="937868" eaLnBrk="1" hangingPunct="1">
              <a:defRPr sz="1300" dirty="0">
                <a:latin typeface="Arial" charset="0"/>
              </a:defRPr>
            </a:lvl1pPr>
          </a:lstStyle>
          <a:p>
            <a:pPr>
              <a:defRPr/>
            </a:pPr>
            <a:endParaRPr lang="en-US" dirty="0"/>
          </a:p>
        </p:txBody>
      </p:sp>
      <p:sp>
        <p:nvSpPr>
          <p:cNvPr id="76804" name="Rectangle 4"/>
          <p:cNvSpPr>
            <a:spLocks noGrp="1" noChangeArrowheads="1"/>
          </p:cNvSpPr>
          <p:nvPr>
            <p:ph type="ftr" sz="quarter" idx="2"/>
          </p:nvPr>
        </p:nvSpPr>
        <p:spPr bwMode="auto">
          <a:xfrm>
            <a:off x="2" y="8831264"/>
            <a:ext cx="3038475" cy="463550"/>
          </a:xfrm>
          <a:prstGeom prst="rect">
            <a:avLst/>
          </a:prstGeom>
          <a:noFill/>
          <a:ln w="9525">
            <a:noFill/>
            <a:miter lim="800000"/>
            <a:headEnd/>
            <a:tailEnd/>
          </a:ln>
          <a:effectLst/>
        </p:spPr>
        <p:txBody>
          <a:bodyPr vert="horz" wrap="square" lIns="93766" tIns="46883" rIns="93766" bIns="46883" numCol="1" anchor="b" anchorCtr="0" compatLnSpc="1">
            <a:prstTxWarp prst="textNoShape">
              <a:avLst/>
            </a:prstTxWarp>
          </a:bodyPr>
          <a:lstStyle>
            <a:lvl1pPr defTabSz="937868" eaLnBrk="1" hangingPunct="1">
              <a:defRPr sz="1300" dirty="0">
                <a:latin typeface="Arial" charset="0"/>
              </a:defRPr>
            </a:lvl1pPr>
          </a:lstStyle>
          <a:p>
            <a:pPr>
              <a:defRPr/>
            </a:pPr>
            <a:endParaRPr lang="en-US" dirty="0"/>
          </a:p>
        </p:txBody>
      </p:sp>
      <p:sp>
        <p:nvSpPr>
          <p:cNvPr id="76805" name="Rectangle 5"/>
          <p:cNvSpPr>
            <a:spLocks noGrp="1" noChangeArrowheads="1"/>
          </p:cNvSpPr>
          <p:nvPr>
            <p:ph type="sldNum" sz="quarter" idx="3"/>
          </p:nvPr>
        </p:nvSpPr>
        <p:spPr bwMode="auto">
          <a:xfrm>
            <a:off x="3970340" y="8831264"/>
            <a:ext cx="3038475" cy="463550"/>
          </a:xfrm>
          <a:prstGeom prst="rect">
            <a:avLst/>
          </a:prstGeom>
          <a:noFill/>
          <a:ln w="9525">
            <a:noFill/>
            <a:miter lim="800000"/>
            <a:headEnd/>
            <a:tailEnd/>
          </a:ln>
          <a:effectLst/>
        </p:spPr>
        <p:txBody>
          <a:bodyPr vert="horz" wrap="square" lIns="93766" tIns="46883" rIns="93766" bIns="46883" numCol="1" anchor="b" anchorCtr="0" compatLnSpc="1">
            <a:prstTxWarp prst="textNoShape">
              <a:avLst/>
            </a:prstTxWarp>
          </a:bodyPr>
          <a:lstStyle>
            <a:lvl1pPr algn="r" defTabSz="937868" eaLnBrk="1" hangingPunct="1">
              <a:defRPr sz="1300">
                <a:latin typeface="Arial" charset="0"/>
              </a:defRPr>
            </a:lvl1pPr>
          </a:lstStyle>
          <a:p>
            <a:pPr>
              <a:defRPr/>
            </a:pPr>
            <a:fld id="{DF309DBA-4616-490A-9BF4-C0485C42D779}" type="slidenum">
              <a:rPr lang="en-US"/>
              <a:pPr>
                <a:defRPr/>
              </a:pPr>
              <a:t>‹#›</a:t>
            </a:fld>
            <a:endParaRPr lang="en-US" dirty="0"/>
          </a:p>
        </p:txBody>
      </p:sp>
    </p:spTree>
    <p:extLst>
      <p:ext uri="{BB962C8B-B14F-4D97-AF65-F5344CB8AC3E}">
        <p14:creationId xmlns:p14="http://schemas.microsoft.com/office/powerpoint/2010/main" val="3717164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06" tIns="45703" rIns="91406" bIns="45703" rtlCol="0"/>
          <a:lstStyle>
            <a:lvl1pPr algn="l">
              <a:defRPr sz="1200" dirty="0">
                <a:latin typeface="Arial" charset="0"/>
              </a:defRPr>
            </a:lvl1pPr>
          </a:lstStyle>
          <a:p>
            <a:pPr>
              <a:defRPr/>
            </a:pPr>
            <a:endParaRPr lang="en-US" dirty="0"/>
          </a:p>
        </p:txBody>
      </p:sp>
      <p:sp>
        <p:nvSpPr>
          <p:cNvPr id="3" name="Date Placeholder 2"/>
          <p:cNvSpPr>
            <a:spLocks noGrp="1"/>
          </p:cNvSpPr>
          <p:nvPr>
            <p:ph type="dt" idx="1"/>
          </p:nvPr>
        </p:nvSpPr>
        <p:spPr>
          <a:xfrm>
            <a:off x="3970340" y="0"/>
            <a:ext cx="3038475" cy="465138"/>
          </a:xfrm>
          <a:prstGeom prst="rect">
            <a:avLst/>
          </a:prstGeom>
        </p:spPr>
        <p:txBody>
          <a:bodyPr vert="horz" lIns="91406" tIns="45703" rIns="91406" bIns="45703" rtlCol="0"/>
          <a:lstStyle>
            <a:lvl1pPr algn="r">
              <a:defRPr sz="1200">
                <a:latin typeface="Arial" charset="0"/>
              </a:defRPr>
            </a:lvl1pPr>
          </a:lstStyle>
          <a:p>
            <a:pPr>
              <a:defRPr/>
            </a:pPr>
            <a:fld id="{10BADB4A-FD7B-423E-9B55-3580A112BBEE}" type="datetimeFigureOut">
              <a:rPr lang="en-US"/>
              <a:pPr>
                <a:defRPr/>
              </a:pPr>
              <a:t>3/24/2020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06" tIns="45703" rIns="91406" bIns="45703" rtlCol="0" anchor="ctr"/>
          <a:lstStyle/>
          <a:p>
            <a:pPr lvl="0"/>
            <a:endParaRPr lang="en-US" noProof="0" dirty="0"/>
          </a:p>
        </p:txBody>
      </p:sp>
      <p:sp>
        <p:nvSpPr>
          <p:cNvPr id="5" name="Notes Placeholder 4"/>
          <p:cNvSpPr>
            <a:spLocks noGrp="1"/>
          </p:cNvSpPr>
          <p:nvPr>
            <p:ph type="body" sz="quarter" idx="3"/>
          </p:nvPr>
        </p:nvSpPr>
        <p:spPr>
          <a:xfrm>
            <a:off x="701675" y="4416427"/>
            <a:ext cx="5607050" cy="4183063"/>
          </a:xfrm>
          <a:prstGeom prst="rect">
            <a:avLst/>
          </a:prstGeom>
        </p:spPr>
        <p:txBody>
          <a:bodyPr vert="horz" lIns="91406" tIns="45703" rIns="91406" bIns="4570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29675"/>
            <a:ext cx="3038475" cy="465138"/>
          </a:xfrm>
          <a:prstGeom prst="rect">
            <a:avLst/>
          </a:prstGeom>
        </p:spPr>
        <p:txBody>
          <a:bodyPr vert="horz" lIns="91406" tIns="45703" rIns="91406" bIns="45703" rtlCol="0" anchor="b"/>
          <a:lstStyle>
            <a:lvl1pPr algn="l">
              <a:defRPr sz="1200" dirty="0">
                <a:latin typeface="Arial" charset="0"/>
              </a:defRPr>
            </a:lvl1pPr>
          </a:lstStyle>
          <a:p>
            <a:pPr>
              <a:defRPr/>
            </a:pPr>
            <a:endParaRPr lang="en-US" dirty="0"/>
          </a:p>
        </p:txBody>
      </p:sp>
      <p:sp>
        <p:nvSpPr>
          <p:cNvPr id="7" name="Slide Number Placeholder 6"/>
          <p:cNvSpPr>
            <a:spLocks noGrp="1"/>
          </p:cNvSpPr>
          <p:nvPr>
            <p:ph type="sldNum" sz="quarter" idx="5"/>
          </p:nvPr>
        </p:nvSpPr>
        <p:spPr>
          <a:xfrm>
            <a:off x="3970340" y="8829675"/>
            <a:ext cx="3038475" cy="465138"/>
          </a:xfrm>
          <a:prstGeom prst="rect">
            <a:avLst/>
          </a:prstGeom>
        </p:spPr>
        <p:txBody>
          <a:bodyPr vert="horz" lIns="91406" tIns="45703" rIns="91406" bIns="45703" rtlCol="0" anchor="b"/>
          <a:lstStyle>
            <a:lvl1pPr algn="r">
              <a:defRPr sz="1200">
                <a:latin typeface="Arial" charset="0"/>
              </a:defRPr>
            </a:lvl1pPr>
          </a:lstStyle>
          <a:p>
            <a:pPr>
              <a:defRPr/>
            </a:pPr>
            <a:fld id="{8380247A-D347-4AB8-834E-67076EEFA2C8}" type="slidenum">
              <a:rPr lang="en-US"/>
              <a:pPr>
                <a:defRPr/>
              </a:pPr>
              <a:t>‹#›</a:t>
            </a:fld>
            <a:endParaRPr lang="en-US" dirty="0"/>
          </a:p>
        </p:txBody>
      </p:sp>
    </p:spTree>
    <p:extLst>
      <p:ext uri="{BB962C8B-B14F-4D97-AF65-F5344CB8AC3E}">
        <p14:creationId xmlns:p14="http://schemas.microsoft.com/office/powerpoint/2010/main" val="539393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88B16-63A3-4446-904B-A868A22F65A6}" type="slidenum">
              <a:rPr lang="en-US" smtClean="0"/>
              <a:t>1</a:t>
            </a:fld>
            <a:endParaRPr lang="en-US" dirty="0"/>
          </a:p>
        </p:txBody>
      </p:sp>
    </p:spTree>
    <p:extLst>
      <p:ext uri="{BB962C8B-B14F-4D97-AF65-F5344CB8AC3E}">
        <p14:creationId xmlns:p14="http://schemas.microsoft.com/office/powerpoint/2010/main" val="1700136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spcAft>
                <a:spcPct val="15000"/>
              </a:spcAft>
              <a:buClr>
                <a:srgbClr val="243239"/>
              </a:buClr>
              <a:buSzPct val="10000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8380247A-D347-4AB8-834E-67076EEFA2C8}" type="slidenum">
              <a:rPr lang="en-US" smtClean="0"/>
              <a:pPr>
                <a:defRPr/>
              </a:pPr>
              <a:t>4</a:t>
            </a:fld>
            <a:endParaRPr lang="en-US" dirty="0"/>
          </a:p>
        </p:txBody>
      </p:sp>
    </p:spTree>
    <p:extLst>
      <p:ext uri="{BB962C8B-B14F-4D97-AF65-F5344CB8AC3E}">
        <p14:creationId xmlns:p14="http://schemas.microsoft.com/office/powerpoint/2010/main" val="3273309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488B16-63A3-4446-904B-A868A22F65A6}" type="slidenum">
              <a:rPr lang="en-US" smtClean="0"/>
              <a:t>13</a:t>
            </a:fld>
            <a:endParaRPr lang="en-US" dirty="0"/>
          </a:p>
        </p:txBody>
      </p:sp>
    </p:spTree>
    <p:extLst>
      <p:ext uri="{BB962C8B-B14F-4D97-AF65-F5344CB8AC3E}">
        <p14:creationId xmlns:p14="http://schemas.microsoft.com/office/powerpoint/2010/main" val="3744731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33400" y="1295400"/>
            <a:ext cx="8001000" cy="5105400"/>
          </a:xfrm>
        </p:spPr>
        <p:txBody>
          <a:bodyPr/>
          <a:lstStyle>
            <a:lvl2pPr marL="684213" indent="-228600">
              <a:buFont typeface="Calibri" panose="020F0502020204030204" pitchFamily="34" charset="0"/>
              <a:buChar cha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 name="Rectangle 9"/>
          <p:cNvSpPr/>
          <p:nvPr userDrawn="1"/>
        </p:nvSpPr>
        <p:spPr>
          <a:xfrm>
            <a:off x="0" y="0"/>
            <a:ext cx="9144000" cy="68580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5067300" y="2781302"/>
            <a:ext cx="6858000" cy="1295400"/>
          </a:xfrm>
          <a:prstGeom prst="rect">
            <a:avLst/>
          </a:prstGeom>
        </p:spPr>
      </p:pic>
      <p:sp>
        <p:nvSpPr>
          <p:cNvPr id="2" name="Vertical Title 1"/>
          <p:cNvSpPr>
            <a:spLocks noGrp="1"/>
          </p:cNvSpPr>
          <p:nvPr>
            <p:ph type="title" orient="vert"/>
          </p:nvPr>
        </p:nvSpPr>
        <p:spPr>
          <a:xfrm>
            <a:off x="7848600" y="304800"/>
            <a:ext cx="1219200" cy="5821363"/>
          </a:xfrm>
        </p:spPr>
        <p:txBody>
          <a:bodyPr vert="eaVert" anchor="b" anchorCtr="0"/>
          <a:lstStyle>
            <a:lvl1pPr>
              <a:defRPr sz="3200"/>
            </a:lvl1pPr>
          </a:lstStyle>
          <a:p>
            <a:r>
              <a:rPr lang="en-US" dirty="0"/>
              <a:t>Click to edit Master title style</a:t>
            </a:r>
          </a:p>
        </p:txBody>
      </p:sp>
      <p:sp>
        <p:nvSpPr>
          <p:cNvPr id="3" name="Vertical Text Placeholder 2"/>
          <p:cNvSpPr>
            <a:spLocks noGrp="1"/>
          </p:cNvSpPr>
          <p:nvPr>
            <p:ph type="body" orient="vert" idx="1"/>
          </p:nvPr>
        </p:nvSpPr>
        <p:spPr>
          <a:xfrm>
            <a:off x="457200" y="457200"/>
            <a:ext cx="7086600" cy="5668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5400000">
            <a:off x="-263012" y="5528379"/>
            <a:ext cx="1655064" cy="504306"/>
          </a:xfrm>
          <a:prstGeom prst="rect">
            <a:avLst/>
          </a:prstGeom>
        </p:spPr>
      </p:pic>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p:cNvSpPr/>
          <p:nvPr userDrawn="1"/>
        </p:nvSpPr>
        <p:spPr>
          <a:xfrm>
            <a:off x="0" y="5526505"/>
            <a:ext cx="1732547" cy="13314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descr="North Mason Regional Fire Authority"/>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234"/>
            <a:ext cx="9148120" cy="2601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45954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Rectangle 1"/>
          <p:cNvSpPr/>
          <p:nvPr userDrawn="1"/>
        </p:nvSpPr>
        <p:spPr>
          <a:xfrm>
            <a:off x="0" y="-74428"/>
            <a:ext cx="9229060" cy="16055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21062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ection Header">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52757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2"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685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685801" y="1219200"/>
            <a:ext cx="7772400" cy="41046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381000" y="1143000"/>
            <a:ext cx="8458200" cy="4343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11348079" y="243432"/>
            <a:ext cx="747806" cy="240946"/>
          </a:xfrm>
          <a:prstGeom prst="rect">
            <a:avLst/>
          </a:prstGeom>
          <a:gradFill>
            <a:gsLst>
              <a:gs pos="100000">
                <a:schemeClr val="bg1">
                  <a:alpha val="0"/>
                </a:schemeClr>
              </a:gs>
              <a:gs pos="56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7620000" cy="7921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295400"/>
            <a:ext cx="7620000" cy="5105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rotWithShape="1">
          <a:blip r:embed="rId15" cstate="print">
            <a:extLst>
              <a:ext uri="{28A0092B-C50C-407E-A947-70E740481C1C}">
                <a14:useLocalDpi xmlns:a14="http://schemas.microsoft.com/office/drawing/2010/main" val="0"/>
              </a:ext>
            </a:extLst>
          </a:blip>
          <a:srcRect l="32322" r="30846" b="39574"/>
          <a:stretch/>
        </p:blipFill>
        <p:spPr>
          <a:xfrm>
            <a:off x="8483352" y="6503292"/>
            <a:ext cx="609601" cy="304731"/>
          </a:xfrm>
          <a:prstGeom prst="rect">
            <a:avLst/>
          </a:prstGeom>
        </p:spPr>
      </p:pic>
      <p:pic>
        <p:nvPicPr>
          <p:cNvPr id="9" name="Picture 8"/>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6200" y="6158752"/>
            <a:ext cx="914400" cy="699248"/>
          </a:xfrm>
          <a:prstGeom prst="rect">
            <a:avLst/>
          </a:prstGeom>
        </p:spPr>
      </p:pic>
    </p:spTree>
  </p:cSld>
  <p:clrMap bg1="lt1" tx1="dk1" bg2="lt2" tx2="dk2" accent1="accent1" accent2="accent2" accent3="accent3" accent4="accent4" accent5="accent5" accent6="accent6" hlink="hlink" folHlink="folHlink"/>
  <p:sldLayoutIdLst>
    <p:sldLayoutId id="2147484170" r:id="rId1"/>
    <p:sldLayoutId id="2147484171" r:id="rId2"/>
    <p:sldLayoutId id="2147484172" r:id="rId3"/>
    <p:sldLayoutId id="2147484173" r:id="rId4"/>
    <p:sldLayoutId id="2147484174" r:id="rId5"/>
    <p:sldLayoutId id="2147484175" r:id="rId6"/>
    <p:sldLayoutId id="2147484176" r:id="rId7"/>
    <p:sldLayoutId id="2147484177" r:id="rId8"/>
    <p:sldLayoutId id="2147484178" r:id="rId9"/>
    <p:sldLayoutId id="2147484179" r:id="rId10"/>
    <p:sldLayoutId id="2147484180" r:id="rId11"/>
    <p:sldLayoutId id="2147484181" r:id="rId12"/>
    <p:sldLayoutId id="2147484182" r:id="rId13"/>
  </p:sldLayoutIdLst>
  <p:timing>
    <p:tnLst>
      <p:par>
        <p:cTn id="1" dur="indefinite" restart="never" nodeType="tmRoot"/>
      </p:par>
    </p:tnLst>
  </p:timing>
  <p:txStyles>
    <p:titleStyle>
      <a:lvl1pPr algn="l" defTabSz="914400" rtl="0" eaLnBrk="1" latinLnBrk="0" hangingPunct="1">
        <a:spcBef>
          <a:spcPct val="0"/>
        </a:spcBef>
        <a:buNone/>
        <a:defRPr sz="3200" kern="1200" cap="none" spc="-100" baseline="0">
          <a:ln>
            <a:noFill/>
          </a:ln>
          <a:solidFill>
            <a:schemeClr val="tx2"/>
          </a:solidFill>
          <a:effectLst/>
          <a:latin typeface="Century Gothic" panose="020B0502020202020204" pitchFamily="34" charset="0"/>
          <a:ea typeface="+mj-ea"/>
          <a:cs typeface="+mj-cs"/>
        </a:defRPr>
      </a:lvl1pPr>
    </p:titleStyle>
    <p:bodyStyle>
      <a:lvl1pPr marL="346075" indent="-346075" algn="l" defTabSz="914400" rtl="0" eaLnBrk="1" latinLnBrk="0" hangingPunct="1">
        <a:spcBef>
          <a:spcPct val="20000"/>
        </a:spcBef>
        <a:buClr>
          <a:schemeClr val="tx1"/>
        </a:buClr>
        <a:buFont typeface="Wingdings" panose="05000000000000000000" pitchFamily="2" charset="2"/>
        <a:buChar char="Ø"/>
        <a:defRPr sz="2200" b="0" kern="1200">
          <a:solidFill>
            <a:schemeClr val="tx1"/>
          </a:solidFill>
          <a:latin typeface="+mn-lt"/>
          <a:ea typeface="+mn-ea"/>
          <a:cs typeface="+mn-cs"/>
        </a:defRPr>
      </a:lvl1pPr>
      <a:lvl2pPr marL="684213" indent="-228600" algn="l" defTabSz="914400" rtl="0" eaLnBrk="1" latinLnBrk="0" hangingPunct="1">
        <a:spcBef>
          <a:spcPct val="20000"/>
        </a:spcBef>
        <a:buClr>
          <a:schemeClr val="accent2"/>
        </a:buClr>
        <a:buFont typeface="Arial" pitchFamily="34" charset="0"/>
        <a:buChar char="•"/>
        <a:defRPr sz="2000" b="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b="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b="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b="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653866" y="3810000"/>
            <a:ext cx="6536841" cy="2323713"/>
          </a:xfrm>
          <a:prstGeom prst="rect">
            <a:avLst/>
          </a:prstGeom>
        </p:spPr>
        <p:txBody>
          <a:bodyPr wrap="square">
            <a:spAutoFit/>
          </a:bodyPr>
          <a:lstStyle/>
          <a:p>
            <a:pPr>
              <a:lnSpc>
                <a:spcPts val="2500"/>
              </a:lnSpc>
            </a:pPr>
            <a:r>
              <a:rPr lang="en-US" sz="3200" b="1" dirty="0" smtClean="0">
                <a:latin typeface="+mn-lt"/>
              </a:rPr>
              <a:t>North Mason Regional Fire Authority</a:t>
            </a:r>
          </a:p>
          <a:p>
            <a:pPr>
              <a:lnSpc>
                <a:spcPts val="2500"/>
              </a:lnSpc>
            </a:pPr>
            <a:r>
              <a:rPr lang="en-US" sz="3200" b="1" dirty="0" smtClean="0">
                <a:latin typeface="+mn-lt"/>
              </a:rPr>
              <a:t>Headquarters Fire Station</a:t>
            </a:r>
          </a:p>
          <a:p>
            <a:pPr>
              <a:lnSpc>
                <a:spcPts val="2500"/>
              </a:lnSpc>
            </a:pPr>
            <a:endParaRPr lang="en-US" sz="3200" b="1" dirty="0">
              <a:latin typeface="+mn-lt"/>
            </a:endParaRPr>
          </a:p>
          <a:p>
            <a:pPr>
              <a:lnSpc>
                <a:spcPts val="2500"/>
              </a:lnSpc>
            </a:pPr>
            <a:r>
              <a:rPr lang="en-US" sz="2400" dirty="0">
                <a:latin typeface="+mn-lt"/>
              </a:rPr>
              <a:t>Project Review Committee | Project Approval Process</a:t>
            </a:r>
          </a:p>
          <a:p>
            <a:pPr>
              <a:lnSpc>
                <a:spcPts val="2500"/>
              </a:lnSpc>
            </a:pPr>
            <a:r>
              <a:rPr lang="en-US" sz="2400" dirty="0" smtClean="0">
                <a:latin typeface="+mn-lt"/>
              </a:rPr>
              <a:t>March 26, 2020</a:t>
            </a:r>
            <a:endParaRPr lang="en-US" sz="2400" dirty="0">
              <a:latin typeface="+mn-lt"/>
            </a:endParaRPr>
          </a:p>
          <a:p>
            <a:endParaRPr lang="en-US" sz="2000" dirty="0">
              <a:solidFill>
                <a:schemeClr val="accent5">
                  <a:lumMod val="50000"/>
                </a:schemeClr>
              </a:solidFill>
            </a:endParaRPr>
          </a:p>
        </p:txBody>
      </p:sp>
      <p:sp>
        <p:nvSpPr>
          <p:cNvPr id="3" name="TextBox 2"/>
          <p:cNvSpPr txBox="1"/>
          <p:nvPr/>
        </p:nvSpPr>
        <p:spPr>
          <a:xfrm>
            <a:off x="0" y="5943600"/>
            <a:ext cx="1355540" cy="914400"/>
          </a:xfrm>
          <a:prstGeom prst="rect">
            <a:avLst/>
          </a:prstGeom>
          <a:solidFill>
            <a:schemeClr val="bg1"/>
          </a:solidFill>
        </p:spPr>
        <p:txBody>
          <a:bodyPr wrap="square" rtlCol="0">
            <a:spAutoFit/>
          </a:bodyPr>
          <a:lstStyle/>
          <a:p>
            <a:endParaRPr lang="en-US" dirty="0"/>
          </a:p>
        </p:txBody>
      </p:sp>
      <p:sp>
        <p:nvSpPr>
          <p:cNvPr id="7" name="TextBox 6"/>
          <p:cNvSpPr txBox="1"/>
          <p:nvPr/>
        </p:nvSpPr>
        <p:spPr>
          <a:xfrm>
            <a:off x="7788460" y="5943600"/>
            <a:ext cx="1355540" cy="914400"/>
          </a:xfrm>
          <a:prstGeom prst="rect">
            <a:avLst/>
          </a:prstGeom>
          <a:solidFill>
            <a:schemeClr val="bg1"/>
          </a:solidFill>
        </p:spPr>
        <p:txBody>
          <a:bodyPr wrap="square" rtlCol="0">
            <a:spAutoFit/>
          </a:bodyPr>
          <a:lstStyle/>
          <a:p>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30" y="5775580"/>
            <a:ext cx="1415470" cy="1082419"/>
          </a:xfrm>
          <a:prstGeom prst="rect">
            <a:avLst/>
          </a:prstGeom>
        </p:spPr>
      </p:pic>
      <p:pic>
        <p:nvPicPr>
          <p:cNvPr id="1026" name="Picture 1" descr="Description: 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3875" y="6019800"/>
            <a:ext cx="202247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66246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7507287" cy="5334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b="0" kern="1200" cap="all" spc="-100" baseline="0">
                <a:ln>
                  <a:noFill/>
                </a:ln>
                <a:solidFill>
                  <a:schemeClr val="tx2"/>
                </a:solidFill>
                <a:effectLst/>
                <a:latin typeface="Century Gothic" panose="020B0502020202020204" pitchFamily="34" charset="0"/>
                <a:ea typeface="+mj-ea"/>
                <a:cs typeface="+mj-cs"/>
              </a:defRPr>
            </a:lvl1pPr>
          </a:lstStyle>
          <a:p>
            <a:pPr fontAlgn="auto">
              <a:spcAft>
                <a:spcPts val="0"/>
              </a:spcAft>
            </a:pPr>
            <a:r>
              <a:rPr lang="en-US" sz="3200" cap="none" dirty="0"/>
              <a:t>Additional Questions </a:t>
            </a:r>
          </a:p>
          <a:p>
            <a:pPr fontAlgn="auto">
              <a:spcAft>
                <a:spcPts val="0"/>
              </a:spcAft>
            </a:pPr>
            <a:endParaRPr lang="en-US" sz="3200" cap="none" dirty="0"/>
          </a:p>
        </p:txBody>
      </p:sp>
      <p:sp>
        <p:nvSpPr>
          <p:cNvPr id="5" name="Content Placeholder 2"/>
          <p:cNvSpPr txBox="1">
            <a:spLocks/>
          </p:cNvSpPr>
          <p:nvPr/>
        </p:nvSpPr>
        <p:spPr>
          <a:xfrm>
            <a:off x="666135" y="1076632"/>
            <a:ext cx="7848600" cy="4572000"/>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Clr>
                <a:schemeClr val="tx1"/>
              </a:buClr>
              <a:buFont typeface="Wingdings" panose="05000000000000000000" pitchFamily="2" charset="2"/>
              <a:buNone/>
              <a:defRPr sz="2000" b="0" kern="1200">
                <a:solidFill>
                  <a:schemeClr val="tx1">
                    <a:tint val="75000"/>
                  </a:schemeClr>
                </a:solidFill>
                <a:latin typeface="+mn-lt"/>
                <a:ea typeface="+mn-ea"/>
                <a:cs typeface="+mn-cs"/>
              </a:defRPr>
            </a:lvl1pPr>
            <a:lvl2pPr marL="457200" indent="0" algn="l" defTabSz="914400" rtl="0" eaLnBrk="1" latinLnBrk="0" hangingPunct="1">
              <a:spcBef>
                <a:spcPct val="20000"/>
              </a:spcBef>
              <a:buClr>
                <a:schemeClr val="accent2"/>
              </a:buClr>
              <a:buFont typeface="Arial" pitchFamily="34" charset="0"/>
              <a:buNone/>
              <a:defRPr sz="1800" b="0" kern="1200">
                <a:solidFill>
                  <a:schemeClr val="tx1">
                    <a:tint val="75000"/>
                  </a:schemeClr>
                </a:solidFill>
                <a:latin typeface="+mn-lt"/>
                <a:ea typeface="+mn-ea"/>
                <a:cs typeface="+mn-cs"/>
              </a:defRPr>
            </a:lvl2pPr>
            <a:lvl3pPr marL="914400" indent="0" algn="l" defTabSz="914400" rtl="0" eaLnBrk="1" latinLnBrk="0" hangingPunct="1">
              <a:spcBef>
                <a:spcPct val="20000"/>
              </a:spcBef>
              <a:buClr>
                <a:schemeClr val="accent3"/>
              </a:buClr>
              <a:buFont typeface="Arial" pitchFamily="34" charset="0"/>
              <a:buNone/>
              <a:defRPr sz="1600" b="0" kern="1200">
                <a:solidFill>
                  <a:schemeClr val="tx1">
                    <a:tint val="75000"/>
                  </a:schemeClr>
                </a:solidFill>
                <a:latin typeface="+mn-lt"/>
                <a:ea typeface="+mn-ea"/>
                <a:cs typeface="+mn-cs"/>
              </a:defRPr>
            </a:lvl3pPr>
            <a:lvl4pPr marL="1371600" indent="0" algn="l" defTabSz="914400" rtl="0" eaLnBrk="1" latinLnBrk="0" hangingPunct="1">
              <a:spcBef>
                <a:spcPct val="20000"/>
              </a:spcBef>
              <a:buClr>
                <a:schemeClr val="accent4"/>
              </a:buClr>
              <a:buFont typeface="Arial" pitchFamily="34" charset="0"/>
              <a:buNone/>
              <a:defRPr sz="1400" b="0" kern="1200">
                <a:solidFill>
                  <a:schemeClr val="tx1">
                    <a:tint val="75000"/>
                  </a:schemeClr>
                </a:solidFill>
                <a:latin typeface="+mn-lt"/>
                <a:ea typeface="+mn-ea"/>
                <a:cs typeface="+mn-cs"/>
              </a:defRPr>
            </a:lvl4pPr>
            <a:lvl5pPr marL="1828800" indent="0" algn="l" defTabSz="914400" rtl="0" eaLnBrk="1" latinLnBrk="0" hangingPunct="1">
              <a:spcBef>
                <a:spcPct val="20000"/>
              </a:spcBef>
              <a:buClr>
                <a:schemeClr val="accent5"/>
              </a:buClr>
              <a:buFont typeface="Arial" pitchFamily="34" charset="0"/>
              <a:buNone/>
              <a:defRPr sz="1400" b="0" kern="1200" baseline="0">
                <a:solidFill>
                  <a:schemeClr val="tx1">
                    <a:tint val="75000"/>
                  </a:schemeClr>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l"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fontAlgn="auto">
              <a:spcAft>
                <a:spcPts val="0"/>
              </a:spcAft>
            </a:pPr>
            <a:endParaRPr lang="en-US" dirty="0">
              <a:solidFill>
                <a:schemeClr val="tx1"/>
              </a:solidFill>
            </a:endParaRPr>
          </a:p>
          <a:p>
            <a:pPr lvl="1" fontAlgn="auto">
              <a:spcAft>
                <a:spcPts val="0"/>
              </a:spcAft>
            </a:pPr>
            <a:endParaRPr lang="en-US" dirty="0"/>
          </a:p>
          <a:p>
            <a:pPr lvl="1" fontAlgn="auto">
              <a:spcAft>
                <a:spcPts val="0"/>
              </a:spcAft>
            </a:pPr>
            <a:endParaRPr lang="en-US" dirty="0"/>
          </a:p>
        </p:txBody>
      </p:sp>
      <p:sp>
        <p:nvSpPr>
          <p:cNvPr id="3" name="Rectangle 2"/>
          <p:cNvSpPr/>
          <p:nvPr/>
        </p:nvSpPr>
        <p:spPr>
          <a:xfrm>
            <a:off x="457200" y="1085006"/>
            <a:ext cx="8305800" cy="3262432"/>
          </a:xfrm>
          <a:prstGeom prst="rect">
            <a:avLst/>
          </a:prstGeom>
        </p:spPr>
        <p:txBody>
          <a:bodyPr wrap="square">
            <a:spAutoFit/>
          </a:bodyPr>
          <a:lstStyle/>
          <a:p>
            <a:pPr lvl="0"/>
            <a:r>
              <a:rPr lang="en-US" b="1" dirty="0" smtClean="0"/>
              <a:t>QUESTION</a:t>
            </a:r>
          </a:p>
          <a:p>
            <a:pPr lvl="0"/>
            <a:endParaRPr lang="en-US" b="1" dirty="0" smtClean="0"/>
          </a:p>
          <a:p>
            <a:pPr lvl="0"/>
            <a:r>
              <a:rPr lang="en-US" sz="2000" dirty="0" smtClean="0"/>
              <a:t>The </a:t>
            </a:r>
            <a:r>
              <a:rPr lang="en-US" sz="2000" dirty="0"/>
              <a:t>relationship of the Design-Builder to those listed in the organization chart is unclear</a:t>
            </a:r>
            <a:r>
              <a:rPr lang="en-US" sz="2000" dirty="0" smtClean="0"/>
              <a:t>.</a:t>
            </a:r>
          </a:p>
          <a:p>
            <a:pPr lvl="0"/>
            <a:endParaRPr lang="en-US" dirty="0" smtClean="0">
              <a:effectLst/>
              <a:latin typeface="+mn-lt"/>
              <a:ea typeface="Calibri" panose="020F0502020204030204" pitchFamily="34" charset="0"/>
              <a:cs typeface="Times New Roman" panose="02020603050405020304" pitchFamily="18" charset="0"/>
            </a:endParaRPr>
          </a:p>
          <a:p>
            <a:endParaRPr lang="en-US" b="1" dirty="0" smtClean="0"/>
          </a:p>
          <a:p>
            <a:endParaRPr lang="en-US" b="1" dirty="0"/>
          </a:p>
          <a:p>
            <a:r>
              <a:rPr lang="en-US" b="1" dirty="0" smtClean="0"/>
              <a:t>RESPONSE</a:t>
            </a:r>
          </a:p>
          <a:p>
            <a:endParaRPr lang="en-US" b="1" dirty="0" smtClean="0"/>
          </a:p>
          <a:p>
            <a:r>
              <a:rPr lang="en-US" sz="2000" dirty="0" smtClean="0"/>
              <a:t>Organization chart has been updated to clarify </a:t>
            </a:r>
            <a:r>
              <a:rPr lang="en-US" sz="2000" dirty="0"/>
              <a:t>the relationship of the Design-Builder to the rest of the project team.</a:t>
            </a:r>
            <a:endParaRPr lang="en-US" sz="2000" dirty="0">
              <a:latin typeface="+mn-lt"/>
            </a:endParaRPr>
          </a:p>
        </p:txBody>
      </p:sp>
    </p:spTree>
    <p:extLst>
      <p:ext uri="{BB962C8B-B14F-4D97-AF65-F5344CB8AC3E}">
        <p14:creationId xmlns:p14="http://schemas.microsoft.com/office/powerpoint/2010/main" val="3283548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7507287" cy="5334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b="0" kern="1200" cap="all" spc="-100" baseline="0">
                <a:ln>
                  <a:noFill/>
                </a:ln>
                <a:solidFill>
                  <a:schemeClr val="tx2"/>
                </a:solidFill>
                <a:effectLst/>
                <a:latin typeface="Century Gothic" panose="020B0502020202020204" pitchFamily="34" charset="0"/>
                <a:ea typeface="+mj-ea"/>
                <a:cs typeface="+mj-cs"/>
              </a:defRPr>
            </a:lvl1pPr>
          </a:lstStyle>
          <a:p>
            <a:pPr fontAlgn="auto">
              <a:spcAft>
                <a:spcPts val="0"/>
              </a:spcAft>
            </a:pPr>
            <a:r>
              <a:rPr lang="en-US" sz="3200" cap="none" dirty="0"/>
              <a:t>Additional Questions </a:t>
            </a:r>
          </a:p>
          <a:p>
            <a:pPr fontAlgn="auto">
              <a:spcAft>
                <a:spcPts val="0"/>
              </a:spcAft>
            </a:pPr>
            <a:endParaRPr lang="en-US" sz="3200" cap="none" dirty="0"/>
          </a:p>
        </p:txBody>
      </p:sp>
      <p:sp>
        <p:nvSpPr>
          <p:cNvPr id="5" name="Content Placeholder 2"/>
          <p:cNvSpPr txBox="1">
            <a:spLocks/>
          </p:cNvSpPr>
          <p:nvPr/>
        </p:nvSpPr>
        <p:spPr>
          <a:xfrm>
            <a:off x="666135" y="1076632"/>
            <a:ext cx="7848600" cy="4572000"/>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Clr>
                <a:schemeClr val="tx1"/>
              </a:buClr>
              <a:buFont typeface="Wingdings" panose="05000000000000000000" pitchFamily="2" charset="2"/>
              <a:buNone/>
              <a:defRPr sz="2000" b="0" kern="1200">
                <a:solidFill>
                  <a:schemeClr val="tx1">
                    <a:tint val="75000"/>
                  </a:schemeClr>
                </a:solidFill>
                <a:latin typeface="+mn-lt"/>
                <a:ea typeface="+mn-ea"/>
                <a:cs typeface="+mn-cs"/>
              </a:defRPr>
            </a:lvl1pPr>
            <a:lvl2pPr marL="457200" indent="0" algn="l" defTabSz="914400" rtl="0" eaLnBrk="1" latinLnBrk="0" hangingPunct="1">
              <a:spcBef>
                <a:spcPct val="20000"/>
              </a:spcBef>
              <a:buClr>
                <a:schemeClr val="accent2"/>
              </a:buClr>
              <a:buFont typeface="Arial" pitchFamily="34" charset="0"/>
              <a:buNone/>
              <a:defRPr sz="1800" b="0" kern="1200">
                <a:solidFill>
                  <a:schemeClr val="tx1">
                    <a:tint val="75000"/>
                  </a:schemeClr>
                </a:solidFill>
                <a:latin typeface="+mn-lt"/>
                <a:ea typeface="+mn-ea"/>
                <a:cs typeface="+mn-cs"/>
              </a:defRPr>
            </a:lvl2pPr>
            <a:lvl3pPr marL="914400" indent="0" algn="l" defTabSz="914400" rtl="0" eaLnBrk="1" latinLnBrk="0" hangingPunct="1">
              <a:spcBef>
                <a:spcPct val="20000"/>
              </a:spcBef>
              <a:buClr>
                <a:schemeClr val="accent3"/>
              </a:buClr>
              <a:buFont typeface="Arial" pitchFamily="34" charset="0"/>
              <a:buNone/>
              <a:defRPr sz="1600" b="0" kern="1200">
                <a:solidFill>
                  <a:schemeClr val="tx1">
                    <a:tint val="75000"/>
                  </a:schemeClr>
                </a:solidFill>
                <a:latin typeface="+mn-lt"/>
                <a:ea typeface="+mn-ea"/>
                <a:cs typeface="+mn-cs"/>
              </a:defRPr>
            </a:lvl3pPr>
            <a:lvl4pPr marL="1371600" indent="0" algn="l" defTabSz="914400" rtl="0" eaLnBrk="1" latinLnBrk="0" hangingPunct="1">
              <a:spcBef>
                <a:spcPct val="20000"/>
              </a:spcBef>
              <a:buClr>
                <a:schemeClr val="accent4"/>
              </a:buClr>
              <a:buFont typeface="Arial" pitchFamily="34" charset="0"/>
              <a:buNone/>
              <a:defRPr sz="1400" b="0" kern="1200">
                <a:solidFill>
                  <a:schemeClr val="tx1">
                    <a:tint val="75000"/>
                  </a:schemeClr>
                </a:solidFill>
                <a:latin typeface="+mn-lt"/>
                <a:ea typeface="+mn-ea"/>
                <a:cs typeface="+mn-cs"/>
              </a:defRPr>
            </a:lvl4pPr>
            <a:lvl5pPr marL="1828800" indent="0" algn="l" defTabSz="914400" rtl="0" eaLnBrk="1" latinLnBrk="0" hangingPunct="1">
              <a:spcBef>
                <a:spcPct val="20000"/>
              </a:spcBef>
              <a:buClr>
                <a:schemeClr val="accent5"/>
              </a:buClr>
              <a:buFont typeface="Arial" pitchFamily="34" charset="0"/>
              <a:buNone/>
              <a:defRPr sz="1400" b="0" kern="1200" baseline="0">
                <a:solidFill>
                  <a:schemeClr val="tx1">
                    <a:tint val="75000"/>
                  </a:schemeClr>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l"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fontAlgn="auto">
              <a:spcAft>
                <a:spcPts val="0"/>
              </a:spcAft>
            </a:pPr>
            <a:endParaRPr lang="en-US" dirty="0">
              <a:solidFill>
                <a:schemeClr val="tx1"/>
              </a:solidFill>
            </a:endParaRPr>
          </a:p>
          <a:p>
            <a:pPr lvl="1" fontAlgn="auto">
              <a:spcAft>
                <a:spcPts val="0"/>
              </a:spcAft>
            </a:pPr>
            <a:endParaRPr lang="en-US" dirty="0"/>
          </a:p>
          <a:p>
            <a:pPr lvl="1" fontAlgn="auto">
              <a:spcAft>
                <a:spcPts val="0"/>
              </a:spcAft>
            </a:pPr>
            <a:endParaRPr lang="en-US" dirty="0"/>
          </a:p>
        </p:txBody>
      </p:sp>
      <p:sp>
        <p:nvSpPr>
          <p:cNvPr id="3" name="Rectangle 2"/>
          <p:cNvSpPr/>
          <p:nvPr/>
        </p:nvSpPr>
        <p:spPr>
          <a:xfrm>
            <a:off x="457200" y="1085006"/>
            <a:ext cx="8305800" cy="4524315"/>
          </a:xfrm>
          <a:prstGeom prst="rect">
            <a:avLst/>
          </a:prstGeom>
        </p:spPr>
        <p:txBody>
          <a:bodyPr wrap="square">
            <a:spAutoFit/>
          </a:bodyPr>
          <a:lstStyle/>
          <a:p>
            <a:pPr lvl="0"/>
            <a:r>
              <a:rPr lang="en-US" b="1" dirty="0" smtClean="0"/>
              <a:t>QUESTION</a:t>
            </a:r>
          </a:p>
          <a:p>
            <a:pPr lvl="0"/>
            <a:endParaRPr lang="en-US" b="1" dirty="0" smtClean="0"/>
          </a:p>
          <a:p>
            <a:pPr lvl="0"/>
            <a:r>
              <a:rPr lang="en-US" sz="2000" dirty="0" smtClean="0"/>
              <a:t>Was </a:t>
            </a:r>
            <a:r>
              <a:rPr lang="en-US" sz="2000" dirty="0"/>
              <a:t>an Independent Cost Estimator considered for this project?</a:t>
            </a:r>
            <a:endParaRPr lang="en-US" dirty="0" smtClean="0">
              <a:effectLst/>
              <a:latin typeface="+mn-lt"/>
              <a:ea typeface="Calibri" panose="020F0502020204030204" pitchFamily="34" charset="0"/>
              <a:cs typeface="Times New Roman" panose="02020603050405020304" pitchFamily="18" charset="0"/>
            </a:endParaRPr>
          </a:p>
          <a:p>
            <a:endParaRPr lang="en-US" b="1" dirty="0" smtClean="0"/>
          </a:p>
          <a:p>
            <a:endParaRPr lang="en-US" b="1" dirty="0"/>
          </a:p>
          <a:p>
            <a:r>
              <a:rPr lang="en-US" b="1" dirty="0" smtClean="0"/>
              <a:t>RESPONSE</a:t>
            </a:r>
          </a:p>
          <a:p>
            <a:endParaRPr lang="en-US" b="1" dirty="0" smtClean="0"/>
          </a:p>
          <a:p>
            <a:r>
              <a:rPr lang="en-US" sz="2000" dirty="0"/>
              <a:t>During our early programming phase, we engaged an Independent Cost Estimator to validate our initial target budget.  For the next project phase, we’ve included a cost estimator on our team, as shown on our Organizational Chart. Aaron Aston is an employee of our 3rd party consultant, Hill International. He has recent experience with fire stations and with many other projects in the greater Seattle area, and is highly familiar with construction cost trends as they pertain to the proposed project. </a:t>
            </a:r>
            <a:endParaRPr lang="en-US" sz="2000" dirty="0">
              <a:latin typeface="+mn-lt"/>
            </a:endParaRPr>
          </a:p>
        </p:txBody>
      </p:sp>
    </p:spTree>
    <p:extLst>
      <p:ext uri="{BB962C8B-B14F-4D97-AF65-F5344CB8AC3E}">
        <p14:creationId xmlns:p14="http://schemas.microsoft.com/office/powerpoint/2010/main" val="2885185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7507287" cy="5334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b="0" kern="1200" cap="all" spc="-100" baseline="0">
                <a:ln>
                  <a:noFill/>
                </a:ln>
                <a:solidFill>
                  <a:schemeClr val="tx2"/>
                </a:solidFill>
                <a:effectLst/>
                <a:latin typeface="Century Gothic" panose="020B0502020202020204" pitchFamily="34" charset="0"/>
                <a:ea typeface="+mj-ea"/>
                <a:cs typeface="+mj-cs"/>
              </a:defRPr>
            </a:lvl1pPr>
          </a:lstStyle>
          <a:p>
            <a:pPr fontAlgn="auto">
              <a:spcAft>
                <a:spcPts val="0"/>
              </a:spcAft>
            </a:pPr>
            <a:r>
              <a:rPr lang="en-US" sz="3200" cap="none" dirty="0"/>
              <a:t>Additional Questions </a:t>
            </a:r>
          </a:p>
          <a:p>
            <a:pPr fontAlgn="auto">
              <a:spcAft>
                <a:spcPts val="0"/>
              </a:spcAft>
            </a:pPr>
            <a:endParaRPr lang="en-US" sz="3200" cap="none" dirty="0"/>
          </a:p>
        </p:txBody>
      </p:sp>
      <p:sp>
        <p:nvSpPr>
          <p:cNvPr id="5" name="Content Placeholder 2"/>
          <p:cNvSpPr txBox="1">
            <a:spLocks/>
          </p:cNvSpPr>
          <p:nvPr/>
        </p:nvSpPr>
        <p:spPr>
          <a:xfrm>
            <a:off x="666135" y="1076632"/>
            <a:ext cx="7848600" cy="4572000"/>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Clr>
                <a:schemeClr val="tx1"/>
              </a:buClr>
              <a:buFont typeface="Wingdings" panose="05000000000000000000" pitchFamily="2" charset="2"/>
              <a:buNone/>
              <a:defRPr sz="2000" b="0" kern="1200">
                <a:solidFill>
                  <a:schemeClr val="tx1">
                    <a:tint val="75000"/>
                  </a:schemeClr>
                </a:solidFill>
                <a:latin typeface="+mn-lt"/>
                <a:ea typeface="+mn-ea"/>
                <a:cs typeface="+mn-cs"/>
              </a:defRPr>
            </a:lvl1pPr>
            <a:lvl2pPr marL="457200" indent="0" algn="l" defTabSz="914400" rtl="0" eaLnBrk="1" latinLnBrk="0" hangingPunct="1">
              <a:spcBef>
                <a:spcPct val="20000"/>
              </a:spcBef>
              <a:buClr>
                <a:schemeClr val="accent2"/>
              </a:buClr>
              <a:buFont typeface="Arial" pitchFamily="34" charset="0"/>
              <a:buNone/>
              <a:defRPr sz="1800" b="0" kern="1200">
                <a:solidFill>
                  <a:schemeClr val="tx1">
                    <a:tint val="75000"/>
                  </a:schemeClr>
                </a:solidFill>
                <a:latin typeface="+mn-lt"/>
                <a:ea typeface="+mn-ea"/>
                <a:cs typeface="+mn-cs"/>
              </a:defRPr>
            </a:lvl2pPr>
            <a:lvl3pPr marL="914400" indent="0" algn="l" defTabSz="914400" rtl="0" eaLnBrk="1" latinLnBrk="0" hangingPunct="1">
              <a:spcBef>
                <a:spcPct val="20000"/>
              </a:spcBef>
              <a:buClr>
                <a:schemeClr val="accent3"/>
              </a:buClr>
              <a:buFont typeface="Arial" pitchFamily="34" charset="0"/>
              <a:buNone/>
              <a:defRPr sz="1600" b="0" kern="1200">
                <a:solidFill>
                  <a:schemeClr val="tx1">
                    <a:tint val="75000"/>
                  </a:schemeClr>
                </a:solidFill>
                <a:latin typeface="+mn-lt"/>
                <a:ea typeface="+mn-ea"/>
                <a:cs typeface="+mn-cs"/>
              </a:defRPr>
            </a:lvl3pPr>
            <a:lvl4pPr marL="1371600" indent="0" algn="l" defTabSz="914400" rtl="0" eaLnBrk="1" latinLnBrk="0" hangingPunct="1">
              <a:spcBef>
                <a:spcPct val="20000"/>
              </a:spcBef>
              <a:buClr>
                <a:schemeClr val="accent4"/>
              </a:buClr>
              <a:buFont typeface="Arial" pitchFamily="34" charset="0"/>
              <a:buNone/>
              <a:defRPr sz="1400" b="0" kern="1200">
                <a:solidFill>
                  <a:schemeClr val="tx1">
                    <a:tint val="75000"/>
                  </a:schemeClr>
                </a:solidFill>
                <a:latin typeface="+mn-lt"/>
                <a:ea typeface="+mn-ea"/>
                <a:cs typeface="+mn-cs"/>
              </a:defRPr>
            </a:lvl4pPr>
            <a:lvl5pPr marL="1828800" indent="0" algn="l" defTabSz="914400" rtl="0" eaLnBrk="1" latinLnBrk="0" hangingPunct="1">
              <a:spcBef>
                <a:spcPct val="20000"/>
              </a:spcBef>
              <a:buClr>
                <a:schemeClr val="accent5"/>
              </a:buClr>
              <a:buFont typeface="Arial" pitchFamily="34" charset="0"/>
              <a:buNone/>
              <a:defRPr sz="1400" b="0" kern="1200" baseline="0">
                <a:solidFill>
                  <a:schemeClr val="tx1">
                    <a:tint val="75000"/>
                  </a:schemeClr>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l"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fontAlgn="auto">
              <a:spcAft>
                <a:spcPts val="0"/>
              </a:spcAft>
            </a:pPr>
            <a:endParaRPr lang="en-US" dirty="0">
              <a:solidFill>
                <a:schemeClr val="tx1"/>
              </a:solidFill>
            </a:endParaRPr>
          </a:p>
          <a:p>
            <a:pPr lvl="1" fontAlgn="auto">
              <a:spcAft>
                <a:spcPts val="0"/>
              </a:spcAft>
            </a:pPr>
            <a:endParaRPr lang="en-US" dirty="0"/>
          </a:p>
          <a:p>
            <a:pPr lvl="1" fontAlgn="auto">
              <a:spcAft>
                <a:spcPts val="0"/>
              </a:spcAft>
            </a:pPr>
            <a:endParaRPr lang="en-US" dirty="0"/>
          </a:p>
        </p:txBody>
      </p:sp>
      <p:sp>
        <p:nvSpPr>
          <p:cNvPr id="3" name="Rectangle 2"/>
          <p:cNvSpPr/>
          <p:nvPr/>
        </p:nvSpPr>
        <p:spPr>
          <a:xfrm>
            <a:off x="457200" y="1085006"/>
            <a:ext cx="8305800" cy="3323987"/>
          </a:xfrm>
          <a:prstGeom prst="rect">
            <a:avLst/>
          </a:prstGeom>
        </p:spPr>
        <p:txBody>
          <a:bodyPr wrap="square">
            <a:spAutoFit/>
          </a:bodyPr>
          <a:lstStyle/>
          <a:p>
            <a:pPr lvl="0"/>
            <a:r>
              <a:rPr lang="en-US" b="1" dirty="0" smtClean="0"/>
              <a:t>QUESTION</a:t>
            </a:r>
          </a:p>
          <a:p>
            <a:pPr lvl="0"/>
            <a:endParaRPr lang="en-US" b="1" dirty="0" smtClean="0"/>
          </a:p>
          <a:p>
            <a:pPr lvl="0"/>
            <a:r>
              <a:rPr lang="en-US" sz="2000" dirty="0" smtClean="0"/>
              <a:t>What </a:t>
            </a:r>
            <a:r>
              <a:rPr lang="en-US" sz="2000" dirty="0"/>
              <a:t>level of construction contingencies is included in the Project Budget on Page 1 of 8?</a:t>
            </a:r>
            <a:endParaRPr lang="en-US" b="1" dirty="0" smtClean="0"/>
          </a:p>
          <a:p>
            <a:endParaRPr lang="en-US" b="1" dirty="0"/>
          </a:p>
          <a:p>
            <a:r>
              <a:rPr lang="en-US" b="1" dirty="0" smtClean="0"/>
              <a:t>RESPONSE</a:t>
            </a:r>
          </a:p>
          <a:p>
            <a:endParaRPr lang="en-US" b="1" dirty="0" smtClean="0"/>
          </a:p>
          <a:p>
            <a:r>
              <a:rPr lang="en-US" sz="2000" dirty="0"/>
              <a:t>We are at a very conceptual phase in planning for this project, so the breakdown shown on Page 1 is only an estimate. At this time we have assumed a construction contingency of 5% to 6%, and we expect the allocations of cost will change as we align the design with the GMP.</a:t>
            </a:r>
            <a:endParaRPr lang="en-US" sz="2000" dirty="0">
              <a:latin typeface="+mn-lt"/>
            </a:endParaRPr>
          </a:p>
        </p:txBody>
      </p:sp>
    </p:spTree>
    <p:extLst>
      <p:ext uri="{BB962C8B-B14F-4D97-AF65-F5344CB8AC3E}">
        <p14:creationId xmlns:p14="http://schemas.microsoft.com/office/powerpoint/2010/main" val="1279769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7810" y="4419600"/>
            <a:ext cx="6878511" cy="590483"/>
          </a:xfrm>
          <a:prstGeom prst="rect">
            <a:avLst/>
          </a:prstGeom>
        </p:spPr>
        <p:txBody>
          <a:bodyPr wrap="square">
            <a:spAutoFit/>
          </a:bodyPr>
          <a:lstStyle/>
          <a:p>
            <a:pPr algn="ctr">
              <a:lnSpc>
                <a:spcPts val="3800"/>
              </a:lnSpc>
            </a:pPr>
            <a:r>
              <a:rPr lang="en-US" sz="4800" b="1" i="1" dirty="0">
                <a:latin typeface="Century Gothic" panose="020B0502020202020204" pitchFamily="34" charset="0"/>
              </a:rPr>
              <a:t>Thank you!</a:t>
            </a:r>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b="35583"/>
          <a:stretch/>
        </p:blipFill>
        <p:spPr>
          <a:xfrm>
            <a:off x="6781800" y="5943600"/>
            <a:ext cx="2062194" cy="632017"/>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9100" y="5861304"/>
            <a:ext cx="1447800" cy="752856"/>
          </a:xfrm>
          <a:prstGeom prst="rect">
            <a:avLst/>
          </a:prstGeom>
        </p:spPr>
      </p:pic>
    </p:spTree>
    <p:extLst>
      <p:ext uri="{BB962C8B-B14F-4D97-AF65-F5344CB8AC3E}">
        <p14:creationId xmlns:p14="http://schemas.microsoft.com/office/powerpoint/2010/main" val="3662181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60" name="Straight Connector 59"/>
          <p:cNvCxnSpPr/>
          <p:nvPr/>
        </p:nvCxnSpPr>
        <p:spPr>
          <a:xfrm flipH="1">
            <a:off x="4861292" y="3203030"/>
            <a:ext cx="6962" cy="20736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object 13"/>
          <p:cNvSpPr/>
          <p:nvPr/>
        </p:nvSpPr>
        <p:spPr>
          <a:xfrm>
            <a:off x="1899269" y="3115095"/>
            <a:ext cx="1273682" cy="1553493"/>
          </a:xfrm>
          <a:custGeom>
            <a:avLst/>
            <a:gdLst/>
            <a:ahLst/>
            <a:cxnLst/>
            <a:rect l="l" t="t" r="r" b="b"/>
            <a:pathLst>
              <a:path h="269239">
                <a:moveTo>
                  <a:pt x="0" y="0"/>
                </a:moveTo>
                <a:lnTo>
                  <a:pt x="0" y="269032"/>
                </a:lnTo>
              </a:path>
            </a:pathLst>
          </a:custGeom>
          <a:ln w="12700">
            <a:solidFill>
              <a:schemeClr val="tx1"/>
            </a:solidFill>
          </a:ln>
        </p:spPr>
        <p:txBody>
          <a:bodyPr wrap="square" lIns="0" tIns="0" rIns="0" bIns="0" rtlCol="0"/>
          <a:lstStyle/>
          <a:p>
            <a:endParaRPr dirty="0"/>
          </a:p>
        </p:txBody>
      </p:sp>
      <p:sp>
        <p:nvSpPr>
          <p:cNvPr id="54" name="Title 1"/>
          <p:cNvSpPr txBox="1">
            <a:spLocks/>
          </p:cNvSpPr>
          <p:nvPr/>
        </p:nvSpPr>
        <p:spPr>
          <a:xfrm>
            <a:off x="1085190" y="249340"/>
            <a:ext cx="7659687" cy="685800"/>
          </a:xfrm>
          <a:prstGeom prst="rect">
            <a:avLst/>
          </a:prstGeom>
        </p:spPr>
        <p:txBody>
          <a:bodyPr/>
          <a:lstStyle>
            <a:lvl1pPr algn="l" defTabSz="914400" rtl="0" eaLnBrk="1" latinLnBrk="0" hangingPunct="1">
              <a:spcBef>
                <a:spcPct val="0"/>
              </a:spcBef>
              <a:buNone/>
              <a:defRPr sz="3200" kern="1200" cap="none" spc="-100" baseline="0">
                <a:ln>
                  <a:noFill/>
                </a:ln>
                <a:solidFill>
                  <a:schemeClr val="tx2"/>
                </a:solidFill>
                <a:effectLst/>
                <a:latin typeface="Century Gothic" panose="020B0502020202020204" pitchFamily="34" charset="0"/>
                <a:ea typeface="+mj-ea"/>
                <a:cs typeface="+mj-cs"/>
              </a:defRPr>
            </a:lvl1pPr>
          </a:lstStyle>
          <a:p>
            <a:pPr algn="ctr" fontAlgn="auto">
              <a:spcAft>
                <a:spcPts val="0"/>
              </a:spcAft>
            </a:pPr>
            <a:r>
              <a:rPr lang="en-US" sz="1400" b="1" dirty="0" smtClean="0">
                <a:latin typeface="+mn-lt"/>
              </a:rPr>
              <a:t>ATTACHMENT A – NORTH MASON REGIONAL FIRE AUTHORITY HQ FIRE STATION</a:t>
            </a:r>
          </a:p>
          <a:p>
            <a:pPr algn="ctr" fontAlgn="auto">
              <a:spcAft>
                <a:spcPts val="0"/>
              </a:spcAft>
            </a:pPr>
            <a:r>
              <a:rPr lang="en-US" sz="1400" b="1" dirty="0" smtClean="0">
                <a:latin typeface="+mn-lt"/>
              </a:rPr>
              <a:t>PROJECT ORGANIZATIONAL CHART</a:t>
            </a:r>
            <a:r>
              <a:rPr lang="en-US" dirty="0" smtClean="0"/>
              <a:t/>
            </a:r>
            <a:br>
              <a:rPr lang="en-US" dirty="0" smtClean="0"/>
            </a:br>
            <a:endParaRPr lang="en-US" dirty="0"/>
          </a:p>
        </p:txBody>
      </p:sp>
      <p:cxnSp>
        <p:nvCxnSpPr>
          <p:cNvPr id="59" name="Straight Connector 58"/>
          <p:cNvCxnSpPr>
            <a:stCxn id="108" idx="3"/>
            <a:endCxn id="100" idx="1"/>
          </p:cNvCxnSpPr>
          <p:nvPr/>
        </p:nvCxnSpPr>
        <p:spPr>
          <a:xfrm flipV="1">
            <a:off x="3019589" y="1146611"/>
            <a:ext cx="643798" cy="47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endCxn id="89" idx="1"/>
          </p:cNvCxnSpPr>
          <p:nvPr/>
        </p:nvCxnSpPr>
        <p:spPr>
          <a:xfrm flipV="1">
            <a:off x="3029771" y="2431916"/>
            <a:ext cx="652665" cy="1066"/>
          </a:xfrm>
          <a:prstGeom prst="line">
            <a:avLst/>
          </a:prstGeom>
          <a:ln w="2222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3" name="object 44"/>
          <p:cNvSpPr/>
          <p:nvPr/>
        </p:nvSpPr>
        <p:spPr>
          <a:xfrm>
            <a:off x="691669" y="3747189"/>
            <a:ext cx="2359110" cy="948507"/>
          </a:xfrm>
          <a:custGeom>
            <a:avLst/>
            <a:gdLst/>
            <a:ahLst/>
            <a:cxnLst/>
            <a:rect l="l" t="t" r="r" b="b"/>
            <a:pathLst>
              <a:path w="1544954" h="532764">
                <a:moveTo>
                  <a:pt x="0" y="0"/>
                </a:moveTo>
                <a:lnTo>
                  <a:pt x="0" y="532752"/>
                </a:lnTo>
                <a:lnTo>
                  <a:pt x="1544929" y="532752"/>
                </a:lnTo>
                <a:lnTo>
                  <a:pt x="1544929" y="0"/>
                </a:lnTo>
                <a:lnTo>
                  <a:pt x="0" y="0"/>
                </a:lnTo>
                <a:close/>
              </a:path>
            </a:pathLst>
          </a:custGeom>
          <a:solidFill>
            <a:schemeClr val="bg1"/>
          </a:solidFill>
          <a:ln w="12700">
            <a:solidFill>
              <a:schemeClr val="accent6"/>
            </a:solidFill>
          </a:ln>
        </p:spPr>
        <p:txBody>
          <a:bodyPr wrap="square" lIns="0" tIns="0" rIns="0" bIns="0" rtlCol="0"/>
          <a:lstStyle/>
          <a:p>
            <a:pPr algn="ctr"/>
            <a:endParaRPr dirty="0"/>
          </a:p>
        </p:txBody>
      </p:sp>
      <p:cxnSp>
        <p:nvCxnSpPr>
          <p:cNvPr id="66" name="Straight Connector 65"/>
          <p:cNvCxnSpPr/>
          <p:nvPr/>
        </p:nvCxnSpPr>
        <p:spPr>
          <a:xfrm flipV="1">
            <a:off x="1906968" y="5074665"/>
            <a:ext cx="5560632" cy="1912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object 34"/>
          <p:cNvSpPr/>
          <p:nvPr/>
        </p:nvSpPr>
        <p:spPr>
          <a:xfrm>
            <a:off x="719823" y="5239109"/>
            <a:ext cx="2388775" cy="453810"/>
          </a:xfrm>
          <a:custGeom>
            <a:avLst/>
            <a:gdLst/>
            <a:ahLst/>
            <a:cxnLst/>
            <a:rect l="l" t="t" r="r" b="b"/>
            <a:pathLst>
              <a:path w="1544955" h="335914">
                <a:moveTo>
                  <a:pt x="0" y="335890"/>
                </a:moveTo>
                <a:lnTo>
                  <a:pt x="1544929" y="335890"/>
                </a:lnTo>
                <a:lnTo>
                  <a:pt x="1544929" y="0"/>
                </a:lnTo>
                <a:lnTo>
                  <a:pt x="0" y="0"/>
                </a:lnTo>
                <a:lnTo>
                  <a:pt x="0" y="335890"/>
                </a:lnTo>
                <a:close/>
              </a:path>
            </a:pathLst>
          </a:custGeom>
          <a:solidFill>
            <a:srgbClr val="820024"/>
          </a:solidFill>
          <a:ln w="9525">
            <a:solidFill>
              <a:schemeClr val="accent6"/>
            </a:solidFill>
          </a:ln>
        </p:spPr>
        <p:txBody>
          <a:bodyPr wrap="square" lIns="0" tIns="0" rIns="0" bIns="0" rtlCol="0"/>
          <a:lstStyle/>
          <a:p>
            <a:pPr algn="ctr"/>
            <a:endParaRPr dirty="0"/>
          </a:p>
        </p:txBody>
      </p:sp>
      <p:sp>
        <p:nvSpPr>
          <p:cNvPr id="68" name="object 37"/>
          <p:cNvSpPr txBox="1"/>
          <p:nvPr/>
        </p:nvSpPr>
        <p:spPr>
          <a:xfrm>
            <a:off x="720620" y="5713701"/>
            <a:ext cx="2376880" cy="428322"/>
          </a:xfrm>
          <a:prstGeom prst="rect">
            <a:avLst/>
          </a:prstGeom>
        </p:spPr>
        <p:txBody>
          <a:bodyPr vert="horz" wrap="square" lIns="0" tIns="12700" rIns="0" bIns="0" rtlCol="0">
            <a:spAutoFit/>
          </a:bodyPr>
          <a:lstStyle/>
          <a:p>
            <a:pPr algn="ctr">
              <a:spcBef>
                <a:spcPts val="100"/>
              </a:spcBef>
            </a:pPr>
            <a:r>
              <a:rPr sz="900" spc="-5" dirty="0">
                <a:solidFill>
                  <a:srgbClr val="231F20"/>
                </a:solidFill>
                <a:latin typeface="Calibri"/>
                <a:cs typeface="Calibri"/>
              </a:rPr>
              <a:t>D-B </a:t>
            </a:r>
            <a:r>
              <a:rPr sz="900" dirty="0">
                <a:solidFill>
                  <a:srgbClr val="231F20"/>
                </a:solidFill>
                <a:latin typeface="Calibri"/>
                <a:cs typeface="Calibri"/>
              </a:rPr>
              <a:t>RFQ/RFP -</a:t>
            </a:r>
            <a:r>
              <a:rPr sz="900" spc="-65" dirty="0">
                <a:solidFill>
                  <a:srgbClr val="231F20"/>
                </a:solidFill>
                <a:latin typeface="Calibri"/>
                <a:cs typeface="Calibri"/>
              </a:rPr>
              <a:t> </a:t>
            </a:r>
            <a:r>
              <a:rPr sz="900" dirty="0">
                <a:solidFill>
                  <a:srgbClr val="231F20"/>
                </a:solidFill>
                <a:latin typeface="Calibri"/>
                <a:cs typeface="Calibri"/>
              </a:rPr>
              <a:t>10%</a:t>
            </a:r>
            <a:endParaRPr sz="900" dirty="0">
              <a:latin typeface="Calibri"/>
              <a:cs typeface="Calibri"/>
            </a:endParaRPr>
          </a:p>
          <a:p>
            <a:pPr algn="ctr">
              <a:lnSpc>
                <a:spcPct val="100000"/>
              </a:lnSpc>
            </a:pPr>
            <a:r>
              <a:rPr sz="900" spc="-5" dirty="0">
                <a:solidFill>
                  <a:srgbClr val="231F20"/>
                </a:solidFill>
                <a:latin typeface="Calibri"/>
                <a:cs typeface="Calibri"/>
              </a:rPr>
              <a:t>Design </a:t>
            </a:r>
            <a:r>
              <a:rPr sz="900" dirty="0">
                <a:solidFill>
                  <a:srgbClr val="231F20"/>
                </a:solidFill>
                <a:latin typeface="Calibri"/>
                <a:cs typeface="Calibri"/>
              </a:rPr>
              <a:t>-</a:t>
            </a:r>
            <a:r>
              <a:rPr sz="900" spc="-30" dirty="0">
                <a:solidFill>
                  <a:srgbClr val="231F20"/>
                </a:solidFill>
                <a:latin typeface="Calibri"/>
                <a:cs typeface="Calibri"/>
              </a:rPr>
              <a:t> </a:t>
            </a:r>
            <a:r>
              <a:rPr sz="900" dirty="0">
                <a:solidFill>
                  <a:srgbClr val="231F20"/>
                </a:solidFill>
                <a:latin typeface="Calibri"/>
                <a:cs typeface="Calibri"/>
              </a:rPr>
              <a:t>10%</a:t>
            </a:r>
            <a:endParaRPr sz="900" dirty="0">
              <a:latin typeface="Calibri"/>
              <a:cs typeface="Calibri"/>
            </a:endParaRPr>
          </a:p>
          <a:p>
            <a:pPr algn="ctr">
              <a:lnSpc>
                <a:spcPct val="100000"/>
              </a:lnSpc>
            </a:pPr>
            <a:r>
              <a:rPr sz="900" spc="-5" dirty="0">
                <a:solidFill>
                  <a:srgbClr val="231F20"/>
                </a:solidFill>
                <a:latin typeface="Calibri"/>
                <a:cs typeface="Calibri"/>
              </a:rPr>
              <a:t>Construction </a:t>
            </a:r>
            <a:r>
              <a:rPr sz="900" dirty="0">
                <a:solidFill>
                  <a:srgbClr val="231F20"/>
                </a:solidFill>
                <a:latin typeface="Calibri"/>
                <a:cs typeface="Calibri"/>
              </a:rPr>
              <a:t>-</a:t>
            </a:r>
            <a:r>
              <a:rPr sz="900" spc="-55" dirty="0">
                <a:solidFill>
                  <a:srgbClr val="231F20"/>
                </a:solidFill>
                <a:latin typeface="Calibri"/>
                <a:cs typeface="Calibri"/>
              </a:rPr>
              <a:t> </a:t>
            </a:r>
            <a:r>
              <a:rPr sz="900" dirty="0">
                <a:solidFill>
                  <a:srgbClr val="231F20"/>
                </a:solidFill>
                <a:latin typeface="Calibri"/>
                <a:cs typeface="Calibri"/>
              </a:rPr>
              <a:t>15%</a:t>
            </a:r>
            <a:endParaRPr sz="900" dirty="0">
              <a:latin typeface="Calibri"/>
              <a:cs typeface="Calibri"/>
            </a:endParaRPr>
          </a:p>
        </p:txBody>
      </p:sp>
      <p:sp>
        <p:nvSpPr>
          <p:cNvPr id="69" name="object 38"/>
          <p:cNvSpPr/>
          <p:nvPr/>
        </p:nvSpPr>
        <p:spPr>
          <a:xfrm>
            <a:off x="719824" y="5250017"/>
            <a:ext cx="2388774" cy="907712"/>
          </a:xfrm>
          <a:custGeom>
            <a:avLst/>
            <a:gdLst/>
            <a:ahLst/>
            <a:cxnLst/>
            <a:rect l="l" t="t" r="r" b="b"/>
            <a:pathLst>
              <a:path w="1544955" h="532764">
                <a:moveTo>
                  <a:pt x="0" y="0"/>
                </a:moveTo>
                <a:lnTo>
                  <a:pt x="0" y="532752"/>
                </a:lnTo>
                <a:lnTo>
                  <a:pt x="1544929" y="532752"/>
                </a:lnTo>
                <a:lnTo>
                  <a:pt x="1544929" y="0"/>
                </a:lnTo>
                <a:lnTo>
                  <a:pt x="0" y="0"/>
                </a:lnTo>
                <a:close/>
              </a:path>
            </a:pathLst>
          </a:custGeom>
          <a:ln w="12700">
            <a:solidFill>
              <a:schemeClr val="accent6"/>
            </a:solidFill>
          </a:ln>
        </p:spPr>
        <p:txBody>
          <a:bodyPr wrap="square" lIns="0" tIns="0" rIns="0" bIns="0" rtlCol="0"/>
          <a:lstStyle/>
          <a:p>
            <a:pPr algn="ctr"/>
            <a:endParaRPr dirty="0"/>
          </a:p>
        </p:txBody>
      </p:sp>
      <p:sp>
        <p:nvSpPr>
          <p:cNvPr id="70" name="object 39"/>
          <p:cNvSpPr/>
          <p:nvPr/>
        </p:nvSpPr>
        <p:spPr>
          <a:xfrm>
            <a:off x="3698855" y="5258739"/>
            <a:ext cx="2360086" cy="434179"/>
          </a:xfrm>
          <a:custGeom>
            <a:avLst/>
            <a:gdLst/>
            <a:ahLst/>
            <a:cxnLst/>
            <a:rect l="l" t="t" r="r" b="b"/>
            <a:pathLst>
              <a:path w="1544954" h="789939">
                <a:moveTo>
                  <a:pt x="0" y="0"/>
                </a:moveTo>
                <a:lnTo>
                  <a:pt x="0" y="789317"/>
                </a:lnTo>
                <a:lnTo>
                  <a:pt x="1544929" y="789317"/>
                </a:lnTo>
                <a:lnTo>
                  <a:pt x="1544929" y="0"/>
                </a:lnTo>
                <a:lnTo>
                  <a:pt x="0" y="0"/>
                </a:lnTo>
                <a:close/>
              </a:path>
            </a:pathLst>
          </a:custGeom>
          <a:solidFill>
            <a:srgbClr val="820024"/>
          </a:solidFill>
          <a:ln w="9525">
            <a:solidFill>
              <a:schemeClr val="accent6"/>
            </a:solidFill>
          </a:ln>
        </p:spPr>
        <p:txBody>
          <a:bodyPr wrap="square" lIns="0" tIns="0" rIns="0" bIns="0" rtlCol="0"/>
          <a:lstStyle/>
          <a:p>
            <a:pPr algn="ctr"/>
            <a:endParaRPr dirty="0"/>
          </a:p>
        </p:txBody>
      </p:sp>
      <p:sp>
        <p:nvSpPr>
          <p:cNvPr id="71" name="object 40"/>
          <p:cNvSpPr txBox="1"/>
          <p:nvPr/>
        </p:nvSpPr>
        <p:spPr>
          <a:xfrm>
            <a:off x="3761990" y="5284095"/>
            <a:ext cx="2296951" cy="346249"/>
          </a:xfrm>
          <a:prstGeom prst="rect">
            <a:avLst/>
          </a:prstGeom>
        </p:spPr>
        <p:txBody>
          <a:bodyPr vert="horz" wrap="square" lIns="0" tIns="0" rIns="0" bIns="0" rtlCol="0">
            <a:spAutoFit/>
          </a:bodyPr>
          <a:lstStyle/>
          <a:p>
            <a:pPr algn="ctr">
              <a:lnSpc>
                <a:spcPts val="855"/>
              </a:lnSpc>
            </a:pPr>
            <a:r>
              <a:rPr lang="en-US" sz="900" b="1" spc="-20" dirty="0">
                <a:solidFill>
                  <a:srgbClr val="FFFFFF"/>
                </a:solidFill>
                <a:latin typeface="Calibri"/>
                <a:cs typeface="Calibri"/>
              </a:rPr>
              <a:t>Aron Aston</a:t>
            </a:r>
            <a:br>
              <a:rPr lang="en-US" sz="900" b="1" spc="-20" dirty="0">
                <a:solidFill>
                  <a:srgbClr val="FFFFFF"/>
                </a:solidFill>
                <a:latin typeface="Calibri"/>
                <a:cs typeface="Calibri"/>
              </a:rPr>
            </a:br>
            <a:r>
              <a:rPr sz="900" b="1" spc="-10" dirty="0">
                <a:solidFill>
                  <a:srgbClr val="FFFFFF"/>
                </a:solidFill>
                <a:latin typeface="Calibri"/>
                <a:cs typeface="Calibri"/>
              </a:rPr>
              <a:t>Estimator</a:t>
            </a:r>
            <a:r>
              <a:rPr lang="en-US" sz="900" b="1" spc="-10" dirty="0">
                <a:solidFill>
                  <a:srgbClr val="FFFFFF"/>
                </a:solidFill>
                <a:latin typeface="Calibri"/>
                <a:cs typeface="Calibri"/>
              </a:rPr>
              <a:t/>
            </a:r>
            <a:br>
              <a:rPr lang="en-US" sz="900" b="1" spc="-10" dirty="0">
                <a:solidFill>
                  <a:srgbClr val="FFFFFF"/>
                </a:solidFill>
                <a:latin typeface="Calibri"/>
                <a:cs typeface="Calibri"/>
              </a:rPr>
            </a:br>
            <a:r>
              <a:rPr lang="en-US" sz="900" b="1" dirty="0">
                <a:solidFill>
                  <a:srgbClr val="FFFFFF"/>
                </a:solidFill>
                <a:latin typeface="Calibri"/>
                <a:cs typeface="Calibri"/>
              </a:rPr>
              <a:t>Hill </a:t>
            </a:r>
            <a:r>
              <a:rPr lang="en-US" sz="900" b="1" spc="-10" dirty="0">
                <a:solidFill>
                  <a:srgbClr val="FFFFFF"/>
                </a:solidFill>
                <a:latin typeface="Calibri"/>
                <a:cs typeface="Calibri"/>
              </a:rPr>
              <a:t>International,</a:t>
            </a:r>
            <a:r>
              <a:rPr lang="en-US" sz="900" b="1" spc="-40" dirty="0">
                <a:solidFill>
                  <a:srgbClr val="FFFFFF"/>
                </a:solidFill>
                <a:latin typeface="Calibri"/>
                <a:cs typeface="Calibri"/>
              </a:rPr>
              <a:t> </a:t>
            </a:r>
            <a:r>
              <a:rPr lang="en-US" sz="900" b="1" dirty="0">
                <a:solidFill>
                  <a:srgbClr val="FFFFFF"/>
                </a:solidFill>
                <a:latin typeface="Calibri"/>
                <a:cs typeface="Calibri"/>
              </a:rPr>
              <a:t>Inc</a:t>
            </a:r>
            <a:r>
              <a:rPr lang="en-US" sz="900" b="1" dirty="0">
                <a:solidFill>
                  <a:srgbClr val="FFFFFF"/>
                </a:solidFill>
                <a:latin typeface="Calibri"/>
                <a:cs typeface="Calibri"/>
              </a:rPr>
              <a:t>.</a:t>
            </a:r>
            <a:endParaRPr lang="en-US" sz="900" dirty="0">
              <a:latin typeface="Calibri"/>
              <a:cs typeface="Calibri"/>
            </a:endParaRPr>
          </a:p>
        </p:txBody>
      </p:sp>
      <p:sp>
        <p:nvSpPr>
          <p:cNvPr id="72" name="object 43"/>
          <p:cNvSpPr txBox="1"/>
          <p:nvPr/>
        </p:nvSpPr>
        <p:spPr>
          <a:xfrm>
            <a:off x="3698856" y="5704183"/>
            <a:ext cx="2341990" cy="428322"/>
          </a:xfrm>
          <a:prstGeom prst="rect">
            <a:avLst/>
          </a:prstGeom>
        </p:spPr>
        <p:txBody>
          <a:bodyPr vert="horz" wrap="square" lIns="0" tIns="12700" rIns="0" bIns="0" rtlCol="0">
            <a:spAutoFit/>
          </a:bodyPr>
          <a:lstStyle/>
          <a:p>
            <a:pPr algn="ctr">
              <a:spcBef>
                <a:spcPts val="100"/>
              </a:spcBef>
            </a:pPr>
            <a:r>
              <a:rPr sz="900" spc="-5" dirty="0">
                <a:solidFill>
                  <a:srgbClr val="231F20"/>
                </a:solidFill>
                <a:latin typeface="Calibri"/>
                <a:cs typeface="Calibri"/>
              </a:rPr>
              <a:t>D-B </a:t>
            </a:r>
            <a:r>
              <a:rPr sz="900" dirty="0">
                <a:solidFill>
                  <a:srgbClr val="231F20"/>
                </a:solidFill>
                <a:latin typeface="Calibri"/>
                <a:cs typeface="Calibri"/>
              </a:rPr>
              <a:t>RFQ/RFP -</a:t>
            </a:r>
            <a:r>
              <a:rPr sz="900" spc="-65" dirty="0">
                <a:solidFill>
                  <a:srgbClr val="231F20"/>
                </a:solidFill>
                <a:latin typeface="Calibri"/>
                <a:cs typeface="Calibri"/>
              </a:rPr>
              <a:t> </a:t>
            </a:r>
            <a:r>
              <a:rPr sz="900" dirty="0">
                <a:solidFill>
                  <a:srgbClr val="231F20"/>
                </a:solidFill>
                <a:latin typeface="Calibri"/>
                <a:cs typeface="Calibri"/>
              </a:rPr>
              <a:t>10%</a:t>
            </a:r>
            <a:endParaRPr sz="900" dirty="0">
              <a:latin typeface="Calibri"/>
              <a:cs typeface="Calibri"/>
            </a:endParaRPr>
          </a:p>
          <a:p>
            <a:pPr algn="ctr">
              <a:lnSpc>
                <a:spcPct val="100000"/>
              </a:lnSpc>
            </a:pPr>
            <a:r>
              <a:rPr sz="900" spc="-5" dirty="0">
                <a:solidFill>
                  <a:srgbClr val="231F20"/>
                </a:solidFill>
                <a:latin typeface="Calibri"/>
                <a:cs typeface="Calibri"/>
              </a:rPr>
              <a:t>Design </a:t>
            </a:r>
            <a:r>
              <a:rPr sz="900" dirty="0">
                <a:solidFill>
                  <a:srgbClr val="231F20"/>
                </a:solidFill>
                <a:latin typeface="Calibri"/>
                <a:cs typeface="Calibri"/>
              </a:rPr>
              <a:t>-</a:t>
            </a:r>
            <a:r>
              <a:rPr sz="900" spc="-30" dirty="0">
                <a:solidFill>
                  <a:srgbClr val="231F20"/>
                </a:solidFill>
                <a:latin typeface="Calibri"/>
                <a:cs typeface="Calibri"/>
              </a:rPr>
              <a:t> </a:t>
            </a:r>
            <a:r>
              <a:rPr sz="900" dirty="0">
                <a:solidFill>
                  <a:srgbClr val="231F20"/>
                </a:solidFill>
                <a:latin typeface="Calibri"/>
                <a:cs typeface="Calibri"/>
              </a:rPr>
              <a:t>10%</a:t>
            </a:r>
            <a:endParaRPr sz="900" dirty="0">
              <a:latin typeface="Calibri"/>
              <a:cs typeface="Calibri"/>
            </a:endParaRPr>
          </a:p>
          <a:p>
            <a:pPr algn="ctr">
              <a:lnSpc>
                <a:spcPct val="100000"/>
              </a:lnSpc>
            </a:pPr>
            <a:r>
              <a:rPr sz="900" spc="-5" dirty="0">
                <a:solidFill>
                  <a:srgbClr val="231F20"/>
                </a:solidFill>
                <a:latin typeface="Calibri"/>
                <a:cs typeface="Calibri"/>
              </a:rPr>
              <a:t>Construction </a:t>
            </a:r>
            <a:r>
              <a:rPr sz="900" dirty="0">
                <a:solidFill>
                  <a:srgbClr val="231F20"/>
                </a:solidFill>
                <a:latin typeface="Calibri"/>
                <a:cs typeface="Calibri"/>
              </a:rPr>
              <a:t>-</a:t>
            </a:r>
            <a:r>
              <a:rPr sz="900" spc="-55" dirty="0">
                <a:solidFill>
                  <a:srgbClr val="231F20"/>
                </a:solidFill>
                <a:latin typeface="Calibri"/>
                <a:cs typeface="Calibri"/>
              </a:rPr>
              <a:t> </a:t>
            </a:r>
            <a:r>
              <a:rPr sz="900" dirty="0">
                <a:solidFill>
                  <a:srgbClr val="231F20"/>
                </a:solidFill>
                <a:latin typeface="Calibri"/>
                <a:cs typeface="Calibri"/>
              </a:rPr>
              <a:t>15%</a:t>
            </a:r>
            <a:endParaRPr sz="900" dirty="0">
              <a:latin typeface="Calibri"/>
              <a:cs typeface="Calibri"/>
            </a:endParaRPr>
          </a:p>
        </p:txBody>
      </p:sp>
      <p:sp>
        <p:nvSpPr>
          <p:cNvPr id="73" name="object 44"/>
          <p:cNvSpPr/>
          <p:nvPr/>
        </p:nvSpPr>
        <p:spPr>
          <a:xfrm>
            <a:off x="3698855" y="5276660"/>
            <a:ext cx="2360086" cy="908204"/>
          </a:xfrm>
          <a:custGeom>
            <a:avLst/>
            <a:gdLst/>
            <a:ahLst/>
            <a:cxnLst/>
            <a:rect l="l" t="t" r="r" b="b"/>
            <a:pathLst>
              <a:path w="1544954" h="532764">
                <a:moveTo>
                  <a:pt x="0" y="0"/>
                </a:moveTo>
                <a:lnTo>
                  <a:pt x="0" y="532752"/>
                </a:lnTo>
                <a:lnTo>
                  <a:pt x="1544929" y="532752"/>
                </a:lnTo>
                <a:lnTo>
                  <a:pt x="1544929" y="0"/>
                </a:lnTo>
                <a:lnTo>
                  <a:pt x="0" y="0"/>
                </a:lnTo>
                <a:close/>
              </a:path>
            </a:pathLst>
          </a:custGeom>
          <a:ln w="12700">
            <a:solidFill>
              <a:schemeClr val="accent6"/>
            </a:solidFill>
          </a:ln>
        </p:spPr>
        <p:txBody>
          <a:bodyPr wrap="square" lIns="0" tIns="0" rIns="0" bIns="0" rtlCol="0"/>
          <a:lstStyle/>
          <a:p>
            <a:pPr algn="ctr"/>
            <a:endParaRPr dirty="0"/>
          </a:p>
        </p:txBody>
      </p:sp>
      <p:sp>
        <p:nvSpPr>
          <p:cNvPr id="79" name="object 45"/>
          <p:cNvSpPr/>
          <p:nvPr/>
        </p:nvSpPr>
        <p:spPr>
          <a:xfrm>
            <a:off x="6549640" y="5250103"/>
            <a:ext cx="1958355" cy="455900"/>
          </a:xfrm>
          <a:custGeom>
            <a:avLst/>
            <a:gdLst/>
            <a:ahLst/>
            <a:cxnLst/>
            <a:rect l="l" t="t" r="r" b="b"/>
            <a:pathLst>
              <a:path w="1544954" h="789939">
                <a:moveTo>
                  <a:pt x="0" y="0"/>
                </a:moveTo>
                <a:lnTo>
                  <a:pt x="0" y="789317"/>
                </a:lnTo>
                <a:lnTo>
                  <a:pt x="1544929" y="789317"/>
                </a:lnTo>
                <a:lnTo>
                  <a:pt x="1544929" y="0"/>
                </a:lnTo>
                <a:lnTo>
                  <a:pt x="0" y="0"/>
                </a:lnTo>
                <a:close/>
              </a:path>
            </a:pathLst>
          </a:custGeom>
          <a:solidFill>
            <a:srgbClr val="820024"/>
          </a:solidFill>
          <a:ln w="9525">
            <a:solidFill>
              <a:schemeClr val="tx1"/>
            </a:solidFill>
          </a:ln>
        </p:spPr>
        <p:txBody>
          <a:bodyPr wrap="square" lIns="0" tIns="0" rIns="0" bIns="0" rtlCol="0"/>
          <a:lstStyle/>
          <a:p>
            <a:endParaRPr dirty="0"/>
          </a:p>
        </p:txBody>
      </p:sp>
      <p:sp>
        <p:nvSpPr>
          <p:cNvPr id="80" name="object 46"/>
          <p:cNvSpPr txBox="1"/>
          <p:nvPr/>
        </p:nvSpPr>
        <p:spPr>
          <a:xfrm>
            <a:off x="6281280" y="5315510"/>
            <a:ext cx="2376505" cy="461665"/>
          </a:xfrm>
          <a:prstGeom prst="rect">
            <a:avLst/>
          </a:prstGeom>
        </p:spPr>
        <p:txBody>
          <a:bodyPr vert="horz" wrap="square" lIns="0" tIns="0" rIns="0" bIns="0" rtlCol="0">
            <a:spAutoFit/>
          </a:bodyPr>
          <a:lstStyle/>
          <a:p>
            <a:pPr algn="ctr">
              <a:lnSpc>
                <a:spcPts val="855"/>
              </a:lnSpc>
            </a:pPr>
            <a:r>
              <a:rPr lang="en-US" sz="900" b="1" spc="-10" dirty="0">
                <a:solidFill>
                  <a:srgbClr val="FFFFFF"/>
                </a:solidFill>
                <a:latin typeface="Calibri"/>
                <a:cs typeface="Calibri"/>
              </a:rPr>
              <a:t>Mamie Kamada</a:t>
            </a:r>
            <a:br>
              <a:rPr lang="en-US" sz="900" b="1" spc="-10" dirty="0">
                <a:solidFill>
                  <a:srgbClr val="FFFFFF"/>
                </a:solidFill>
                <a:latin typeface="Calibri"/>
                <a:cs typeface="Calibri"/>
              </a:rPr>
            </a:br>
            <a:r>
              <a:rPr lang="en-US" sz="900" b="1" spc="-5" dirty="0">
                <a:solidFill>
                  <a:srgbClr val="FFFFFF"/>
                </a:solidFill>
                <a:latin typeface="Calibri"/>
                <a:cs typeface="Calibri"/>
              </a:rPr>
              <a:t>Document Controls Specialist </a:t>
            </a:r>
            <a:br>
              <a:rPr lang="en-US" sz="900" b="1" spc="-5" dirty="0">
                <a:solidFill>
                  <a:srgbClr val="FFFFFF"/>
                </a:solidFill>
                <a:latin typeface="Calibri"/>
                <a:cs typeface="Calibri"/>
              </a:rPr>
            </a:br>
            <a:r>
              <a:rPr lang="en-US" sz="900" b="1" dirty="0">
                <a:solidFill>
                  <a:srgbClr val="FFFFFF"/>
                </a:solidFill>
                <a:latin typeface="Calibri"/>
                <a:cs typeface="Calibri"/>
              </a:rPr>
              <a:t>Hill </a:t>
            </a:r>
            <a:r>
              <a:rPr lang="en-US" sz="900" b="1" spc="-10" dirty="0">
                <a:solidFill>
                  <a:srgbClr val="FFFFFF"/>
                </a:solidFill>
                <a:latin typeface="Calibri"/>
                <a:cs typeface="Calibri"/>
              </a:rPr>
              <a:t>International,</a:t>
            </a:r>
            <a:r>
              <a:rPr lang="en-US" sz="900" b="1" spc="-15" dirty="0">
                <a:solidFill>
                  <a:srgbClr val="FFFFFF"/>
                </a:solidFill>
                <a:latin typeface="Calibri"/>
                <a:cs typeface="Calibri"/>
              </a:rPr>
              <a:t> </a:t>
            </a:r>
            <a:r>
              <a:rPr lang="en-US" sz="900" b="1" dirty="0">
                <a:solidFill>
                  <a:srgbClr val="FFFFFF"/>
                </a:solidFill>
                <a:latin typeface="Calibri"/>
                <a:cs typeface="Calibri"/>
              </a:rPr>
              <a:t>Inc.</a:t>
            </a:r>
            <a:endParaRPr lang="en-US" sz="900" dirty="0">
              <a:latin typeface="Calibri"/>
              <a:cs typeface="Calibri"/>
            </a:endParaRPr>
          </a:p>
          <a:p>
            <a:pPr algn="ctr">
              <a:lnSpc>
                <a:spcPts val="855"/>
              </a:lnSpc>
            </a:pPr>
            <a:endParaRPr lang="en-US" sz="900" b="1" spc="-10" dirty="0">
              <a:solidFill>
                <a:srgbClr val="FFFFFF"/>
              </a:solidFill>
              <a:latin typeface="Calibri"/>
              <a:cs typeface="Calibri"/>
            </a:endParaRPr>
          </a:p>
        </p:txBody>
      </p:sp>
      <p:sp>
        <p:nvSpPr>
          <p:cNvPr id="81" name="object 49"/>
          <p:cNvSpPr txBox="1"/>
          <p:nvPr/>
        </p:nvSpPr>
        <p:spPr>
          <a:xfrm>
            <a:off x="6798103" y="5747984"/>
            <a:ext cx="1408073" cy="436880"/>
          </a:xfrm>
          <a:prstGeom prst="rect">
            <a:avLst/>
          </a:prstGeom>
        </p:spPr>
        <p:txBody>
          <a:bodyPr vert="horz" wrap="square" lIns="0" tIns="12700" rIns="0" bIns="0" rtlCol="0">
            <a:spAutoFit/>
          </a:bodyPr>
          <a:lstStyle/>
          <a:p>
            <a:pPr algn="ctr">
              <a:spcBef>
                <a:spcPts val="100"/>
              </a:spcBef>
            </a:pPr>
            <a:r>
              <a:rPr sz="900" spc="-5" dirty="0">
                <a:solidFill>
                  <a:srgbClr val="231F20"/>
                </a:solidFill>
                <a:latin typeface="Calibri"/>
                <a:cs typeface="Calibri"/>
              </a:rPr>
              <a:t>D-B </a:t>
            </a:r>
            <a:r>
              <a:rPr sz="900" dirty="0">
                <a:solidFill>
                  <a:srgbClr val="231F20"/>
                </a:solidFill>
                <a:latin typeface="Calibri"/>
                <a:cs typeface="Calibri"/>
              </a:rPr>
              <a:t>RFQ/RFP -</a:t>
            </a:r>
            <a:r>
              <a:rPr sz="900" spc="-65" dirty="0">
                <a:solidFill>
                  <a:srgbClr val="231F20"/>
                </a:solidFill>
                <a:latin typeface="Calibri"/>
                <a:cs typeface="Calibri"/>
              </a:rPr>
              <a:t> </a:t>
            </a:r>
            <a:r>
              <a:rPr sz="900" dirty="0">
                <a:solidFill>
                  <a:srgbClr val="231F20"/>
                </a:solidFill>
                <a:latin typeface="Calibri"/>
                <a:cs typeface="Calibri"/>
              </a:rPr>
              <a:t>10%</a:t>
            </a:r>
            <a:endParaRPr sz="900" dirty="0">
              <a:latin typeface="Calibri"/>
              <a:cs typeface="Calibri"/>
            </a:endParaRPr>
          </a:p>
          <a:p>
            <a:pPr algn="ctr">
              <a:lnSpc>
                <a:spcPct val="100000"/>
              </a:lnSpc>
            </a:pPr>
            <a:r>
              <a:rPr sz="900" spc="-5" dirty="0">
                <a:solidFill>
                  <a:srgbClr val="231F20"/>
                </a:solidFill>
                <a:latin typeface="Calibri"/>
                <a:cs typeface="Calibri"/>
              </a:rPr>
              <a:t>Design </a:t>
            </a:r>
            <a:r>
              <a:rPr sz="900" dirty="0">
                <a:solidFill>
                  <a:srgbClr val="231F20"/>
                </a:solidFill>
                <a:latin typeface="Calibri"/>
                <a:cs typeface="Calibri"/>
              </a:rPr>
              <a:t>-</a:t>
            </a:r>
            <a:r>
              <a:rPr sz="900" spc="-30" dirty="0">
                <a:solidFill>
                  <a:srgbClr val="231F20"/>
                </a:solidFill>
                <a:latin typeface="Calibri"/>
                <a:cs typeface="Calibri"/>
              </a:rPr>
              <a:t> </a:t>
            </a:r>
            <a:r>
              <a:rPr sz="900" dirty="0">
                <a:solidFill>
                  <a:srgbClr val="231F20"/>
                </a:solidFill>
                <a:latin typeface="Calibri"/>
                <a:cs typeface="Calibri"/>
              </a:rPr>
              <a:t>10%</a:t>
            </a:r>
            <a:endParaRPr sz="900" dirty="0">
              <a:latin typeface="Calibri"/>
              <a:cs typeface="Calibri"/>
            </a:endParaRPr>
          </a:p>
          <a:p>
            <a:pPr algn="ctr">
              <a:lnSpc>
                <a:spcPct val="100000"/>
              </a:lnSpc>
            </a:pPr>
            <a:r>
              <a:rPr sz="900" spc="-5" dirty="0">
                <a:solidFill>
                  <a:srgbClr val="231F20"/>
                </a:solidFill>
                <a:latin typeface="Calibri"/>
                <a:cs typeface="Calibri"/>
              </a:rPr>
              <a:t>Construction </a:t>
            </a:r>
            <a:r>
              <a:rPr sz="900" dirty="0">
                <a:solidFill>
                  <a:srgbClr val="231F20"/>
                </a:solidFill>
                <a:latin typeface="Calibri"/>
                <a:cs typeface="Calibri"/>
              </a:rPr>
              <a:t>-</a:t>
            </a:r>
            <a:r>
              <a:rPr sz="900" spc="-55" dirty="0">
                <a:solidFill>
                  <a:srgbClr val="231F20"/>
                </a:solidFill>
                <a:latin typeface="Calibri"/>
                <a:cs typeface="Calibri"/>
              </a:rPr>
              <a:t> </a:t>
            </a:r>
            <a:r>
              <a:rPr sz="900" dirty="0">
                <a:solidFill>
                  <a:srgbClr val="231F20"/>
                </a:solidFill>
                <a:latin typeface="Calibri"/>
                <a:cs typeface="Calibri"/>
              </a:rPr>
              <a:t>15%</a:t>
            </a:r>
            <a:endParaRPr sz="900" dirty="0">
              <a:latin typeface="Calibri"/>
              <a:cs typeface="Calibri"/>
            </a:endParaRPr>
          </a:p>
        </p:txBody>
      </p:sp>
      <p:sp>
        <p:nvSpPr>
          <p:cNvPr id="82" name="object 50"/>
          <p:cNvSpPr/>
          <p:nvPr/>
        </p:nvSpPr>
        <p:spPr>
          <a:xfrm>
            <a:off x="6549640" y="5250103"/>
            <a:ext cx="1958355" cy="949538"/>
          </a:xfrm>
          <a:custGeom>
            <a:avLst/>
            <a:gdLst/>
            <a:ahLst/>
            <a:cxnLst/>
            <a:rect l="l" t="t" r="r" b="b"/>
            <a:pathLst>
              <a:path w="1544954" h="532764">
                <a:moveTo>
                  <a:pt x="0" y="0"/>
                </a:moveTo>
                <a:lnTo>
                  <a:pt x="0" y="532752"/>
                </a:lnTo>
                <a:lnTo>
                  <a:pt x="1544929" y="532752"/>
                </a:lnTo>
                <a:lnTo>
                  <a:pt x="1544929" y="0"/>
                </a:lnTo>
                <a:lnTo>
                  <a:pt x="0" y="0"/>
                </a:lnTo>
                <a:close/>
              </a:path>
            </a:pathLst>
          </a:custGeom>
          <a:ln w="12700">
            <a:solidFill>
              <a:schemeClr val="accent6"/>
            </a:solidFill>
          </a:ln>
        </p:spPr>
        <p:txBody>
          <a:bodyPr wrap="square" lIns="0" tIns="0" rIns="0" bIns="0" rtlCol="0"/>
          <a:lstStyle/>
          <a:p>
            <a:endParaRPr dirty="0"/>
          </a:p>
        </p:txBody>
      </p:sp>
      <p:sp>
        <p:nvSpPr>
          <p:cNvPr id="83" name="object 73"/>
          <p:cNvSpPr txBox="1"/>
          <p:nvPr/>
        </p:nvSpPr>
        <p:spPr>
          <a:xfrm>
            <a:off x="3681737" y="2729932"/>
            <a:ext cx="2359109" cy="289823"/>
          </a:xfrm>
          <a:prstGeom prst="rect">
            <a:avLst/>
          </a:prstGeom>
        </p:spPr>
        <p:txBody>
          <a:bodyPr vert="horz" wrap="square" lIns="0" tIns="12700" rIns="0" bIns="0" rtlCol="0">
            <a:spAutoFit/>
          </a:bodyPr>
          <a:lstStyle/>
          <a:p>
            <a:pPr algn="ctr">
              <a:spcBef>
                <a:spcPts val="100"/>
              </a:spcBef>
            </a:pPr>
            <a:r>
              <a:rPr sz="900" spc="-5" dirty="0">
                <a:solidFill>
                  <a:srgbClr val="231F20"/>
                </a:solidFill>
                <a:latin typeface="Calibri"/>
                <a:cs typeface="Calibri"/>
              </a:rPr>
              <a:t>D-B </a:t>
            </a:r>
            <a:r>
              <a:rPr sz="900" dirty="0">
                <a:solidFill>
                  <a:srgbClr val="231F20"/>
                </a:solidFill>
                <a:latin typeface="Calibri"/>
                <a:cs typeface="Calibri"/>
              </a:rPr>
              <a:t>RFQ/RFP -</a:t>
            </a:r>
            <a:r>
              <a:rPr sz="900" spc="-65" dirty="0">
                <a:solidFill>
                  <a:srgbClr val="231F20"/>
                </a:solidFill>
                <a:latin typeface="Calibri"/>
                <a:cs typeface="Calibri"/>
              </a:rPr>
              <a:t> </a:t>
            </a:r>
            <a:r>
              <a:rPr lang="en-US" sz="900" dirty="0">
                <a:solidFill>
                  <a:srgbClr val="231F20"/>
                </a:solidFill>
                <a:latin typeface="Calibri"/>
                <a:cs typeface="Calibri"/>
              </a:rPr>
              <a:t>50</a:t>
            </a:r>
            <a:r>
              <a:rPr sz="900" dirty="0">
                <a:solidFill>
                  <a:srgbClr val="231F20"/>
                </a:solidFill>
                <a:latin typeface="Calibri"/>
                <a:cs typeface="Calibri"/>
              </a:rPr>
              <a:t>%</a:t>
            </a:r>
            <a:endParaRPr sz="900" dirty="0">
              <a:latin typeface="Calibri"/>
              <a:cs typeface="Calibri"/>
            </a:endParaRPr>
          </a:p>
          <a:p>
            <a:pPr algn="ctr">
              <a:lnSpc>
                <a:spcPct val="100000"/>
              </a:lnSpc>
            </a:pPr>
            <a:r>
              <a:rPr sz="900" spc="-5" dirty="0">
                <a:solidFill>
                  <a:srgbClr val="231F20"/>
                </a:solidFill>
                <a:latin typeface="Calibri"/>
                <a:cs typeface="Calibri"/>
              </a:rPr>
              <a:t>Design </a:t>
            </a:r>
            <a:r>
              <a:rPr sz="900" dirty="0">
                <a:solidFill>
                  <a:srgbClr val="231F20"/>
                </a:solidFill>
                <a:latin typeface="Calibri"/>
                <a:cs typeface="Calibri"/>
              </a:rPr>
              <a:t>-</a:t>
            </a:r>
            <a:r>
              <a:rPr sz="900" spc="-30" dirty="0">
                <a:solidFill>
                  <a:srgbClr val="231F20"/>
                </a:solidFill>
                <a:latin typeface="Calibri"/>
                <a:cs typeface="Calibri"/>
              </a:rPr>
              <a:t> </a:t>
            </a:r>
            <a:r>
              <a:rPr lang="en-US" sz="900" dirty="0">
                <a:solidFill>
                  <a:srgbClr val="231F20"/>
                </a:solidFill>
                <a:latin typeface="Calibri"/>
                <a:cs typeface="Calibri"/>
              </a:rPr>
              <a:t>80</a:t>
            </a:r>
            <a:r>
              <a:rPr sz="900" dirty="0">
                <a:solidFill>
                  <a:srgbClr val="231F20"/>
                </a:solidFill>
                <a:latin typeface="Calibri"/>
                <a:cs typeface="Calibri"/>
              </a:rPr>
              <a:t>%</a:t>
            </a:r>
            <a:endParaRPr sz="900" dirty="0">
              <a:latin typeface="Calibri"/>
              <a:cs typeface="Calibri"/>
            </a:endParaRPr>
          </a:p>
        </p:txBody>
      </p:sp>
      <p:sp>
        <p:nvSpPr>
          <p:cNvPr id="84" name="object 74"/>
          <p:cNvSpPr txBox="1"/>
          <p:nvPr/>
        </p:nvSpPr>
        <p:spPr>
          <a:xfrm>
            <a:off x="3654689" y="2996674"/>
            <a:ext cx="2324873" cy="151323"/>
          </a:xfrm>
          <a:prstGeom prst="rect">
            <a:avLst/>
          </a:prstGeom>
        </p:spPr>
        <p:txBody>
          <a:bodyPr vert="horz" wrap="square" lIns="0" tIns="12700" rIns="0" bIns="0" rtlCol="0">
            <a:spAutoFit/>
          </a:bodyPr>
          <a:lstStyle/>
          <a:p>
            <a:pPr marL="12700" algn="ctr">
              <a:spcBef>
                <a:spcPts val="100"/>
              </a:spcBef>
            </a:pPr>
            <a:r>
              <a:rPr sz="900" spc="-5" dirty="0">
                <a:solidFill>
                  <a:srgbClr val="231F20"/>
                </a:solidFill>
                <a:latin typeface="Calibri"/>
                <a:cs typeface="Calibri"/>
              </a:rPr>
              <a:t>Construction </a:t>
            </a:r>
            <a:r>
              <a:rPr sz="900" dirty="0">
                <a:solidFill>
                  <a:srgbClr val="231F20"/>
                </a:solidFill>
                <a:latin typeface="Calibri"/>
                <a:cs typeface="Calibri"/>
              </a:rPr>
              <a:t>-</a:t>
            </a:r>
            <a:r>
              <a:rPr sz="900" spc="-55" dirty="0">
                <a:solidFill>
                  <a:srgbClr val="231F20"/>
                </a:solidFill>
                <a:latin typeface="Calibri"/>
                <a:cs typeface="Calibri"/>
              </a:rPr>
              <a:t> </a:t>
            </a:r>
            <a:r>
              <a:rPr lang="en-US" sz="900" dirty="0">
                <a:solidFill>
                  <a:srgbClr val="231F20"/>
                </a:solidFill>
                <a:latin typeface="Calibri"/>
                <a:cs typeface="Calibri"/>
              </a:rPr>
              <a:t>60</a:t>
            </a:r>
            <a:r>
              <a:rPr sz="900" dirty="0">
                <a:solidFill>
                  <a:srgbClr val="231F20"/>
                </a:solidFill>
                <a:latin typeface="Calibri"/>
                <a:cs typeface="Calibri"/>
              </a:rPr>
              <a:t>%</a:t>
            </a:r>
            <a:endParaRPr sz="900" dirty="0">
              <a:latin typeface="Calibri"/>
              <a:cs typeface="Calibri"/>
            </a:endParaRPr>
          </a:p>
        </p:txBody>
      </p:sp>
      <p:sp>
        <p:nvSpPr>
          <p:cNvPr id="85" name="object 75"/>
          <p:cNvSpPr/>
          <p:nvPr/>
        </p:nvSpPr>
        <p:spPr>
          <a:xfrm>
            <a:off x="3681735" y="2129452"/>
            <a:ext cx="2359110" cy="1073578"/>
          </a:xfrm>
          <a:custGeom>
            <a:avLst/>
            <a:gdLst/>
            <a:ahLst/>
            <a:cxnLst/>
            <a:rect l="l" t="t" r="r" b="b"/>
            <a:pathLst>
              <a:path w="2652395" h="503554">
                <a:moveTo>
                  <a:pt x="0" y="0"/>
                </a:moveTo>
                <a:lnTo>
                  <a:pt x="0" y="503491"/>
                </a:lnTo>
                <a:lnTo>
                  <a:pt x="2652394" y="503491"/>
                </a:lnTo>
                <a:lnTo>
                  <a:pt x="2652394" y="0"/>
                </a:lnTo>
                <a:lnTo>
                  <a:pt x="0" y="0"/>
                </a:lnTo>
                <a:close/>
              </a:path>
            </a:pathLst>
          </a:custGeom>
          <a:ln w="12700">
            <a:solidFill>
              <a:srgbClr val="002060"/>
            </a:solidFill>
          </a:ln>
        </p:spPr>
        <p:txBody>
          <a:bodyPr wrap="square" lIns="0" tIns="0" rIns="0" bIns="0" rtlCol="0"/>
          <a:lstStyle/>
          <a:p>
            <a:endParaRPr dirty="0"/>
          </a:p>
        </p:txBody>
      </p:sp>
      <p:sp>
        <p:nvSpPr>
          <p:cNvPr id="86" name="object 76"/>
          <p:cNvSpPr txBox="1"/>
          <p:nvPr/>
        </p:nvSpPr>
        <p:spPr>
          <a:xfrm>
            <a:off x="4390825" y="2378550"/>
            <a:ext cx="940933" cy="230832"/>
          </a:xfrm>
          <a:prstGeom prst="rect">
            <a:avLst/>
          </a:prstGeom>
        </p:spPr>
        <p:txBody>
          <a:bodyPr vert="horz" wrap="square" lIns="0" tIns="0" rIns="0" bIns="0" rtlCol="0">
            <a:spAutoFit/>
          </a:bodyPr>
          <a:lstStyle/>
          <a:p>
            <a:pPr>
              <a:lnSpc>
                <a:spcPts val="855"/>
              </a:lnSpc>
            </a:pPr>
            <a:r>
              <a:rPr sz="900" b="1" spc="-5" dirty="0">
                <a:solidFill>
                  <a:srgbClr val="FFFFFF"/>
                </a:solidFill>
                <a:latin typeface="Calibri"/>
                <a:cs typeface="Calibri"/>
              </a:rPr>
              <a:t>Construction</a:t>
            </a:r>
            <a:r>
              <a:rPr sz="900" b="1" spc="-60" dirty="0">
                <a:solidFill>
                  <a:srgbClr val="FFFFFF"/>
                </a:solidFill>
                <a:latin typeface="Calibri"/>
                <a:cs typeface="Calibri"/>
              </a:rPr>
              <a:t> </a:t>
            </a:r>
            <a:r>
              <a:rPr sz="900" b="1" spc="-5" dirty="0">
                <a:solidFill>
                  <a:srgbClr val="FFFFFF"/>
                </a:solidFill>
                <a:latin typeface="Calibri"/>
                <a:cs typeface="Calibri"/>
              </a:rPr>
              <a:t>Manager</a:t>
            </a:r>
            <a:endParaRPr sz="900" dirty="0">
              <a:latin typeface="Calibri"/>
              <a:cs typeface="Calibri"/>
            </a:endParaRPr>
          </a:p>
        </p:txBody>
      </p:sp>
      <p:sp>
        <p:nvSpPr>
          <p:cNvPr id="87" name="object 77"/>
          <p:cNvSpPr txBox="1"/>
          <p:nvPr/>
        </p:nvSpPr>
        <p:spPr>
          <a:xfrm>
            <a:off x="3681737" y="2129453"/>
            <a:ext cx="2359109" cy="534729"/>
          </a:xfrm>
          <a:prstGeom prst="rect">
            <a:avLst/>
          </a:prstGeom>
          <a:solidFill>
            <a:srgbClr val="002A5C"/>
          </a:solidFill>
          <a:ln w="12700">
            <a:solidFill>
              <a:srgbClr val="002060"/>
            </a:solidFill>
          </a:ln>
        </p:spPr>
        <p:txBody>
          <a:bodyPr vert="horz" wrap="none" lIns="0" tIns="0" rIns="0" bIns="0" rtlCol="0" anchor="ctr" anchorCtr="0">
            <a:noAutofit/>
          </a:bodyPr>
          <a:lstStyle/>
          <a:p>
            <a:pPr marL="403225" algn="ctr">
              <a:spcBef>
                <a:spcPts val="765"/>
              </a:spcBef>
            </a:pPr>
            <a:endParaRPr sz="950" dirty="0">
              <a:latin typeface="Calibri"/>
              <a:cs typeface="Calibri"/>
            </a:endParaRPr>
          </a:p>
        </p:txBody>
      </p:sp>
      <p:sp>
        <p:nvSpPr>
          <p:cNvPr id="88" name="object 40"/>
          <p:cNvSpPr txBox="1"/>
          <p:nvPr/>
        </p:nvSpPr>
        <p:spPr>
          <a:xfrm>
            <a:off x="719026" y="5289436"/>
            <a:ext cx="2378833" cy="346249"/>
          </a:xfrm>
          <a:prstGeom prst="rect">
            <a:avLst/>
          </a:prstGeom>
        </p:spPr>
        <p:txBody>
          <a:bodyPr vert="horz" wrap="square" lIns="0" tIns="0" rIns="0" bIns="0" rtlCol="0">
            <a:spAutoFit/>
          </a:bodyPr>
          <a:lstStyle/>
          <a:p>
            <a:pPr algn="ctr">
              <a:lnSpc>
                <a:spcPts val="855"/>
              </a:lnSpc>
            </a:pPr>
            <a:r>
              <a:rPr lang="en-US" sz="900" b="1" spc="-20" dirty="0">
                <a:solidFill>
                  <a:srgbClr val="FFFFFF"/>
                </a:solidFill>
                <a:latin typeface="Calibri"/>
                <a:cs typeface="Calibri"/>
              </a:rPr>
              <a:t>Merry Anna </a:t>
            </a:r>
            <a:r>
              <a:rPr lang="en-US" sz="900" b="1" spc="-20" dirty="0">
                <a:solidFill>
                  <a:srgbClr val="FFFFFF"/>
                </a:solidFill>
                <a:latin typeface="Calibri"/>
                <a:cs typeface="Calibri"/>
              </a:rPr>
              <a:t>Valdez</a:t>
            </a:r>
          </a:p>
          <a:p>
            <a:pPr algn="ctr">
              <a:lnSpc>
                <a:spcPts val="855"/>
              </a:lnSpc>
            </a:pPr>
            <a:r>
              <a:rPr lang="en-US" sz="900" b="1" spc="-20" dirty="0">
                <a:solidFill>
                  <a:srgbClr val="FFFFFF"/>
                </a:solidFill>
                <a:latin typeface="Calibri"/>
                <a:cs typeface="Calibri"/>
              </a:rPr>
              <a:t>Project </a:t>
            </a:r>
            <a:r>
              <a:rPr lang="en-US" sz="900" b="1" spc="-20" dirty="0">
                <a:solidFill>
                  <a:srgbClr val="FFFFFF"/>
                </a:solidFill>
                <a:latin typeface="Calibri"/>
                <a:cs typeface="Calibri"/>
              </a:rPr>
              <a:t> Scheduler</a:t>
            </a:r>
            <a:br>
              <a:rPr lang="en-US" sz="900" b="1" spc="-20" dirty="0">
                <a:solidFill>
                  <a:srgbClr val="FFFFFF"/>
                </a:solidFill>
                <a:latin typeface="Calibri"/>
                <a:cs typeface="Calibri"/>
              </a:rPr>
            </a:br>
            <a:r>
              <a:rPr lang="en-US" sz="900" b="1" dirty="0">
                <a:solidFill>
                  <a:srgbClr val="FFFFFF"/>
                </a:solidFill>
                <a:latin typeface="Calibri"/>
                <a:cs typeface="Calibri"/>
              </a:rPr>
              <a:t>Hill </a:t>
            </a:r>
            <a:r>
              <a:rPr lang="en-US" sz="900" b="1" spc="-10" dirty="0">
                <a:solidFill>
                  <a:srgbClr val="FFFFFF"/>
                </a:solidFill>
                <a:latin typeface="Calibri"/>
                <a:cs typeface="Calibri"/>
              </a:rPr>
              <a:t>International,</a:t>
            </a:r>
            <a:r>
              <a:rPr lang="en-US" sz="900" b="1" spc="-40" dirty="0">
                <a:solidFill>
                  <a:srgbClr val="FFFFFF"/>
                </a:solidFill>
                <a:latin typeface="Calibri"/>
                <a:cs typeface="Calibri"/>
              </a:rPr>
              <a:t> </a:t>
            </a:r>
            <a:r>
              <a:rPr lang="en-US" sz="900" b="1" dirty="0">
                <a:solidFill>
                  <a:srgbClr val="FFFFFF"/>
                </a:solidFill>
                <a:latin typeface="Calibri"/>
                <a:cs typeface="Calibri"/>
              </a:rPr>
              <a:t>Inc</a:t>
            </a:r>
            <a:r>
              <a:rPr lang="en-US" sz="900" b="1" dirty="0">
                <a:solidFill>
                  <a:srgbClr val="FFFFFF"/>
                </a:solidFill>
                <a:latin typeface="Calibri"/>
                <a:cs typeface="Calibri"/>
              </a:rPr>
              <a:t>.</a:t>
            </a:r>
            <a:endParaRPr lang="en-US" sz="900" dirty="0">
              <a:latin typeface="Calibri"/>
              <a:cs typeface="Calibri"/>
            </a:endParaRPr>
          </a:p>
        </p:txBody>
      </p:sp>
      <p:sp>
        <p:nvSpPr>
          <p:cNvPr id="89" name="object 46"/>
          <p:cNvSpPr txBox="1"/>
          <p:nvPr/>
        </p:nvSpPr>
        <p:spPr>
          <a:xfrm>
            <a:off x="3682436" y="2200282"/>
            <a:ext cx="2376505" cy="463268"/>
          </a:xfrm>
          <a:prstGeom prst="rect">
            <a:avLst/>
          </a:prstGeom>
        </p:spPr>
        <p:txBody>
          <a:bodyPr vert="horz" wrap="square" lIns="0" tIns="0" rIns="0" bIns="0" rtlCol="0">
            <a:spAutoFit/>
          </a:bodyPr>
          <a:lstStyle/>
          <a:p>
            <a:pPr algn="ctr">
              <a:lnSpc>
                <a:spcPts val="855"/>
              </a:lnSpc>
            </a:pPr>
            <a:r>
              <a:rPr lang="en-US" sz="900" b="1" spc="-10" dirty="0">
                <a:solidFill>
                  <a:srgbClr val="FFFFFF"/>
                </a:solidFill>
                <a:latin typeface="Calibri"/>
                <a:cs typeface="Calibri"/>
              </a:rPr>
              <a:t>Project Committee</a:t>
            </a:r>
          </a:p>
          <a:p>
            <a:pPr algn="ctr">
              <a:lnSpc>
                <a:spcPts val="855"/>
              </a:lnSpc>
            </a:pPr>
            <a:r>
              <a:rPr lang="en-US" sz="900" b="1" spc="-10" dirty="0">
                <a:solidFill>
                  <a:srgbClr val="FFFFFF"/>
                </a:solidFill>
                <a:latin typeface="Calibri"/>
                <a:cs typeface="Calibri"/>
              </a:rPr>
              <a:t>Scott Cooper, Assistant Fire Chief, Design Advisor</a:t>
            </a:r>
          </a:p>
          <a:p>
            <a:pPr algn="ctr">
              <a:lnSpc>
                <a:spcPts val="855"/>
              </a:lnSpc>
            </a:pPr>
            <a:r>
              <a:rPr lang="en-US" sz="900" b="1" spc="-10" dirty="0">
                <a:solidFill>
                  <a:srgbClr val="FFFFFF"/>
                </a:solidFill>
                <a:latin typeface="Calibri"/>
                <a:cs typeface="Calibri"/>
              </a:rPr>
              <a:t>Renee Wassenaar, Contract and Procurement Advisor</a:t>
            </a:r>
          </a:p>
        </p:txBody>
      </p:sp>
      <p:sp>
        <p:nvSpPr>
          <p:cNvPr id="90" name="object 39"/>
          <p:cNvSpPr/>
          <p:nvPr/>
        </p:nvSpPr>
        <p:spPr>
          <a:xfrm>
            <a:off x="691668" y="3750522"/>
            <a:ext cx="2359111" cy="459934"/>
          </a:xfrm>
          <a:custGeom>
            <a:avLst/>
            <a:gdLst/>
            <a:ahLst/>
            <a:cxnLst/>
            <a:rect l="l" t="t" r="r" b="b"/>
            <a:pathLst>
              <a:path w="1544954" h="789939">
                <a:moveTo>
                  <a:pt x="0" y="0"/>
                </a:moveTo>
                <a:lnTo>
                  <a:pt x="0" y="789317"/>
                </a:lnTo>
                <a:lnTo>
                  <a:pt x="1544929" y="789317"/>
                </a:lnTo>
                <a:lnTo>
                  <a:pt x="1544929" y="0"/>
                </a:lnTo>
                <a:lnTo>
                  <a:pt x="0" y="0"/>
                </a:lnTo>
                <a:close/>
              </a:path>
            </a:pathLst>
          </a:custGeom>
          <a:solidFill>
            <a:srgbClr val="820024"/>
          </a:solidFill>
          <a:ln w="9525">
            <a:solidFill>
              <a:schemeClr val="accent6"/>
            </a:solidFill>
          </a:ln>
        </p:spPr>
        <p:txBody>
          <a:bodyPr wrap="square" lIns="0" tIns="0" rIns="0" bIns="0" rtlCol="0"/>
          <a:lstStyle/>
          <a:p>
            <a:pPr algn="ctr"/>
            <a:endParaRPr dirty="0"/>
          </a:p>
        </p:txBody>
      </p:sp>
      <p:sp>
        <p:nvSpPr>
          <p:cNvPr id="91" name="object 40"/>
          <p:cNvSpPr txBox="1"/>
          <p:nvPr/>
        </p:nvSpPr>
        <p:spPr>
          <a:xfrm>
            <a:off x="654384" y="3814032"/>
            <a:ext cx="2350155" cy="351037"/>
          </a:xfrm>
          <a:prstGeom prst="rect">
            <a:avLst/>
          </a:prstGeom>
        </p:spPr>
        <p:txBody>
          <a:bodyPr vert="horz" wrap="square" lIns="0" tIns="0" rIns="0" bIns="0" rtlCol="0">
            <a:spAutoFit/>
          </a:bodyPr>
          <a:lstStyle/>
          <a:p>
            <a:pPr algn="ctr">
              <a:lnSpc>
                <a:spcPts val="855"/>
              </a:lnSpc>
            </a:pPr>
            <a:r>
              <a:rPr lang="en-US" sz="900" b="1" spc="-20" dirty="0">
                <a:solidFill>
                  <a:srgbClr val="FFFFFF"/>
                </a:solidFill>
                <a:latin typeface="Calibri"/>
                <a:cs typeface="Calibri"/>
              </a:rPr>
              <a:t>Charles Westover</a:t>
            </a:r>
            <a:r>
              <a:rPr lang="en-US" sz="900" b="1" spc="-20" dirty="0">
                <a:solidFill>
                  <a:srgbClr val="FFFFFF"/>
                </a:solidFill>
                <a:latin typeface="Calibri"/>
                <a:cs typeface="Calibri"/>
              </a:rPr>
              <a:t/>
            </a:r>
            <a:br>
              <a:rPr lang="en-US" sz="900" b="1" spc="-20" dirty="0">
                <a:solidFill>
                  <a:srgbClr val="FFFFFF"/>
                </a:solidFill>
                <a:latin typeface="Calibri"/>
                <a:cs typeface="Calibri"/>
              </a:rPr>
            </a:br>
            <a:r>
              <a:rPr lang="en-US" sz="900" b="1" spc="-20" dirty="0">
                <a:solidFill>
                  <a:srgbClr val="FFFFFF"/>
                </a:solidFill>
                <a:latin typeface="Calibri"/>
                <a:cs typeface="Calibri"/>
              </a:rPr>
              <a:t>Project Manager</a:t>
            </a:r>
          </a:p>
          <a:p>
            <a:pPr algn="ctr">
              <a:lnSpc>
                <a:spcPts val="855"/>
              </a:lnSpc>
            </a:pPr>
            <a:r>
              <a:rPr lang="en-US" sz="900" b="1" spc="-20" dirty="0">
                <a:solidFill>
                  <a:srgbClr val="FFFFFF"/>
                </a:solidFill>
                <a:latin typeface="Calibri"/>
                <a:cs typeface="Calibri"/>
              </a:rPr>
              <a:t>Hill International, Inc.</a:t>
            </a:r>
          </a:p>
        </p:txBody>
      </p:sp>
      <p:sp>
        <p:nvSpPr>
          <p:cNvPr id="92" name="object 43"/>
          <p:cNvSpPr txBox="1"/>
          <p:nvPr/>
        </p:nvSpPr>
        <p:spPr>
          <a:xfrm>
            <a:off x="690840" y="4233463"/>
            <a:ext cx="2350411" cy="465566"/>
          </a:xfrm>
          <a:prstGeom prst="rect">
            <a:avLst/>
          </a:prstGeom>
        </p:spPr>
        <p:txBody>
          <a:bodyPr vert="horz" wrap="square" lIns="0" tIns="12700" rIns="0" bIns="0" rtlCol="0">
            <a:spAutoFit/>
          </a:bodyPr>
          <a:lstStyle/>
          <a:p>
            <a:pPr algn="ctr">
              <a:spcBef>
                <a:spcPts val="100"/>
              </a:spcBef>
            </a:pPr>
            <a:r>
              <a:rPr lang="en-US" sz="900" spc="-5" dirty="0">
                <a:solidFill>
                  <a:srgbClr val="231F20"/>
                </a:solidFill>
                <a:latin typeface="Calibri"/>
                <a:cs typeface="Calibri"/>
              </a:rPr>
              <a:t>D-B RFQ/RFP - 3</a:t>
            </a:r>
            <a:r>
              <a:rPr lang="en-US" sz="900" spc="-5" dirty="0">
                <a:solidFill>
                  <a:srgbClr val="231F20"/>
                </a:solidFill>
                <a:latin typeface="Calibri"/>
                <a:cs typeface="Calibri"/>
              </a:rPr>
              <a:t>0%</a:t>
            </a:r>
            <a:endParaRPr lang="en-US" sz="900" spc="-5" dirty="0">
              <a:solidFill>
                <a:srgbClr val="231F20"/>
              </a:solidFill>
              <a:latin typeface="Calibri"/>
              <a:cs typeface="Calibri"/>
            </a:endParaRPr>
          </a:p>
          <a:p>
            <a:pPr algn="ctr">
              <a:spcBef>
                <a:spcPts val="100"/>
              </a:spcBef>
            </a:pPr>
            <a:r>
              <a:rPr lang="en-US" sz="900" spc="-5" dirty="0">
                <a:solidFill>
                  <a:srgbClr val="231F20"/>
                </a:solidFill>
                <a:latin typeface="Calibri"/>
                <a:cs typeface="Calibri"/>
              </a:rPr>
              <a:t>Design - 100%</a:t>
            </a:r>
          </a:p>
          <a:p>
            <a:pPr algn="ctr">
              <a:spcBef>
                <a:spcPts val="100"/>
              </a:spcBef>
            </a:pPr>
            <a:r>
              <a:rPr lang="en-US" sz="900" spc="-5" dirty="0">
                <a:solidFill>
                  <a:srgbClr val="231F20"/>
                </a:solidFill>
                <a:latin typeface="Calibri"/>
                <a:cs typeface="Calibri"/>
              </a:rPr>
              <a:t>Construction - </a:t>
            </a:r>
            <a:r>
              <a:rPr lang="en-US" sz="900" spc="-5" dirty="0">
                <a:solidFill>
                  <a:srgbClr val="231F20"/>
                </a:solidFill>
                <a:latin typeface="Calibri"/>
                <a:cs typeface="Calibri"/>
              </a:rPr>
              <a:t>10%</a:t>
            </a:r>
            <a:endParaRPr lang="en-US" sz="900" spc="-5" dirty="0">
              <a:solidFill>
                <a:srgbClr val="231F20"/>
              </a:solidFill>
              <a:latin typeface="Calibri"/>
              <a:cs typeface="Calibri"/>
            </a:endParaRPr>
          </a:p>
        </p:txBody>
      </p:sp>
      <p:sp>
        <p:nvSpPr>
          <p:cNvPr id="93" name="object 44"/>
          <p:cNvSpPr/>
          <p:nvPr/>
        </p:nvSpPr>
        <p:spPr>
          <a:xfrm>
            <a:off x="664213" y="2160854"/>
            <a:ext cx="2359109" cy="949068"/>
          </a:xfrm>
          <a:custGeom>
            <a:avLst/>
            <a:gdLst/>
            <a:ahLst/>
            <a:cxnLst/>
            <a:rect l="l" t="t" r="r" b="b"/>
            <a:pathLst>
              <a:path w="1544954" h="532764">
                <a:moveTo>
                  <a:pt x="0" y="0"/>
                </a:moveTo>
                <a:lnTo>
                  <a:pt x="0" y="532752"/>
                </a:lnTo>
                <a:lnTo>
                  <a:pt x="1544929" y="532752"/>
                </a:lnTo>
                <a:lnTo>
                  <a:pt x="1544929" y="0"/>
                </a:lnTo>
                <a:lnTo>
                  <a:pt x="0" y="0"/>
                </a:lnTo>
                <a:close/>
              </a:path>
            </a:pathLst>
          </a:custGeom>
          <a:solidFill>
            <a:schemeClr val="bg1"/>
          </a:solidFill>
          <a:ln w="12700">
            <a:solidFill>
              <a:schemeClr val="accent6"/>
            </a:solidFill>
          </a:ln>
        </p:spPr>
        <p:txBody>
          <a:bodyPr wrap="square" lIns="0" tIns="0" rIns="0" bIns="0" rtlCol="0"/>
          <a:lstStyle/>
          <a:p>
            <a:pPr algn="ctr"/>
            <a:endParaRPr dirty="0"/>
          </a:p>
        </p:txBody>
      </p:sp>
      <p:sp>
        <p:nvSpPr>
          <p:cNvPr id="94" name="object 39"/>
          <p:cNvSpPr/>
          <p:nvPr/>
        </p:nvSpPr>
        <p:spPr>
          <a:xfrm>
            <a:off x="664212" y="2155681"/>
            <a:ext cx="2359109" cy="494312"/>
          </a:xfrm>
          <a:custGeom>
            <a:avLst/>
            <a:gdLst/>
            <a:ahLst/>
            <a:cxnLst/>
            <a:rect l="l" t="t" r="r" b="b"/>
            <a:pathLst>
              <a:path w="1544954" h="789939">
                <a:moveTo>
                  <a:pt x="0" y="0"/>
                </a:moveTo>
                <a:lnTo>
                  <a:pt x="0" y="789317"/>
                </a:lnTo>
                <a:lnTo>
                  <a:pt x="1544929" y="789317"/>
                </a:lnTo>
                <a:lnTo>
                  <a:pt x="1544929" y="0"/>
                </a:lnTo>
                <a:lnTo>
                  <a:pt x="0" y="0"/>
                </a:lnTo>
                <a:close/>
              </a:path>
            </a:pathLst>
          </a:custGeom>
          <a:solidFill>
            <a:srgbClr val="820024"/>
          </a:solidFill>
          <a:ln w="9525">
            <a:solidFill>
              <a:schemeClr val="accent6"/>
            </a:solidFill>
          </a:ln>
        </p:spPr>
        <p:txBody>
          <a:bodyPr wrap="square" lIns="0" tIns="0" rIns="0" bIns="0" rtlCol="0"/>
          <a:lstStyle/>
          <a:p>
            <a:pPr algn="ctr"/>
            <a:endParaRPr dirty="0"/>
          </a:p>
        </p:txBody>
      </p:sp>
      <p:sp>
        <p:nvSpPr>
          <p:cNvPr id="95" name="object 40"/>
          <p:cNvSpPr txBox="1"/>
          <p:nvPr/>
        </p:nvSpPr>
        <p:spPr>
          <a:xfrm>
            <a:off x="1031467" y="2218825"/>
            <a:ext cx="1783455" cy="346249"/>
          </a:xfrm>
          <a:prstGeom prst="rect">
            <a:avLst/>
          </a:prstGeom>
        </p:spPr>
        <p:txBody>
          <a:bodyPr vert="horz" wrap="square" lIns="0" tIns="0" rIns="0" bIns="0" rtlCol="0">
            <a:spAutoFit/>
          </a:bodyPr>
          <a:lstStyle/>
          <a:p>
            <a:pPr algn="ctr">
              <a:lnSpc>
                <a:spcPts val="855"/>
              </a:lnSpc>
            </a:pPr>
            <a:r>
              <a:rPr lang="en-US" sz="900" b="1" spc="-20" dirty="0">
                <a:solidFill>
                  <a:srgbClr val="FFFFFF"/>
                </a:solidFill>
                <a:latin typeface="Calibri"/>
                <a:cs typeface="Calibri"/>
              </a:rPr>
              <a:t>Gregory Heinz</a:t>
            </a:r>
            <a:br>
              <a:rPr lang="en-US" sz="900" b="1" spc="-20" dirty="0">
                <a:solidFill>
                  <a:srgbClr val="FFFFFF"/>
                </a:solidFill>
                <a:latin typeface="Calibri"/>
                <a:cs typeface="Calibri"/>
              </a:rPr>
            </a:br>
            <a:r>
              <a:rPr lang="en-US" sz="900" b="1" spc="-20" dirty="0">
                <a:solidFill>
                  <a:srgbClr val="FFFFFF"/>
                </a:solidFill>
                <a:latin typeface="Calibri"/>
                <a:cs typeface="Calibri"/>
              </a:rPr>
              <a:t>Principal-in-Charge</a:t>
            </a:r>
            <a:br>
              <a:rPr lang="en-US" sz="900" b="1" spc="-20" dirty="0">
                <a:solidFill>
                  <a:srgbClr val="FFFFFF"/>
                </a:solidFill>
                <a:latin typeface="Calibri"/>
                <a:cs typeface="Calibri"/>
              </a:rPr>
            </a:br>
            <a:r>
              <a:rPr lang="en-US" sz="900" b="1" spc="-20" dirty="0">
                <a:solidFill>
                  <a:srgbClr val="FFFFFF"/>
                </a:solidFill>
                <a:latin typeface="Calibri"/>
                <a:cs typeface="Calibri"/>
              </a:rPr>
              <a:t>Hill </a:t>
            </a:r>
            <a:r>
              <a:rPr lang="en-US" sz="900" b="1" spc="-20" dirty="0">
                <a:solidFill>
                  <a:srgbClr val="FFFFFF"/>
                </a:solidFill>
                <a:latin typeface="Calibri"/>
                <a:cs typeface="Calibri"/>
              </a:rPr>
              <a:t>International, Inc.</a:t>
            </a:r>
          </a:p>
        </p:txBody>
      </p:sp>
      <p:sp>
        <p:nvSpPr>
          <p:cNvPr id="96" name="object 43"/>
          <p:cNvSpPr txBox="1"/>
          <p:nvPr/>
        </p:nvSpPr>
        <p:spPr>
          <a:xfrm>
            <a:off x="1031467" y="2655952"/>
            <a:ext cx="1849355" cy="453970"/>
          </a:xfrm>
          <a:prstGeom prst="rect">
            <a:avLst/>
          </a:prstGeom>
        </p:spPr>
        <p:txBody>
          <a:bodyPr vert="horz" wrap="square" lIns="0" tIns="12700" rIns="0" bIns="0" rtlCol="0">
            <a:spAutoFit/>
          </a:bodyPr>
          <a:lstStyle/>
          <a:p>
            <a:pPr algn="ctr">
              <a:spcBef>
                <a:spcPts val="100"/>
              </a:spcBef>
            </a:pPr>
            <a:r>
              <a:rPr lang="en-US" sz="900" spc="-5" dirty="0">
                <a:solidFill>
                  <a:srgbClr val="231F20"/>
                </a:solidFill>
                <a:latin typeface="Calibri"/>
                <a:cs typeface="Calibri"/>
              </a:rPr>
              <a:t>D-B RFQ/RFP - 10%</a:t>
            </a:r>
          </a:p>
          <a:p>
            <a:pPr algn="ctr">
              <a:spcBef>
                <a:spcPts val="100"/>
              </a:spcBef>
            </a:pPr>
            <a:r>
              <a:rPr lang="en-US" sz="900" spc="-5" dirty="0">
                <a:solidFill>
                  <a:srgbClr val="231F20"/>
                </a:solidFill>
                <a:latin typeface="Calibri"/>
                <a:cs typeface="Calibri"/>
              </a:rPr>
              <a:t>Design - 5%</a:t>
            </a:r>
          </a:p>
          <a:p>
            <a:pPr algn="ctr">
              <a:spcBef>
                <a:spcPts val="100"/>
              </a:spcBef>
            </a:pPr>
            <a:r>
              <a:rPr lang="en-US" sz="900" spc="-5" dirty="0">
                <a:solidFill>
                  <a:srgbClr val="231F20"/>
                </a:solidFill>
                <a:latin typeface="Calibri"/>
                <a:cs typeface="Calibri"/>
              </a:rPr>
              <a:t>Construction - 5%</a:t>
            </a:r>
          </a:p>
        </p:txBody>
      </p:sp>
      <p:sp>
        <p:nvSpPr>
          <p:cNvPr id="97" name="object 73"/>
          <p:cNvSpPr txBox="1"/>
          <p:nvPr/>
        </p:nvSpPr>
        <p:spPr>
          <a:xfrm>
            <a:off x="3672341" y="1432910"/>
            <a:ext cx="2359109" cy="453970"/>
          </a:xfrm>
          <a:prstGeom prst="rect">
            <a:avLst/>
          </a:prstGeom>
        </p:spPr>
        <p:txBody>
          <a:bodyPr vert="horz" wrap="square" lIns="0" tIns="12700" rIns="0" bIns="0" rtlCol="0">
            <a:spAutoFit/>
          </a:bodyPr>
          <a:lstStyle/>
          <a:p>
            <a:pPr algn="ctr">
              <a:spcBef>
                <a:spcPts val="100"/>
              </a:spcBef>
            </a:pPr>
            <a:r>
              <a:rPr lang="en-US" sz="900" spc="-5" dirty="0">
                <a:solidFill>
                  <a:srgbClr val="231F20"/>
                </a:solidFill>
                <a:latin typeface="Calibri"/>
                <a:cs typeface="Calibri"/>
              </a:rPr>
              <a:t>D-B RFQ/RFP - 1</a:t>
            </a:r>
            <a:r>
              <a:rPr lang="en-US" sz="900" spc="-5" dirty="0">
                <a:solidFill>
                  <a:srgbClr val="231F20"/>
                </a:solidFill>
                <a:latin typeface="Calibri"/>
                <a:cs typeface="Calibri"/>
              </a:rPr>
              <a:t>0%</a:t>
            </a:r>
            <a:endParaRPr lang="en-US" sz="900" spc="-5" dirty="0">
              <a:solidFill>
                <a:srgbClr val="231F20"/>
              </a:solidFill>
              <a:latin typeface="Calibri"/>
              <a:cs typeface="Calibri"/>
            </a:endParaRPr>
          </a:p>
          <a:p>
            <a:pPr algn="ctr">
              <a:spcBef>
                <a:spcPts val="100"/>
              </a:spcBef>
            </a:pPr>
            <a:r>
              <a:rPr lang="en-US" sz="900" spc="-5" dirty="0">
                <a:solidFill>
                  <a:srgbClr val="231F20"/>
                </a:solidFill>
                <a:latin typeface="Calibri"/>
                <a:cs typeface="Calibri"/>
              </a:rPr>
              <a:t>Design - 1</a:t>
            </a:r>
            <a:r>
              <a:rPr lang="en-US" sz="900" spc="-5" dirty="0">
                <a:solidFill>
                  <a:srgbClr val="231F20"/>
                </a:solidFill>
                <a:latin typeface="Calibri"/>
                <a:cs typeface="Calibri"/>
              </a:rPr>
              <a:t>0%</a:t>
            </a:r>
            <a:endParaRPr lang="en-US" sz="900" spc="-5" dirty="0">
              <a:solidFill>
                <a:srgbClr val="231F20"/>
              </a:solidFill>
              <a:latin typeface="Calibri"/>
              <a:cs typeface="Calibri"/>
            </a:endParaRPr>
          </a:p>
          <a:p>
            <a:pPr algn="ctr">
              <a:spcBef>
                <a:spcPts val="100"/>
              </a:spcBef>
            </a:pPr>
            <a:r>
              <a:rPr lang="en-US" sz="900" spc="-5" dirty="0">
                <a:solidFill>
                  <a:srgbClr val="231F20"/>
                </a:solidFill>
                <a:latin typeface="Calibri"/>
                <a:cs typeface="Calibri"/>
              </a:rPr>
              <a:t>Construction - 1</a:t>
            </a:r>
            <a:r>
              <a:rPr lang="en-US" sz="900" spc="-5" dirty="0">
                <a:solidFill>
                  <a:srgbClr val="231F20"/>
                </a:solidFill>
                <a:latin typeface="Calibri"/>
                <a:cs typeface="Calibri"/>
              </a:rPr>
              <a:t>0%</a:t>
            </a:r>
            <a:endParaRPr lang="en-US" sz="900" spc="-5" dirty="0">
              <a:solidFill>
                <a:srgbClr val="231F20"/>
              </a:solidFill>
              <a:latin typeface="Calibri"/>
              <a:cs typeface="Calibri"/>
            </a:endParaRPr>
          </a:p>
        </p:txBody>
      </p:sp>
      <p:sp>
        <p:nvSpPr>
          <p:cNvPr id="98" name="object 75"/>
          <p:cNvSpPr/>
          <p:nvPr/>
        </p:nvSpPr>
        <p:spPr>
          <a:xfrm>
            <a:off x="3663385" y="905646"/>
            <a:ext cx="2359110" cy="990271"/>
          </a:xfrm>
          <a:custGeom>
            <a:avLst/>
            <a:gdLst/>
            <a:ahLst/>
            <a:cxnLst/>
            <a:rect l="l" t="t" r="r" b="b"/>
            <a:pathLst>
              <a:path w="2652395" h="503554">
                <a:moveTo>
                  <a:pt x="0" y="0"/>
                </a:moveTo>
                <a:lnTo>
                  <a:pt x="0" y="503491"/>
                </a:lnTo>
                <a:lnTo>
                  <a:pt x="2652394" y="503491"/>
                </a:lnTo>
                <a:lnTo>
                  <a:pt x="2652394" y="0"/>
                </a:lnTo>
                <a:lnTo>
                  <a:pt x="0" y="0"/>
                </a:lnTo>
                <a:close/>
              </a:path>
            </a:pathLst>
          </a:custGeom>
          <a:ln w="12700">
            <a:solidFill>
              <a:srgbClr val="002060"/>
            </a:solidFill>
          </a:ln>
        </p:spPr>
        <p:txBody>
          <a:bodyPr wrap="square" lIns="0" tIns="0" rIns="0" bIns="0" rtlCol="0"/>
          <a:lstStyle/>
          <a:p>
            <a:endParaRPr dirty="0"/>
          </a:p>
        </p:txBody>
      </p:sp>
      <p:sp>
        <p:nvSpPr>
          <p:cNvPr id="99" name="object 76"/>
          <p:cNvSpPr txBox="1"/>
          <p:nvPr/>
        </p:nvSpPr>
        <p:spPr>
          <a:xfrm>
            <a:off x="4372475" y="1154743"/>
            <a:ext cx="940933" cy="230832"/>
          </a:xfrm>
          <a:prstGeom prst="rect">
            <a:avLst/>
          </a:prstGeom>
        </p:spPr>
        <p:txBody>
          <a:bodyPr vert="horz" wrap="square" lIns="0" tIns="0" rIns="0" bIns="0" rtlCol="0">
            <a:spAutoFit/>
          </a:bodyPr>
          <a:lstStyle/>
          <a:p>
            <a:pPr>
              <a:lnSpc>
                <a:spcPts val="855"/>
              </a:lnSpc>
            </a:pPr>
            <a:r>
              <a:rPr sz="900" b="1" spc="-5" dirty="0">
                <a:solidFill>
                  <a:srgbClr val="FFFFFF"/>
                </a:solidFill>
                <a:latin typeface="Calibri"/>
                <a:cs typeface="Calibri"/>
              </a:rPr>
              <a:t>Construction</a:t>
            </a:r>
            <a:r>
              <a:rPr sz="900" b="1" spc="-60" dirty="0">
                <a:solidFill>
                  <a:srgbClr val="FFFFFF"/>
                </a:solidFill>
                <a:latin typeface="Calibri"/>
                <a:cs typeface="Calibri"/>
              </a:rPr>
              <a:t> </a:t>
            </a:r>
            <a:r>
              <a:rPr sz="900" b="1" spc="-5" dirty="0">
                <a:solidFill>
                  <a:srgbClr val="FFFFFF"/>
                </a:solidFill>
                <a:latin typeface="Calibri"/>
                <a:cs typeface="Calibri"/>
              </a:rPr>
              <a:t>Manager</a:t>
            </a:r>
            <a:endParaRPr sz="900" dirty="0">
              <a:latin typeface="Calibri"/>
              <a:cs typeface="Calibri"/>
            </a:endParaRPr>
          </a:p>
        </p:txBody>
      </p:sp>
      <p:sp>
        <p:nvSpPr>
          <p:cNvPr id="100" name="object 77"/>
          <p:cNvSpPr txBox="1"/>
          <p:nvPr/>
        </p:nvSpPr>
        <p:spPr>
          <a:xfrm>
            <a:off x="3663387" y="905646"/>
            <a:ext cx="2359109" cy="481930"/>
          </a:xfrm>
          <a:prstGeom prst="rect">
            <a:avLst/>
          </a:prstGeom>
          <a:solidFill>
            <a:srgbClr val="002A5C"/>
          </a:solidFill>
          <a:ln w="12700">
            <a:solidFill>
              <a:srgbClr val="002060"/>
            </a:solidFill>
          </a:ln>
        </p:spPr>
        <p:txBody>
          <a:bodyPr vert="horz" wrap="none" lIns="0" tIns="0" rIns="0" bIns="0" rtlCol="0" anchor="ctr" anchorCtr="0">
            <a:noAutofit/>
          </a:bodyPr>
          <a:lstStyle/>
          <a:p>
            <a:pPr marL="403225" algn="ctr">
              <a:spcBef>
                <a:spcPts val="765"/>
              </a:spcBef>
            </a:pPr>
            <a:endParaRPr sz="950" dirty="0">
              <a:latin typeface="Calibri"/>
              <a:cs typeface="Calibri"/>
            </a:endParaRPr>
          </a:p>
        </p:txBody>
      </p:sp>
      <p:sp>
        <p:nvSpPr>
          <p:cNvPr id="101" name="object 46"/>
          <p:cNvSpPr txBox="1"/>
          <p:nvPr/>
        </p:nvSpPr>
        <p:spPr>
          <a:xfrm>
            <a:off x="3654689" y="975113"/>
            <a:ext cx="2376505" cy="347852"/>
          </a:xfrm>
          <a:prstGeom prst="rect">
            <a:avLst/>
          </a:prstGeom>
        </p:spPr>
        <p:txBody>
          <a:bodyPr vert="horz" wrap="square" lIns="0" tIns="0" rIns="0" bIns="0" rtlCol="0">
            <a:spAutoFit/>
          </a:bodyPr>
          <a:lstStyle/>
          <a:p>
            <a:pPr algn="ctr">
              <a:lnSpc>
                <a:spcPts val="855"/>
              </a:lnSpc>
            </a:pPr>
            <a:r>
              <a:rPr lang="en-US" sz="900" b="1" spc="-10" dirty="0">
                <a:solidFill>
                  <a:srgbClr val="FFFFFF"/>
                </a:solidFill>
                <a:latin typeface="Calibri"/>
                <a:cs typeface="Calibri"/>
              </a:rPr>
              <a:t>Beau Bakken</a:t>
            </a:r>
          </a:p>
          <a:p>
            <a:pPr algn="ctr">
              <a:lnSpc>
                <a:spcPts val="855"/>
              </a:lnSpc>
            </a:pPr>
            <a:r>
              <a:rPr lang="en-US" sz="900" b="1" spc="-10" dirty="0">
                <a:solidFill>
                  <a:srgbClr val="FFFFFF"/>
                </a:solidFill>
                <a:latin typeface="Calibri"/>
                <a:cs typeface="Calibri"/>
              </a:rPr>
              <a:t>Project Director</a:t>
            </a:r>
          </a:p>
          <a:p>
            <a:pPr algn="ctr">
              <a:lnSpc>
                <a:spcPts val="855"/>
              </a:lnSpc>
            </a:pPr>
            <a:r>
              <a:rPr lang="en-US" sz="900" b="1" spc="-10" dirty="0">
                <a:solidFill>
                  <a:srgbClr val="FFFFFF"/>
                </a:solidFill>
                <a:latin typeface="Calibri"/>
                <a:cs typeface="Calibri"/>
              </a:rPr>
              <a:t>Fire Chief</a:t>
            </a:r>
            <a:endParaRPr lang="en-US" sz="900" b="1" spc="-10" dirty="0">
              <a:solidFill>
                <a:srgbClr val="FFFFFF"/>
              </a:solidFill>
              <a:latin typeface="Calibri"/>
              <a:cs typeface="Calibri"/>
            </a:endParaRPr>
          </a:p>
        </p:txBody>
      </p:sp>
      <p:sp>
        <p:nvSpPr>
          <p:cNvPr id="102" name="object 77"/>
          <p:cNvSpPr txBox="1"/>
          <p:nvPr/>
        </p:nvSpPr>
        <p:spPr>
          <a:xfrm>
            <a:off x="6436894" y="938388"/>
            <a:ext cx="2009679" cy="384577"/>
          </a:xfrm>
          <a:prstGeom prst="rect">
            <a:avLst/>
          </a:prstGeom>
          <a:solidFill>
            <a:srgbClr val="002A5C"/>
          </a:solidFill>
          <a:ln w="12700">
            <a:solidFill>
              <a:srgbClr val="002060"/>
            </a:solidFill>
          </a:ln>
        </p:spPr>
        <p:txBody>
          <a:bodyPr vert="horz" wrap="none" lIns="0" tIns="0" rIns="0" bIns="0" rtlCol="0" anchor="ctr" anchorCtr="0">
            <a:noAutofit/>
          </a:bodyPr>
          <a:lstStyle/>
          <a:p>
            <a:pPr marL="403225" algn="ctr">
              <a:spcBef>
                <a:spcPts val="765"/>
              </a:spcBef>
            </a:pPr>
            <a:endParaRPr sz="950" dirty="0">
              <a:latin typeface="Calibri"/>
              <a:cs typeface="Calibri"/>
            </a:endParaRPr>
          </a:p>
        </p:txBody>
      </p:sp>
      <p:sp>
        <p:nvSpPr>
          <p:cNvPr id="103" name="object 46"/>
          <p:cNvSpPr txBox="1"/>
          <p:nvPr/>
        </p:nvSpPr>
        <p:spPr>
          <a:xfrm>
            <a:off x="6436894" y="1026641"/>
            <a:ext cx="2009679" cy="230832"/>
          </a:xfrm>
          <a:prstGeom prst="rect">
            <a:avLst/>
          </a:prstGeom>
        </p:spPr>
        <p:txBody>
          <a:bodyPr vert="horz" wrap="square" lIns="0" tIns="0" rIns="0" bIns="0" rtlCol="0">
            <a:spAutoFit/>
          </a:bodyPr>
          <a:lstStyle/>
          <a:p>
            <a:pPr algn="ctr">
              <a:lnSpc>
                <a:spcPts val="855"/>
              </a:lnSpc>
            </a:pPr>
            <a:r>
              <a:rPr lang="en-US" sz="900" b="1" spc="-10" dirty="0">
                <a:solidFill>
                  <a:srgbClr val="FFFFFF"/>
                </a:solidFill>
                <a:latin typeface="Calibri"/>
                <a:cs typeface="Calibri"/>
              </a:rPr>
              <a:t>North Mason Regional Fire Authority</a:t>
            </a:r>
          </a:p>
          <a:p>
            <a:pPr algn="ctr">
              <a:lnSpc>
                <a:spcPts val="855"/>
              </a:lnSpc>
            </a:pPr>
            <a:r>
              <a:rPr lang="en-US" sz="900" b="1" spc="-10" dirty="0">
                <a:solidFill>
                  <a:srgbClr val="FFFFFF"/>
                </a:solidFill>
                <a:latin typeface="Calibri"/>
                <a:cs typeface="Calibri"/>
              </a:rPr>
              <a:t>Board of Commissioners</a:t>
            </a:r>
            <a:endParaRPr lang="en-US" sz="900" b="1" spc="-10" dirty="0">
              <a:solidFill>
                <a:srgbClr val="FFFFFF"/>
              </a:solidFill>
              <a:latin typeface="Calibri"/>
              <a:cs typeface="Calibri"/>
            </a:endParaRPr>
          </a:p>
        </p:txBody>
      </p:sp>
      <p:cxnSp>
        <p:nvCxnSpPr>
          <p:cNvPr id="104" name="Straight Connector 103"/>
          <p:cNvCxnSpPr>
            <a:stCxn id="103" idx="1"/>
            <a:endCxn id="100" idx="3"/>
          </p:cNvCxnSpPr>
          <p:nvPr/>
        </p:nvCxnSpPr>
        <p:spPr>
          <a:xfrm flipH="1">
            <a:off x="6022496" y="1142057"/>
            <a:ext cx="414398" cy="45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object 73"/>
          <p:cNvSpPr txBox="1"/>
          <p:nvPr/>
        </p:nvSpPr>
        <p:spPr>
          <a:xfrm>
            <a:off x="651780" y="1426471"/>
            <a:ext cx="2359109" cy="453970"/>
          </a:xfrm>
          <a:prstGeom prst="rect">
            <a:avLst/>
          </a:prstGeom>
        </p:spPr>
        <p:txBody>
          <a:bodyPr vert="horz" wrap="square" lIns="0" tIns="12700" rIns="0" bIns="0" rtlCol="0">
            <a:spAutoFit/>
          </a:bodyPr>
          <a:lstStyle/>
          <a:p>
            <a:pPr algn="ctr">
              <a:spcBef>
                <a:spcPts val="100"/>
              </a:spcBef>
            </a:pPr>
            <a:r>
              <a:rPr lang="en-US" sz="900" spc="-5" dirty="0">
                <a:solidFill>
                  <a:srgbClr val="231F20"/>
                </a:solidFill>
                <a:latin typeface="Calibri"/>
                <a:cs typeface="Calibri"/>
              </a:rPr>
              <a:t>D-B RFQ/RFP - 10%</a:t>
            </a:r>
          </a:p>
          <a:p>
            <a:pPr algn="ctr">
              <a:spcBef>
                <a:spcPts val="100"/>
              </a:spcBef>
            </a:pPr>
            <a:r>
              <a:rPr lang="en-US" sz="900" spc="-5" dirty="0">
                <a:solidFill>
                  <a:srgbClr val="231F20"/>
                </a:solidFill>
                <a:latin typeface="Calibri"/>
                <a:cs typeface="Calibri"/>
              </a:rPr>
              <a:t>Design - On-call</a:t>
            </a:r>
          </a:p>
          <a:p>
            <a:pPr algn="ctr">
              <a:spcBef>
                <a:spcPts val="100"/>
              </a:spcBef>
            </a:pPr>
            <a:r>
              <a:rPr lang="en-US" sz="900" spc="-5" dirty="0">
                <a:solidFill>
                  <a:srgbClr val="231F20"/>
                </a:solidFill>
                <a:latin typeface="Calibri"/>
                <a:cs typeface="Calibri"/>
              </a:rPr>
              <a:t>Construction - On-call</a:t>
            </a:r>
          </a:p>
        </p:txBody>
      </p:sp>
      <p:sp>
        <p:nvSpPr>
          <p:cNvPr id="106" name="object 75"/>
          <p:cNvSpPr/>
          <p:nvPr/>
        </p:nvSpPr>
        <p:spPr>
          <a:xfrm>
            <a:off x="660478" y="911372"/>
            <a:ext cx="2359110" cy="990271"/>
          </a:xfrm>
          <a:custGeom>
            <a:avLst/>
            <a:gdLst/>
            <a:ahLst/>
            <a:cxnLst/>
            <a:rect l="l" t="t" r="r" b="b"/>
            <a:pathLst>
              <a:path w="2652395" h="503554">
                <a:moveTo>
                  <a:pt x="0" y="0"/>
                </a:moveTo>
                <a:lnTo>
                  <a:pt x="0" y="503491"/>
                </a:lnTo>
                <a:lnTo>
                  <a:pt x="2652394" y="503491"/>
                </a:lnTo>
                <a:lnTo>
                  <a:pt x="2652394" y="0"/>
                </a:lnTo>
                <a:lnTo>
                  <a:pt x="0" y="0"/>
                </a:lnTo>
                <a:close/>
              </a:path>
            </a:pathLst>
          </a:custGeom>
          <a:ln w="12700">
            <a:solidFill>
              <a:schemeClr val="tx1">
                <a:lumMod val="75000"/>
                <a:lumOff val="25000"/>
              </a:schemeClr>
            </a:solidFill>
          </a:ln>
        </p:spPr>
        <p:txBody>
          <a:bodyPr wrap="square" lIns="0" tIns="0" rIns="0" bIns="0" rtlCol="0"/>
          <a:lstStyle/>
          <a:p>
            <a:endParaRPr dirty="0"/>
          </a:p>
        </p:txBody>
      </p:sp>
      <p:sp>
        <p:nvSpPr>
          <p:cNvPr id="108" name="object 77"/>
          <p:cNvSpPr txBox="1"/>
          <p:nvPr/>
        </p:nvSpPr>
        <p:spPr>
          <a:xfrm>
            <a:off x="660480" y="911372"/>
            <a:ext cx="2359109" cy="479930"/>
          </a:xfrm>
          <a:prstGeom prst="rect">
            <a:avLst/>
          </a:prstGeom>
          <a:solidFill>
            <a:schemeClr val="bg2">
              <a:lumMod val="25000"/>
            </a:schemeClr>
          </a:solidFill>
          <a:ln w="12700">
            <a:solidFill>
              <a:schemeClr val="tx1">
                <a:lumMod val="75000"/>
                <a:lumOff val="25000"/>
              </a:schemeClr>
            </a:solidFill>
          </a:ln>
        </p:spPr>
        <p:txBody>
          <a:bodyPr vert="horz" wrap="none" lIns="0" tIns="0" rIns="0" bIns="0" rtlCol="0" anchor="ctr" anchorCtr="0">
            <a:noAutofit/>
          </a:bodyPr>
          <a:lstStyle/>
          <a:p>
            <a:pPr marL="403225" algn="ctr">
              <a:spcBef>
                <a:spcPts val="765"/>
              </a:spcBef>
            </a:pPr>
            <a:endParaRPr sz="950" dirty="0">
              <a:latin typeface="Calibri"/>
              <a:cs typeface="Calibri"/>
            </a:endParaRPr>
          </a:p>
        </p:txBody>
      </p:sp>
      <p:sp>
        <p:nvSpPr>
          <p:cNvPr id="109" name="object 46"/>
          <p:cNvSpPr txBox="1"/>
          <p:nvPr/>
        </p:nvSpPr>
        <p:spPr>
          <a:xfrm>
            <a:off x="643083" y="986939"/>
            <a:ext cx="2376505" cy="346249"/>
          </a:xfrm>
          <a:prstGeom prst="rect">
            <a:avLst/>
          </a:prstGeom>
        </p:spPr>
        <p:txBody>
          <a:bodyPr vert="horz" wrap="square" lIns="0" tIns="0" rIns="0" bIns="0" rtlCol="0">
            <a:spAutoFit/>
          </a:bodyPr>
          <a:lstStyle/>
          <a:p>
            <a:pPr algn="ctr">
              <a:lnSpc>
                <a:spcPts val="855"/>
              </a:lnSpc>
            </a:pPr>
            <a:r>
              <a:rPr lang="en-US" sz="900" b="1" spc="-10" dirty="0">
                <a:solidFill>
                  <a:srgbClr val="FFFFFF"/>
                </a:solidFill>
                <a:latin typeface="Calibri"/>
                <a:cs typeface="Calibri"/>
              </a:rPr>
              <a:t>Robynne Thaxton (Parkinson)</a:t>
            </a:r>
          </a:p>
          <a:p>
            <a:pPr algn="ctr">
              <a:lnSpc>
                <a:spcPts val="855"/>
              </a:lnSpc>
            </a:pPr>
            <a:r>
              <a:rPr lang="en-US" sz="900" b="1" spc="-10" dirty="0">
                <a:solidFill>
                  <a:srgbClr val="FFFFFF"/>
                </a:solidFill>
                <a:latin typeface="Calibri"/>
                <a:cs typeface="Calibri"/>
              </a:rPr>
              <a:t>JD, DBIA DB Legal </a:t>
            </a:r>
            <a:r>
              <a:rPr lang="en-US" sz="900" b="1" spc="-10" dirty="0">
                <a:solidFill>
                  <a:srgbClr val="FFFFFF"/>
                </a:solidFill>
                <a:latin typeface="Calibri"/>
                <a:cs typeface="Calibri"/>
              </a:rPr>
              <a:t>Counsel</a:t>
            </a:r>
          </a:p>
          <a:p>
            <a:pPr algn="ctr">
              <a:lnSpc>
                <a:spcPts val="855"/>
              </a:lnSpc>
            </a:pPr>
            <a:r>
              <a:rPr lang="en-US" sz="900" b="1" spc="-10" dirty="0">
                <a:solidFill>
                  <a:srgbClr val="FFFFFF"/>
                </a:solidFill>
                <a:latin typeface="Calibri"/>
                <a:cs typeface="Calibri"/>
              </a:rPr>
              <a:t>Thaxton Parkinson, PLLC </a:t>
            </a:r>
            <a:endParaRPr lang="en-US" sz="900" b="1" spc="-10" dirty="0">
              <a:solidFill>
                <a:srgbClr val="FFFFFF"/>
              </a:solidFill>
              <a:latin typeface="Calibri"/>
              <a:cs typeface="Calibri"/>
            </a:endParaRPr>
          </a:p>
        </p:txBody>
      </p:sp>
      <p:sp>
        <p:nvSpPr>
          <p:cNvPr id="110" name="object 44"/>
          <p:cNvSpPr/>
          <p:nvPr/>
        </p:nvSpPr>
        <p:spPr>
          <a:xfrm>
            <a:off x="3702701" y="3771637"/>
            <a:ext cx="2358855" cy="924058"/>
          </a:xfrm>
          <a:custGeom>
            <a:avLst/>
            <a:gdLst/>
            <a:ahLst/>
            <a:cxnLst/>
            <a:rect l="l" t="t" r="r" b="b"/>
            <a:pathLst>
              <a:path w="1544954" h="532764">
                <a:moveTo>
                  <a:pt x="0" y="0"/>
                </a:moveTo>
                <a:lnTo>
                  <a:pt x="0" y="532752"/>
                </a:lnTo>
                <a:lnTo>
                  <a:pt x="1544929" y="532752"/>
                </a:lnTo>
                <a:lnTo>
                  <a:pt x="1544929" y="0"/>
                </a:lnTo>
                <a:lnTo>
                  <a:pt x="0" y="0"/>
                </a:lnTo>
                <a:close/>
              </a:path>
            </a:pathLst>
          </a:custGeom>
          <a:solidFill>
            <a:schemeClr val="bg1"/>
          </a:solidFill>
          <a:ln w="12700">
            <a:solidFill>
              <a:schemeClr val="accent6"/>
            </a:solidFill>
          </a:ln>
        </p:spPr>
        <p:txBody>
          <a:bodyPr wrap="square" lIns="0" tIns="0" rIns="0" bIns="0" rtlCol="0"/>
          <a:lstStyle/>
          <a:p>
            <a:pPr algn="ctr"/>
            <a:endParaRPr dirty="0"/>
          </a:p>
        </p:txBody>
      </p:sp>
      <p:sp>
        <p:nvSpPr>
          <p:cNvPr id="111" name="object 39"/>
          <p:cNvSpPr/>
          <p:nvPr/>
        </p:nvSpPr>
        <p:spPr>
          <a:xfrm>
            <a:off x="3702701" y="3779200"/>
            <a:ext cx="2358855" cy="431256"/>
          </a:xfrm>
          <a:custGeom>
            <a:avLst/>
            <a:gdLst/>
            <a:ahLst/>
            <a:cxnLst/>
            <a:rect l="l" t="t" r="r" b="b"/>
            <a:pathLst>
              <a:path w="1544954" h="789939">
                <a:moveTo>
                  <a:pt x="0" y="0"/>
                </a:moveTo>
                <a:lnTo>
                  <a:pt x="0" y="789317"/>
                </a:lnTo>
                <a:lnTo>
                  <a:pt x="1544929" y="789317"/>
                </a:lnTo>
                <a:lnTo>
                  <a:pt x="1544929" y="0"/>
                </a:lnTo>
                <a:lnTo>
                  <a:pt x="0" y="0"/>
                </a:lnTo>
                <a:close/>
              </a:path>
            </a:pathLst>
          </a:custGeom>
          <a:solidFill>
            <a:srgbClr val="820024"/>
          </a:solidFill>
          <a:ln w="9525">
            <a:solidFill>
              <a:schemeClr val="accent6"/>
            </a:solidFill>
          </a:ln>
        </p:spPr>
        <p:txBody>
          <a:bodyPr wrap="square" lIns="0" tIns="0" rIns="0" bIns="0" rtlCol="0"/>
          <a:lstStyle/>
          <a:p>
            <a:pPr algn="ctr"/>
            <a:endParaRPr dirty="0"/>
          </a:p>
        </p:txBody>
      </p:sp>
      <p:sp>
        <p:nvSpPr>
          <p:cNvPr id="112" name="object 40"/>
          <p:cNvSpPr txBox="1"/>
          <p:nvPr/>
        </p:nvSpPr>
        <p:spPr>
          <a:xfrm>
            <a:off x="3738117" y="3818089"/>
            <a:ext cx="2306577" cy="346979"/>
          </a:xfrm>
          <a:prstGeom prst="rect">
            <a:avLst/>
          </a:prstGeom>
        </p:spPr>
        <p:txBody>
          <a:bodyPr vert="horz" wrap="square" lIns="0" tIns="0" rIns="0" bIns="0" rtlCol="0">
            <a:spAutoFit/>
          </a:bodyPr>
          <a:lstStyle/>
          <a:p>
            <a:pPr algn="ctr">
              <a:lnSpc>
                <a:spcPts val="855"/>
              </a:lnSpc>
            </a:pPr>
            <a:r>
              <a:rPr lang="en-US" sz="900" b="1" spc="-20" dirty="0">
                <a:solidFill>
                  <a:srgbClr val="FFFFFF"/>
                </a:solidFill>
                <a:latin typeface="Calibri"/>
                <a:cs typeface="Calibri"/>
              </a:rPr>
              <a:t>Becky Blankenship</a:t>
            </a:r>
            <a:r>
              <a:rPr lang="en-US" sz="900" b="1" spc="-20" dirty="0">
                <a:solidFill>
                  <a:srgbClr val="FFFFFF"/>
                </a:solidFill>
                <a:latin typeface="Calibri"/>
                <a:cs typeface="Calibri"/>
              </a:rPr>
              <a:t/>
            </a:r>
            <a:br>
              <a:rPr lang="en-US" sz="900" b="1" spc="-20" dirty="0">
                <a:solidFill>
                  <a:srgbClr val="FFFFFF"/>
                </a:solidFill>
                <a:latin typeface="Calibri"/>
                <a:cs typeface="Calibri"/>
              </a:rPr>
            </a:br>
            <a:r>
              <a:rPr lang="en-US" sz="900" b="1" spc="-20" dirty="0">
                <a:solidFill>
                  <a:srgbClr val="FFFFFF"/>
                </a:solidFill>
                <a:latin typeface="Calibri"/>
                <a:cs typeface="Calibri"/>
              </a:rPr>
              <a:t>Construction Manager</a:t>
            </a:r>
            <a:endParaRPr lang="en-US" sz="900" b="1" spc="-20" dirty="0">
              <a:solidFill>
                <a:srgbClr val="FFFFFF"/>
              </a:solidFill>
              <a:latin typeface="Calibri"/>
              <a:cs typeface="Calibri"/>
            </a:endParaRPr>
          </a:p>
          <a:p>
            <a:pPr algn="ctr">
              <a:lnSpc>
                <a:spcPts val="855"/>
              </a:lnSpc>
            </a:pPr>
            <a:r>
              <a:rPr lang="en-US" sz="900" b="1" spc="-20" dirty="0">
                <a:solidFill>
                  <a:srgbClr val="FFFFFF"/>
                </a:solidFill>
                <a:latin typeface="Calibri"/>
                <a:cs typeface="Calibri"/>
              </a:rPr>
              <a:t>Hill International, Inc.</a:t>
            </a:r>
          </a:p>
        </p:txBody>
      </p:sp>
      <p:sp>
        <p:nvSpPr>
          <p:cNvPr id="113" name="object 43"/>
          <p:cNvSpPr txBox="1"/>
          <p:nvPr/>
        </p:nvSpPr>
        <p:spPr>
          <a:xfrm>
            <a:off x="3702699" y="4226046"/>
            <a:ext cx="2358857" cy="458421"/>
          </a:xfrm>
          <a:prstGeom prst="rect">
            <a:avLst/>
          </a:prstGeom>
        </p:spPr>
        <p:txBody>
          <a:bodyPr vert="horz" wrap="square" lIns="0" tIns="12700" rIns="0" bIns="0" rtlCol="0">
            <a:spAutoFit/>
          </a:bodyPr>
          <a:lstStyle/>
          <a:p>
            <a:pPr algn="ctr">
              <a:spcBef>
                <a:spcPts val="100"/>
              </a:spcBef>
            </a:pPr>
            <a:r>
              <a:rPr lang="en-US" sz="900" spc="-5" dirty="0">
                <a:solidFill>
                  <a:srgbClr val="231F20"/>
                </a:solidFill>
                <a:latin typeface="Calibri"/>
                <a:cs typeface="Calibri"/>
              </a:rPr>
              <a:t>D-B RFQ/RFP - 100%</a:t>
            </a:r>
          </a:p>
          <a:p>
            <a:pPr algn="ctr">
              <a:spcBef>
                <a:spcPts val="100"/>
              </a:spcBef>
            </a:pPr>
            <a:r>
              <a:rPr lang="en-US" sz="900" spc="-5" dirty="0">
                <a:solidFill>
                  <a:srgbClr val="231F20"/>
                </a:solidFill>
                <a:latin typeface="Calibri"/>
                <a:cs typeface="Calibri"/>
              </a:rPr>
              <a:t>Design - </a:t>
            </a:r>
            <a:r>
              <a:rPr lang="en-US" sz="900" spc="-5" dirty="0">
                <a:solidFill>
                  <a:srgbClr val="231F20"/>
                </a:solidFill>
                <a:latin typeface="Calibri"/>
                <a:cs typeface="Calibri"/>
              </a:rPr>
              <a:t>20%</a:t>
            </a:r>
            <a:endParaRPr lang="en-US" sz="900" spc="-5" dirty="0">
              <a:solidFill>
                <a:srgbClr val="231F20"/>
              </a:solidFill>
              <a:latin typeface="Calibri"/>
              <a:cs typeface="Calibri"/>
            </a:endParaRPr>
          </a:p>
          <a:p>
            <a:pPr algn="ctr">
              <a:spcBef>
                <a:spcPts val="100"/>
              </a:spcBef>
            </a:pPr>
            <a:r>
              <a:rPr lang="en-US" sz="900" spc="-5" dirty="0">
                <a:solidFill>
                  <a:srgbClr val="231F20"/>
                </a:solidFill>
                <a:latin typeface="Calibri"/>
                <a:cs typeface="Calibri"/>
              </a:rPr>
              <a:t>Construction - </a:t>
            </a:r>
            <a:r>
              <a:rPr lang="en-US" sz="900" spc="-5" dirty="0">
                <a:solidFill>
                  <a:srgbClr val="231F20"/>
                </a:solidFill>
                <a:latin typeface="Calibri"/>
                <a:cs typeface="Calibri"/>
              </a:rPr>
              <a:t>100%</a:t>
            </a:r>
            <a:endParaRPr lang="en-US" sz="900" spc="-5" dirty="0">
              <a:solidFill>
                <a:srgbClr val="231F20"/>
              </a:solidFill>
              <a:latin typeface="Calibri"/>
              <a:cs typeface="Calibri"/>
            </a:endParaRPr>
          </a:p>
        </p:txBody>
      </p:sp>
      <p:sp>
        <p:nvSpPr>
          <p:cNvPr id="115" name="object 45"/>
          <p:cNvSpPr/>
          <p:nvPr/>
        </p:nvSpPr>
        <p:spPr>
          <a:xfrm>
            <a:off x="6556595" y="3771636"/>
            <a:ext cx="1951400" cy="454409"/>
          </a:xfrm>
          <a:custGeom>
            <a:avLst/>
            <a:gdLst/>
            <a:ahLst/>
            <a:cxnLst/>
            <a:rect l="l" t="t" r="r" b="b"/>
            <a:pathLst>
              <a:path w="1544954" h="789939">
                <a:moveTo>
                  <a:pt x="0" y="0"/>
                </a:moveTo>
                <a:lnTo>
                  <a:pt x="0" y="789317"/>
                </a:lnTo>
                <a:lnTo>
                  <a:pt x="1544929" y="789317"/>
                </a:lnTo>
                <a:lnTo>
                  <a:pt x="1544929" y="0"/>
                </a:lnTo>
                <a:lnTo>
                  <a:pt x="0" y="0"/>
                </a:lnTo>
                <a:close/>
              </a:path>
            </a:pathLst>
          </a:custGeom>
          <a:solidFill>
            <a:srgbClr val="F09010"/>
          </a:solidFill>
          <a:ln w="9525">
            <a:solidFill>
              <a:srgbClr val="FFC000"/>
            </a:solidFill>
          </a:ln>
        </p:spPr>
        <p:txBody>
          <a:bodyPr wrap="square" lIns="0" tIns="0" rIns="0" bIns="0" rtlCol="0"/>
          <a:lstStyle/>
          <a:p>
            <a:endParaRPr dirty="0"/>
          </a:p>
        </p:txBody>
      </p:sp>
      <p:sp>
        <p:nvSpPr>
          <p:cNvPr id="116" name="object 46"/>
          <p:cNvSpPr txBox="1"/>
          <p:nvPr/>
        </p:nvSpPr>
        <p:spPr>
          <a:xfrm>
            <a:off x="6556594" y="3864207"/>
            <a:ext cx="1920570" cy="346249"/>
          </a:xfrm>
          <a:prstGeom prst="rect">
            <a:avLst/>
          </a:prstGeom>
        </p:spPr>
        <p:txBody>
          <a:bodyPr vert="horz" wrap="square" lIns="0" tIns="0" rIns="0" bIns="0" rtlCol="0">
            <a:spAutoFit/>
          </a:bodyPr>
          <a:lstStyle/>
          <a:p>
            <a:pPr algn="ctr">
              <a:lnSpc>
                <a:spcPts val="855"/>
              </a:lnSpc>
            </a:pPr>
            <a:r>
              <a:rPr lang="en-US" sz="900" b="1" spc="-10" dirty="0" smtClean="0">
                <a:solidFill>
                  <a:srgbClr val="FFFFFF"/>
                </a:solidFill>
                <a:latin typeface="Calibri"/>
                <a:cs typeface="Calibri"/>
              </a:rPr>
              <a:t>Progressive</a:t>
            </a:r>
          </a:p>
          <a:p>
            <a:pPr algn="ctr">
              <a:lnSpc>
                <a:spcPts val="855"/>
              </a:lnSpc>
            </a:pPr>
            <a:r>
              <a:rPr lang="en-US" sz="900" b="1" spc="-10" dirty="0" smtClean="0">
                <a:solidFill>
                  <a:srgbClr val="FFFFFF"/>
                </a:solidFill>
                <a:latin typeface="Calibri"/>
                <a:cs typeface="Calibri"/>
              </a:rPr>
              <a:t>Design-Builder</a:t>
            </a:r>
            <a:endParaRPr lang="en-US" sz="900" dirty="0">
              <a:latin typeface="Calibri"/>
              <a:cs typeface="Calibri"/>
            </a:endParaRPr>
          </a:p>
          <a:p>
            <a:pPr algn="ctr">
              <a:lnSpc>
                <a:spcPts val="855"/>
              </a:lnSpc>
            </a:pPr>
            <a:endParaRPr lang="en-US" sz="900" b="1" spc="-10" dirty="0">
              <a:solidFill>
                <a:srgbClr val="FFFFFF"/>
              </a:solidFill>
              <a:latin typeface="Calibri"/>
              <a:cs typeface="Calibri"/>
            </a:endParaRPr>
          </a:p>
        </p:txBody>
      </p:sp>
      <p:sp>
        <p:nvSpPr>
          <p:cNvPr id="117" name="object 49"/>
          <p:cNvSpPr txBox="1"/>
          <p:nvPr/>
        </p:nvSpPr>
        <p:spPr>
          <a:xfrm>
            <a:off x="6549640" y="4296778"/>
            <a:ext cx="1927524" cy="289823"/>
          </a:xfrm>
          <a:prstGeom prst="rect">
            <a:avLst/>
          </a:prstGeom>
        </p:spPr>
        <p:txBody>
          <a:bodyPr vert="horz" wrap="square" lIns="0" tIns="12700" rIns="0" bIns="0" rtlCol="0">
            <a:spAutoFit/>
          </a:bodyPr>
          <a:lstStyle/>
          <a:p>
            <a:pPr algn="ctr">
              <a:lnSpc>
                <a:spcPct val="100000"/>
              </a:lnSpc>
            </a:pPr>
            <a:r>
              <a:rPr sz="900" spc="-5" dirty="0" smtClean="0">
                <a:solidFill>
                  <a:srgbClr val="231F20"/>
                </a:solidFill>
                <a:latin typeface="Calibri"/>
                <a:cs typeface="Calibri"/>
              </a:rPr>
              <a:t>Design </a:t>
            </a:r>
            <a:r>
              <a:rPr sz="900" dirty="0">
                <a:solidFill>
                  <a:srgbClr val="231F20"/>
                </a:solidFill>
                <a:latin typeface="Calibri"/>
                <a:cs typeface="Calibri"/>
              </a:rPr>
              <a:t>-</a:t>
            </a:r>
            <a:r>
              <a:rPr sz="900" spc="-30" dirty="0">
                <a:solidFill>
                  <a:srgbClr val="231F20"/>
                </a:solidFill>
                <a:latin typeface="Calibri"/>
                <a:cs typeface="Calibri"/>
              </a:rPr>
              <a:t> </a:t>
            </a:r>
            <a:r>
              <a:rPr sz="900" dirty="0" smtClean="0">
                <a:solidFill>
                  <a:srgbClr val="231F20"/>
                </a:solidFill>
                <a:latin typeface="Calibri"/>
                <a:cs typeface="Calibri"/>
              </a:rPr>
              <a:t>10</a:t>
            </a:r>
            <a:r>
              <a:rPr lang="en-US" sz="900" dirty="0" smtClean="0">
                <a:solidFill>
                  <a:srgbClr val="231F20"/>
                </a:solidFill>
                <a:latin typeface="Calibri"/>
                <a:cs typeface="Calibri"/>
              </a:rPr>
              <a:t>0</a:t>
            </a:r>
            <a:r>
              <a:rPr sz="900" dirty="0" smtClean="0">
                <a:solidFill>
                  <a:srgbClr val="231F20"/>
                </a:solidFill>
                <a:latin typeface="Calibri"/>
                <a:cs typeface="Calibri"/>
              </a:rPr>
              <a:t>%</a:t>
            </a:r>
            <a:endParaRPr sz="900" dirty="0">
              <a:latin typeface="Calibri"/>
              <a:cs typeface="Calibri"/>
            </a:endParaRPr>
          </a:p>
          <a:p>
            <a:pPr algn="ctr">
              <a:lnSpc>
                <a:spcPct val="100000"/>
              </a:lnSpc>
            </a:pPr>
            <a:r>
              <a:rPr sz="900" spc="-5" dirty="0">
                <a:solidFill>
                  <a:srgbClr val="231F20"/>
                </a:solidFill>
                <a:latin typeface="Calibri"/>
                <a:cs typeface="Calibri"/>
              </a:rPr>
              <a:t>Construction </a:t>
            </a:r>
            <a:r>
              <a:rPr sz="900" dirty="0">
                <a:solidFill>
                  <a:srgbClr val="231F20"/>
                </a:solidFill>
                <a:latin typeface="Calibri"/>
                <a:cs typeface="Calibri"/>
              </a:rPr>
              <a:t>-</a:t>
            </a:r>
            <a:r>
              <a:rPr sz="900" spc="-55" dirty="0">
                <a:solidFill>
                  <a:srgbClr val="231F20"/>
                </a:solidFill>
                <a:latin typeface="Calibri"/>
                <a:cs typeface="Calibri"/>
              </a:rPr>
              <a:t> </a:t>
            </a:r>
            <a:r>
              <a:rPr sz="900" dirty="0" smtClean="0">
                <a:solidFill>
                  <a:srgbClr val="231F20"/>
                </a:solidFill>
                <a:latin typeface="Calibri"/>
                <a:cs typeface="Calibri"/>
              </a:rPr>
              <a:t>1</a:t>
            </a:r>
            <a:r>
              <a:rPr lang="en-US" sz="900" dirty="0" smtClean="0">
                <a:solidFill>
                  <a:srgbClr val="231F20"/>
                </a:solidFill>
                <a:latin typeface="Calibri"/>
                <a:cs typeface="Calibri"/>
              </a:rPr>
              <a:t>00</a:t>
            </a:r>
            <a:endParaRPr sz="900" dirty="0">
              <a:latin typeface="Calibri"/>
              <a:cs typeface="Calibri"/>
            </a:endParaRPr>
          </a:p>
        </p:txBody>
      </p:sp>
      <p:sp>
        <p:nvSpPr>
          <p:cNvPr id="118" name="object 50"/>
          <p:cNvSpPr/>
          <p:nvPr/>
        </p:nvSpPr>
        <p:spPr>
          <a:xfrm>
            <a:off x="6549640" y="3772501"/>
            <a:ext cx="1958355" cy="923194"/>
          </a:xfrm>
          <a:custGeom>
            <a:avLst/>
            <a:gdLst/>
            <a:ahLst/>
            <a:cxnLst/>
            <a:rect l="l" t="t" r="r" b="b"/>
            <a:pathLst>
              <a:path w="1544954" h="532764">
                <a:moveTo>
                  <a:pt x="0" y="0"/>
                </a:moveTo>
                <a:lnTo>
                  <a:pt x="0" y="532752"/>
                </a:lnTo>
                <a:lnTo>
                  <a:pt x="1544929" y="532752"/>
                </a:lnTo>
                <a:lnTo>
                  <a:pt x="1544929" y="0"/>
                </a:lnTo>
                <a:lnTo>
                  <a:pt x="0" y="0"/>
                </a:lnTo>
                <a:close/>
              </a:path>
            </a:pathLst>
          </a:custGeom>
          <a:ln w="12700">
            <a:solidFill>
              <a:schemeClr val="accent6"/>
            </a:solidFill>
          </a:ln>
        </p:spPr>
        <p:txBody>
          <a:bodyPr wrap="square" lIns="0" tIns="0" rIns="0" bIns="0" rtlCol="0"/>
          <a:lstStyle/>
          <a:p>
            <a:endParaRPr dirty="0"/>
          </a:p>
        </p:txBody>
      </p:sp>
      <p:sp>
        <p:nvSpPr>
          <p:cNvPr id="149" name="object 13"/>
          <p:cNvSpPr/>
          <p:nvPr/>
        </p:nvSpPr>
        <p:spPr>
          <a:xfrm>
            <a:off x="7467600" y="5083596"/>
            <a:ext cx="1541773" cy="153319"/>
          </a:xfrm>
          <a:custGeom>
            <a:avLst/>
            <a:gdLst/>
            <a:ahLst/>
            <a:cxnLst/>
            <a:rect l="l" t="t" r="r" b="b"/>
            <a:pathLst>
              <a:path h="269239">
                <a:moveTo>
                  <a:pt x="0" y="0"/>
                </a:moveTo>
                <a:lnTo>
                  <a:pt x="0" y="269032"/>
                </a:lnTo>
              </a:path>
            </a:pathLst>
          </a:custGeom>
          <a:ln w="12700">
            <a:solidFill>
              <a:schemeClr val="tx1"/>
            </a:solidFill>
          </a:ln>
        </p:spPr>
        <p:txBody>
          <a:bodyPr wrap="square" lIns="0" tIns="0" rIns="0" bIns="0" rtlCol="0"/>
          <a:lstStyle/>
          <a:p>
            <a:endParaRPr dirty="0"/>
          </a:p>
        </p:txBody>
      </p:sp>
      <p:sp>
        <p:nvSpPr>
          <p:cNvPr id="156" name="object 13"/>
          <p:cNvSpPr/>
          <p:nvPr/>
        </p:nvSpPr>
        <p:spPr>
          <a:xfrm>
            <a:off x="1906968" y="5093792"/>
            <a:ext cx="1541773" cy="153319"/>
          </a:xfrm>
          <a:custGeom>
            <a:avLst/>
            <a:gdLst/>
            <a:ahLst/>
            <a:cxnLst/>
            <a:rect l="l" t="t" r="r" b="b"/>
            <a:pathLst>
              <a:path h="269239">
                <a:moveTo>
                  <a:pt x="0" y="0"/>
                </a:moveTo>
                <a:lnTo>
                  <a:pt x="0" y="269032"/>
                </a:lnTo>
              </a:path>
            </a:pathLst>
          </a:custGeom>
          <a:ln w="12700">
            <a:solidFill>
              <a:schemeClr val="tx1"/>
            </a:solidFill>
          </a:ln>
        </p:spPr>
        <p:txBody>
          <a:bodyPr wrap="square" lIns="0" tIns="0" rIns="0" bIns="0" rtlCol="0"/>
          <a:lstStyle/>
          <a:p>
            <a:endParaRPr dirty="0"/>
          </a:p>
        </p:txBody>
      </p:sp>
      <p:cxnSp>
        <p:nvCxnSpPr>
          <p:cNvPr id="165" name="Straight Connector 164"/>
          <p:cNvCxnSpPr/>
          <p:nvPr/>
        </p:nvCxnSpPr>
        <p:spPr>
          <a:xfrm>
            <a:off x="2736693" y="3577480"/>
            <a:ext cx="473090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6" name="object 13"/>
          <p:cNvSpPr/>
          <p:nvPr/>
        </p:nvSpPr>
        <p:spPr>
          <a:xfrm>
            <a:off x="7474107" y="3577480"/>
            <a:ext cx="1541773" cy="194589"/>
          </a:xfrm>
          <a:custGeom>
            <a:avLst/>
            <a:gdLst/>
            <a:ahLst/>
            <a:cxnLst/>
            <a:rect l="l" t="t" r="r" b="b"/>
            <a:pathLst>
              <a:path h="269239">
                <a:moveTo>
                  <a:pt x="0" y="0"/>
                </a:moveTo>
                <a:lnTo>
                  <a:pt x="0" y="269032"/>
                </a:lnTo>
              </a:path>
            </a:pathLst>
          </a:custGeom>
          <a:ln w="12700">
            <a:solidFill>
              <a:schemeClr val="tx1"/>
            </a:solidFill>
          </a:ln>
        </p:spPr>
        <p:txBody>
          <a:bodyPr wrap="square" lIns="0" tIns="0" rIns="0" bIns="0" rtlCol="0"/>
          <a:lstStyle/>
          <a:p>
            <a:endParaRPr dirty="0"/>
          </a:p>
        </p:txBody>
      </p:sp>
      <p:sp>
        <p:nvSpPr>
          <p:cNvPr id="170" name="object 13"/>
          <p:cNvSpPr/>
          <p:nvPr/>
        </p:nvSpPr>
        <p:spPr>
          <a:xfrm>
            <a:off x="2736693" y="3564321"/>
            <a:ext cx="1559433" cy="180187"/>
          </a:xfrm>
          <a:custGeom>
            <a:avLst/>
            <a:gdLst/>
            <a:ahLst/>
            <a:cxnLst/>
            <a:rect l="l" t="t" r="r" b="b"/>
            <a:pathLst>
              <a:path h="269239">
                <a:moveTo>
                  <a:pt x="0" y="0"/>
                </a:moveTo>
                <a:lnTo>
                  <a:pt x="0" y="269032"/>
                </a:lnTo>
              </a:path>
            </a:pathLst>
          </a:custGeom>
          <a:ln w="12700">
            <a:solidFill>
              <a:schemeClr val="tx1"/>
            </a:solidFill>
          </a:ln>
        </p:spPr>
        <p:txBody>
          <a:bodyPr wrap="square" lIns="0" tIns="0" rIns="0" bIns="0" rtlCol="0"/>
          <a:lstStyle/>
          <a:p>
            <a:endParaRPr dirty="0"/>
          </a:p>
        </p:txBody>
      </p:sp>
      <p:cxnSp>
        <p:nvCxnSpPr>
          <p:cNvPr id="172" name="Straight Connector 171"/>
          <p:cNvCxnSpPr>
            <a:endCxn id="87" idx="0"/>
          </p:cNvCxnSpPr>
          <p:nvPr/>
        </p:nvCxnSpPr>
        <p:spPr>
          <a:xfrm flipH="1">
            <a:off x="4861292" y="1894315"/>
            <a:ext cx="3252" cy="2351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054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HQ Fire Station Facility </a:t>
            </a:r>
            <a:r>
              <a:rPr lang="en-US" dirty="0"/>
              <a:t>Overview</a:t>
            </a:r>
          </a:p>
        </p:txBody>
      </p:sp>
      <p:sp>
        <p:nvSpPr>
          <p:cNvPr id="5" name="Content Placeholder 4"/>
          <p:cNvSpPr>
            <a:spLocks noGrp="1"/>
          </p:cNvSpPr>
          <p:nvPr>
            <p:ph idx="1"/>
          </p:nvPr>
        </p:nvSpPr>
        <p:spPr/>
        <p:txBody>
          <a:bodyPr>
            <a:normAutofit lnSpcReduction="10000"/>
          </a:bodyPr>
          <a:lstStyle/>
          <a:p>
            <a:pPr>
              <a:spcAft>
                <a:spcPct val="15000"/>
              </a:spcAft>
              <a:buClr>
                <a:srgbClr val="243239"/>
              </a:buClr>
              <a:buSzPct val="100000"/>
            </a:pPr>
            <a:r>
              <a:rPr lang="en-US" sz="2800" b="1" dirty="0" smtClean="0"/>
              <a:t>Replace existing facility that no longer meets our needs</a:t>
            </a:r>
            <a:endParaRPr lang="en-US" dirty="0"/>
          </a:p>
          <a:p>
            <a:pPr lvl="1">
              <a:spcAft>
                <a:spcPct val="15000"/>
              </a:spcAft>
              <a:buClr>
                <a:srgbClr val="243239"/>
              </a:buClr>
              <a:buSzPct val="100000"/>
              <a:buFont typeface="Arial" panose="020B0604020202020204" pitchFamily="34" charset="0"/>
              <a:buChar char="•"/>
            </a:pPr>
            <a:r>
              <a:rPr lang="en-US" sz="2800" dirty="0" smtClean="0"/>
              <a:t>New facility - approximately 20,200 SF</a:t>
            </a:r>
            <a:endParaRPr lang="en-US" sz="2800" dirty="0"/>
          </a:p>
          <a:p>
            <a:pPr lvl="1">
              <a:spcAft>
                <a:spcPct val="15000"/>
              </a:spcAft>
              <a:buClr>
                <a:srgbClr val="243239"/>
              </a:buClr>
              <a:buSzPct val="100000"/>
              <a:buFont typeface="Arial" panose="020B0604020202020204" pitchFamily="34" charset="0"/>
              <a:buChar char="•"/>
            </a:pPr>
            <a:r>
              <a:rPr lang="en-US" sz="2800" dirty="0" smtClean="0"/>
              <a:t>Office and living space, including:</a:t>
            </a:r>
          </a:p>
          <a:p>
            <a:pPr lvl="2">
              <a:spcAft>
                <a:spcPct val="15000"/>
              </a:spcAft>
              <a:buClr>
                <a:srgbClr val="243239"/>
              </a:buClr>
              <a:buSzPct val="100000"/>
            </a:pPr>
            <a:r>
              <a:rPr lang="en-US" sz="2400" dirty="0" smtClean="0"/>
              <a:t>Kitchen/dining area;</a:t>
            </a:r>
            <a:endParaRPr lang="en-US" sz="2400" dirty="0"/>
          </a:p>
          <a:p>
            <a:pPr lvl="2">
              <a:spcAft>
                <a:spcPct val="15000"/>
              </a:spcAft>
              <a:buClr>
                <a:srgbClr val="243239"/>
              </a:buClr>
              <a:buSzPct val="100000"/>
            </a:pPr>
            <a:r>
              <a:rPr lang="en-US" sz="2400" dirty="0" smtClean="0"/>
              <a:t>Fitness room;</a:t>
            </a:r>
            <a:endParaRPr lang="en-US" sz="2400" dirty="0"/>
          </a:p>
          <a:p>
            <a:pPr lvl="2">
              <a:spcAft>
                <a:spcPct val="15000"/>
              </a:spcAft>
              <a:buClr>
                <a:srgbClr val="243239"/>
              </a:buClr>
              <a:buSzPct val="100000"/>
            </a:pPr>
            <a:r>
              <a:rPr lang="en-US" sz="2400" dirty="0" smtClean="0"/>
              <a:t>Day room;</a:t>
            </a:r>
          </a:p>
          <a:p>
            <a:pPr lvl="2">
              <a:spcAft>
                <a:spcPct val="15000"/>
              </a:spcAft>
              <a:buClr>
                <a:srgbClr val="243239"/>
              </a:buClr>
              <a:buSzPct val="100000"/>
            </a:pPr>
            <a:r>
              <a:rPr lang="en-US" sz="2400" dirty="0" smtClean="0"/>
              <a:t>Sleeping quarters; </a:t>
            </a:r>
          </a:p>
          <a:p>
            <a:pPr lvl="2">
              <a:spcAft>
                <a:spcPct val="15000"/>
              </a:spcAft>
              <a:buClr>
                <a:srgbClr val="243239"/>
              </a:buClr>
              <a:buSzPct val="100000"/>
            </a:pPr>
            <a:r>
              <a:rPr lang="en-US" sz="2400" dirty="0" smtClean="0"/>
              <a:t>Indoor classes and training;</a:t>
            </a:r>
            <a:r>
              <a:rPr lang="en-US" sz="2400" dirty="0"/>
              <a:t> </a:t>
            </a:r>
            <a:r>
              <a:rPr lang="en-US" sz="2400" dirty="0" smtClean="0"/>
              <a:t>and</a:t>
            </a:r>
          </a:p>
          <a:p>
            <a:pPr lvl="2">
              <a:spcAft>
                <a:spcPct val="15000"/>
              </a:spcAft>
              <a:buClr>
                <a:srgbClr val="243239"/>
              </a:buClr>
              <a:buSzPct val="100000"/>
            </a:pPr>
            <a:r>
              <a:rPr lang="en-US" sz="2400" dirty="0" smtClean="0"/>
              <a:t>Apparatus bay for fire, ambulance and command vehicles</a:t>
            </a:r>
          </a:p>
        </p:txBody>
      </p:sp>
    </p:spTree>
    <p:extLst>
      <p:ext uri="{BB962C8B-B14F-4D97-AF65-F5344CB8AC3E}">
        <p14:creationId xmlns:p14="http://schemas.microsoft.com/office/powerpoint/2010/main" val="1434274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Proposed HQ Fire Station Site</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7775" y="1143000"/>
            <a:ext cx="6038850" cy="5466394"/>
          </a:xfrm>
          <a:prstGeom prst="rect">
            <a:avLst/>
          </a:prstGeom>
        </p:spPr>
      </p:pic>
    </p:spTree>
    <p:extLst>
      <p:ext uri="{BB962C8B-B14F-4D97-AF65-F5344CB8AC3E}">
        <p14:creationId xmlns:p14="http://schemas.microsoft.com/office/powerpoint/2010/main" val="1573627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5600"/>
            <a:ext cx="8229600" cy="558800"/>
          </a:xfrm>
        </p:spPr>
        <p:txBody>
          <a:bodyPr/>
          <a:lstStyle/>
          <a:p>
            <a:r>
              <a:rPr lang="en-US" sz="3200" cap="none" dirty="0" smtClean="0"/>
              <a:t>HQ Fire Station Project </a:t>
            </a:r>
            <a:r>
              <a:rPr lang="en-US" sz="3200" cap="none" dirty="0"/>
              <a:t>Budget</a:t>
            </a:r>
          </a:p>
        </p:txBody>
      </p:sp>
      <p:sp>
        <p:nvSpPr>
          <p:cNvPr id="3" name="Text Placeholder 2"/>
          <p:cNvSpPr>
            <a:spLocks noGrp="1"/>
          </p:cNvSpPr>
          <p:nvPr>
            <p:ph type="body" idx="1"/>
          </p:nvPr>
        </p:nvSpPr>
        <p:spPr>
          <a:xfrm>
            <a:off x="381000" y="990600"/>
            <a:ext cx="8534400" cy="4800600"/>
          </a:xfrm>
        </p:spPr>
        <p:txBody>
          <a:bodyPr>
            <a:normAutofit/>
          </a:bodyPr>
          <a:lstStyle/>
          <a:p>
            <a:pPr lvl="1">
              <a:lnSpc>
                <a:spcPct val="120000"/>
              </a:lnSpc>
              <a:spcAft>
                <a:spcPct val="15000"/>
              </a:spcAft>
              <a:buClr>
                <a:srgbClr val="243239"/>
              </a:buClr>
              <a:buSzPct val="100000"/>
            </a:pPr>
            <a:r>
              <a:rPr lang="en-US" sz="2400" b="1" dirty="0">
                <a:solidFill>
                  <a:schemeClr val="tx1"/>
                </a:solidFill>
              </a:rPr>
              <a:t>Professional Services		$   </a:t>
            </a:r>
            <a:r>
              <a:rPr lang="en-US" sz="2400" b="1" dirty="0" smtClean="0">
                <a:solidFill>
                  <a:schemeClr val="tx1"/>
                </a:solidFill>
              </a:rPr>
              <a:t>    700,000</a:t>
            </a:r>
            <a:endParaRPr lang="en-US" sz="2400" b="1" dirty="0">
              <a:solidFill>
                <a:schemeClr val="tx1"/>
              </a:solidFill>
            </a:endParaRPr>
          </a:p>
          <a:p>
            <a:pPr lvl="1">
              <a:lnSpc>
                <a:spcPct val="120000"/>
              </a:lnSpc>
              <a:spcAft>
                <a:spcPct val="15000"/>
              </a:spcAft>
              <a:buClr>
                <a:srgbClr val="243239"/>
              </a:buClr>
              <a:buSzPct val="100000"/>
            </a:pPr>
            <a:r>
              <a:rPr lang="en-US" sz="2400" b="1" dirty="0">
                <a:solidFill>
                  <a:schemeClr val="tx1"/>
                </a:solidFill>
              </a:rPr>
              <a:t>Construction Cost 		$ </a:t>
            </a:r>
            <a:r>
              <a:rPr lang="en-US" sz="2400" b="1" dirty="0" smtClean="0">
                <a:solidFill>
                  <a:schemeClr val="tx1"/>
                </a:solidFill>
              </a:rPr>
              <a:t>   7,100,000</a:t>
            </a:r>
          </a:p>
          <a:p>
            <a:pPr lvl="1">
              <a:lnSpc>
                <a:spcPct val="120000"/>
              </a:lnSpc>
              <a:spcAft>
                <a:spcPct val="15000"/>
              </a:spcAft>
              <a:buClr>
                <a:srgbClr val="243239"/>
              </a:buClr>
              <a:buSzPct val="100000"/>
            </a:pPr>
            <a:r>
              <a:rPr lang="en-US" sz="2400" b="1" dirty="0" smtClean="0">
                <a:solidFill>
                  <a:schemeClr val="tx1"/>
                </a:solidFill>
              </a:rPr>
              <a:t>Off-site Costs			$       360,000</a:t>
            </a:r>
            <a:endParaRPr lang="en-US" sz="2400" b="1" dirty="0">
              <a:solidFill>
                <a:schemeClr val="tx1"/>
              </a:solidFill>
            </a:endParaRPr>
          </a:p>
          <a:p>
            <a:pPr lvl="1">
              <a:lnSpc>
                <a:spcPct val="120000"/>
              </a:lnSpc>
              <a:spcAft>
                <a:spcPct val="15000"/>
              </a:spcAft>
              <a:buClr>
                <a:srgbClr val="243239"/>
              </a:buClr>
              <a:buSzPct val="100000"/>
            </a:pPr>
            <a:r>
              <a:rPr lang="en-US" sz="2400" b="1" dirty="0" smtClean="0">
                <a:solidFill>
                  <a:schemeClr val="tx1"/>
                </a:solidFill>
              </a:rPr>
              <a:t>Contract </a:t>
            </a:r>
            <a:r>
              <a:rPr lang="en-US" sz="2400" b="1" dirty="0">
                <a:solidFill>
                  <a:schemeClr val="tx1"/>
                </a:solidFill>
              </a:rPr>
              <a:t>Admin/Other		$      </a:t>
            </a:r>
            <a:r>
              <a:rPr lang="en-US" sz="2400" b="1" dirty="0" smtClean="0">
                <a:solidFill>
                  <a:schemeClr val="tx1"/>
                </a:solidFill>
              </a:rPr>
              <a:t> 200,000 </a:t>
            </a:r>
            <a:endParaRPr lang="en-US" sz="2400" b="1" dirty="0">
              <a:solidFill>
                <a:schemeClr val="tx1"/>
              </a:solidFill>
            </a:endParaRPr>
          </a:p>
          <a:p>
            <a:pPr lvl="1">
              <a:lnSpc>
                <a:spcPct val="120000"/>
              </a:lnSpc>
              <a:spcAft>
                <a:spcPct val="15000"/>
              </a:spcAft>
              <a:buClr>
                <a:srgbClr val="243239"/>
              </a:buClr>
              <a:buSzPct val="100000"/>
            </a:pPr>
            <a:r>
              <a:rPr lang="en-US" sz="2400" b="1" dirty="0" smtClean="0">
                <a:solidFill>
                  <a:schemeClr val="tx1"/>
                </a:solidFill>
              </a:rPr>
              <a:t>NMRFA </a:t>
            </a:r>
            <a:r>
              <a:rPr lang="en-US" sz="2400" b="1" dirty="0">
                <a:solidFill>
                  <a:schemeClr val="tx1"/>
                </a:solidFill>
              </a:rPr>
              <a:t>Contingency 		$   </a:t>
            </a:r>
            <a:r>
              <a:rPr lang="en-US" sz="2400" b="1" dirty="0" smtClean="0">
                <a:solidFill>
                  <a:schemeClr val="tx1"/>
                </a:solidFill>
              </a:rPr>
              <a:t>    700,000</a:t>
            </a:r>
            <a:endParaRPr lang="en-US" sz="2400" b="1" dirty="0">
              <a:solidFill>
                <a:schemeClr val="tx1"/>
              </a:solidFill>
            </a:endParaRPr>
          </a:p>
          <a:p>
            <a:pPr lvl="1">
              <a:lnSpc>
                <a:spcPct val="120000"/>
              </a:lnSpc>
              <a:spcAft>
                <a:spcPct val="15000"/>
              </a:spcAft>
              <a:buClr>
                <a:srgbClr val="243239"/>
              </a:buClr>
              <a:buSzPct val="100000"/>
            </a:pPr>
            <a:r>
              <a:rPr lang="en-US" sz="2400" b="1" dirty="0">
                <a:solidFill>
                  <a:schemeClr val="tx1"/>
                </a:solidFill>
              </a:rPr>
              <a:t>Other Related Project Expenses	$       </a:t>
            </a:r>
            <a:r>
              <a:rPr lang="en-US" sz="2400" b="1" dirty="0" smtClean="0">
                <a:solidFill>
                  <a:schemeClr val="tx1"/>
                </a:solidFill>
              </a:rPr>
              <a:t>150,000 </a:t>
            </a:r>
            <a:endParaRPr lang="en-US" sz="2400" b="1" u="sng" dirty="0">
              <a:solidFill>
                <a:schemeClr val="tx1"/>
              </a:solidFill>
            </a:endParaRPr>
          </a:p>
          <a:p>
            <a:pPr lvl="1">
              <a:lnSpc>
                <a:spcPct val="120000"/>
              </a:lnSpc>
              <a:spcAft>
                <a:spcPct val="15000"/>
              </a:spcAft>
              <a:buClr>
                <a:srgbClr val="243239"/>
              </a:buClr>
              <a:buSzPct val="100000"/>
            </a:pPr>
            <a:r>
              <a:rPr lang="en-US" sz="2400" b="1" dirty="0">
                <a:solidFill>
                  <a:schemeClr val="tx1"/>
                </a:solidFill>
              </a:rPr>
              <a:t>WSST				</a:t>
            </a:r>
            <a:r>
              <a:rPr lang="en-US" sz="2400" b="1" u="sng" dirty="0">
                <a:solidFill>
                  <a:schemeClr val="tx1"/>
                </a:solidFill>
              </a:rPr>
              <a:t>$  </a:t>
            </a:r>
            <a:r>
              <a:rPr lang="en-US" sz="2400" b="1" u="sng" dirty="0" smtClean="0">
                <a:solidFill>
                  <a:schemeClr val="tx1"/>
                </a:solidFill>
              </a:rPr>
              <a:t>     790,000</a:t>
            </a:r>
            <a:endParaRPr lang="en-US" sz="2400" b="1" u="sng" dirty="0">
              <a:solidFill>
                <a:schemeClr val="tx1"/>
              </a:solidFill>
            </a:endParaRPr>
          </a:p>
          <a:p>
            <a:pPr lvl="1">
              <a:lnSpc>
                <a:spcPct val="120000"/>
              </a:lnSpc>
              <a:spcAft>
                <a:spcPct val="15000"/>
              </a:spcAft>
              <a:buClr>
                <a:srgbClr val="243239"/>
              </a:buClr>
              <a:buSzPct val="100000"/>
            </a:pPr>
            <a:r>
              <a:rPr lang="en-US" sz="2400" b="1" dirty="0">
                <a:solidFill>
                  <a:schemeClr val="tx1"/>
                </a:solidFill>
              </a:rPr>
              <a:t>Total Project Cost			$  </a:t>
            </a:r>
            <a:r>
              <a:rPr lang="en-US" sz="2400" b="1" dirty="0" smtClean="0">
                <a:solidFill>
                  <a:schemeClr val="tx1"/>
                </a:solidFill>
              </a:rPr>
              <a:t>10,000,000</a:t>
            </a:r>
            <a:endParaRPr lang="en-US" sz="2400" b="1" dirty="0">
              <a:solidFill>
                <a:schemeClr val="tx1"/>
              </a:solidFill>
            </a:endParaRPr>
          </a:p>
        </p:txBody>
      </p:sp>
    </p:spTree>
    <p:extLst>
      <p:ext uri="{BB962C8B-B14F-4D97-AF65-F5344CB8AC3E}">
        <p14:creationId xmlns:p14="http://schemas.microsoft.com/office/powerpoint/2010/main" val="626145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5600"/>
            <a:ext cx="8229600" cy="558800"/>
          </a:xfrm>
        </p:spPr>
        <p:txBody>
          <a:bodyPr/>
          <a:lstStyle/>
          <a:p>
            <a:r>
              <a:rPr lang="en-US" sz="3200" cap="none" dirty="0"/>
              <a:t>Schedule</a:t>
            </a:r>
          </a:p>
        </p:txBody>
      </p:sp>
      <p:sp>
        <p:nvSpPr>
          <p:cNvPr id="3" name="Text Placeholder 2"/>
          <p:cNvSpPr>
            <a:spLocks noGrp="1"/>
          </p:cNvSpPr>
          <p:nvPr>
            <p:ph type="body" idx="1"/>
          </p:nvPr>
        </p:nvSpPr>
        <p:spPr>
          <a:xfrm>
            <a:off x="396240" y="990600"/>
            <a:ext cx="8458200" cy="5105400"/>
          </a:xfrm>
        </p:spPr>
        <p:txBody>
          <a:bodyPr>
            <a:normAutofit fontScale="40000" lnSpcReduction="20000"/>
          </a:bodyPr>
          <a:lstStyle/>
          <a:p>
            <a:pPr lvl="1">
              <a:lnSpc>
                <a:spcPct val="120000"/>
              </a:lnSpc>
              <a:spcAft>
                <a:spcPct val="15000"/>
              </a:spcAft>
              <a:buClr>
                <a:srgbClr val="243239"/>
              </a:buClr>
              <a:buSzPct val="100000"/>
            </a:pPr>
            <a:r>
              <a:rPr lang="en-US" sz="6000" b="1" dirty="0" smtClean="0">
                <a:solidFill>
                  <a:srgbClr val="0070C0"/>
                </a:solidFill>
              </a:rPr>
              <a:t>D-B </a:t>
            </a:r>
            <a:r>
              <a:rPr lang="en-US" sz="6000" b="1" dirty="0">
                <a:solidFill>
                  <a:srgbClr val="0070C0"/>
                </a:solidFill>
              </a:rPr>
              <a:t>RFQ Advertisement	</a:t>
            </a:r>
            <a:r>
              <a:rPr lang="en-US" sz="6000" b="1" dirty="0" smtClean="0">
                <a:solidFill>
                  <a:srgbClr val="0070C0"/>
                </a:solidFill>
              </a:rPr>
              <a:t>	Apr 02, </a:t>
            </a:r>
            <a:r>
              <a:rPr lang="en-US" sz="6000" b="1" dirty="0">
                <a:solidFill>
                  <a:srgbClr val="0070C0"/>
                </a:solidFill>
              </a:rPr>
              <a:t>2020</a:t>
            </a:r>
          </a:p>
          <a:p>
            <a:pPr lvl="1">
              <a:lnSpc>
                <a:spcPct val="120000"/>
              </a:lnSpc>
              <a:spcAft>
                <a:spcPct val="15000"/>
              </a:spcAft>
              <a:buClr>
                <a:srgbClr val="243239"/>
              </a:buClr>
              <a:buSzPct val="100000"/>
            </a:pPr>
            <a:r>
              <a:rPr lang="en-US" sz="5000" b="1" dirty="0" smtClean="0">
                <a:solidFill>
                  <a:schemeClr val="tx1"/>
                </a:solidFill>
              </a:rPr>
              <a:t>D-B </a:t>
            </a:r>
            <a:r>
              <a:rPr lang="en-US" sz="5000" b="1" dirty="0">
                <a:solidFill>
                  <a:schemeClr val="tx1"/>
                </a:solidFill>
              </a:rPr>
              <a:t>SOQ Due		</a:t>
            </a:r>
            <a:r>
              <a:rPr lang="en-US" sz="5000" b="1" dirty="0" smtClean="0">
                <a:solidFill>
                  <a:schemeClr val="tx1"/>
                </a:solidFill>
              </a:rPr>
              <a:t>	Apr 29, </a:t>
            </a:r>
            <a:r>
              <a:rPr lang="en-US" sz="5000" b="1" dirty="0">
                <a:solidFill>
                  <a:schemeClr val="tx1"/>
                </a:solidFill>
              </a:rPr>
              <a:t>2020</a:t>
            </a:r>
          </a:p>
          <a:p>
            <a:pPr lvl="1">
              <a:lnSpc>
                <a:spcPct val="120000"/>
              </a:lnSpc>
              <a:spcAft>
                <a:spcPct val="15000"/>
              </a:spcAft>
              <a:buClr>
                <a:srgbClr val="243239"/>
              </a:buClr>
              <a:buSzPct val="100000"/>
            </a:pPr>
            <a:r>
              <a:rPr lang="en-US" sz="5000" b="1" dirty="0" smtClean="0">
                <a:solidFill>
                  <a:schemeClr val="tx1"/>
                </a:solidFill>
              </a:rPr>
              <a:t>Shortlist Finalists			May 06, 2020 </a:t>
            </a:r>
          </a:p>
          <a:p>
            <a:pPr lvl="1">
              <a:lnSpc>
                <a:spcPct val="120000"/>
              </a:lnSpc>
              <a:spcAft>
                <a:spcPct val="15000"/>
              </a:spcAft>
              <a:buClr>
                <a:srgbClr val="243239"/>
              </a:buClr>
              <a:buSzPct val="100000"/>
            </a:pPr>
            <a:r>
              <a:rPr lang="en-US" sz="6000" b="1" dirty="0" smtClean="0">
                <a:solidFill>
                  <a:srgbClr val="0070C0"/>
                </a:solidFill>
              </a:rPr>
              <a:t>Issue </a:t>
            </a:r>
            <a:r>
              <a:rPr lang="en-US" sz="6000" b="1" dirty="0">
                <a:solidFill>
                  <a:srgbClr val="0070C0"/>
                </a:solidFill>
              </a:rPr>
              <a:t>RFP			</a:t>
            </a:r>
            <a:r>
              <a:rPr lang="en-US" sz="6000" b="1" dirty="0" smtClean="0">
                <a:solidFill>
                  <a:srgbClr val="0070C0"/>
                </a:solidFill>
              </a:rPr>
              <a:t>	May 12, 2020</a:t>
            </a:r>
            <a:endParaRPr lang="en-US" sz="6000" b="1" dirty="0">
              <a:solidFill>
                <a:srgbClr val="0070C0"/>
              </a:solidFill>
            </a:endParaRPr>
          </a:p>
          <a:p>
            <a:pPr lvl="1">
              <a:lnSpc>
                <a:spcPct val="120000"/>
              </a:lnSpc>
              <a:spcAft>
                <a:spcPct val="15000"/>
              </a:spcAft>
              <a:buClr>
                <a:srgbClr val="243239"/>
              </a:buClr>
              <a:buSzPct val="100000"/>
            </a:pPr>
            <a:r>
              <a:rPr lang="en-US" sz="5000" b="1" dirty="0" smtClean="0">
                <a:solidFill>
                  <a:schemeClr val="tx1"/>
                </a:solidFill>
              </a:rPr>
              <a:t>DB Team/Owner Interactive Mtg	May 18, 2020</a:t>
            </a:r>
          </a:p>
          <a:p>
            <a:pPr lvl="1">
              <a:lnSpc>
                <a:spcPct val="120000"/>
              </a:lnSpc>
              <a:spcAft>
                <a:spcPct val="15000"/>
              </a:spcAft>
              <a:buClr>
                <a:srgbClr val="243239"/>
              </a:buClr>
              <a:buSzPct val="100000"/>
            </a:pPr>
            <a:r>
              <a:rPr lang="en-US" sz="6000" b="1" dirty="0" smtClean="0">
                <a:solidFill>
                  <a:srgbClr val="0070C0"/>
                </a:solidFill>
              </a:rPr>
              <a:t>Proposal </a:t>
            </a:r>
            <a:r>
              <a:rPr lang="en-US" sz="6000" b="1" dirty="0">
                <a:solidFill>
                  <a:srgbClr val="0070C0"/>
                </a:solidFill>
              </a:rPr>
              <a:t>Due		</a:t>
            </a:r>
            <a:r>
              <a:rPr lang="en-US" sz="6000" b="1" dirty="0" smtClean="0">
                <a:solidFill>
                  <a:srgbClr val="0070C0"/>
                </a:solidFill>
              </a:rPr>
              <a:t>	May 26, 2020</a:t>
            </a:r>
          </a:p>
          <a:p>
            <a:pPr lvl="1">
              <a:lnSpc>
                <a:spcPct val="120000"/>
              </a:lnSpc>
              <a:spcAft>
                <a:spcPct val="15000"/>
              </a:spcAft>
              <a:buClr>
                <a:srgbClr val="243239"/>
              </a:buClr>
              <a:buSzPct val="100000"/>
            </a:pPr>
            <a:r>
              <a:rPr lang="en-US" sz="5000" b="1" dirty="0" smtClean="0">
                <a:solidFill>
                  <a:schemeClr val="tx1"/>
                </a:solidFill>
              </a:rPr>
              <a:t>DB Team Interviews			Jun 10, 2020</a:t>
            </a:r>
            <a:endParaRPr lang="en-US" sz="5000" b="1" dirty="0">
              <a:solidFill>
                <a:schemeClr val="tx1"/>
              </a:solidFill>
            </a:endParaRPr>
          </a:p>
          <a:p>
            <a:pPr lvl="1">
              <a:lnSpc>
                <a:spcPct val="120000"/>
              </a:lnSpc>
              <a:spcAft>
                <a:spcPct val="15000"/>
              </a:spcAft>
              <a:buClr>
                <a:srgbClr val="243239"/>
              </a:buClr>
              <a:buSzPct val="100000"/>
            </a:pPr>
            <a:r>
              <a:rPr lang="en-US" sz="6000" b="1" dirty="0">
                <a:solidFill>
                  <a:srgbClr val="0070C0"/>
                </a:solidFill>
              </a:rPr>
              <a:t>Selection of </a:t>
            </a:r>
            <a:r>
              <a:rPr lang="en-US" sz="6000" b="1" dirty="0" smtClean="0">
                <a:solidFill>
                  <a:srgbClr val="0070C0"/>
                </a:solidFill>
              </a:rPr>
              <a:t>DB </a:t>
            </a:r>
            <a:r>
              <a:rPr lang="en-US" sz="6000" b="1" dirty="0">
                <a:solidFill>
                  <a:srgbClr val="0070C0"/>
                </a:solidFill>
              </a:rPr>
              <a:t>Team	</a:t>
            </a:r>
            <a:r>
              <a:rPr lang="en-US" sz="6000" b="1" dirty="0" smtClean="0">
                <a:solidFill>
                  <a:srgbClr val="0070C0"/>
                </a:solidFill>
              </a:rPr>
              <a:t>	June 22, 2020</a:t>
            </a:r>
            <a:endParaRPr lang="en-US" sz="6000" b="1" dirty="0">
              <a:solidFill>
                <a:srgbClr val="0070C0"/>
              </a:solidFill>
            </a:endParaRPr>
          </a:p>
          <a:p>
            <a:pPr lvl="1">
              <a:lnSpc>
                <a:spcPct val="120000"/>
              </a:lnSpc>
              <a:spcAft>
                <a:spcPct val="15000"/>
              </a:spcAft>
              <a:buClr>
                <a:srgbClr val="243239"/>
              </a:buClr>
              <a:buSzPct val="100000"/>
            </a:pPr>
            <a:r>
              <a:rPr lang="en-US" sz="5000" b="1" dirty="0" smtClean="0">
                <a:solidFill>
                  <a:schemeClr val="tx1"/>
                </a:solidFill>
              </a:rPr>
              <a:t>NTP		</a:t>
            </a:r>
            <a:r>
              <a:rPr lang="en-US" sz="5000" b="1" dirty="0">
                <a:solidFill>
                  <a:schemeClr val="tx1"/>
                </a:solidFill>
              </a:rPr>
              <a:t>		</a:t>
            </a:r>
            <a:r>
              <a:rPr lang="en-US" sz="5000" b="1" dirty="0" smtClean="0">
                <a:solidFill>
                  <a:schemeClr val="tx1"/>
                </a:solidFill>
              </a:rPr>
              <a:t>	Jul 2020 </a:t>
            </a:r>
            <a:endParaRPr lang="en-US" sz="5000" b="1" dirty="0" smtClean="0">
              <a:solidFill>
                <a:schemeClr val="tx1"/>
              </a:solidFill>
            </a:endParaRPr>
          </a:p>
          <a:p>
            <a:pPr lvl="1">
              <a:lnSpc>
                <a:spcPct val="120000"/>
              </a:lnSpc>
              <a:spcAft>
                <a:spcPct val="15000"/>
              </a:spcAft>
              <a:buClr>
                <a:srgbClr val="243239"/>
              </a:buClr>
              <a:buSzPct val="100000"/>
            </a:pPr>
            <a:r>
              <a:rPr lang="en-US" sz="5000" b="1" dirty="0" smtClean="0">
                <a:solidFill>
                  <a:schemeClr val="tx1"/>
                </a:solidFill>
              </a:rPr>
              <a:t>Set </a:t>
            </a:r>
            <a:r>
              <a:rPr lang="en-US" sz="5000" b="1" dirty="0" smtClean="0">
                <a:solidFill>
                  <a:schemeClr val="tx1"/>
                </a:solidFill>
              </a:rPr>
              <a:t>GMP			</a:t>
            </a:r>
            <a:r>
              <a:rPr lang="en-US" sz="5000" b="1" dirty="0" smtClean="0">
                <a:solidFill>
                  <a:schemeClr val="tx1"/>
                </a:solidFill>
              </a:rPr>
              <a:t>	Jan </a:t>
            </a:r>
            <a:r>
              <a:rPr lang="en-US" sz="5000" b="1" dirty="0" smtClean="0">
                <a:solidFill>
                  <a:schemeClr val="tx1"/>
                </a:solidFill>
              </a:rPr>
              <a:t>2020</a:t>
            </a:r>
            <a:endParaRPr lang="en-US" sz="5000" b="1" dirty="0">
              <a:solidFill>
                <a:schemeClr val="tx1"/>
              </a:solidFill>
            </a:endParaRPr>
          </a:p>
          <a:p>
            <a:pPr lvl="1">
              <a:lnSpc>
                <a:spcPct val="120000"/>
              </a:lnSpc>
              <a:spcAft>
                <a:spcPct val="15000"/>
              </a:spcAft>
              <a:buClr>
                <a:srgbClr val="243239"/>
              </a:buClr>
              <a:buSzPct val="100000"/>
            </a:pPr>
            <a:r>
              <a:rPr lang="en-US" sz="6000" b="1" dirty="0">
                <a:solidFill>
                  <a:srgbClr val="0070C0"/>
                </a:solidFill>
              </a:rPr>
              <a:t>Construction Phase		</a:t>
            </a:r>
            <a:r>
              <a:rPr lang="en-US" sz="6000" b="1" dirty="0" smtClean="0">
                <a:solidFill>
                  <a:srgbClr val="0070C0"/>
                </a:solidFill>
              </a:rPr>
              <a:t>Jan 2021 </a:t>
            </a:r>
            <a:r>
              <a:rPr lang="en-US" sz="6000" b="1" dirty="0">
                <a:solidFill>
                  <a:srgbClr val="0070C0"/>
                </a:solidFill>
              </a:rPr>
              <a:t>thru </a:t>
            </a:r>
            <a:r>
              <a:rPr lang="en-US" sz="6000" b="1" dirty="0" smtClean="0">
                <a:solidFill>
                  <a:srgbClr val="0070C0"/>
                </a:solidFill>
              </a:rPr>
              <a:t>Mar 2022</a:t>
            </a:r>
            <a:endParaRPr lang="en-US" sz="6000" b="1" dirty="0">
              <a:solidFill>
                <a:srgbClr val="0070C0"/>
              </a:solidFill>
            </a:endParaRPr>
          </a:p>
        </p:txBody>
      </p:sp>
    </p:spTree>
    <p:extLst>
      <p:ext uri="{BB962C8B-B14F-4D97-AF65-F5344CB8AC3E}">
        <p14:creationId xmlns:p14="http://schemas.microsoft.com/office/powerpoint/2010/main" val="1475643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507287" cy="533400"/>
          </a:xfrm>
        </p:spPr>
        <p:txBody>
          <a:bodyPr/>
          <a:lstStyle/>
          <a:p>
            <a:r>
              <a:rPr lang="en-US" sz="3200" cap="none" dirty="0"/>
              <a:t>Procurement Approach</a:t>
            </a:r>
          </a:p>
        </p:txBody>
      </p:sp>
      <p:sp>
        <p:nvSpPr>
          <p:cNvPr id="3" name="Text Placeholder 2"/>
          <p:cNvSpPr>
            <a:spLocks noGrp="1"/>
          </p:cNvSpPr>
          <p:nvPr>
            <p:ph type="body" idx="1"/>
          </p:nvPr>
        </p:nvSpPr>
        <p:spPr>
          <a:xfrm>
            <a:off x="685800" y="1066800"/>
            <a:ext cx="7696200" cy="5334000"/>
          </a:xfrm>
        </p:spPr>
        <p:txBody>
          <a:bodyPr>
            <a:normAutofit fontScale="77500" lnSpcReduction="20000"/>
          </a:bodyPr>
          <a:lstStyle/>
          <a:p>
            <a:pPr marL="0" lvl="1">
              <a:spcAft>
                <a:spcPct val="15000"/>
              </a:spcAft>
              <a:buClr>
                <a:srgbClr val="243239"/>
              </a:buClr>
            </a:pPr>
            <a:r>
              <a:rPr lang="en-US" sz="2400" b="1" dirty="0" smtClean="0">
                <a:solidFill>
                  <a:schemeClr val="tx1"/>
                </a:solidFill>
              </a:rPr>
              <a:t>Request </a:t>
            </a:r>
            <a:r>
              <a:rPr lang="en-US" sz="2400" b="1" dirty="0">
                <a:solidFill>
                  <a:schemeClr val="tx1"/>
                </a:solidFill>
              </a:rPr>
              <a:t>for Qualifications</a:t>
            </a:r>
          </a:p>
          <a:p>
            <a:pPr marL="708660" lvl="2" indent="-342900">
              <a:spcAft>
                <a:spcPct val="15000"/>
              </a:spcAft>
              <a:buClr>
                <a:srgbClr val="243239"/>
              </a:buClr>
              <a:buFont typeface="Arial" panose="020B0604020202020204" pitchFamily="34" charset="0"/>
              <a:buChar char="•"/>
            </a:pPr>
            <a:r>
              <a:rPr lang="en-US" sz="2200" dirty="0">
                <a:solidFill>
                  <a:schemeClr val="tx1"/>
                </a:solidFill>
              </a:rPr>
              <a:t>Successful Experience with </a:t>
            </a:r>
            <a:r>
              <a:rPr lang="en-US" sz="2200" dirty="0" smtClean="0">
                <a:solidFill>
                  <a:schemeClr val="tx1"/>
                </a:solidFill>
              </a:rPr>
              <a:t>Projects </a:t>
            </a:r>
            <a:r>
              <a:rPr lang="en-US" sz="2200" dirty="0">
                <a:solidFill>
                  <a:schemeClr val="tx1"/>
                </a:solidFill>
              </a:rPr>
              <a:t>of Similar Scope and </a:t>
            </a:r>
            <a:r>
              <a:rPr lang="en-US" sz="2200" dirty="0" smtClean="0">
                <a:solidFill>
                  <a:schemeClr val="tx1"/>
                </a:solidFill>
              </a:rPr>
              <a:t>Complexity – Fire Stations or other Municipal facilities with unique equipment or functions</a:t>
            </a:r>
          </a:p>
          <a:p>
            <a:pPr marL="708660" lvl="2" indent="-342900">
              <a:spcAft>
                <a:spcPct val="15000"/>
              </a:spcAft>
              <a:buClr>
                <a:srgbClr val="243239"/>
              </a:buClr>
              <a:buFont typeface="Arial" panose="020B0604020202020204" pitchFamily="34" charset="0"/>
              <a:buChar char="•"/>
            </a:pPr>
            <a:r>
              <a:rPr lang="en-US" sz="2200" dirty="0" smtClean="0">
                <a:solidFill>
                  <a:schemeClr val="tx1"/>
                </a:solidFill>
              </a:rPr>
              <a:t>Team </a:t>
            </a:r>
            <a:r>
              <a:rPr lang="en-US" sz="2200" dirty="0">
                <a:solidFill>
                  <a:schemeClr val="tx1"/>
                </a:solidFill>
              </a:rPr>
              <a:t>Organization</a:t>
            </a:r>
          </a:p>
          <a:p>
            <a:pPr marL="708660" lvl="2" indent="-342900">
              <a:spcAft>
                <a:spcPct val="15000"/>
              </a:spcAft>
              <a:buClr>
                <a:srgbClr val="243239"/>
              </a:buClr>
              <a:buFont typeface="Arial" panose="020B0604020202020204" pitchFamily="34" charset="0"/>
              <a:buChar char="•"/>
            </a:pPr>
            <a:r>
              <a:rPr lang="en-US" sz="2200" dirty="0">
                <a:solidFill>
                  <a:schemeClr val="tx1"/>
                </a:solidFill>
              </a:rPr>
              <a:t>Experience developing GMP collaboratively with Owner</a:t>
            </a:r>
          </a:p>
          <a:p>
            <a:pPr marL="708660" lvl="2" indent="-342900">
              <a:spcAft>
                <a:spcPct val="15000"/>
              </a:spcAft>
              <a:buClr>
                <a:srgbClr val="243239"/>
              </a:buClr>
              <a:buFont typeface="Arial" panose="020B0604020202020204" pitchFamily="34" charset="0"/>
              <a:buChar char="•"/>
            </a:pPr>
            <a:r>
              <a:rPr lang="en-US" sz="2200" dirty="0">
                <a:solidFill>
                  <a:schemeClr val="tx1"/>
                </a:solidFill>
              </a:rPr>
              <a:t>Shortlist no more than </a:t>
            </a:r>
            <a:r>
              <a:rPr lang="en-US" sz="2200" dirty="0" smtClean="0">
                <a:solidFill>
                  <a:schemeClr val="tx1"/>
                </a:solidFill>
              </a:rPr>
              <a:t>three finalists</a:t>
            </a:r>
          </a:p>
          <a:p>
            <a:pPr marL="708660" lvl="2" indent="-342900">
              <a:spcAft>
                <a:spcPct val="15000"/>
              </a:spcAft>
              <a:buClr>
                <a:srgbClr val="243239"/>
              </a:buClr>
              <a:buFont typeface="Arial" panose="020B0604020202020204" pitchFamily="34" charset="0"/>
              <a:buChar char="•"/>
            </a:pPr>
            <a:r>
              <a:rPr lang="en-US" sz="2200" dirty="0" smtClean="0">
                <a:solidFill>
                  <a:schemeClr val="tx1"/>
                </a:solidFill>
              </a:rPr>
              <a:t>History in soliciting and/or utilizing OMWBE subcontractors</a:t>
            </a:r>
          </a:p>
          <a:p>
            <a:pPr marL="0" lvl="1">
              <a:spcAft>
                <a:spcPct val="15000"/>
              </a:spcAft>
              <a:buClr>
                <a:srgbClr val="243239"/>
              </a:buClr>
            </a:pPr>
            <a:r>
              <a:rPr lang="en-US" sz="2400" b="1" dirty="0" smtClean="0">
                <a:solidFill>
                  <a:schemeClr val="tx1"/>
                </a:solidFill>
              </a:rPr>
              <a:t> </a:t>
            </a:r>
          </a:p>
          <a:p>
            <a:pPr marL="0" lvl="1">
              <a:spcAft>
                <a:spcPct val="15000"/>
              </a:spcAft>
              <a:buClr>
                <a:srgbClr val="243239"/>
              </a:buClr>
            </a:pPr>
            <a:r>
              <a:rPr lang="en-US" sz="2400" b="1" dirty="0" smtClean="0">
                <a:solidFill>
                  <a:schemeClr val="tx1"/>
                </a:solidFill>
              </a:rPr>
              <a:t>Request </a:t>
            </a:r>
            <a:r>
              <a:rPr lang="en-US" sz="2400" b="1" dirty="0">
                <a:solidFill>
                  <a:schemeClr val="tx1"/>
                </a:solidFill>
              </a:rPr>
              <a:t>for Proposal</a:t>
            </a:r>
            <a:endParaRPr lang="en-US" sz="2400" dirty="0">
              <a:solidFill>
                <a:schemeClr val="tx1"/>
              </a:solidFill>
            </a:endParaRPr>
          </a:p>
          <a:p>
            <a:pPr marL="708660" lvl="2" indent="-342900">
              <a:spcAft>
                <a:spcPct val="15000"/>
              </a:spcAft>
              <a:buClr>
                <a:srgbClr val="243239"/>
              </a:buClr>
              <a:buFont typeface="Arial" panose="020B0604020202020204" pitchFamily="34" charset="0"/>
              <a:buChar char="•"/>
            </a:pPr>
            <a:r>
              <a:rPr lang="en-US" sz="2200" dirty="0">
                <a:solidFill>
                  <a:schemeClr val="tx1"/>
                </a:solidFill>
              </a:rPr>
              <a:t>Management approach specific to the project</a:t>
            </a:r>
          </a:p>
          <a:p>
            <a:pPr marL="708660" lvl="2" indent="-342900">
              <a:spcAft>
                <a:spcPct val="15000"/>
              </a:spcAft>
              <a:buClr>
                <a:srgbClr val="243239"/>
              </a:buClr>
              <a:buFont typeface="Arial" panose="020B0604020202020204" pitchFamily="34" charset="0"/>
              <a:buChar char="•"/>
            </a:pPr>
            <a:r>
              <a:rPr lang="en-US" sz="2200" dirty="0">
                <a:solidFill>
                  <a:schemeClr val="tx1"/>
                </a:solidFill>
              </a:rPr>
              <a:t>Innovation and Problem Solving</a:t>
            </a:r>
          </a:p>
          <a:p>
            <a:pPr marL="708660" lvl="2" indent="-342900">
              <a:spcAft>
                <a:spcPct val="15000"/>
              </a:spcAft>
              <a:buClr>
                <a:srgbClr val="243239"/>
              </a:buClr>
              <a:buFont typeface="Arial" panose="020B0604020202020204" pitchFamily="34" charset="0"/>
              <a:buChar char="•"/>
            </a:pPr>
            <a:r>
              <a:rPr lang="en-US" sz="2200" dirty="0">
                <a:solidFill>
                  <a:schemeClr val="tx1"/>
                </a:solidFill>
              </a:rPr>
              <a:t>Interactive Proprietary </a:t>
            </a:r>
            <a:r>
              <a:rPr lang="en-US" sz="2200" dirty="0" smtClean="0">
                <a:solidFill>
                  <a:schemeClr val="tx1"/>
                </a:solidFill>
              </a:rPr>
              <a:t>Meetings</a:t>
            </a:r>
          </a:p>
          <a:p>
            <a:pPr marL="708660" lvl="2" indent="-342900">
              <a:spcAft>
                <a:spcPct val="15000"/>
              </a:spcAft>
              <a:buClr>
                <a:srgbClr val="243239"/>
              </a:buClr>
              <a:buFont typeface="Arial" panose="020B0604020202020204" pitchFamily="34" charset="0"/>
              <a:buChar char="•"/>
            </a:pPr>
            <a:r>
              <a:rPr lang="en-US" sz="2200" dirty="0" smtClean="0">
                <a:solidFill>
                  <a:schemeClr val="tx1"/>
                </a:solidFill>
              </a:rPr>
              <a:t>Statutorily required evaluation factors</a:t>
            </a:r>
            <a:endParaRPr lang="en-US" sz="2200" dirty="0">
              <a:solidFill>
                <a:schemeClr val="tx1"/>
              </a:solidFill>
            </a:endParaRPr>
          </a:p>
          <a:p>
            <a:pPr marL="708660" lvl="2" indent="-342900">
              <a:spcAft>
                <a:spcPct val="15000"/>
              </a:spcAft>
              <a:buClr>
                <a:srgbClr val="243239"/>
              </a:buClr>
              <a:buFont typeface="Arial" panose="020B0604020202020204" pitchFamily="34" charset="0"/>
              <a:buChar char="•"/>
            </a:pPr>
            <a:r>
              <a:rPr lang="en-US" sz="2200" dirty="0">
                <a:solidFill>
                  <a:schemeClr val="tx1"/>
                </a:solidFill>
              </a:rPr>
              <a:t>Price related factor:  Fee</a:t>
            </a:r>
          </a:p>
          <a:p>
            <a:pPr marL="708660" lvl="2" indent="-342900">
              <a:spcAft>
                <a:spcPct val="15000"/>
              </a:spcAft>
              <a:buClr>
                <a:srgbClr val="243239"/>
              </a:buClr>
              <a:buFont typeface="Arial" panose="020B0604020202020204" pitchFamily="34" charset="0"/>
              <a:buChar char="•"/>
            </a:pPr>
            <a:r>
              <a:rPr lang="en-US" sz="2200" dirty="0" smtClean="0">
                <a:solidFill>
                  <a:schemeClr val="tx1"/>
                </a:solidFill>
              </a:rPr>
              <a:t>$5,000 honorarium </a:t>
            </a:r>
            <a:endParaRPr lang="en-US" sz="2200" dirty="0">
              <a:solidFill>
                <a:schemeClr val="tx1"/>
              </a:solidFill>
            </a:endParaRPr>
          </a:p>
          <a:p>
            <a:pPr marL="1165860" lvl="3" indent="-342900">
              <a:spcAft>
                <a:spcPct val="15000"/>
              </a:spcAft>
              <a:buClr>
                <a:srgbClr val="243239"/>
              </a:buClr>
              <a:buFont typeface="Arial" panose="020B0604020202020204" pitchFamily="34" charset="0"/>
              <a:buChar char="•"/>
            </a:pPr>
            <a:r>
              <a:rPr lang="en-US" sz="2100" dirty="0">
                <a:solidFill>
                  <a:schemeClr val="tx1"/>
                </a:solidFill>
              </a:rPr>
              <a:t>Limited required proposal submittals</a:t>
            </a:r>
          </a:p>
          <a:p>
            <a:pPr marL="1165860" lvl="3" indent="-342900">
              <a:spcAft>
                <a:spcPct val="15000"/>
              </a:spcAft>
              <a:buClr>
                <a:srgbClr val="243239"/>
              </a:buClr>
              <a:buFont typeface="Arial" panose="020B0604020202020204" pitchFamily="34" charset="0"/>
              <a:buChar char="•"/>
            </a:pPr>
            <a:r>
              <a:rPr lang="en-US" sz="2100" dirty="0">
                <a:solidFill>
                  <a:schemeClr val="tx1"/>
                </a:solidFill>
              </a:rPr>
              <a:t>Consistent with other </a:t>
            </a:r>
            <a:r>
              <a:rPr lang="en-US" sz="2100" dirty="0" smtClean="0">
                <a:solidFill>
                  <a:schemeClr val="tx1"/>
                </a:solidFill>
              </a:rPr>
              <a:t>projects</a:t>
            </a:r>
            <a:endParaRPr lang="en-US" dirty="0">
              <a:solidFill>
                <a:schemeClr val="tx1"/>
              </a:solidFill>
            </a:endParaRPr>
          </a:p>
        </p:txBody>
      </p:sp>
    </p:spTree>
    <p:extLst>
      <p:ext uri="{BB962C8B-B14F-4D97-AF65-F5344CB8AC3E}">
        <p14:creationId xmlns:p14="http://schemas.microsoft.com/office/powerpoint/2010/main" val="692167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7507287" cy="5334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b="0" kern="1200" cap="all" spc="-100" baseline="0">
                <a:ln>
                  <a:noFill/>
                </a:ln>
                <a:solidFill>
                  <a:schemeClr val="tx2"/>
                </a:solidFill>
                <a:effectLst/>
                <a:latin typeface="Century Gothic" panose="020B0502020202020204" pitchFamily="34" charset="0"/>
                <a:ea typeface="+mj-ea"/>
                <a:cs typeface="+mj-cs"/>
              </a:defRPr>
            </a:lvl1pPr>
          </a:lstStyle>
          <a:p>
            <a:pPr fontAlgn="auto">
              <a:spcAft>
                <a:spcPts val="0"/>
              </a:spcAft>
            </a:pPr>
            <a:r>
              <a:rPr lang="en-US" sz="3200" cap="none" dirty="0"/>
              <a:t>Design-Build Agreement</a:t>
            </a:r>
          </a:p>
        </p:txBody>
      </p:sp>
      <p:sp>
        <p:nvSpPr>
          <p:cNvPr id="5" name="Rectangle 2"/>
          <p:cNvSpPr txBox="1">
            <a:spLocks noChangeArrowheads="1"/>
          </p:cNvSpPr>
          <p:nvPr/>
        </p:nvSpPr>
        <p:spPr>
          <a:xfrm>
            <a:off x="762000" y="1371600"/>
            <a:ext cx="7620000" cy="5257800"/>
          </a:xfrm>
          <a:prstGeom prst="rect">
            <a:avLst/>
          </a:prstGeom>
        </p:spPr>
        <p:txBody>
          <a:bodyPr vert="horz" lIns="91440" tIns="45720" rIns="91440" bIns="45720" rtlCol="0" anchor="b">
            <a:normAutofit/>
          </a:bodyPr>
          <a:lstStyle>
            <a:lvl1pPr marL="0" indent="0" algn="l" defTabSz="914400" rtl="0" eaLnBrk="1" latinLnBrk="0" hangingPunct="1">
              <a:spcBef>
                <a:spcPct val="20000"/>
              </a:spcBef>
              <a:buClr>
                <a:schemeClr val="tx1"/>
              </a:buClr>
              <a:buFont typeface="Wingdings" panose="05000000000000000000" pitchFamily="2" charset="2"/>
              <a:buNone/>
              <a:defRPr sz="2000" b="0" kern="1200">
                <a:solidFill>
                  <a:schemeClr val="tx1">
                    <a:tint val="75000"/>
                  </a:schemeClr>
                </a:solidFill>
                <a:latin typeface="+mn-lt"/>
                <a:ea typeface="+mn-ea"/>
                <a:cs typeface="+mn-cs"/>
              </a:defRPr>
            </a:lvl1pPr>
            <a:lvl2pPr marL="457200" indent="0" algn="l" defTabSz="914400" rtl="0" eaLnBrk="1" latinLnBrk="0" hangingPunct="1">
              <a:spcBef>
                <a:spcPct val="20000"/>
              </a:spcBef>
              <a:buClr>
                <a:schemeClr val="accent2"/>
              </a:buClr>
              <a:buFont typeface="Arial" pitchFamily="34" charset="0"/>
              <a:buNone/>
              <a:defRPr sz="1800" b="0" kern="1200">
                <a:solidFill>
                  <a:schemeClr val="tx1">
                    <a:tint val="75000"/>
                  </a:schemeClr>
                </a:solidFill>
                <a:latin typeface="+mn-lt"/>
                <a:ea typeface="+mn-ea"/>
                <a:cs typeface="+mn-cs"/>
              </a:defRPr>
            </a:lvl2pPr>
            <a:lvl3pPr marL="914400" indent="0" algn="l" defTabSz="914400" rtl="0" eaLnBrk="1" latinLnBrk="0" hangingPunct="1">
              <a:spcBef>
                <a:spcPct val="20000"/>
              </a:spcBef>
              <a:buClr>
                <a:schemeClr val="accent3"/>
              </a:buClr>
              <a:buFont typeface="Arial" pitchFamily="34" charset="0"/>
              <a:buNone/>
              <a:defRPr sz="1600" b="0" kern="1200">
                <a:solidFill>
                  <a:schemeClr val="tx1">
                    <a:tint val="75000"/>
                  </a:schemeClr>
                </a:solidFill>
                <a:latin typeface="+mn-lt"/>
                <a:ea typeface="+mn-ea"/>
                <a:cs typeface="+mn-cs"/>
              </a:defRPr>
            </a:lvl3pPr>
            <a:lvl4pPr marL="1371600" indent="0" algn="l" defTabSz="914400" rtl="0" eaLnBrk="1" latinLnBrk="0" hangingPunct="1">
              <a:spcBef>
                <a:spcPct val="20000"/>
              </a:spcBef>
              <a:buClr>
                <a:schemeClr val="accent4"/>
              </a:buClr>
              <a:buFont typeface="Arial" pitchFamily="34" charset="0"/>
              <a:buNone/>
              <a:defRPr sz="1400" b="0" kern="1200">
                <a:solidFill>
                  <a:schemeClr val="tx1">
                    <a:tint val="75000"/>
                  </a:schemeClr>
                </a:solidFill>
                <a:latin typeface="+mn-lt"/>
                <a:ea typeface="+mn-ea"/>
                <a:cs typeface="+mn-cs"/>
              </a:defRPr>
            </a:lvl4pPr>
            <a:lvl5pPr marL="1828800" indent="0" algn="l" defTabSz="914400" rtl="0" eaLnBrk="1" latinLnBrk="0" hangingPunct="1">
              <a:spcBef>
                <a:spcPct val="20000"/>
              </a:spcBef>
              <a:buClr>
                <a:schemeClr val="accent5"/>
              </a:buClr>
              <a:buFont typeface="Arial" pitchFamily="34" charset="0"/>
              <a:buNone/>
              <a:defRPr sz="1400" b="0" kern="1200" baseline="0">
                <a:solidFill>
                  <a:schemeClr val="tx1">
                    <a:tint val="75000"/>
                  </a:schemeClr>
                </a:solidFill>
                <a:latin typeface="+mn-lt"/>
                <a:ea typeface="+mn-ea"/>
                <a:cs typeface="+mn-cs"/>
              </a:defRPr>
            </a:lvl5pPr>
            <a:lvl6pPr marL="2286000" indent="0" algn="l"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l"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lvl="1" indent="-457200" defTabSz="457200" fontAlgn="auto">
              <a:spcAft>
                <a:spcPct val="15000"/>
              </a:spcAft>
              <a:buClr>
                <a:srgbClr val="243239"/>
              </a:buClr>
              <a:buSzPct val="100000"/>
              <a:buFont typeface="+mj-lt"/>
              <a:buAutoNum type="arabicPeriod"/>
            </a:pPr>
            <a:r>
              <a:rPr lang="en-US" sz="2400" b="1" dirty="0" smtClean="0">
                <a:solidFill>
                  <a:schemeClr val="tx1"/>
                </a:solidFill>
              </a:rPr>
              <a:t>Phase 1 - Validation </a:t>
            </a:r>
            <a:r>
              <a:rPr lang="en-US" sz="2400" b="1" dirty="0">
                <a:solidFill>
                  <a:schemeClr val="tx1"/>
                </a:solidFill>
              </a:rPr>
              <a:t>and GMP Development Period</a:t>
            </a:r>
          </a:p>
          <a:p>
            <a:pPr marL="800100" lvl="1" indent="-342900" fontAlgn="auto">
              <a:spcAft>
                <a:spcPts val="0"/>
              </a:spcAft>
              <a:buClrTx/>
              <a:buFont typeface="Arial" panose="020B0604020202020204" pitchFamily="34" charset="0"/>
              <a:buChar char="•"/>
            </a:pPr>
            <a:r>
              <a:rPr lang="en-US" sz="2400" dirty="0">
                <a:solidFill>
                  <a:schemeClr val="tx1"/>
                </a:solidFill>
              </a:rPr>
              <a:t>Validate information from the </a:t>
            </a:r>
            <a:r>
              <a:rPr lang="en-US" sz="2400" dirty="0" smtClean="0">
                <a:solidFill>
                  <a:schemeClr val="tx1"/>
                </a:solidFill>
              </a:rPr>
              <a:t>Owner </a:t>
            </a:r>
            <a:endParaRPr lang="en-US" sz="2400" dirty="0">
              <a:solidFill>
                <a:schemeClr val="tx1"/>
              </a:solidFill>
            </a:endParaRPr>
          </a:p>
          <a:p>
            <a:pPr marL="800100" lvl="1" indent="-342900" fontAlgn="auto">
              <a:spcAft>
                <a:spcPts val="0"/>
              </a:spcAft>
              <a:buClrTx/>
              <a:buFont typeface="Arial" panose="020B0604020202020204" pitchFamily="34" charset="0"/>
              <a:buChar char="•"/>
            </a:pPr>
            <a:r>
              <a:rPr lang="en-US" sz="2400" dirty="0" smtClean="0">
                <a:solidFill>
                  <a:schemeClr val="tx1"/>
                </a:solidFill>
              </a:rPr>
              <a:t>Examine </a:t>
            </a:r>
            <a:r>
              <a:rPr lang="en-US" sz="2400" dirty="0">
                <a:solidFill>
                  <a:schemeClr val="tx1"/>
                </a:solidFill>
              </a:rPr>
              <a:t>options to identify innovation</a:t>
            </a:r>
          </a:p>
          <a:p>
            <a:pPr marL="800100" lvl="1" indent="-342900" fontAlgn="auto">
              <a:spcAft>
                <a:spcPts val="0"/>
              </a:spcAft>
              <a:buClrTx/>
              <a:buFont typeface="Arial" panose="020B0604020202020204" pitchFamily="34" charset="0"/>
              <a:buChar char="•"/>
            </a:pPr>
            <a:r>
              <a:rPr lang="en-US" sz="2400" dirty="0">
                <a:solidFill>
                  <a:schemeClr val="tx1"/>
                </a:solidFill>
              </a:rPr>
              <a:t>Commercially reasonable examination of site</a:t>
            </a:r>
          </a:p>
          <a:p>
            <a:pPr marL="800100" lvl="1" indent="-342900" fontAlgn="auto">
              <a:spcAft>
                <a:spcPts val="0"/>
              </a:spcAft>
              <a:buClrTx/>
              <a:buFont typeface="Arial" panose="020B0604020202020204" pitchFamily="34" charset="0"/>
              <a:buChar char="•"/>
            </a:pPr>
            <a:r>
              <a:rPr lang="en-US" sz="2400" dirty="0">
                <a:solidFill>
                  <a:schemeClr val="tx1"/>
                </a:solidFill>
              </a:rPr>
              <a:t>Develop Basis of Design Documents, Project Schedule, GMP</a:t>
            </a:r>
          </a:p>
          <a:p>
            <a:pPr marL="800100" lvl="1" indent="-342900" fontAlgn="auto">
              <a:spcAft>
                <a:spcPts val="0"/>
              </a:spcAft>
              <a:buClrTx/>
              <a:buFont typeface="Arial" panose="020B0604020202020204" pitchFamily="34" charset="0"/>
              <a:buChar char="•"/>
            </a:pPr>
            <a:r>
              <a:rPr lang="en-US" sz="2400" dirty="0">
                <a:solidFill>
                  <a:schemeClr val="tx1"/>
                </a:solidFill>
              </a:rPr>
              <a:t>Contract Amendment</a:t>
            </a:r>
          </a:p>
          <a:p>
            <a:pPr lvl="1" indent="-457200" fontAlgn="auto">
              <a:spcAft>
                <a:spcPts val="0"/>
              </a:spcAft>
            </a:pPr>
            <a:r>
              <a:rPr lang="en-US" sz="2400" dirty="0">
                <a:solidFill>
                  <a:schemeClr val="tx1"/>
                </a:solidFill>
                <a:latin typeface="Calibri" pitchFamily="34" charset="0"/>
              </a:rPr>
              <a:t>2</a:t>
            </a:r>
            <a:r>
              <a:rPr lang="en-US" sz="2400" b="1" dirty="0">
                <a:solidFill>
                  <a:schemeClr val="tx1"/>
                </a:solidFill>
                <a:latin typeface="Calibri" pitchFamily="34" charset="0"/>
              </a:rPr>
              <a:t>.	</a:t>
            </a:r>
            <a:r>
              <a:rPr lang="en-US" sz="2400" b="1" dirty="0" smtClean="0">
                <a:solidFill>
                  <a:schemeClr val="tx1"/>
                </a:solidFill>
                <a:latin typeface="Calibri" pitchFamily="34" charset="0"/>
              </a:rPr>
              <a:t>Phase 2 - GMP </a:t>
            </a:r>
            <a:r>
              <a:rPr lang="en-US" sz="2400" b="1" dirty="0">
                <a:solidFill>
                  <a:schemeClr val="tx1"/>
                </a:solidFill>
                <a:latin typeface="Calibri" pitchFamily="34" charset="0"/>
              </a:rPr>
              <a:t>Execution Period </a:t>
            </a:r>
          </a:p>
          <a:p>
            <a:pPr marL="800100" indent="-342900" fontAlgn="auto">
              <a:spcAft>
                <a:spcPct val="15000"/>
              </a:spcAft>
              <a:buFont typeface="Arial" panose="020B0604020202020204" pitchFamily="34" charset="0"/>
              <a:buChar char="•"/>
            </a:pPr>
            <a:r>
              <a:rPr lang="en-US" sz="2400" dirty="0">
                <a:solidFill>
                  <a:schemeClr val="tx1"/>
                </a:solidFill>
                <a:latin typeface="Calibri" pitchFamily="34" charset="0"/>
              </a:rPr>
              <a:t>Complete Design</a:t>
            </a:r>
          </a:p>
          <a:p>
            <a:pPr marL="800100" indent="-342900" fontAlgn="auto">
              <a:spcAft>
                <a:spcPct val="15000"/>
              </a:spcAft>
              <a:buFont typeface="Arial" panose="020B0604020202020204" pitchFamily="34" charset="0"/>
              <a:buChar char="•"/>
            </a:pPr>
            <a:r>
              <a:rPr lang="en-US" sz="2400" dirty="0">
                <a:solidFill>
                  <a:schemeClr val="tx1"/>
                </a:solidFill>
                <a:latin typeface="Calibri" pitchFamily="34" charset="0"/>
              </a:rPr>
              <a:t>Construction</a:t>
            </a:r>
          </a:p>
          <a:p>
            <a:pPr marL="800100" indent="-342900" fontAlgn="auto">
              <a:spcAft>
                <a:spcPct val="15000"/>
              </a:spcAft>
              <a:buFont typeface="Arial" panose="020B0604020202020204" pitchFamily="34" charset="0"/>
              <a:buChar char="•"/>
            </a:pPr>
            <a:r>
              <a:rPr lang="en-US" sz="2400" dirty="0">
                <a:solidFill>
                  <a:schemeClr val="tx1"/>
                </a:solidFill>
                <a:latin typeface="Calibri" pitchFamily="34" charset="0"/>
              </a:rPr>
              <a:t>Close out </a:t>
            </a:r>
          </a:p>
          <a:p>
            <a:pPr marL="457200" fontAlgn="auto">
              <a:spcAft>
                <a:spcPct val="15000"/>
              </a:spcAft>
            </a:pPr>
            <a:endParaRPr lang="en-US" sz="2400" dirty="0">
              <a:solidFill>
                <a:schemeClr val="tx1"/>
              </a:solidFill>
              <a:latin typeface="Calibri" pitchFamily="34" charset="0"/>
            </a:endParaRPr>
          </a:p>
        </p:txBody>
      </p:sp>
    </p:spTree>
    <p:extLst>
      <p:ext uri="{BB962C8B-B14F-4D97-AF65-F5344CB8AC3E}">
        <p14:creationId xmlns:p14="http://schemas.microsoft.com/office/powerpoint/2010/main" val="3649946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81000"/>
            <a:ext cx="7507287" cy="533400"/>
          </a:xfrm>
          <a:prstGeom prst="rect">
            <a:avLst/>
          </a:prstGeom>
        </p:spPr>
        <p:txBody>
          <a:bodyPr vert="horz" lIns="91440" tIns="45720" rIns="91440" bIns="45720" rtlCol="0" anchor="t">
            <a:noAutofit/>
          </a:bodyPr>
          <a:lstStyle>
            <a:lvl1pPr algn="l" defTabSz="914400" rtl="0" eaLnBrk="1" latinLnBrk="0" hangingPunct="1">
              <a:spcBef>
                <a:spcPct val="0"/>
              </a:spcBef>
              <a:buNone/>
              <a:defRPr sz="3600" b="0" kern="1200" cap="all" spc="-100" baseline="0">
                <a:ln>
                  <a:noFill/>
                </a:ln>
                <a:solidFill>
                  <a:schemeClr val="tx2"/>
                </a:solidFill>
                <a:effectLst/>
                <a:latin typeface="Century Gothic" panose="020B0502020202020204" pitchFamily="34" charset="0"/>
                <a:ea typeface="+mj-ea"/>
                <a:cs typeface="+mj-cs"/>
              </a:defRPr>
            </a:lvl1pPr>
          </a:lstStyle>
          <a:p>
            <a:pPr fontAlgn="auto">
              <a:spcAft>
                <a:spcPts val="0"/>
              </a:spcAft>
            </a:pPr>
            <a:r>
              <a:rPr lang="en-US" sz="3200" cap="none" dirty="0"/>
              <a:t>Benefits of Design-Build Delivery</a:t>
            </a:r>
          </a:p>
        </p:txBody>
      </p:sp>
      <p:sp>
        <p:nvSpPr>
          <p:cNvPr id="5" name="Rectangle 4"/>
          <p:cNvSpPr/>
          <p:nvPr/>
        </p:nvSpPr>
        <p:spPr>
          <a:xfrm>
            <a:off x="457200" y="1059311"/>
            <a:ext cx="8305800" cy="5816977"/>
          </a:xfrm>
          <a:prstGeom prst="rect">
            <a:avLst/>
          </a:prstGeom>
        </p:spPr>
        <p:txBody>
          <a:bodyPr wrap="square">
            <a:spAutoFit/>
          </a:bodyPr>
          <a:lstStyle/>
          <a:p>
            <a:pPr marL="114300" indent="0">
              <a:buNone/>
            </a:pPr>
            <a:r>
              <a:rPr lang="en-US" sz="2100" b="1" dirty="0">
                <a:latin typeface="+mn-lt"/>
              </a:rPr>
              <a:t>RCW 39.10.300(1</a:t>
            </a:r>
            <a:r>
              <a:rPr lang="en-US" sz="2100" b="1" dirty="0" smtClean="0">
                <a:latin typeface="+mn-lt"/>
              </a:rPr>
              <a:t>)(b) “Greater Innovation or efficiencies between the designer and the builder”</a:t>
            </a:r>
            <a:endParaRPr lang="en-US" sz="2100" b="1" dirty="0">
              <a:latin typeface="+mn-lt"/>
            </a:endParaRPr>
          </a:p>
          <a:p>
            <a:pPr marL="742950" lvl="1" indent="-285750">
              <a:buFont typeface="Arial" panose="020B0604020202020204" pitchFamily="34" charset="0"/>
              <a:buChar char="•"/>
            </a:pPr>
            <a:r>
              <a:rPr lang="en-US" dirty="0">
                <a:latin typeface="+mn-lt"/>
              </a:rPr>
              <a:t>Maximum possibility for coordination of </a:t>
            </a:r>
            <a:r>
              <a:rPr lang="en-US" dirty="0" smtClean="0">
                <a:latin typeface="+mn-lt"/>
              </a:rPr>
              <a:t>design and </a:t>
            </a:r>
            <a:r>
              <a:rPr lang="en-US" dirty="0">
                <a:latin typeface="+mn-lt"/>
              </a:rPr>
              <a:t>construction phasing to provide greatest project </a:t>
            </a:r>
            <a:r>
              <a:rPr lang="en-US" dirty="0" smtClean="0">
                <a:latin typeface="+mn-lt"/>
              </a:rPr>
              <a:t>value, cost efficiency and design for specialized fire equipment and processes. </a:t>
            </a:r>
            <a:endParaRPr lang="en-US" dirty="0">
              <a:latin typeface="+mn-lt"/>
            </a:endParaRPr>
          </a:p>
          <a:p>
            <a:pPr marL="114300" indent="0">
              <a:buNone/>
            </a:pPr>
            <a:r>
              <a:rPr lang="en-US" sz="2100" b="1" dirty="0" smtClean="0">
                <a:latin typeface="+mn-lt"/>
              </a:rPr>
              <a:t>RCW </a:t>
            </a:r>
            <a:r>
              <a:rPr lang="en-US" sz="2100" b="1" dirty="0">
                <a:latin typeface="+mn-lt"/>
              </a:rPr>
              <a:t>39.10.300 (1)(c) “significant savings in project delivery time”</a:t>
            </a:r>
          </a:p>
          <a:p>
            <a:pPr marL="742950" lvl="1" indent="-285750">
              <a:buFont typeface="Arial" panose="020B0604020202020204" pitchFamily="34" charset="0"/>
              <a:buChar char="•"/>
            </a:pPr>
            <a:r>
              <a:rPr lang="en-US" dirty="0">
                <a:latin typeface="+mn-lt"/>
              </a:rPr>
              <a:t>Progressive Design-Build is the fastest delivery method. Starting </a:t>
            </a:r>
            <a:r>
              <a:rPr lang="en-US" dirty="0" smtClean="0">
                <a:latin typeface="+mn-lt"/>
              </a:rPr>
              <a:t>construction </a:t>
            </a:r>
            <a:r>
              <a:rPr lang="en-US" dirty="0">
                <a:latin typeface="+mn-lt"/>
              </a:rPr>
              <a:t>work prior to completion of design </a:t>
            </a:r>
            <a:r>
              <a:rPr lang="en-US" dirty="0" smtClean="0">
                <a:latin typeface="+mn-lt"/>
              </a:rPr>
              <a:t>results in a significantly reduced schedule.</a:t>
            </a:r>
          </a:p>
          <a:p>
            <a:pPr marL="742950" lvl="1" indent="-285750">
              <a:buFont typeface="Arial" panose="020B0604020202020204" pitchFamily="34" charset="0"/>
              <a:buChar char="•"/>
            </a:pPr>
            <a:r>
              <a:rPr lang="en-US" dirty="0" smtClean="0">
                <a:latin typeface="+mn-lt"/>
              </a:rPr>
              <a:t>An earlier completion date for the NMRFA HQ Fire Station will allow greater efficiency in emergency response services at an earlier date. This is critical for serving a broader portion of the community as soon as possible. </a:t>
            </a:r>
            <a:endParaRPr lang="en-US" dirty="0">
              <a:latin typeface="+mn-lt"/>
            </a:endParaRPr>
          </a:p>
          <a:p>
            <a:pPr marL="114300" indent="0">
              <a:buNone/>
            </a:pPr>
            <a:r>
              <a:rPr lang="en-US" sz="2100" b="1" dirty="0" smtClean="0">
                <a:latin typeface="+mn-lt"/>
              </a:rPr>
              <a:t>RCW </a:t>
            </a:r>
            <a:r>
              <a:rPr lang="en-US" sz="2100" b="1" dirty="0">
                <a:latin typeface="+mn-lt"/>
              </a:rPr>
              <a:t>39.10.280(2)(a) “Substantial Fiscal Benefit”</a:t>
            </a:r>
          </a:p>
          <a:p>
            <a:pPr marL="742950" lvl="1" indent="-285750">
              <a:buFont typeface="Arial" panose="020B0604020202020204" pitchFamily="34" charset="0"/>
              <a:buChar char="•"/>
            </a:pPr>
            <a:r>
              <a:rPr lang="en-US" dirty="0">
                <a:latin typeface="+mn-lt"/>
              </a:rPr>
              <a:t>The budget is limited to fit within the </a:t>
            </a:r>
            <a:r>
              <a:rPr lang="en-US" dirty="0" smtClean="0">
                <a:latin typeface="+mn-lt"/>
              </a:rPr>
              <a:t>Fire Authority’s project </a:t>
            </a:r>
            <a:r>
              <a:rPr lang="en-US" dirty="0">
                <a:latin typeface="+mn-lt"/>
              </a:rPr>
              <a:t>budget.  The Design-Builder will be required to design within that budget.</a:t>
            </a:r>
          </a:p>
          <a:p>
            <a:pPr marL="742950" lvl="1" indent="-285750">
              <a:buFont typeface="Arial" panose="020B0604020202020204" pitchFamily="34" charset="0"/>
              <a:buChar char="•"/>
            </a:pPr>
            <a:r>
              <a:rPr lang="en-US" dirty="0">
                <a:latin typeface="+mn-lt"/>
              </a:rPr>
              <a:t>The Design-Builder’s involvement in the development of the scope shifts more risk of the performance of the project to the design-build </a:t>
            </a:r>
            <a:r>
              <a:rPr lang="en-US" dirty="0" smtClean="0">
                <a:latin typeface="+mn-lt"/>
              </a:rPr>
              <a:t>team.</a:t>
            </a:r>
            <a:endParaRPr lang="en-US" dirty="0">
              <a:latin typeface="+mn-lt"/>
            </a:endParaRPr>
          </a:p>
          <a:p>
            <a:pPr marL="742950" lvl="1" indent="-285750">
              <a:buFont typeface="Arial" panose="020B0604020202020204" pitchFamily="34" charset="0"/>
              <a:buChar char="•"/>
            </a:pPr>
            <a:r>
              <a:rPr lang="en-US" dirty="0">
                <a:latin typeface="+mn-lt"/>
              </a:rPr>
              <a:t>With one team managing the coordination of the various aspects of the </a:t>
            </a:r>
            <a:r>
              <a:rPr lang="en-US" dirty="0" smtClean="0">
                <a:latin typeface="+mn-lt"/>
              </a:rPr>
              <a:t>project, the Fire Authority’s risk </a:t>
            </a:r>
            <a:r>
              <a:rPr lang="en-US" dirty="0">
                <a:latin typeface="+mn-lt"/>
              </a:rPr>
              <a:t>of claims by various contractors performing adjacent projects are reduced</a:t>
            </a:r>
            <a:r>
              <a:rPr lang="en-US" dirty="0" smtClean="0">
                <a:latin typeface="+mn-lt"/>
              </a:rPr>
              <a:t>.</a:t>
            </a:r>
          </a:p>
          <a:p>
            <a:pPr lvl="1"/>
            <a:endParaRPr lang="en-US" dirty="0">
              <a:latin typeface="+mn-lt"/>
            </a:endParaRPr>
          </a:p>
        </p:txBody>
      </p:sp>
    </p:spTree>
    <p:extLst>
      <p:ext uri="{BB962C8B-B14F-4D97-AF65-F5344CB8AC3E}">
        <p14:creationId xmlns:p14="http://schemas.microsoft.com/office/powerpoint/2010/main" val="41088918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21150</TotalTime>
  <Words>1065</Words>
  <Application>Microsoft Office PowerPoint</Application>
  <PresentationFormat>On-screen Show (4:3)</PresentationFormat>
  <Paragraphs>164</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Times New Roman</vt:lpstr>
      <vt:lpstr>Wingdings</vt:lpstr>
      <vt:lpstr>Adjacency</vt:lpstr>
      <vt:lpstr>PowerPoint Presentation</vt:lpstr>
      <vt:lpstr>PowerPoint Presentation</vt:lpstr>
      <vt:lpstr>HQ Fire Station Facility Overview</vt:lpstr>
      <vt:lpstr>Proposed HQ Fire Station Site</vt:lpstr>
      <vt:lpstr>HQ Fire Station Project Budget</vt:lpstr>
      <vt:lpstr>Schedule</vt:lpstr>
      <vt:lpstr>Procurement Approach</vt:lpstr>
      <vt:lpstr>PowerPoint Presentation</vt:lpstr>
      <vt:lpstr>PowerPoint Presentation</vt:lpstr>
      <vt:lpstr>PowerPoint Presentation</vt:lpstr>
      <vt:lpstr>PowerPoint Presentation</vt:lpstr>
      <vt:lpstr>PowerPoint Presentation</vt:lpstr>
      <vt:lpstr>PowerPoint Presentation</vt:lpstr>
    </vt:vector>
  </TitlesOfParts>
  <Company>Ellensburg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Steilacoom Historical School District No. 1</dc:title>
  <dc:creator>Ellensburg School District</dc:creator>
  <cp:lastModifiedBy>Blankenship, Becky</cp:lastModifiedBy>
  <cp:revision>663</cp:revision>
  <cp:lastPrinted>2020-03-24T22:01:10Z</cp:lastPrinted>
  <dcterms:created xsi:type="dcterms:W3CDTF">2005-06-22T23:02:17Z</dcterms:created>
  <dcterms:modified xsi:type="dcterms:W3CDTF">2020-03-26T15:58:36Z</dcterms:modified>
</cp:coreProperties>
</file>