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56" r:id="rId2"/>
    <p:sldId id="283" r:id="rId3"/>
    <p:sldId id="291" r:id="rId4"/>
    <p:sldId id="287" r:id="rId5"/>
    <p:sldId id="316" r:id="rId6"/>
    <p:sldId id="330" r:id="rId7"/>
    <p:sldId id="332" r:id="rId8"/>
    <p:sldId id="292" r:id="rId9"/>
    <p:sldId id="364" r:id="rId10"/>
    <p:sldId id="336" r:id="rId11"/>
    <p:sldId id="333" r:id="rId12"/>
    <p:sldId id="403" r:id="rId13"/>
    <p:sldId id="402" r:id="rId14"/>
    <p:sldId id="377" r:id="rId15"/>
    <p:sldId id="398" r:id="rId16"/>
    <p:sldId id="315" r:id="rId17"/>
    <p:sldId id="366" r:id="rId18"/>
    <p:sldId id="361" r:id="rId19"/>
    <p:sldId id="400" r:id="rId20"/>
    <p:sldId id="313" r:id="rId21"/>
    <p:sldId id="381" r:id="rId22"/>
    <p:sldId id="265" r:id="rId23"/>
    <p:sldId id="394" r:id="rId24"/>
    <p:sldId id="266" r:id="rId25"/>
    <p:sldId id="401" r:id="rId26"/>
    <p:sldId id="311" r:id="rId27"/>
    <p:sldId id="285" r:id="rId28"/>
    <p:sldId id="360" r:id="rId29"/>
    <p:sldId id="281" r:id="rId30"/>
    <p:sldId id="28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Devin P." initials="MDP" lastIdx="18" clrIdx="0">
    <p:extLst>
      <p:ext uri="{19B8F6BF-5375-455C-9EA6-DF929625EA0E}">
        <p15:presenceInfo xmlns:p15="http://schemas.microsoft.com/office/powerpoint/2012/main" userId="S-1-5-21-45967694-1795445312-1552899311-2562" providerId="AD"/>
      </p:ext>
    </p:extLst>
  </p:cmAuthor>
  <p:cmAuthor id="2" name="Nott, Sam" initials="NS" lastIdx="7" clrIdx="1">
    <p:extLst>
      <p:ext uri="{19B8F6BF-5375-455C-9EA6-DF929625EA0E}">
        <p15:presenceInfo xmlns:p15="http://schemas.microsoft.com/office/powerpoint/2012/main" userId="S-1-5-21-45967694-1795445312-1552899311-14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E"/>
    <a:srgbClr val="7EA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86380" autoAdjust="0"/>
  </p:normalViewPr>
  <p:slideViewPr>
    <p:cSldViewPr>
      <p:cViewPr varScale="1">
        <p:scale>
          <a:sx n="72" d="100"/>
          <a:sy n="72" d="100"/>
        </p:scale>
        <p:origin x="1632"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ugan" userId="adbc8d2e-d5d5-4b85-b968-84357a34065c" providerId="ADAL" clId="{932AA6D0-31DB-45A7-8034-3089F2445AD7}"/>
    <pc:docChg chg="modSld">
      <pc:chgData name="James Dugan" userId="adbc8d2e-d5d5-4b85-b968-84357a34065c" providerId="ADAL" clId="{932AA6D0-31DB-45A7-8034-3089F2445AD7}" dt="2020-05-29T14:32:51.491" v="24" actId="20577"/>
      <pc:docMkLst>
        <pc:docMk/>
      </pc:docMkLst>
      <pc:sldChg chg="modSp">
        <pc:chgData name="James Dugan" userId="adbc8d2e-d5d5-4b85-b968-84357a34065c" providerId="ADAL" clId="{932AA6D0-31DB-45A7-8034-3089F2445AD7}" dt="2020-05-29T14:32:51.491" v="24" actId="20577"/>
        <pc:sldMkLst>
          <pc:docMk/>
          <pc:sldMk cId="1289684677" sldId="285"/>
        </pc:sldMkLst>
        <pc:graphicFrameChg chg="modGraphic">
          <ac:chgData name="James Dugan" userId="adbc8d2e-d5d5-4b85-b968-84357a34065c" providerId="ADAL" clId="{932AA6D0-31DB-45A7-8034-3089F2445AD7}" dt="2020-05-29T14:32:51.491" v="24" actId="20577"/>
          <ac:graphicFrameMkLst>
            <pc:docMk/>
            <pc:sldMk cId="1289684677" sldId="285"/>
            <ac:graphicFrameMk id="7" creationId="{00000000-0000-0000-0000-000000000000}"/>
          </ac:graphicFrameMkLst>
        </pc:graphicFrameChg>
      </pc:sldChg>
      <pc:sldChg chg="modSp">
        <pc:chgData name="James Dugan" userId="adbc8d2e-d5d5-4b85-b968-84357a34065c" providerId="ADAL" clId="{932AA6D0-31DB-45A7-8034-3089F2445AD7}" dt="2020-05-29T14:31:01.095" v="1" actId="20577"/>
        <pc:sldMkLst>
          <pc:docMk/>
          <pc:sldMk cId="813629514" sldId="315"/>
        </pc:sldMkLst>
        <pc:graphicFrameChg chg="modGraphic">
          <ac:chgData name="James Dugan" userId="adbc8d2e-d5d5-4b85-b968-84357a34065c" providerId="ADAL" clId="{932AA6D0-31DB-45A7-8034-3089F2445AD7}" dt="2020-05-29T14:31:01.095" v="1" actId="20577"/>
          <ac:graphicFrameMkLst>
            <pc:docMk/>
            <pc:sldMk cId="813629514" sldId="315"/>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2633" tIns="46317" rIns="92633" bIns="46317" rtlCol="0"/>
          <a:lstStyle>
            <a:lvl1pPr algn="r">
              <a:defRPr sz="1200"/>
            </a:lvl1pPr>
          </a:lstStyle>
          <a:p>
            <a:fld id="{0435EB79-4CD3-4F09-B6F4-D176C4F93551}" type="datetimeFigureOut">
              <a:rPr lang="en-US" smtClean="0"/>
              <a:t>5/29/2020</a:t>
            </a:fld>
            <a:endParaRPr lang="en-US" dirty="0"/>
          </a:p>
        </p:txBody>
      </p:sp>
      <p:sp>
        <p:nvSpPr>
          <p:cNvPr id="4" name="Footer Placeholder 3"/>
          <p:cNvSpPr>
            <a:spLocks noGrp="1"/>
          </p:cNvSpPr>
          <p:nvPr>
            <p:ph type="ftr" sz="quarter" idx="2"/>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2633" tIns="46317" rIns="92633" bIns="46317" rtlCol="0" anchor="b"/>
          <a:lstStyle>
            <a:lvl1pPr algn="r">
              <a:defRPr sz="1200"/>
            </a:lvl1pPr>
          </a:lstStyle>
          <a:p>
            <a:fld id="{266C49AF-4113-468E-A0D7-98874A8AA0CC}" type="slidenum">
              <a:rPr lang="en-US" smtClean="0"/>
              <a:t>‹#›</a:t>
            </a:fld>
            <a:endParaRPr lang="en-US" dirty="0"/>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idx="1"/>
          </p:nvPr>
        </p:nvSpPr>
        <p:spPr>
          <a:xfrm>
            <a:off x="3970343" y="0"/>
            <a:ext cx="3038475" cy="465138"/>
          </a:xfrm>
          <a:prstGeom prst="rect">
            <a:avLst/>
          </a:prstGeom>
        </p:spPr>
        <p:txBody>
          <a:bodyPr vert="horz" lIns="92633" tIns="46317" rIns="92633" bIns="46317" rtlCol="0"/>
          <a:lstStyle>
            <a:lvl1pPr algn="r">
              <a:defRPr sz="1200"/>
            </a:lvl1pPr>
          </a:lstStyle>
          <a:p>
            <a:fld id="{851C3A19-11CC-4902-8D56-8C84E2F1DD11}" type="datetimeFigureOut">
              <a:rPr lang="en-US" smtClean="0"/>
              <a:t>5/29/2020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33" tIns="46317" rIns="92633" bIns="46317"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2633" tIns="46317" rIns="92633" bIns="46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2633" tIns="46317" rIns="92633" bIns="46317" rtlCol="0" anchor="b"/>
          <a:lstStyle>
            <a:lvl1pPr algn="r">
              <a:defRPr sz="1200"/>
            </a:lvl1pPr>
          </a:lstStyle>
          <a:p>
            <a:fld id="{1E56F321-8004-430C-A3D5-D881F1EA66E9}" type="slidenum">
              <a:rPr lang="en-US" smtClean="0"/>
              <a:t>‹#›</a:t>
            </a:fld>
            <a:endParaRPr lang="en-US" dirty="0"/>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r>
              <a:rPr lang="en-US" baseline="0" dirty="0"/>
              <a:t> Dugan to introduce Project and presentation participants</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a:t>
            </a:fld>
            <a:endParaRPr lang="en-US" dirty="0"/>
          </a:p>
        </p:txBody>
      </p:sp>
    </p:spTree>
    <p:extLst>
      <p:ext uri="{BB962C8B-B14F-4D97-AF65-F5344CB8AC3E}">
        <p14:creationId xmlns:p14="http://schemas.microsoft.com/office/powerpoint/2010/main" val="225826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10</a:t>
            </a:fld>
            <a:endParaRPr lang="en-US" dirty="0"/>
          </a:p>
        </p:txBody>
      </p:sp>
    </p:spTree>
    <p:extLst>
      <p:ext uri="{BB962C8B-B14F-4D97-AF65-F5344CB8AC3E}">
        <p14:creationId xmlns:p14="http://schemas.microsoft.com/office/powerpoint/2010/main" val="260657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 Myers to present Project specific</a:t>
            </a:r>
            <a:r>
              <a:rPr lang="en-US" baseline="0" dirty="0"/>
              <a:t> information</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11</a:t>
            </a:fld>
            <a:endParaRPr lang="en-US" dirty="0"/>
          </a:p>
        </p:txBody>
      </p:sp>
    </p:spTree>
    <p:extLst>
      <p:ext uri="{BB962C8B-B14F-4D97-AF65-F5344CB8AC3E}">
        <p14:creationId xmlns:p14="http://schemas.microsoft.com/office/powerpoint/2010/main" val="53953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p:txBody>
      </p:sp>
      <p:sp>
        <p:nvSpPr>
          <p:cNvPr id="4" name="Slide Number Placeholder 3"/>
          <p:cNvSpPr>
            <a:spLocks noGrp="1"/>
          </p:cNvSpPr>
          <p:nvPr>
            <p:ph type="sldNum" sz="quarter" idx="10"/>
          </p:nvPr>
        </p:nvSpPr>
        <p:spPr/>
        <p:txBody>
          <a:bodyPr/>
          <a:lstStyle/>
          <a:p>
            <a:fld id="{1E56F321-8004-430C-A3D5-D881F1EA66E9}" type="slidenum">
              <a:rPr lang="en-US" smtClean="0"/>
              <a:t>12</a:t>
            </a:fld>
            <a:endParaRPr lang="en-US" dirty="0"/>
          </a:p>
        </p:txBody>
      </p:sp>
    </p:spTree>
    <p:extLst>
      <p:ext uri="{BB962C8B-B14F-4D97-AF65-F5344CB8AC3E}">
        <p14:creationId xmlns:p14="http://schemas.microsoft.com/office/powerpoint/2010/main" val="335934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p:txBody>
      </p:sp>
      <p:sp>
        <p:nvSpPr>
          <p:cNvPr id="4" name="Slide Number Placeholder 3"/>
          <p:cNvSpPr>
            <a:spLocks noGrp="1"/>
          </p:cNvSpPr>
          <p:nvPr>
            <p:ph type="sldNum" sz="quarter" idx="10"/>
          </p:nvPr>
        </p:nvSpPr>
        <p:spPr/>
        <p:txBody>
          <a:bodyPr/>
          <a:lstStyle/>
          <a:p>
            <a:fld id="{1E56F321-8004-430C-A3D5-D881F1EA66E9}" type="slidenum">
              <a:rPr lang="en-US" smtClean="0"/>
              <a:t>13</a:t>
            </a:fld>
            <a:endParaRPr lang="en-US" dirty="0"/>
          </a:p>
        </p:txBody>
      </p:sp>
    </p:spTree>
    <p:extLst>
      <p:ext uri="{BB962C8B-B14F-4D97-AF65-F5344CB8AC3E}">
        <p14:creationId xmlns:p14="http://schemas.microsoft.com/office/powerpoint/2010/main" val="57240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14</a:t>
            </a:fld>
            <a:endParaRPr lang="en-US" dirty="0"/>
          </a:p>
        </p:txBody>
      </p:sp>
    </p:spTree>
    <p:extLst>
      <p:ext uri="{BB962C8B-B14F-4D97-AF65-F5344CB8AC3E}">
        <p14:creationId xmlns:p14="http://schemas.microsoft.com/office/powerpoint/2010/main" val="358047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 </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15</a:t>
            </a:fld>
            <a:endParaRPr lang="en-US" dirty="0"/>
          </a:p>
        </p:txBody>
      </p:sp>
    </p:spTree>
    <p:extLst>
      <p:ext uri="{BB962C8B-B14F-4D97-AF65-F5344CB8AC3E}">
        <p14:creationId xmlns:p14="http://schemas.microsoft.com/office/powerpoint/2010/main" val="3532166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r>
              <a:rPr lang="en-US" dirty="0"/>
              <a:t>June Second or as soon after as possible</a:t>
            </a:r>
          </a:p>
        </p:txBody>
      </p:sp>
      <p:sp>
        <p:nvSpPr>
          <p:cNvPr id="4" name="Slide Number Placeholder 3"/>
          <p:cNvSpPr>
            <a:spLocks noGrp="1"/>
          </p:cNvSpPr>
          <p:nvPr>
            <p:ph type="sldNum" sz="quarter" idx="10"/>
          </p:nvPr>
        </p:nvSpPr>
        <p:spPr/>
        <p:txBody>
          <a:bodyPr/>
          <a:lstStyle/>
          <a:p>
            <a:fld id="{1E56F321-8004-430C-A3D5-D881F1EA66E9}" type="slidenum">
              <a:rPr lang="en-US" smtClean="0"/>
              <a:t>16</a:t>
            </a:fld>
            <a:endParaRPr lang="en-US" dirty="0"/>
          </a:p>
        </p:txBody>
      </p:sp>
    </p:spTree>
    <p:extLst>
      <p:ext uri="{BB962C8B-B14F-4D97-AF65-F5344CB8AC3E}">
        <p14:creationId xmlns:p14="http://schemas.microsoft.com/office/powerpoint/2010/main" val="16686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17</a:t>
            </a:fld>
            <a:endParaRPr lang="en-US" dirty="0"/>
          </a:p>
        </p:txBody>
      </p:sp>
    </p:spTree>
    <p:extLst>
      <p:ext uri="{BB962C8B-B14F-4D97-AF65-F5344CB8AC3E}">
        <p14:creationId xmlns:p14="http://schemas.microsoft.com/office/powerpoint/2010/main" val="2808505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18</a:t>
            </a:fld>
            <a:endParaRPr lang="en-US" dirty="0"/>
          </a:p>
        </p:txBody>
      </p:sp>
    </p:spTree>
    <p:extLst>
      <p:ext uri="{BB962C8B-B14F-4D97-AF65-F5344CB8AC3E}">
        <p14:creationId xmlns:p14="http://schemas.microsoft.com/office/powerpoint/2010/main" val="380829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19</a:t>
            </a:fld>
            <a:endParaRPr lang="en-US" dirty="0"/>
          </a:p>
        </p:txBody>
      </p:sp>
    </p:spTree>
    <p:extLst>
      <p:ext uri="{BB962C8B-B14F-4D97-AF65-F5344CB8AC3E}">
        <p14:creationId xmlns:p14="http://schemas.microsoft.com/office/powerpoint/2010/main" val="380135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10"/>
          </p:nvPr>
        </p:nvSpPr>
        <p:spPr/>
        <p:txBody>
          <a:bodyPr/>
          <a:lstStyle/>
          <a:p>
            <a:fld id="{1E56F321-8004-430C-A3D5-D881F1EA66E9}" type="slidenum">
              <a:rPr lang="en-US" smtClean="0"/>
              <a:t>2</a:t>
            </a:fld>
            <a:endParaRPr lang="en-US" dirty="0"/>
          </a:p>
        </p:txBody>
      </p:sp>
    </p:spTree>
    <p:extLst>
      <p:ext uri="{BB962C8B-B14F-4D97-AF65-F5344CB8AC3E}">
        <p14:creationId xmlns:p14="http://schemas.microsoft.com/office/powerpoint/2010/main" val="1863564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r>
              <a:rPr lang="en-US" baseline="0" dirty="0"/>
              <a:t> </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20</a:t>
            </a:fld>
            <a:endParaRPr lang="en-US" dirty="0"/>
          </a:p>
        </p:txBody>
      </p:sp>
    </p:spTree>
    <p:extLst>
      <p:ext uri="{BB962C8B-B14F-4D97-AF65-F5344CB8AC3E}">
        <p14:creationId xmlns:p14="http://schemas.microsoft.com/office/powerpoint/2010/main" val="1667892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r>
              <a:rPr lang="en-US" baseline="0" dirty="0"/>
              <a:t> </a:t>
            </a:r>
            <a:endParaRPr lang="en-US" dirty="0"/>
          </a:p>
          <a:p>
            <a:r>
              <a:rPr lang="en-US" dirty="0"/>
              <a:t>Existing essential/critical facility operational, schedule.</a:t>
            </a:r>
          </a:p>
        </p:txBody>
      </p:sp>
      <p:sp>
        <p:nvSpPr>
          <p:cNvPr id="4" name="Slide Number Placeholder 3"/>
          <p:cNvSpPr>
            <a:spLocks noGrp="1"/>
          </p:cNvSpPr>
          <p:nvPr>
            <p:ph type="sldNum" sz="quarter" idx="10"/>
          </p:nvPr>
        </p:nvSpPr>
        <p:spPr/>
        <p:txBody>
          <a:bodyPr/>
          <a:lstStyle/>
          <a:p>
            <a:fld id="{1E56F321-8004-430C-A3D5-D881F1EA66E9}" type="slidenum">
              <a:rPr lang="en-US" smtClean="0"/>
              <a:t>21</a:t>
            </a:fld>
            <a:endParaRPr lang="en-US" dirty="0"/>
          </a:p>
        </p:txBody>
      </p:sp>
    </p:spTree>
    <p:extLst>
      <p:ext uri="{BB962C8B-B14F-4D97-AF65-F5344CB8AC3E}">
        <p14:creationId xmlns:p14="http://schemas.microsoft.com/office/powerpoint/2010/main" val="3748617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JS</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22</a:t>
            </a:fld>
            <a:endParaRPr lang="en-US" dirty="0"/>
          </a:p>
        </p:txBody>
      </p:sp>
    </p:spTree>
    <p:extLst>
      <p:ext uri="{BB962C8B-B14F-4D97-AF65-F5344CB8AC3E}">
        <p14:creationId xmlns:p14="http://schemas.microsoft.com/office/powerpoint/2010/main" val="1628851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JS</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23</a:t>
            </a:fld>
            <a:endParaRPr lang="en-US" dirty="0"/>
          </a:p>
        </p:txBody>
      </p:sp>
    </p:spTree>
    <p:extLst>
      <p:ext uri="{BB962C8B-B14F-4D97-AF65-F5344CB8AC3E}">
        <p14:creationId xmlns:p14="http://schemas.microsoft.com/office/powerpoint/2010/main" val="309793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JS</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24</a:t>
            </a:fld>
            <a:endParaRPr lang="en-US" dirty="0"/>
          </a:p>
        </p:txBody>
      </p:sp>
    </p:spTree>
    <p:extLst>
      <p:ext uri="{BB962C8B-B14F-4D97-AF65-F5344CB8AC3E}">
        <p14:creationId xmlns:p14="http://schemas.microsoft.com/office/powerpoint/2010/main" val="4144130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r>
              <a:rPr lang="en-US" baseline="0" dirty="0"/>
              <a:t> or JS</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25</a:t>
            </a:fld>
            <a:endParaRPr lang="en-US" dirty="0"/>
          </a:p>
        </p:txBody>
      </p:sp>
    </p:spTree>
    <p:extLst>
      <p:ext uri="{BB962C8B-B14F-4D97-AF65-F5344CB8AC3E}">
        <p14:creationId xmlns:p14="http://schemas.microsoft.com/office/powerpoint/2010/main" val="1784047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26</a:t>
            </a:fld>
            <a:endParaRPr lang="en-US" dirty="0"/>
          </a:p>
        </p:txBody>
      </p:sp>
    </p:spTree>
    <p:extLst>
      <p:ext uri="{BB962C8B-B14F-4D97-AF65-F5344CB8AC3E}">
        <p14:creationId xmlns:p14="http://schemas.microsoft.com/office/powerpoint/2010/main" val="2550566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27</a:t>
            </a:fld>
            <a:endParaRPr lang="en-US" dirty="0"/>
          </a:p>
        </p:txBody>
      </p:sp>
    </p:spTree>
    <p:extLst>
      <p:ext uri="{BB962C8B-B14F-4D97-AF65-F5344CB8AC3E}">
        <p14:creationId xmlns:p14="http://schemas.microsoft.com/office/powerpoint/2010/main" val="2484524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28</a:t>
            </a:fld>
            <a:endParaRPr lang="en-US" dirty="0"/>
          </a:p>
        </p:txBody>
      </p:sp>
    </p:spTree>
    <p:extLst>
      <p:ext uri="{BB962C8B-B14F-4D97-AF65-F5344CB8AC3E}">
        <p14:creationId xmlns:p14="http://schemas.microsoft.com/office/powerpoint/2010/main" val="3011420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Jim Dugan</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29</a:t>
            </a:fld>
            <a:endParaRPr lang="en-US" dirty="0"/>
          </a:p>
        </p:txBody>
      </p:sp>
    </p:spTree>
    <p:extLst>
      <p:ext uri="{BB962C8B-B14F-4D97-AF65-F5344CB8AC3E}">
        <p14:creationId xmlns:p14="http://schemas.microsoft.com/office/powerpoint/2010/main" val="204076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5"/>
          </p:nvPr>
        </p:nvSpPr>
        <p:spPr/>
        <p:txBody>
          <a:bodyPr/>
          <a:lstStyle/>
          <a:p>
            <a:fld id="{1E56F321-8004-430C-A3D5-D881F1EA66E9}" type="slidenum">
              <a:rPr lang="en-US" smtClean="0"/>
              <a:t>3</a:t>
            </a:fld>
            <a:endParaRPr lang="en-US" dirty="0"/>
          </a:p>
        </p:txBody>
      </p:sp>
    </p:spTree>
    <p:extLst>
      <p:ext uri="{BB962C8B-B14F-4D97-AF65-F5344CB8AC3E}">
        <p14:creationId xmlns:p14="http://schemas.microsoft.com/office/powerpoint/2010/main" val="763366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10"/>
          </p:nvPr>
        </p:nvSpPr>
        <p:spPr/>
        <p:txBody>
          <a:bodyPr/>
          <a:lstStyle/>
          <a:p>
            <a:fld id="{1E56F321-8004-430C-A3D5-D881F1EA66E9}" type="slidenum">
              <a:rPr lang="en-US" smtClean="0"/>
              <a:t>30</a:t>
            </a:fld>
            <a:endParaRPr lang="en-US" dirty="0"/>
          </a:p>
        </p:txBody>
      </p:sp>
    </p:spTree>
    <p:extLst>
      <p:ext uri="{BB962C8B-B14F-4D97-AF65-F5344CB8AC3E}">
        <p14:creationId xmlns:p14="http://schemas.microsoft.com/office/powerpoint/2010/main" val="234541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10"/>
          </p:nvPr>
        </p:nvSpPr>
        <p:spPr/>
        <p:txBody>
          <a:bodyPr/>
          <a:lstStyle/>
          <a:p>
            <a:fld id="{1E56F321-8004-430C-A3D5-D881F1EA66E9}" type="slidenum">
              <a:rPr lang="en-US" smtClean="0"/>
              <a:t>4</a:t>
            </a:fld>
            <a:endParaRPr lang="en-US" dirty="0"/>
          </a:p>
        </p:txBody>
      </p:sp>
    </p:spTree>
    <p:extLst>
      <p:ext uri="{BB962C8B-B14F-4D97-AF65-F5344CB8AC3E}">
        <p14:creationId xmlns:p14="http://schemas.microsoft.com/office/powerpoint/2010/main" val="37548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10"/>
          </p:nvPr>
        </p:nvSpPr>
        <p:spPr/>
        <p:txBody>
          <a:bodyPr/>
          <a:lstStyle/>
          <a:p>
            <a:fld id="{1E56F321-8004-430C-A3D5-D881F1EA66E9}" type="slidenum">
              <a:rPr lang="en-US" smtClean="0"/>
              <a:t>5</a:t>
            </a:fld>
            <a:endParaRPr lang="en-US" dirty="0"/>
          </a:p>
        </p:txBody>
      </p:sp>
    </p:spTree>
    <p:extLst>
      <p:ext uri="{BB962C8B-B14F-4D97-AF65-F5344CB8AC3E}">
        <p14:creationId xmlns:p14="http://schemas.microsoft.com/office/powerpoint/2010/main" val="398191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Sagerser present the District information</a:t>
            </a:r>
          </a:p>
        </p:txBody>
      </p:sp>
      <p:sp>
        <p:nvSpPr>
          <p:cNvPr id="4" name="Slide Number Placeholder 3"/>
          <p:cNvSpPr>
            <a:spLocks noGrp="1"/>
          </p:cNvSpPr>
          <p:nvPr>
            <p:ph type="sldNum" sz="quarter" idx="10"/>
          </p:nvPr>
        </p:nvSpPr>
        <p:spPr/>
        <p:txBody>
          <a:bodyPr/>
          <a:lstStyle/>
          <a:p>
            <a:fld id="{1E56F321-8004-430C-A3D5-D881F1EA66E9}" type="slidenum">
              <a:rPr lang="en-US" smtClean="0"/>
              <a:t>6</a:t>
            </a:fld>
            <a:endParaRPr lang="en-US" dirty="0"/>
          </a:p>
        </p:txBody>
      </p:sp>
    </p:spTree>
    <p:extLst>
      <p:ext uri="{BB962C8B-B14F-4D97-AF65-F5344CB8AC3E}">
        <p14:creationId xmlns:p14="http://schemas.microsoft.com/office/powerpoint/2010/main" val="264351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7</a:t>
            </a:fld>
            <a:endParaRPr lang="en-US" dirty="0"/>
          </a:p>
        </p:txBody>
      </p:sp>
    </p:spTree>
    <p:extLst>
      <p:ext uri="{BB962C8B-B14F-4D97-AF65-F5344CB8AC3E}">
        <p14:creationId xmlns:p14="http://schemas.microsoft.com/office/powerpoint/2010/main" val="395415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8</a:t>
            </a:fld>
            <a:endParaRPr lang="en-US" dirty="0"/>
          </a:p>
        </p:txBody>
      </p:sp>
    </p:spTree>
    <p:extLst>
      <p:ext uri="{BB962C8B-B14F-4D97-AF65-F5344CB8AC3E}">
        <p14:creationId xmlns:p14="http://schemas.microsoft.com/office/powerpoint/2010/main" val="199765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9</a:t>
            </a:fld>
            <a:endParaRPr lang="en-US" dirty="0"/>
          </a:p>
        </p:txBody>
      </p:sp>
    </p:spTree>
    <p:extLst>
      <p:ext uri="{BB962C8B-B14F-4D97-AF65-F5344CB8AC3E}">
        <p14:creationId xmlns:p14="http://schemas.microsoft.com/office/powerpoint/2010/main" val="300699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366C0D8-AE11-4882-8726-CB4184BAFA49}" type="datetimeFigureOut">
              <a:rPr lang="en-US" smtClean="0"/>
              <a:t>5/29/2020</a:t>
            </a:fld>
            <a:endParaRPr lang="en-US" dirty="0"/>
          </a:p>
        </p:txBody>
      </p:sp>
      <p:sp>
        <p:nvSpPr>
          <p:cNvPr id="9" name="Slide Number Placeholder 8"/>
          <p:cNvSpPr>
            <a:spLocks noGrp="1"/>
          </p:cNvSpPr>
          <p:nvPr>
            <p:ph type="sldNum" sz="quarter" idx="11"/>
          </p:nvPr>
        </p:nvSpPr>
        <p:spPr/>
        <p:txBody>
          <a:bodyPr/>
          <a:lstStyle/>
          <a:p>
            <a:fld id="{ED8B61A2-6DF4-46F6-B57D-F774B42E49EA}"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8B61A2-6DF4-46F6-B57D-F774B42E49EA}"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366C0D8-AE11-4882-8726-CB4184BAFA49}" type="datetimeFigureOut">
              <a:rPr lang="en-US" smtClean="0"/>
              <a:t>5/29/2020</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49" y="2819400"/>
            <a:ext cx="7543800" cy="1162262"/>
          </a:xfrm>
        </p:spPr>
        <p:txBody>
          <a:bodyPr>
            <a:noAutofit/>
          </a:bodyPr>
          <a:lstStyle/>
          <a:p>
            <a:pPr algn="ctr"/>
            <a:br>
              <a:rPr lang="en-US" sz="3600" b="1" dirty="0"/>
            </a:br>
            <a:br>
              <a:rPr lang="en-US" sz="3600" b="1" dirty="0"/>
            </a:br>
            <a:br>
              <a:rPr lang="en-US" sz="3600" b="1" dirty="0"/>
            </a:br>
            <a:br>
              <a:rPr lang="en-US" sz="3600" b="1" dirty="0"/>
            </a:br>
            <a:r>
              <a:rPr lang="en-US" sz="3200" b="1" dirty="0"/>
              <a:t>Rock Island Dam Powerhouse #2</a:t>
            </a:r>
            <a:br>
              <a:rPr lang="en-US" sz="3200" b="1" dirty="0"/>
            </a:br>
            <a:r>
              <a:rPr lang="en-US" sz="3200" b="1" dirty="0"/>
              <a:t>Main Generator Leads Replacement</a:t>
            </a:r>
            <a:endParaRPr lang="en-US" sz="3200" dirty="0">
              <a:solidFill>
                <a:schemeClr val="tx1"/>
              </a:solidFill>
              <a:latin typeface="+mn-lt"/>
            </a:endParaRPr>
          </a:p>
        </p:txBody>
      </p:sp>
      <p:sp>
        <p:nvSpPr>
          <p:cNvPr id="3" name="Subtitle 2"/>
          <p:cNvSpPr>
            <a:spLocks noGrp="1"/>
          </p:cNvSpPr>
          <p:nvPr>
            <p:ph type="subTitle" idx="1"/>
          </p:nvPr>
        </p:nvSpPr>
        <p:spPr>
          <a:xfrm>
            <a:off x="1504948" y="4495800"/>
            <a:ext cx="5867402" cy="933662"/>
          </a:xfrm>
        </p:spPr>
        <p:txBody>
          <a:bodyPr>
            <a:normAutofit fontScale="92500"/>
          </a:bodyPr>
          <a:lstStyle/>
          <a:p>
            <a:pPr algn="ctr"/>
            <a:r>
              <a:rPr lang="en-US" dirty="0">
                <a:solidFill>
                  <a:schemeClr val="tx1"/>
                </a:solidFill>
              </a:rPr>
              <a:t>Application to use the Progressive D/B Delivery Method </a:t>
            </a:r>
          </a:p>
          <a:p>
            <a:pPr algn="ctr"/>
            <a:r>
              <a:rPr lang="en-US" dirty="0">
                <a:solidFill>
                  <a:schemeClr val="tx1"/>
                </a:solidFill>
              </a:rPr>
              <a:t>May 29, 2020 Presentation</a:t>
            </a:r>
            <a:endParaRPr lang="en-US" sz="2000" dirty="0">
              <a:solidFill>
                <a:schemeClr val="tx1"/>
              </a:solidFill>
            </a:endParaRPr>
          </a:p>
        </p:txBody>
      </p:sp>
      <p:sp>
        <p:nvSpPr>
          <p:cNvPr id="8" name="Subtitle 2"/>
          <p:cNvSpPr txBox="1">
            <a:spLocks/>
          </p:cNvSpPr>
          <p:nvPr/>
        </p:nvSpPr>
        <p:spPr>
          <a:xfrm>
            <a:off x="228600" y="5943600"/>
            <a:ext cx="8058149" cy="685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dirty="0"/>
              <a:t>“To provide sustainable, reliable utility services that enhance the quality </a:t>
            </a:r>
          </a:p>
          <a:p>
            <a:pPr algn="ctr"/>
            <a:r>
              <a:rPr lang="en-US" sz="1600" dirty="0"/>
              <a:t>of life in Chelan County.”</a:t>
            </a:r>
            <a:endParaRPr lang="en-US" sz="1600" b="1" dirty="0">
              <a:solidFill>
                <a:srgbClr val="7EA6D9"/>
              </a:solidFill>
            </a:endParaRPr>
          </a:p>
        </p:txBody>
      </p:sp>
      <p:pic>
        <p:nvPicPr>
          <p:cNvPr id="4" name="Picture 3">
            <a:extLst>
              <a:ext uri="{FF2B5EF4-FFF2-40B4-BE49-F238E27FC236}">
                <a16:creationId xmlns:a16="http://schemas.microsoft.com/office/drawing/2014/main" id="{358461DE-A8B3-44BD-9209-ED1FF1E2C07A}"/>
              </a:ext>
            </a:extLst>
          </p:cNvPr>
          <p:cNvPicPr>
            <a:picLocks noChangeAspect="1"/>
          </p:cNvPicPr>
          <p:nvPr/>
        </p:nvPicPr>
        <p:blipFill>
          <a:blip r:embed="rId3"/>
          <a:stretch>
            <a:fillRect/>
          </a:stretch>
        </p:blipFill>
        <p:spPr>
          <a:xfrm>
            <a:off x="2895600" y="205423"/>
            <a:ext cx="2692262" cy="2099839"/>
          </a:xfrm>
          <a:prstGeom prst="rect">
            <a:avLst/>
          </a:prstGeom>
        </p:spPr>
      </p:pic>
    </p:spTree>
    <p:extLst>
      <p:ext uri="{BB962C8B-B14F-4D97-AF65-F5344CB8AC3E}">
        <p14:creationId xmlns:p14="http://schemas.microsoft.com/office/powerpoint/2010/main" val="5320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7620000" cy="1143000"/>
          </a:xfrm>
        </p:spPr>
        <p:txBody>
          <a:bodyPr/>
          <a:lstStyle/>
          <a:p>
            <a:pPr algn="ctr"/>
            <a:r>
              <a:rPr lang="en-US" sz="4400" dirty="0">
                <a:solidFill>
                  <a:schemeClr val="tx1"/>
                </a:solidFill>
              </a:rPr>
              <a:t>Rock Island Dam </a:t>
            </a:r>
          </a:p>
        </p:txBody>
      </p:sp>
      <p:sp>
        <p:nvSpPr>
          <p:cNvPr id="3" name="Content Placeholder 2"/>
          <p:cNvSpPr>
            <a:spLocks noGrp="1"/>
          </p:cNvSpPr>
          <p:nvPr>
            <p:ph sz="half" idx="4294967295"/>
          </p:nvPr>
        </p:nvSpPr>
        <p:spPr>
          <a:xfrm>
            <a:off x="381000" y="1676400"/>
            <a:ext cx="3962400" cy="4589463"/>
          </a:xfrm>
        </p:spPr>
        <p:txBody>
          <a:bodyPr>
            <a:normAutofit lnSpcReduction="10000"/>
          </a:bodyPr>
          <a:lstStyle/>
          <a:p>
            <a:r>
              <a:rPr lang="en-US" sz="1700" dirty="0"/>
              <a:t>First Powerhouse built in 1933</a:t>
            </a:r>
          </a:p>
          <a:p>
            <a:r>
              <a:rPr lang="en-US" sz="1700" dirty="0"/>
              <a:t>First Hydropower project on the Columbia River </a:t>
            </a:r>
          </a:p>
          <a:p>
            <a:r>
              <a:rPr lang="en-US" sz="1700" dirty="0"/>
              <a:t>Second Powerhouse built in 1979</a:t>
            </a:r>
          </a:p>
          <a:p>
            <a:r>
              <a:rPr lang="en-US" sz="1700" dirty="0"/>
              <a:t>Last Hydropower project on the Columbia River</a:t>
            </a:r>
          </a:p>
          <a:p>
            <a:r>
              <a:rPr lang="en-US" sz="1700" dirty="0"/>
              <a:t>Eight (8) original turbine-generator units installed in Powerhouse #2</a:t>
            </a:r>
          </a:p>
          <a:p>
            <a:r>
              <a:rPr lang="en-US" sz="1700" dirty="0"/>
              <a:t>Turbine-generators and associated Balance of Plant systems have exceeded their 40-year useful life</a:t>
            </a:r>
          </a:p>
          <a:p>
            <a:r>
              <a:rPr lang="en-US" sz="1700" dirty="0"/>
              <a:t>Generator Main Lead Replacement  will help ensure another 40 years of reliable/efficient operation</a:t>
            </a:r>
          </a:p>
          <a:p>
            <a:r>
              <a:rPr lang="en-US" sz="1700" dirty="0"/>
              <a:t>Replacements will be phased to minimize disruption to power generation capability</a:t>
            </a:r>
          </a:p>
          <a:p>
            <a:pPr marL="114300" indent="0">
              <a:buNone/>
            </a:pPr>
            <a:endParaRPr lang="en-US" sz="2000" dirty="0"/>
          </a:p>
        </p:txBody>
      </p:sp>
      <p:pic>
        <p:nvPicPr>
          <p:cNvPr id="7" name="Picture 6">
            <a:extLst>
              <a:ext uri="{FF2B5EF4-FFF2-40B4-BE49-F238E27FC236}">
                <a16:creationId xmlns:a16="http://schemas.microsoft.com/office/drawing/2014/main" id="{0D6A5B0A-F6FB-41BD-9AC3-CC7376776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851" y="3860577"/>
            <a:ext cx="3520668" cy="2278080"/>
          </a:xfrm>
          <a:prstGeom prst="rect">
            <a:avLst/>
          </a:prstGeom>
        </p:spPr>
      </p:pic>
      <p:pic>
        <p:nvPicPr>
          <p:cNvPr id="6" name="Picture 5">
            <a:extLst>
              <a:ext uri="{FF2B5EF4-FFF2-40B4-BE49-F238E27FC236}">
                <a16:creationId xmlns:a16="http://schemas.microsoft.com/office/drawing/2014/main" id="{D2C29269-39D3-4BFF-83C3-C5236B0B7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679" y="1494121"/>
            <a:ext cx="3439829" cy="2225772"/>
          </a:xfrm>
          <a:prstGeom prst="rect">
            <a:avLst/>
          </a:prstGeom>
        </p:spPr>
      </p:pic>
    </p:spTree>
    <p:extLst>
      <p:ext uri="{BB962C8B-B14F-4D97-AF65-F5344CB8AC3E}">
        <p14:creationId xmlns:p14="http://schemas.microsoft.com/office/powerpoint/2010/main" val="115734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r>
              <a:rPr lang="en-US" dirty="0"/>
              <a:t>Rock Island Dam </a:t>
            </a:r>
            <a:br>
              <a:rPr lang="en-US" dirty="0"/>
            </a:br>
            <a:r>
              <a:rPr lang="en-US" dirty="0"/>
              <a:t>Main Generator Leads Replacement</a:t>
            </a:r>
          </a:p>
        </p:txBody>
      </p:sp>
      <p:sp>
        <p:nvSpPr>
          <p:cNvPr id="3" name="Content Placeholder 2"/>
          <p:cNvSpPr>
            <a:spLocks noGrp="1"/>
          </p:cNvSpPr>
          <p:nvPr>
            <p:ph idx="1"/>
          </p:nvPr>
        </p:nvSpPr>
        <p:spPr>
          <a:xfrm>
            <a:off x="457200" y="2133600"/>
            <a:ext cx="7620000" cy="4267200"/>
          </a:xfrm>
        </p:spPr>
        <p:txBody>
          <a:bodyPr>
            <a:normAutofit fontScale="77500" lnSpcReduction="20000"/>
          </a:bodyPr>
          <a:lstStyle/>
          <a:p>
            <a:pPr marL="342900" lvl="1">
              <a:buClr>
                <a:schemeClr val="accent1"/>
              </a:buClr>
            </a:pPr>
            <a:endParaRPr lang="en-US" sz="1400" dirty="0"/>
          </a:p>
          <a:p>
            <a:pPr lvl="0"/>
            <a:r>
              <a:rPr lang="en-US" sz="2600" dirty="0"/>
              <a:t>Removal of existing cable bus system for all units, which is 6 – 1000mcm conductors per phase</a:t>
            </a:r>
          </a:p>
          <a:p>
            <a:pPr lvl="0"/>
            <a:r>
              <a:rPr lang="en-US" sz="2600" dirty="0"/>
              <a:t>Replace all bus sections from generator bus to generator breaker, and from generator breaker to transformer for all eight units</a:t>
            </a:r>
          </a:p>
          <a:p>
            <a:pPr lvl="0"/>
            <a:r>
              <a:rPr lang="en-US" sz="2600" dirty="0"/>
              <a:t>Design and supply new bus system designed for 40 year design life</a:t>
            </a:r>
          </a:p>
          <a:p>
            <a:pPr lvl="0"/>
            <a:r>
              <a:rPr lang="en-US" sz="2600" dirty="0"/>
              <a:t>New bus system to be rated for 5000 amps per phase, rated for 15kv, 3 phase</a:t>
            </a:r>
          </a:p>
          <a:p>
            <a:pPr lvl="0"/>
            <a:r>
              <a:rPr lang="en-US" sz="2600" dirty="0"/>
              <a:t>Install new bus system, approximately 1400 feet of bus</a:t>
            </a:r>
          </a:p>
          <a:p>
            <a:pPr lvl="0"/>
            <a:r>
              <a:rPr lang="en-US" sz="2600" dirty="0"/>
              <a:t>Bus system must meet seismic requirements for the site</a:t>
            </a:r>
          </a:p>
          <a:p>
            <a:r>
              <a:rPr lang="en-US" sz="2600" dirty="0"/>
              <a:t>All labor, supervision, tooling, scaffolding, bus supports, hardware, terminations, and materials supplied for a complete installation</a:t>
            </a:r>
          </a:p>
          <a:p>
            <a:pPr lvl="0"/>
            <a:r>
              <a:rPr lang="en-US" sz="2600" dirty="0"/>
              <a:t>Scheduling to be coordinated with District generator outage</a:t>
            </a:r>
          </a:p>
        </p:txBody>
      </p:sp>
    </p:spTree>
    <p:extLst>
      <p:ext uri="{BB962C8B-B14F-4D97-AF65-F5344CB8AC3E}">
        <p14:creationId xmlns:p14="http://schemas.microsoft.com/office/powerpoint/2010/main" val="336411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169" y="76200"/>
            <a:ext cx="8318831" cy="6705600"/>
          </a:xfrm>
          <a:prstGeom prst="rect">
            <a:avLst/>
          </a:prstGeom>
        </p:spPr>
      </p:pic>
    </p:spTree>
    <p:extLst>
      <p:ext uri="{BB962C8B-B14F-4D97-AF65-F5344CB8AC3E}">
        <p14:creationId xmlns:p14="http://schemas.microsoft.com/office/powerpoint/2010/main" val="273473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1020" y="152400"/>
            <a:ext cx="7239000" cy="923330"/>
          </a:xfrm>
          <a:prstGeom prst="rect">
            <a:avLst/>
          </a:prstGeom>
        </p:spPr>
        <p:txBody>
          <a:bodyPr wrap="square">
            <a:spAutoFit/>
          </a:bodyPr>
          <a:lstStyle/>
          <a:p>
            <a:pPr algn="ctr"/>
            <a:r>
              <a:rPr lang="en-US" dirty="0">
                <a:latin typeface="Cambria" panose="02040503050406030204" pitchFamily="18" charset="0"/>
              </a:rPr>
              <a:t>Rock Island Dam Powerhouse #2 </a:t>
            </a:r>
            <a:br>
              <a:rPr lang="en-US" dirty="0">
                <a:latin typeface="Cambria" panose="02040503050406030204" pitchFamily="18" charset="0"/>
              </a:rPr>
            </a:br>
            <a:r>
              <a:rPr lang="en-US" dirty="0"/>
              <a:t>Main Generator Leads Replacement </a:t>
            </a:r>
            <a:r>
              <a:rPr lang="en-US" dirty="0">
                <a:latin typeface="Cambria" panose="02040503050406030204" pitchFamily="18" charset="0"/>
              </a:rPr>
              <a:t>Project </a:t>
            </a:r>
          </a:p>
          <a:p>
            <a:pPr algn="ctr"/>
            <a:r>
              <a:rPr lang="en-US" dirty="0">
                <a:latin typeface="Cambria" panose="02040503050406030204" pitchFamily="18" charset="0"/>
              </a:rPr>
              <a:t>Generator Cable Bus Installation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75730"/>
            <a:ext cx="3200400" cy="26646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3962401"/>
            <a:ext cx="4114800" cy="27546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2857" y="3810000"/>
            <a:ext cx="2798503" cy="29336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1093738"/>
            <a:ext cx="4569019" cy="2646644"/>
          </a:xfrm>
          <a:prstGeom prst="rect">
            <a:avLst/>
          </a:prstGeom>
        </p:spPr>
      </p:pic>
    </p:spTree>
    <p:extLst>
      <p:ext uri="{BB962C8B-B14F-4D97-AF65-F5344CB8AC3E}">
        <p14:creationId xmlns:p14="http://schemas.microsoft.com/office/powerpoint/2010/main" val="191427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pPr algn="ctr"/>
            <a:r>
              <a:rPr lang="en-US" sz="2800" dirty="0">
                <a:latin typeface="Cambria" panose="02040503050406030204" pitchFamily="18" charset="0"/>
              </a:rPr>
              <a:t>Rock Island Dam Powerhouse #2 </a:t>
            </a:r>
            <a:br>
              <a:rPr lang="en-US" sz="2800" dirty="0">
                <a:latin typeface="Cambria" panose="02040503050406030204" pitchFamily="18" charset="0"/>
              </a:rPr>
            </a:br>
            <a:r>
              <a:rPr lang="en-US" sz="2800" dirty="0"/>
              <a:t>Main Generator Leads Replacement </a:t>
            </a:r>
            <a:r>
              <a:rPr lang="en-US" sz="2800" dirty="0">
                <a:latin typeface="Cambria" panose="02040503050406030204" pitchFamily="18" charset="0"/>
              </a:rPr>
              <a:t>Project Budget</a:t>
            </a:r>
          </a:p>
        </p:txBody>
      </p:sp>
      <p:graphicFrame>
        <p:nvGraphicFramePr>
          <p:cNvPr id="4" name="Table 3"/>
          <p:cNvGraphicFramePr>
            <a:graphicFrameLocks noGrp="1"/>
          </p:cNvGraphicFramePr>
          <p:nvPr>
            <p:extLst>
              <p:ext uri="{D42A27DB-BD31-4B8C-83A1-F6EECF244321}">
                <p14:modId xmlns:p14="http://schemas.microsoft.com/office/powerpoint/2010/main" val="3254161864"/>
              </p:ext>
            </p:extLst>
          </p:nvPr>
        </p:nvGraphicFramePr>
        <p:xfrm>
          <a:off x="685800" y="1600200"/>
          <a:ext cx="7162800" cy="3002280"/>
        </p:xfrm>
        <a:graphic>
          <a:graphicData uri="http://schemas.openxmlformats.org/drawingml/2006/table">
            <a:tbl>
              <a:tblPr>
                <a:tableStyleId>{5C22544A-7EE6-4342-B048-85BDC9FD1C3A}</a:tableStyleId>
              </a:tblPr>
              <a:tblGrid>
                <a:gridCol w="5638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81000">
                <a:tc>
                  <a:txBody>
                    <a:bodyPr/>
                    <a:lstStyle/>
                    <a:p>
                      <a:pPr algn="l" fontAlgn="ctr"/>
                      <a:r>
                        <a:rPr lang="en-US" sz="1800" b="1" u="none" strike="noStrike" dirty="0">
                          <a:solidFill>
                            <a:schemeClr val="bg1"/>
                          </a:solidFill>
                          <a:effectLst/>
                        </a:rPr>
                        <a:t> Category</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tc>
                  <a:txBody>
                    <a:bodyPr/>
                    <a:lstStyle/>
                    <a:p>
                      <a:pPr marL="0" indent="0" algn="ctr" fontAlgn="ctr"/>
                      <a:r>
                        <a:rPr lang="en-US" sz="1800" b="1" u="none" strike="noStrike" dirty="0">
                          <a:solidFill>
                            <a:schemeClr val="bg1"/>
                          </a:solidFill>
                          <a:effectLst/>
                        </a:rPr>
                        <a:t>Budget</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extLst>
                  <a:ext uri="{0D108BD9-81ED-4DB2-BD59-A6C34878D82A}">
                    <a16:rowId xmlns:a16="http://schemas.microsoft.com/office/drawing/2014/main" val="10000"/>
                  </a:ext>
                </a:extLst>
              </a:tr>
              <a:tr h="381000">
                <a:tc>
                  <a:txBody>
                    <a:bodyPr/>
                    <a:lstStyle/>
                    <a:p>
                      <a:r>
                        <a:rPr lang="en-US" sz="1600" b="1" dirty="0">
                          <a:solidFill>
                            <a:schemeClr val="tx1"/>
                          </a:solidFill>
                        </a:rPr>
                        <a:t>Costs for Professional Services (A/E, Legal, etc.)</a:t>
                      </a:r>
                    </a:p>
                  </a:txBody>
                  <a:tcPr>
                    <a:solidFill>
                      <a:schemeClr val="bg1">
                        <a:lumMod val="95000"/>
                      </a:schemeClr>
                    </a:solidFill>
                  </a:tcPr>
                </a:tc>
                <a:tc>
                  <a:txBody>
                    <a:bodyPr/>
                    <a:lstStyle/>
                    <a:p>
                      <a:pPr algn="r"/>
                      <a:r>
                        <a:rPr lang="en-US" sz="1600" b="1" dirty="0">
                          <a:solidFill>
                            <a:schemeClr val="tx1"/>
                          </a:solidFill>
                        </a:rPr>
                        <a:t>$ 125,000</a:t>
                      </a:r>
                    </a:p>
                  </a:txBody>
                  <a:tcPr>
                    <a:solidFill>
                      <a:schemeClr val="bg1">
                        <a:lumMod val="95000"/>
                      </a:schemeClr>
                    </a:solidFill>
                  </a:tcPr>
                </a:tc>
                <a:extLst>
                  <a:ext uri="{0D108BD9-81ED-4DB2-BD59-A6C34878D82A}">
                    <a16:rowId xmlns:a16="http://schemas.microsoft.com/office/drawing/2014/main" val="10001"/>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Removal of Existing Cable Bus</a:t>
                      </a:r>
                      <a:endParaRPr lang="en-US" sz="1600" b="1" kern="1200" dirty="0">
                        <a:solidFill>
                          <a:schemeClr val="tx1"/>
                        </a:solidFill>
                        <a:latin typeface="+mn-lt"/>
                        <a:ea typeface="+mn-ea"/>
                        <a:cs typeface="+mn-cs"/>
                      </a:endParaRPr>
                    </a:p>
                  </a:txBody>
                  <a:tcPr>
                    <a:solidFill>
                      <a:schemeClr val="bg1">
                        <a:lumMod val="85000"/>
                      </a:schemeClr>
                    </a:solidFill>
                  </a:tcPr>
                </a:tc>
                <a:tc>
                  <a:txBody>
                    <a:bodyPr/>
                    <a:lstStyle/>
                    <a:p>
                      <a:pPr algn="r"/>
                      <a:r>
                        <a:rPr lang="en-US" sz="1600" b="1" dirty="0">
                          <a:solidFill>
                            <a:schemeClr val="tx1"/>
                          </a:solidFill>
                        </a:rPr>
                        <a:t>$ </a:t>
                      </a:r>
                      <a:r>
                        <a:rPr lang="en-US" sz="1600" b="1" kern="1200" dirty="0">
                          <a:solidFill>
                            <a:schemeClr val="dk1"/>
                          </a:solidFill>
                          <a:effectLst/>
                          <a:latin typeface="+mn-lt"/>
                          <a:ea typeface="+mn-ea"/>
                          <a:cs typeface="+mn-cs"/>
                        </a:rPr>
                        <a:t>259,680</a:t>
                      </a:r>
                      <a:endParaRPr lang="en-US" sz="1600" b="1" dirty="0">
                        <a:solidFill>
                          <a:schemeClr val="tx1"/>
                        </a:solidFill>
                      </a:endParaRPr>
                    </a:p>
                  </a:txBody>
                  <a:tcPr>
                    <a:solidFill>
                      <a:schemeClr val="bg1">
                        <a:lumMod val="85000"/>
                      </a:schemeClr>
                    </a:solidFill>
                  </a:tcPr>
                </a:tc>
                <a:extLst>
                  <a:ext uri="{0D108BD9-81ED-4DB2-BD59-A6C34878D82A}">
                    <a16:rowId xmlns:a16="http://schemas.microsoft.com/office/drawing/2014/main" val="10003"/>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Supply of New Bus System</a:t>
                      </a:r>
                      <a:endParaRPr lang="en-US" sz="1600" b="1" kern="1200" dirty="0">
                        <a:solidFill>
                          <a:schemeClr val="tx1"/>
                        </a:solidFill>
                        <a:latin typeface="+mn-lt"/>
                        <a:ea typeface="+mn-ea"/>
                        <a:cs typeface="+mn-cs"/>
                      </a:endParaRPr>
                    </a:p>
                  </a:txBody>
                  <a:tcPr>
                    <a:solidFill>
                      <a:schemeClr val="bg1">
                        <a:lumMod val="95000"/>
                      </a:schemeClr>
                    </a:solidFill>
                  </a:tcPr>
                </a:tc>
                <a:tc>
                  <a:txBody>
                    <a:bodyPr/>
                    <a:lstStyle/>
                    <a:p>
                      <a:pPr algn="r"/>
                      <a:r>
                        <a:rPr lang="en-US" sz="1600" b="1" kern="1200" dirty="0">
                          <a:solidFill>
                            <a:schemeClr val="dk1"/>
                          </a:solidFill>
                          <a:effectLst/>
                          <a:latin typeface="+mn-lt"/>
                          <a:ea typeface="+mn-ea"/>
                          <a:cs typeface="+mn-cs"/>
                        </a:rPr>
                        <a:t>$ 1,584,048</a:t>
                      </a:r>
                      <a:endParaRPr lang="en-US" sz="1600" b="1" dirty="0">
                        <a:solidFill>
                          <a:schemeClr val="tx1"/>
                        </a:solidFill>
                      </a:endParaRPr>
                    </a:p>
                  </a:txBody>
                  <a:tcPr>
                    <a:solidFill>
                      <a:schemeClr val="bg1">
                        <a:lumMod val="95000"/>
                      </a:schemeClr>
                    </a:solidFill>
                  </a:tcPr>
                </a:tc>
                <a:extLst>
                  <a:ext uri="{0D108BD9-81ED-4DB2-BD59-A6C34878D82A}">
                    <a16:rowId xmlns:a16="http://schemas.microsoft.com/office/drawing/2014/main" val="10004"/>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Installation of New Cable Bus System</a:t>
                      </a:r>
                      <a:endParaRPr lang="en-US" sz="1600" b="1" kern="1200" dirty="0">
                        <a:solidFill>
                          <a:schemeClr val="tx1"/>
                        </a:solidFill>
                        <a:latin typeface="+mn-lt"/>
                        <a:ea typeface="+mn-ea"/>
                        <a:cs typeface="+mn-cs"/>
                      </a:endParaRPr>
                    </a:p>
                  </a:txBody>
                  <a:tcPr>
                    <a:solidFill>
                      <a:schemeClr val="bg1">
                        <a:lumMod val="85000"/>
                      </a:schemeClr>
                    </a:solidFill>
                  </a:tcPr>
                </a:tc>
                <a:tc>
                  <a:txBody>
                    <a:bodyPr/>
                    <a:lstStyle/>
                    <a:p>
                      <a:pPr algn="r"/>
                      <a:r>
                        <a:rPr lang="en-US" sz="1600" b="1" dirty="0">
                          <a:solidFill>
                            <a:schemeClr val="tx1"/>
                          </a:solidFill>
                        </a:rPr>
                        <a:t>$ </a:t>
                      </a:r>
                      <a:r>
                        <a:rPr lang="en-US" sz="1600" b="1" kern="1200" dirty="0">
                          <a:solidFill>
                            <a:schemeClr val="dk1"/>
                          </a:solidFill>
                          <a:effectLst/>
                          <a:latin typeface="+mn-lt"/>
                          <a:ea typeface="+mn-ea"/>
                          <a:cs typeface="+mn-cs"/>
                        </a:rPr>
                        <a:t>4,284,720</a:t>
                      </a:r>
                      <a:endParaRPr lang="en-US" sz="1600" b="1" dirty="0">
                        <a:solidFill>
                          <a:schemeClr val="tx1"/>
                        </a:solidFill>
                      </a:endParaRPr>
                    </a:p>
                  </a:txBody>
                  <a:tcPr>
                    <a:solidFill>
                      <a:schemeClr val="bg1">
                        <a:lumMod val="85000"/>
                      </a:schemeClr>
                    </a:solidFill>
                  </a:tcPr>
                </a:tc>
                <a:extLst>
                  <a:ext uri="{0D108BD9-81ED-4DB2-BD59-A6C34878D82A}">
                    <a16:rowId xmlns:a16="http://schemas.microsoft.com/office/drawing/2014/main" val="10005"/>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Testing of New Cable Bus System</a:t>
                      </a:r>
                      <a:endParaRPr lang="en-US" sz="1600" b="1" kern="1200" dirty="0">
                        <a:solidFill>
                          <a:schemeClr val="tx1"/>
                        </a:solidFill>
                        <a:latin typeface="+mn-lt"/>
                        <a:ea typeface="+mn-ea"/>
                        <a:cs typeface="+mn-cs"/>
                      </a:endParaRPr>
                    </a:p>
                  </a:txBody>
                  <a:tcPr>
                    <a:solidFill>
                      <a:schemeClr val="bg1">
                        <a:lumMod val="95000"/>
                      </a:schemeClr>
                    </a:solidFill>
                  </a:tcPr>
                </a:tc>
                <a:tc>
                  <a:txBody>
                    <a:bodyPr/>
                    <a:lstStyle/>
                    <a:p>
                      <a:pPr algn="r"/>
                      <a:r>
                        <a:rPr lang="en-US" sz="1600" b="1" dirty="0">
                          <a:solidFill>
                            <a:schemeClr val="tx1"/>
                          </a:solidFill>
                        </a:rPr>
                        <a:t>$ </a:t>
                      </a:r>
                      <a:r>
                        <a:rPr lang="en-US" sz="1600" b="1" kern="1200" dirty="0">
                          <a:solidFill>
                            <a:schemeClr val="dk1"/>
                          </a:solidFill>
                          <a:effectLst/>
                          <a:latin typeface="+mn-lt"/>
                          <a:ea typeface="+mn-ea"/>
                          <a:cs typeface="+mn-cs"/>
                        </a:rPr>
                        <a:t>108,200</a:t>
                      </a:r>
                      <a:endParaRPr lang="en-US" sz="1600" b="1" dirty="0">
                        <a:solidFill>
                          <a:schemeClr val="tx1"/>
                        </a:solidFill>
                      </a:endParaRPr>
                    </a:p>
                  </a:txBody>
                  <a:tcPr>
                    <a:solidFill>
                      <a:schemeClr val="bg1">
                        <a:lumMod val="95000"/>
                      </a:schemeClr>
                    </a:solidFill>
                  </a:tcPr>
                </a:tc>
                <a:extLst>
                  <a:ext uri="{0D108BD9-81ED-4DB2-BD59-A6C34878D82A}">
                    <a16:rowId xmlns:a16="http://schemas.microsoft.com/office/drawing/2014/main" val="10006"/>
                  </a:ext>
                </a:extLst>
              </a:tr>
              <a:tr h="381000">
                <a:tc>
                  <a:txBody>
                    <a:bodyPr/>
                    <a:lstStyle/>
                    <a:p>
                      <a:pPr marL="0" algn="l" defTabSz="914400" rtl="0" eaLnBrk="1" latinLnBrk="0" hangingPunct="1"/>
                      <a:r>
                        <a:rPr lang="en-US" sz="1600" b="1" kern="1200" dirty="0">
                          <a:solidFill>
                            <a:schemeClr val="tx1"/>
                          </a:solidFill>
                          <a:latin typeface="+mn-lt"/>
                          <a:ea typeface="+mn-ea"/>
                          <a:cs typeface="+mn-cs"/>
                        </a:rPr>
                        <a:t>District Administration and Project Management</a:t>
                      </a:r>
                    </a:p>
                  </a:txBody>
                  <a:tcPr>
                    <a:solidFill>
                      <a:schemeClr val="bg1">
                        <a:lumMod val="85000"/>
                      </a:schemeClr>
                    </a:solidFill>
                  </a:tcPr>
                </a:tc>
                <a:tc>
                  <a:txBody>
                    <a:bodyPr/>
                    <a:lstStyle/>
                    <a:p>
                      <a:pPr algn="r"/>
                      <a:r>
                        <a:rPr lang="en-US" sz="1600" b="1" dirty="0">
                          <a:solidFill>
                            <a:schemeClr val="tx1"/>
                          </a:solidFill>
                        </a:rPr>
                        <a:t>$ </a:t>
                      </a:r>
                      <a:r>
                        <a:rPr lang="en-US" sz="1600" b="1" u="none" kern="1200" dirty="0">
                          <a:solidFill>
                            <a:schemeClr val="dk1"/>
                          </a:solidFill>
                          <a:effectLst/>
                          <a:latin typeface="+mn-lt"/>
                          <a:ea typeface="+mn-ea"/>
                          <a:cs typeface="+mn-cs"/>
                        </a:rPr>
                        <a:t>75,000</a:t>
                      </a:r>
                      <a:endParaRPr lang="en-US" sz="1600" b="1" u="none" dirty="0">
                        <a:solidFill>
                          <a:schemeClr val="tx1"/>
                        </a:solidFill>
                      </a:endParaRPr>
                    </a:p>
                  </a:txBody>
                  <a:tcPr>
                    <a:solidFill>
                      <a:schemeClr val="bg1">
                        <a:lumMod val="85000"/>
                      </a:schemeClr>
                    </a:solidFill>
                  </a:tcPr>
                </a:tc>
                <a:extLst>
                  <a:ext uri="{0D108BD9-81ED-4DB2-BD59-A6C34878D82A}">
                    <a16:rowId xmlns:a16="http://schemas.microsoft.com/office/drawing/2014/main" val="10008"/>
                  </a:ext>
                </a:extLst>
              </a:tr>
              <a:tr h="320040">
                <a:tc>
                  <a:txBody>
                    <a:bodyPr/>
                    <a:lstStyle/>
                    <a:p>
                      <a:pPr marL="0" algn="r" defTabSz="914400" rtl="0" eaLnBrk="1" latinLnBrk="0" hangingPunct="1"/>
                      <a:r>
                        <a:rPr lang="en-US" sz="1600" b="1" kern="1200" dirty="0">
                          <a:solidFill>
                            <a:schemeClr val="tx1"/>
                          </a:solidFill>
                          <a:latin typeface="+mn-lt"/>
                          <a:ea typeface="+mn-ea"/>
                          <a:cs typeface="+mn-cs"/>
                        </a:rPr>
                        <a:t>Total </a:t>
                      </a:r>
                    </a:p>
                  </a:txBody>
                  <a:tcPr>
                    <a:solidFill>
                      <a:schemeClr val="bg1">
                        <a:lumMod val="95000"/>
                      </a:schemeClr>
                    </a:solidFill>
                  </a:tcPr>
                </a:tc>
                <a:tc>
                  <a:txBody>
                    <a:bodyPr/>
                    <a:lstStyle/>
                    <a:p>
                      <a:pPr algn="r"/>
                      <a:r>
                        <a:rPr lang="en-US" sz="1600" b="1" dirty="0">
                          <a:solidFill>
                            <a:schemeClr val="tx1"/>
                          </a:solidFill>
                        </a:rPr>
                        <a:t>$ </a:t>
                      </a:r>
                      <a:r>
                        <a:rPr lang="en-US" sz="1600" b="1" kern="1200" dirty="0">
                          <a:solidFill>
                            <a:schemeClr val="dk1"/>
                          </a:solidFill>
                          <a:effectLst/>
                          <a:latin typeface="+mn-lt"/>
                          <a:ea typeface="+mn-ea"/>
                          <a:cs typeface="+mn-cs"/>
                        </a:rPr>
                        <a:t>6,436,648</a:t>
                      </a:r>
                      <a:endParaRPr lang="en-US" sz="1600" b="1" dirty="0">
                        <a:solidFill>
                          <a:schemeClr val="tx1"/>
                        </a:solidFill>
                      </a:endParaRPr>
                    </a:p>
                  </a:txBody>
                  <a:tcPr>
                    <a:solidFill>
                      <a:schemeClr val="bg1">
                        <a:lumMod val="95000"/>
                      </a:schemeClr>
                    </a:solidFill>
                  </a:tcPr>
                </a:tc>
                <a:extLst>
                  <a:ext uri="{0D108BD9-81ED-4DB2-BD59-A6C34878D82A}">
                    <a16:rowId xmlns:a16="http://schemas.microsoft.com/office/drawing/2014/main" val="10009"/>
                  </a:ext>
                </a:extLst>
              </a:tr>
            </a:tbl>
          </a:graphicData>
        </a:graphic>
      </p:graphicFrame>
      <p:sp>
        <p:nvSpPr>
          <p:cNvPr id="3" name="TextBox 2"/>
          <p:cNvSpPr txBox="1"/>
          <p:nvPr/>
        </p:nvSpPr>
        <p:spPr>
          <a:xfrm>
            <a:off x="723900" y="5532120"/>
            <a:ext cx="7073900" cy="923330"/>
          </a:xfrm>
          <a:prstGeom prst="rect">
            <a:avLst/>
          </a:prstGeom>
          <a:noFill/>
        </p:spPr>
        <p:txBody>
          <a:bodyPr wrap="square" rtlCol="0">
            <a:spAutoFit/>
          </a:bodyPr>
          <a:lstStyle/>
          <a:p>
            <a:r>
              <a:rPr lang="en-US" dirty="0"/>
              <a:t>Note:  All design and construction costs identified above include 8.3% sales tax, 5% owners project contingency  and a combined 15% contingency for design, construction, escalation and inflation</a:t>
            </a:r>
          </a:p>
        </p:txBody>
      </p:sp>
    </p:spTree>
    <p:extLst>
      <p:ext uri="{BB962C8B-B14F-4D97-AF65-F5344CB8AC3E}">
        <p14:creationId xmlns:p14="http://schemas.microsoft.com/office/powerpoint/2010/main" val="59703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A15E-C69C-4A62-929E-2EBFDF6E7A22}"/>
              </a:ext>
            </a:extLst>
          </p:cNvPr>
          <p:cNvSpPr>
            <a:spLocks noGrp="1"/>
          </p:cNvSpPr>
          <p:nvPr>
            <p:ph type="title"/>
          </p:nvPr>
        </p:nvSpPr>
        <p:spPr/>
        <p:txBody>
          <a:bodyPr/>
          <a:lstStyle/>
          <a:p>
            <a:r>
              <a:rPr lang="en-US" dirty="0"/>
              <a:t>Project Funding</a:t>
            </a:r>
          </a:p>
        </p:txBody>
      </p:sp>
      <p:sp>
        <p:nvSpPr>
          <p:cNvPr id="3" name="Rectangle 2"/>
          <p:cNvSpPr/>
          <p:nvPr/>
        </p:nvSpPr>
        <p:spPr>
          <a:xfrm>
            <a:off x="457200" y="1630805"/>
            <a:ext cx="7620000" cy="4084195"/>
          </a:xfrm>
          <a:prstGeom prst="rect">
            <a:avLst/>
          </a:prstGeom>
        </p:spPr>
        <p:txBody>
          <a:bodyPr wrap="square">
            <a:spAutoFit/>
          </a:bodyPr>
          <a:lstStyle/>
          <a:p>
            <a:pPr marL="342900" marR="0" lvl="1" indent="-228600">
              <a:lnSpc>
                <a:spcPct val="107000"/>
              </a:lnSpc>
              <a:spcBef>
                <a:spcPct val="20000"/>
              </a:spcBef>
              <a:spcAft>
                <a:spcPts val="0"/>
              </a:spcAft>
              <a:buClr>
                <a:schemeClr val="accent1"/>
              </a:buClr>
              <a:buFont typeface="Arial" pitchFamily="34" charset="0"/>
              <a:buChar char="•"/>
            </a:pPr>
            <a:r>
              <a:rPr lang="en-US" sz="2000" dirty="0"/>
              <a:t>Overall project scope, schedule and budget were presented as part of the Powerhouse Two Rehabilitation Program to District Board of Commissioners in November 2017</a:t>
            </a:r>
          </a:p>
          <a:p>
            <a:pPr marL="342900" marR="0" lvl="1" indent="-228600">
              <a:lnSpc>
                <a:spcPct val="107000"/>
              </a:lnSpc>
              <a:spcBef>
                <a:spcPct val="20000"/>
              </a:spcBef>
              <a:spcAft>
                <a:spcPts val="0"/>
              </a:spcAft>
              <a:buClr>
                <a:schemeClr val="accent1"/>
              </a:buClr>
              <a:buFont typeface="Arial" pitchFamily="34" charset="0"/>
              <a:buChar char="•"/>
            </a:pPr>
            <a:r>
              <a:rPr lang="en-US" sz="2000" dirty="0"/>
              <a:t>Approved 2019  and 2020 capital funds associated with the project</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 currently plans to fund project with cash reserves until 2022</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 has not issued bonds for capital projects since 2009</a:t>
            </a:r>
          </a:p>
          <a:p>
            <a:pPr marL="342900" marR="0" lvl="1" indent="-228600">
              <a:lnSpc>
                <a:spcPct val="107000"/>
              </a:lnSpc>
              <a:spcBef>
                <a:spcPct val="20000"/>
              </a:spcBef>
              <a:spcAft>
                <a:spcPts val="0"/>
              </a:spcAft>
              <a:buClr>
                <a:schemeClr val="accent1"/>
              </a:buClr>
              <a:buFont typeface="Arial" pitchFamily="34" charset="0"/>
              <a:buChar char="•"/>
            </a:pPr>
            <a:r>
              <a:rPr lang="en-US" sz="2000" dirty="0"/>
              <a:t>Average capital expenditure of $44M between 2010 and 2017 using cash reserves </a:t>
            </a:r>
          </a:p>
          <a:p>
            <a:pPr marL="342900" marR="0" lvl="1" indent="-228600">
              <a:lnSpc>
                <a:spcPct val="107000"/>
              </a:lnSpc>
              <a:spcBef>
                <a:spcPct val="20000"/>
              </a:spcBef>
              <a:spcAft>
                <a:spcPts val="0"/>
              </a:spcAft>
              <a:buClr>
                <a:schemeClr val="accent1"/>
              </a:buClr>
              <a:buFont typeface="Arial" pitchFamily="34" charset="0"/>
              <a:buChar char="•"/>
            </a:pPr>
            <a:r>
              <a:rPr lang="en-US" sz="2000" dirty="0"/>
              <a:t>District’s current bond rating is AA+/Stable, one of the top five public utilities</a:t>
            </a:r>
          </a:p>
          <a:p>
            <a:pPr marL="342900" marR="0" lvl="1" indent="-228600">
              <a:lnSpc>
                <a:spcPct val="107000"/>
              </a:lnSpc>
              <a:spcBef>
                <a:spcPct val="20000"/>
              </a:spcBef>
              <a:spcAft>
                <a:spcPts val="800"/>
              </a:spcAft>
              <a:buClr>
                <a:schemeClr val="accent1"/>
              </a:buClr>
              <a:buFont typeface="Arial" pitchFamily="34" charset="0"/>
              <a:buChar char="•"/>
            </a:pPr>
            <a:r>
              <a:rPr lang="en-US" sz="2000" dirty="0"/>
              <a:t>Ability to fund project after 2022 using external debt is high </a:t>
            </a:r>
          </a:p>
        </p:txBody>
      </p:sp>
    </p:spTree>
    <p:extLst>
      <p:ext uri="{BB962C8B-B14F-4D97-AF65-F5344CB8AC3E}">
        <p14:creationId xmlns:p14="http://schemas.microsoft.com/office/powerpoint/2010/main" val="194659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Main Generator Leads Replacement Project D/B Schedule</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5802567"/>
              </p:ext>
            </p:extLst>
          </p:nvPr>
        </p:nvGraphicFramePr>
        <p:xfrm>
          <a:off x="461467" y="1676400"/>
          <a:ext cx="7696200" cy="4451100"/>
        </p:xfrm>
        <a:graphic>
          <a:graphicData uri="http://schemas.openxmlformats.org/drawingml/2006/table">
            <a:tbl>
              <a:tblPr firstRow="1" firstCol="1" bandRow="1">
                <a:tableStyleId>{0E3FDE45-AF77-4B5C-9715-49D594BDF05E}</a:tableStyleId>
              </a:tblPr>
              <a:tblGrid>
                <a:gridCol w="5257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152400">
                <a:tc>
                  <a:txBody>
                    <a:bodyPr/>
                    <a:lstStyle/>
                    <a:p>
                      <a:pPr marL="0" algn="l" defTabSz="914400" rtl="0" eaLnBrk="1" latinLnBrk="0" hangingPunct="1"/>
                      <a:r>
                        <a:rPr lang="en-US" sz="1400" b="1" kern="1200" dirty="0">
                          <a:solidFill>
                            <a:schemeClr val="bg1"/>
                          </a:solidFill>
                          <a:effectLst/>
                          <a:latin typeface="+mn-lt"/>
                          <a:ea typeface="+mn-ea"/>
                          <a:cs typeface="+mn-cs"/>
                        </a:rPr>
                        <a:t>Project Schedule</a:t>
                      </a:r>
                    </a:p>
                  </a:txBody>
                  <a:tcPr>
                    <a:solidFill>
                      <a:srgbClr val="00A6DE"/>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 </a:t>
                      </a:r>
                      <a:r>
                        <a:rPr lang="en-US" sz="1400" b="1" kern="1200" dirty="0">
                          <a:solidFill>
                            <a:schemeClr val="bg1"/>
                          </a:solidFill>
                          <a:effectLst/>
                          <a:latin typeface="+mn-lt"/>
                          <a:ea typeface="+mn-ea"/>
                          <a:cs typeface="+mn-cs"/>
                        </a:rPr>
                        <a:t>Estimated Date</a:t>
                      </a:r>
                    </a:p>
                  </a:txBody>
                  <a:tcPr>
                    <a:solidFill>
                      <a:srgbClr val="00A6DE"/>
                    </a:solidFill>
                  </a:tcPr>
                </a:tc>
                <a:extLst>
                  <a:ext uri="{0D108BD9-81ED-4DB2-BD59-A6C34878D82A}">
                    <a16:rowId xmlns:a16="http://schemas.microsoft.com/office/drawing/2014/main" val="10000"/>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PRC Presentation</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May 29,2020</a:t>
                      </a:r>
                    </a:p>
                  </a:txBody>
                  <a:tcPr>
                    <a:solidFill>
                      <a:schemeClr val="bg1">
                        <a:lumMod val="85000"/>
                        <a:alpha val="20000"/>
                      </a:schemeClr>
                    </a:solidFill>
                  </a:tcPr>
                </a:tc>
                <a:extLst>
                  <a:ext uri="{0D108BD9-81ED-4DB2-BD59-A6C34878D82A}">
                    <a16:rowId xmlns:a16="http://schemas.microsoft.com/office/drawing/2014/main" val="10001"/>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Publication of RFQ for Design/Build Services</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June 2, 2020</a:t>
                      </a:r>
                    </a:p>
                  </a:txBody>
                  <a:tcPr>
                    <a:solidFill>
                      <a:schemeClr val="bg1">
                        <a:lumMod val="65000"/>
                      </a:schemeClr>
                    </a:solidFill>
                  </a:tcPr>
                </a:tc>
                <a:extLst>
                  <a:ext uri="{0D108BD9-81ED-4DB2-BD59-A6C34878D82A}">
                    <a16:rowId xmlns:a16="http://schemas.microsoft.com/office/drawing/2014/main" val="10002"/>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Project Information Meeting (Date subject to change.)</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June 11, 2020 </a:t>
                      </a:r>
                    </a:p>
                  </a:txBody>
                  <a:tcPr>
                    <a:solidFill>
                      <a:schemeClr val="bg1">
                        <a:lumMod val="85000"/>
                        <a:alpha val="20000"/>
                      </a:schemeClr>
                    </a:solidFill>
                  </a:tcPr>
                </a:tc>
                <a:extLst>
                  <a:ext uri="{0D108BD9-81ED-4DB2-BD59-A6C34878D82A}">
                    <a16:rowId xmlns:a16="http://schemas.microsoft.com/office/drawing/2014/main" val="10003"/>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RFQ Submittal Deadline</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July 1, 2020</a:t>
                      </a:r>
                    </a:p>
                  </a:txBody>
                  <a:tcPr>
                    <a:solidFill>
                      <a:schemeClr val="bg1">
                        <a:lumMod val="65000"/>
                      </a:schemeClr>
                    </a:solidFill>
                  </a:tcPr>
                </a:tc>
                <a:extLst>
                  <a:ext uri="{0D108BD9-81ED-4DB2-BD59-A6C34878D82A}">
                    <a16:rowId xmlns:a16="http://schemas.microsoft.com/office/drawing/2014/main" val="10004"/>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Open &amp; Review/Score Submittals Received</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July 2-8, 2020</a:t>
                      </a:r>
                    </a:p>
                  </a:txBody>
                  <a:tcPr>
                    <a:solidFill>
                      <a:schemeClr val="bg1">
                        <a:lumMod val="85000"/>
                        <a:alpha val="20000"/>
                      </a:schemeClr>
                    </a:solidFill>
                  </a:tcPr>
                </a:tc>
                <a:extLst>
                  <a:ext uri="{0D108BD9-81ED-4DB2-BD59-A6C34878D82A}">
                    <a16:rowId xmlns:a16="http://schemas.microsoft.com/office/drawing/2014/main" val="10005"/>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Identify Finalists &amp; Issue RFP &amp; Proprietary Meeting Notifications</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July 10, 2020 </a:t>
                      </a:r>
                    </a:p>
                  </a:txBody>
                  <a:tcPr>
                    <a:solidFill>
                      <a:schemeClr val="bg1">
                        <a:lumMod val="65000"/>
                      </a:schemeClr>
                    </a:solidFill>
                  </a:tcPr>
                </a:tc>
                <a:extLst>
                  <a:ext uri="{0D108BD9-81ED-4DB2-BD59-A6C34878D82A}">
                    <a16:rowId xmlns:a16="http://schemas.microsoft.com/office/drawing/2014/main" val="10006"/>
                  </a:ext>
                </a:extLst>
              </a:tr>
              <a:tr h="337549">
                <a:tc>
                  <a:txBody>
                    <a:bodyPr/>
                    <a:lstStyle/>
                    <a:p>
                      <a:pPr marL="0" algn="l" defTabSz="914400" rtl="0" eaLnBrk="1" latinLnBrk="0" hangingPunct="1"/>
                      <a:r>
                        <a:rPr lang="en-US" sz="1400" b="1" kern="1200" dirty="0">
                          <a:solidFill>
                            <a:schemeClr val="tx1"/>
                          </a:solidFill>
                          <a:effectLst/>
                          <a:latin typeface="+mn-lt"/>
                          <a:ea typeface="+mn-ea"/>
                          <a:cs typeface="+mn-cs"/>
                        </a:rPr>
                        <a:t>Proprietary Meeting #1</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July 30 - August 6, 2020 </a:t>
                      </a:r>
                    </a:p>
                  </a:txBody>
                  <a:tcPr>
                    <a:solidFill>
                      <a:schemeClr val="bg1">
                        <a:lumMod val="85000"/>
                        <a:alpha val="20000"/>
                      </a:schemeClr>
                    </a:solidFill>
                  </a:tcPr>
                </a:tc>
                <a:extLst>
                  <a:ext uri="{0D108BD9-81ED-4DB2-BD59-A6C34878D82A}">
                    <a16:rowId xmlns:a16="http://schemas.microsoft.com/office/drawing/2014/main" val="10007"/>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Proprietary Meeting #2 (if required)</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August 18-21, 2020</a:t>
                      </a:r>
                    </a:p>
                  </a:txBody>
                  <a:tcPr>
                    <a:solidFill>
                      <a:schemeClr val="bg1">
                        <a:lumMod val="65000"/>
                      </a:schemeClr>
                    </a:solidFill>
                  </a:tcPr>
                </a:tc>
                <a:extLst>
                  <a:ext uri="{0D108BD9-81ED-4DB2-BD59-A6C34878D82A}">
                    <a16:rowId xmlns:a16="http://schemas.microsoft.com/office/drawing/2014/main" val="10008"/>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RFP Submittal Deadline (Proposals &amp; Cost Factors)</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September 2, 2020 </a:t>
                      </a:r>
                    </a:p>
                  </a:txBody>
                  <a:tcPr>
                    <a:solidFill>
                      <a:schemeClr val="bg1">
                        <a:lumMod val="85000"/>
                        <a:alpha val="20000"/>
                      </a:schemeClr>
                    </a:solidFill>
                  </a:tcPr>
                </a:tc>
                <a:extLst>
                  <a:ext uri="{0D108BD9-81ED-4DB2-BD59-A6C34878D82A}">
                    <a16:rowId xmlns:a16="http://schemas.microsoft.com/office/drawing/2014/main" val="10010"/>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Open &amp; Review Proposals (Cost Factors not reviewed)</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September 3-9, 2020</a:t>
                      </a:r>
                    </a:p>
                  </a:txBody>
                  <a:tcPr>
                    <a:solidFill>
                      <a:schemeClr val="bg1">
                        <a:lumMod val="65000"/>
                      </a:schemeClr>
                    </a:solidFill>
                  </a:tcPr>
                </a:tc>
                <a:extLst>
                  <a:ext uri="{0D108BD9-81ED-4DB2-BD59-A6C34878D82A}">
                    <a16:rowId xmlns:a16="http://schemas.microsoft.com/office/drawing/2014/main" val="10011"/>
                  </a:ext>
                </a:extLst>
              </a:tr>
              <a:tr h="199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Open Cost Factors &amp; Score Proposals</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September 11, 2020</a:t>
                      </a:r>
                    </a:p>
                  </a:txBody>
                  <a:tcPr>
                    <a:solidFill>
                      <a:schemeClr val="bg1">
                        <a:lumMod val="85000"/>
                        <a:alpha val="20000"/>
                      </a:schemeClr>
                    </a:solidFill>
                  </a:tcPr>
                </a:tc>
                <a:extLst>
                  <a:ext uri="{0D108BD9-81ED-4DB2-BD59-A6C34878D82A}">
                    <a16:rowId xmlns:a16="http://schemas.microsoft.com/office/drawing/2014/main" val="10012"/>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Design/Builder Interviews</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September 13-16, 2020</a:t>
                      </a:r>
                    </a:p>
                  </a:txBody>
                  <a:tcPr>
                    <a:solidFill>
                      <a:schemeClr val="bg1">
                        <a:lumMod val="65000"/>
                      </a:schemeClr>
                    </a:solidFill>
                  </a:tcPr>
                </a:tc>
                <a:extLst>
                  <a:ext uri="{0D108BD9-81ED-4DB2-BD59-A6C34878D82A}">
                    <a16:rowId xmlns:a16="http://schemas.microsoft.com/office/drawing/2014/main" val="10013"/>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Notify Design/Builders of Scoring and Most-Qualified Design/Builder</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October 5, 2020 </a:t>
                      </a:r>
                    </a:p>
                  </a:txBody>
                  <a:tcPr>
                    <a:solidFill>
                      <a:schemeClr val="bg1">
                        <a:lumMod val="85000"/>
                        <a:alpha val="2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81362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Main Generator Leads Replacement Project D/B Schedule</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10575767"/>
              </p:ext>
            </p:extLst>
          </p:nvPr>
        </p:nvGraphicFramePr>
        <p:xfrm>
          <a:off x="381000" y="1752600"/>
          <a:ext cx="7772400" cy="2553595"/>
        </p:xfrm>
        <a:graphic>
          <a:graphicData uri="http://schemas.openxmlformats.org/drawingml/2006/table">
            <a:tbl>
              <a:tblPr firstRow="1" firstCol="1" bandRow="1">
                <a:tableStyleId>{5C22544A-7EE6-4342-B048-85BDC9FD1C3A}</a:tableStyleId>
              </a:tblPr>
              <a:tblGrid>
                <a:gridCol w="4800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52400">
                <a:tc>
                  <a:txBody>
                    <a:bodyPr/>
                    <a:lstStyle/>
                    <a:p>
                      <a:r>
                        <a:rPr lang="en-US" sz="1400" b="1" dirty="0">
                          <a:solidFill>
                            <a:schemeClr val="bg1"/>
                          </a:solidFill>
                        </a:rPr>
                        <a:t>Project</a:t>
                      </a:r>
                      <a:r>
                        <a:rPr lang="en-US" sz="1400" b="1" baseline="0" dirty="0">
                          <a:solidFill>
                            <a:schemeClr val="bg1"/>
                          </a:solidFill>
                        </a:rPr>
                        <a:t> Schedule</a:t>
                      </a:r>
                      <a:endParaRPr lang="en-US" sz="14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400" b="1" dirty="0">
                          <a:solidFill>
                            <a:schemeClr val="bg1"/>
                          </a:solidFill>
                        </a:rPr>
                        <a:t> Estimated Date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318541">
                <a:tc>
                  <a:txBody>
                    <a:bodyPr/>
                    <a:lstStyle/>
                    <a:p>
                      <a:pPr marL="0" algn="l" defTabSz="914400" rtl="0" eaLnBrk="1" latinLnBrk="0" hangingPunct="1"/>
                      <a:r>
                        <a:rPr lang="en-US" sz="1400" b="1" kern="1200" dirty="0">
                          <a:solidFill>
                            <a:schemeClr val="tx1"/>
                          </a:solidFill>
                          <a:latin typeface="+mn-lt"/>
                          <a:ea typeface="+mn-ea"/>
                          <a:cs typeface="+mn-cs"/>
                        </a:rPr>
                        <a:t>Design/Build Contract Negotiation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kern="1200" dirty="0">
                          <a:solidFill>
                            <a:schemeClr val="dk1"/>
                          </a:solidFill>
                          <a:effectLst/>
                          <a:latin typeface="+mn-lt"/>
                          <a:ea typeface="+mn-ea"/>
                          <a:cs typeface="+mn-cs"/>
                        </a:rPr>
                        <a:t>October 16-November</a:t>
                      </a:r>
                      <a:r>
                        <a:rPr lang="en-US" sz="1400" b="1" kern="1200" baseline="0" dirty="0">
                          <a:solidFill>
                            <a:schemeClr val="dk1"/>
                          </a:solidFill>
                          <a:effectLst/>
                          <a:latin typeface="+mn-lt"/>
                          <a:ea typeface="+mn-ea"/>
                          <a:cs typeface="+mn-cs"/>
                        </a:rPr>
                        <a:t> 13, 2020</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1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Execute Design/Build Agreement with Preconstruction Phase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December 2020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Preconstruction Phase/GMP Negotiation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December 2020-January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541">
                <a:tc>
                  <a:txBody>
                    <a:bodyPr/>
                    <a:lstStyle/>
                    <a:p>
                      <a:pPr marL="0" algn="l" defTabSz="914400" rtl="0" eaLnBrk="1" latinLnBrk="0" hangingPunct="1"/>
                      <a:r>
                        <a:rPr lang="en-US" sz="1400" b="1" kern="1200" dirty="0">
                          <a:solidFill>
                            <a:schemeClr val="tx1"/>
                          </a:solidFill>
                          <a:latin typeface="+mn-lt"/>
                          <a:ea typeface="+mn-ea"/>
                          <a:cs typeface="+mn-cs"/>
                        </a:rPr>
                        <a:t>GMP Amendment Executed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kern="1200" dirty="0">
                          <a:solidFill>
                            <a:schemeClr val="dk1"/>
                          </a:solidFill>
                          <a:effectLst/>
                          <a:latin typeface="+mn-lt"/>
                          <a:ea typeface="+mn-ea"/>
                          <a:cs typeface="+mn-cs"/>
                        </a:rPr>
                        <a:t>January 2021</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18541">
                <a:tc>
                  <a:txBody>
                    <a:bodyPr/>
                    <a:lstStyle/>
                    <a:p>
                      <a:pPr marL="0" algn="l" defTabSz="914400" rtl="0" eaLnBrk="1" latinLnBrk="0" hangingPunct="1"/>
                      <a:r>
                        <a:rPr lang="en-US" sz="1400" b="1" kern="1200" dirty="0">
                          <a:solidFill>
                            <a:schemeClr val="tx1"/>
                          </a:solidFill>
                          <a:latin typeface="+mn-lt"/>
                          <a:ea typeface="+mn-ea"/>
                          <a:cs typeface="+mn-cs"/>
                        </a:rPr>
                        <a:t>Manufacturing – First Unit and Unit Common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March 2021 – July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37549">
                <a:tc>
                  <a:txBody>
                    <a:bodyPr/>
                    <a:lstStyle/>
                    <a:p>
                      <a:pPr marL="0" algn="l" defTabSz="914400" rtl="0" eaLnBrk="1" latinLnBrk="0" hangingPunct="1"/>
                      <a:r>
                        <a:rPr lang="en-US" sz="1400" b="1" kern="1200" dirty="0">
                          <a:solidFill>
                            <a:schemeClr val="tx1"/>
                          </a:solidFill>
                          <a:latin typeface="+mn-lt"/>
                          <a:ea typeface="+mn-ea"/>
                          <a:cs typeface="+mn-cs"/>
                        </a:rPr>
                        <a:t>Site Set-up and Mobilization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July 2021 – September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18541">
                <a:tc>
                  <a:txBody>
                    <a:bodyPr/>
                    <a:lstStyle/>
                    <a:p>
                      <a:pPr marL="0" algn="l" defTabSz="914400" rtl="0" eaLnBrk="1" latinLnBrk="0" hangingPunct="1"/>
                      <a:r>
                        <a:rPr lang="en-US" sz="1400" b="1" kern="1200" dirty="0">
                          <a:solidFill>
                            <a:schemeClr val="tx1"/>
                          </a:solidFill>
                          <a:latin typeface="+mn-lt"/>
                          <a:ea typeface="+mn-ea"/>
                          <a:cs typeface="+mn-cs"/>
                        </a:rPr>
                        <a:t>Construction Phase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September 2021 – January 2029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6725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Main Generator Leads Replacement Project Development Schedules</a:t>
            </a:r>
            <a:endParaRPr lang="en-US" sz="1000" dirty="0">
              <a:solidFill>
                <a:srgbClr val="FF0000"/>
              </a:solidFill>
            </a:endParaRPr>
          </a:p>
        </p:txBody>
      </p:sp>
      <p:sp>
        <p:nvSpPr>
          <p:cNvPr id="5" name="Title 1"/>
          <p:cNvSpPr txBox="1">
            <a:spLocks/>
          </p:cNvSpPr>
          <p:nvPr/>
        </p:nvSpPr>
        <p:spPr>
          <a:xfrm>
            <a:off x="1409700" y="6096000"/>
            <a:ext cx="5715000" cy="86030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a:solidFill>
                  <a:srgbClr val="C00000"/>
                </a:solidFill>
              </a:rPr>
              <a:t>Critical Phasing </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5400000">
            <a:off x="1702990" y="278211"/>
            <a:ext cx="5052221" cy="7086600"/>
          </a:xfrm>
          <a:prstGeom prst="rect">
            <a:avLst/>
          </a:prstGeom>
        </p:spPr>
      </p:pic>
    </p:spTree>
    <p:extLst>
      <p:ext uri="{BB962C8B-B14F-4D97-AF65-F5344CB8AC3E}">
        <p14:creationId xmlns:p14="http://schemas.microsoft.com/office/powerpoint/2010/main" val="168013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Main Generator Leads Replacement Project Development Schedules</a:t>
            </a:r>
            <a:endParaRPr lang="en-US" sz="1000" dirty="0">
              <a:solidFill>
                <a:srgbClr val="FF0000"/>
              </a:solidFill>
            </a:endParaRPr>
          </a:p>
        </p:txBody>
      </p:sp>
      <p:sp>
        <p:nvSpPr>
          <p:cNvPr id="5" name="Title 1"/>
          <p:cNvSpPr txBox="1">
            <a:spLocks/>
          </p:cNvSpPr>
          <p:nvPr/>
        </p:nvSpPr>
        <p:spPr>
          <a:xfrm>
            <a:off x="1409700" y="6096000"/>
            <a:ext cx="5715000" cy="86030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a:solidFill>
                  <a:srgbClr val="C00000"/>
                </a:solidFill>
              </a:rPr>
              <a:t>Critical Phasing </a:t>
            </a:r>
          </a:p>
        </p:txBody>
      </p:sp>
      <p:pic>
        <p:nvPicPr>
          <p:cNvPr id="7" name="Picture 6" descr="Application Schedules Option B"/>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38884" y="243256"/>
            <a:ext cx="5056632" cy="7086600"/>
          </a:xfrm>
          <a:prstGeom prst="rect">
            <a:avLst/>
          </a:prstGeom>
          <a:noFill/>
          <a:ln>
            <a:noFill/>
          </a:ln>
        </p:spPr>
      </p:pic>
    </p:spTree>
    <p:extLst>
      <p:ext uri="{BB962C8B-B14F-4D97-AF65-F5344CB8AC3E}">
        <p14:creationId xmlns:p14="http://schemas.microsoft.com/office/powerpoint/2010/main" val="339124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4400" dirty="0"/>
              <a:t>Agenda</a:t>
            </a:r>
          </a:p>
        </p:txBody>
      </p:sp>
      <p:sp>
        <p:nvSpPr>
          <p:cNvPr id="3" name="Content Placeholder 2"/>
          <p:cNvSpPr>
            <a:spLocks noGrp="1"/>
          </p:cNvSpPr>
          <p:nvPr>
            <p:ph idx="1"/>
          </p:nvPr>
        </p:nvSpPr>
        <p:spPr>
          <a:xfrm>
            <a:off x="1790700" y="2209800"/>
            <a:ext cx="4953000" cy="3276600"/>
          </a:xfrm>
        </p:spPr>
        <p:txBody>
          <a:bodyPr>
            <a:normAutofit fontScale="77500" lnSpcReduction="20000"/>
          </a:bodyPr>
          <a:lstStyle/>
          <a:p>
            <a:r>
              <a:rPr lang="en-US" sz="2800" dirty="0"/>
              <a:t>Introductions</a:t>
            </a:r>
          </a:p>
          <a:p>
            <a:r>
              <a:rPr lang="en-US" sz="2800" dirty="0"/>
              <a:t>Chelan County PUD</a:t>
            </a:r>
          </a:p>
          <a:p>
            <a:r>
              <a:rPr lang="en-US" sz="2800" dirty="0"/>
              <a:t>The Project</a:t>
            </a:r>
          </a:p>
          <a:p>
            <a:r>
              <a:rPr lang="en-US" sz="2800" dirty="0"/>
              <a:t>Project Budget</a:t>
            </a:r>
          </a:p>
          <a:p>
            <a:r>
              <a:rPr lang="en-US" sz="2800" dirty="0"/>
              <a:t>Project Schedule</a:t>
            </a:r>
          </a:p>
          <a:p>
            <a:r>
              <a:rPr lang="en-US" sz="2800" dirty="0"/>
              <a:t>Why Progressive Design-Build</a:t>
            </a:r>
          </a:p>
          <a:p>
            <a:r>
              <a:rPr lang="en-US" sz="2800" dirty="0"/>
              <a:t>Qualifications</a:t>
            </a:r>
          </a:p>
          <a:p>
            <a:r>
              <a:rPr lang="en-US" sz="2800" dirty="0"/>
              <a:t>Organization Chart</a:t>
            </a:r>
          </a:p>
          <a:p>
            <a:r>
              <a:rPr lang="en-US" sz="2800" dirty="0"/>
              <a:t>Summary</a:t>
            </a:r>
          </a:p>
          <a:p>
            <a:endParaRPr lang="en-US" dirty="0"/>
          </a:p>
        </p:txBody>
      </p:sp>
    </p:spTree>
    <p:extLst>
      <p:ext uri="{BB962C8B-B14F-4D97-AF65-F5344CB8AC3E}">
        <p14:creationId xmlns:p14="http://schemas.microsoft.com/office/powerpoint/2010/main" val="12536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2706449"/>
            <a:ext cx="7620000" cy="2017951"/>
          </a:xfrm>
        </p:spPr>
        <p:txBody>
          <a:bodyPr/>
          <a:lstStyle/>
          <a:p>
            <a:pPr algn="ctr"/>
            <a:r>
              <a:rPr lang="en-US" sz="3200" dirty="0"/>
              <a:t>Why D/B Delivery Method for Rock Island Dam Powerhouse #2 Main Generator Leads Replacement Project</a:t>
            </a:r>
          </a:p>
        </p:txBody>
      </p:sp>
      <p:pic>
        <p:nvPicPr>
          <p:cNvPr id="3" name="Picture 2">
            <a:extLst>
              <a:ext uri="{FF2B5EF4-FFF2-40B4-BE49-F238E27FC236}">
                <a16:creationId xmlns:a16="http://schemas.microsoft.com/office/drawing/2014/main" id="{7B32C28B-B90B-4323-94DE-4D272A960826}"/>
              </a:ext>
            </a:extLst>
          </p:cNvPr>
          <p:cNvPicPr>
            <a:picLocks noChangeAspect="1"/>
          </p:cNvPicPr>
          <p:nvPr/>
        </p:nvPicPr>
        <p:blipFill>
          <a:blip r:embed="rId3"/>
          <a:stretch>
            <a:fillRect/>
          </a:stretch>
        </p:blipFill>
        <p:spPr>
          <a:xfrm>
            <a:off x="2938953" y="228600"/>
            <a:ext cx="2597121" cy="2017951"/>
          </a:xfrm>
          <a:prstGeom prst="rect">
            <a:avLst/>
          </a:prstGeom>
        </p:spPr>
      </p:pic>
    </p:spTree>
    <p:extLst>
      <p:ext uri="{BB962C8B-B14F-4D97-AF65-F5344CB8AC3E}">
        <p14:creationId xmlns:p14="http://schemas.microsoft.com/office/powerpoint/2010/main" val="190641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762000"/>
          </a:xfrm>
        </p:spPr>
        <p:txBody>
          <a:bodyPr>
            <a:noAutofit/>
          </a:bodyPr>
          <a:lstStyle/>
          <a:p>
            <a:br>
              <a:rPr lang="en-US" sz="3200" dirty="0"/>
            </a:br>
            <a:r>
              <a:rPr lang="en-US" sz="3200" dirty="0">
                <a:solidFill>
                  <a:schemeClr val="tx1"/>
                </a:solidFill>
              </a:rPr>
              <a:t>RCW 39.10 D/B Statutory Compliance</a:t>
            </a:r>
            <a:br>
              <a:rPr lang="en-US" sz="4400" dirty="0"/>
            </a:br>
            <a:endParaRPr lang="en-US" sz="4400" dirty="0"/>
          </a:p>
        </p:txBody>
      </p:sp>
      <p:sp>
        <p:nvSpPr>
          <p:cNvPr id="6" name="Content Placeholder 2"/>
          <p:cNvSpPr>
            <a:spLocks noGrp="1"/>
          </p:cNvSpPr>
          <p:nvPr>
            <p:ph sz="half" idx="1"/>
          </p:nvPr>
        </p:nvSpPr>
        <p:spPr>
          <a:xfrm>
            <a:off x="457200" y="1295400"/>
            <a:ext cx="7620000" cy="4876800"/>
          </a:xfrm>
        </p:spPr>
        <p:txBody>
          <a:bodyPr>
            <a:normAutofit fontScale="47500" lnSpcReduction="20000"/>
          </a:bodyPr>
          <a:lstStyle/>
          <a:p>
            <a:pPr marL="0" indent="0">
              <a:buNone/>
            </a:pPr>
            <a:r>
              <a:rPr lang="en-US" sz="2700" dirty="0"/>
              <a:t>(5.1) If the construction activities are highly specialized and a D/B approach is critical in developing the construction methodology</a:t>
            </a:r>
          </a:p>
          <a:p>
            <a:pPr lvl="1" indent="-342900"/>
            <a:r>
              <a:rPr lang="en-US" sz="2700" dirty="0"/>
              <a:t>Rock Island Powerhouse 2 is critical infrastructure.</a:t>
            </a:r>
          </a:p>
          <a:p>
            <a:pPr lvl="1" indent="-342900"/>
            <a:r>
              <a:rPr lang="en-US" sz="2700" dirty="0"/>
              <a:t>“Bulb” turbine-generator rare in the U.S.</a:t>
            </a:r>
          </a:p>
          <a:p>
            <a:pPr lvl="1" indent="-342900"/>
            <a:r>
              <a:rPr lang="en-US" sz="2700" dirty="0"/>
              <a:t>Powerhouse 2 is an operating power plant. Phased construction required to minimize operational impacts on power generation</a:t>
            </a:r>
          </a:p>
          <a:p>
            <a:pPr lvl="1" indent="-342900"/>
            <a:r>
              <a:rPr lang="en-US" sz="2700" dirty="0"/>
              <a:t>Limited access for removal and reinstallation</a:t>
            </a:r>
          </a:p>
          <a:p>
            <a:pPr lvl="1" indent="-342900"/>
            <a:r>
              <a:rPr lang="en-US" sz="2700" dirty="0"/>
              <a:t>Precise routing of bus is required to fit</a:t>
            </a:r>
          </a:p>
          <a:p>
            <a:pPr lvl="1" indent="-342900"/>
            <a:r>
              <a:rPr lang="en-US" sz="2700" dirty="0"/>
              <a:t>Installation will require special procedures due to the size and weight of the bus</a:t>
            </a:r>
          </a:p>
          <a:p>
            <a:pPr lvl="1" indent="-342900"/>
            <a:r>
              <a:rPr lang="en-US" sz="2700" dirty="0"/>
              <a:t>Medium voltage terminations are critical to plant safety</a:t>
            </a:r>
          </a:p>
          <a:p>
            <a:pPr lvl="1" indent="-342900"/>
            <a:endParaRPr lang="en-US" sz="2700" dirty="0"/>
          </a:p>
          <a:p>
            <a:pPr marL="514350" indent="-514350">
              <a:buAutoNum type="arabicParenBoth"/>
            </a:pPr>
            <a:endParaRPr lang="en-US" sz="2700" dirty="0"/>
          </a:p>
          <a:p>
            <a:pPr marL="0" indent="0">
              <a:buNone/>
            </a:pPr>
            <a:r>
              <a:rPr lang="en-US" sz="2700" dirty="0"/>
              <a:t>(5.2) If the project provides opportunity for greater innovation and efficiencies between the designer and builder</a:t>
            </a:r>
          </a:p>
          <a:p>
            <a:pPr lvl="1" indent="-342900"/>
            <a:r>
              <a:rPr lang="en-US" sz="2700" dirty="0"/>
              <a:t>The existing bus system has had temperature rise problems that can be corrected with a new design</a:t>
            </a:r>
          </a:p>
          <a:p>
            <a:pPr lvl="1" indent="-342900"/>
            <a:r>
              <a:rPr lang="en-US" sz="2700" dirty="0"/>
              <a:t>The medium voltage and high current capacity bus requirements for this project can be designed in numerous ways</a:t>
            </a:r>
          </a:p>
          <a:p>
            <a:pPr lvl="1" indent="-342900"/>
            <a:r>
              <a:rPr lang="en-US" sz="2700" dirty="0"/>
              <a:t>Proprietary design solution can be leveraged to achieve the technical requirements for this project</a:t>
            </a:r>
          </a:p>
          <a:p>
            <a:pPr lvl="1" indent="-342900"/>
            <a:r>
              <a:rPr lang="en-US" sz="2700" dirty="0"/>
              <a:t>Design may vary based on specific condition and needs of each unit</a:t>
            </a:r>
          </a:p>
          <a:p>
            <a:pPr marL="0" lvl="1" indent="0">
              <a:buClr>
                <a:schemeClr val="accent1"/>
              </a:buClr>
              <a:buNone/>
            </a:pPr>
            <a:r>
              <a:rPr lang="en-US" sz="1800" dirty="0"/>
              <a:t>Owner does not have expertise to specify options for improvement to existing systems</a:t>
            </a:r>
          </a:p>
          <a:p>
            <a:pPr marL="0" indent="0">
              <a:buNone/>
            </a:pPr>
            <a:endParaRPr lang="en-US" sz="2700" dirty="0"/>
          </a:p>
          <a:p>
            <a:pPr marL="0" indent="0">
              <a:buNone/>
            </a:pPr>
            <a:r>
              <a:rPr lang="en-US" sz="2700" dirty="0"/>
              <a:t>(5.3) If significant savings in project delivery time would be realized</a:t>
            </a:r>
            <a:endParaRPr lang="en-US" sz="1900" dirty="0"/>
          </a:p>
          <a:p>
            <a:pPr lvl="1" indent="-342900"/>
            <a:r>
              <a:rPr lang="en-US" sz="2700" dirty="0"/>
              <a:t>It will be imperative that the contractor is involved in scheduling and phasing of the work. </a:t>
            </a:r>
          </a:p>
          <a:p>
            <a:pPr lvl="1" indent="-342900"/>
            <a:r>
              <a:rPr lang="en-US" sz="2700" dirty="0"/>
              <a:t>Scheduling and installation innovation can reduce the outage time required</a:t>
            </a:r>
          </a:p>
        </p:txBody>
      </p:sp>
    </p:spTree>
    <p:extLst>
      <p:ext uri="{BB962C8B-B14F-4D97-AF65-F5344CB8AC3E}">
        <p14:creationId xmlns:p14="http://schemas.microsoft.com/office/powerpoint/2010/main" val="361524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143000"/>
          </a:xfrm>
        </p:spPr>
        <p:txBody>
          <a:bodyPr>
            <a:normAutofit/>
          </a:bodyPr>
          <a:lstStyle/>
          <a:p>
            <a:pPr algn="ctr"/>
            <a:r>
              <a:rPr lang="en-US" sz="4400" dirty="0"/>
              <a:t>Public Body Qualifications</a:t>
            </a:r>
          </a:p>
        </p:txBody>
      </p:sp>
      <p:pic>
        <p:nvPicPr>
          <p:cNvPr id="3" name="Picture 2">
            <a:extLst>
              <a:ext uri="{FF2B5EF4-FFF2-40B4-BE49-F238E27FC236}">
                <a16:creationId xmlns:a16="http://schemas.microsoft.com/office/drawing/2014/main" id="{3E3CF721-871A-4FA9-9268-6BFDBA4B5A6F}"/>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157107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CCPUD Leadership Team</a:t>
            </a:r>
          </a:p>
        </p:txBody>
      </p:sp>
      <p:sp>
        <p:nvSpPr>
          <p:cNvPr id="3" name="Content Placeholder 2"/>
          <p:cNvSpPr>
            <a:spLocks noGrp="1"/>
          </p:cNvSpPr>
          <p:nvPr>
            <p:ph idx="1"/>
          </p:nvPr>
        </p:nvSpPr>
        <p:spPr>
          <a:xfrm>
            <a:off x="457200" y="1600200"/>
            <a:ext cx="7620000" cy="4800600"/>
          </a:xfrm>
        </p:spPr>
        <p:txBody>
          <a:bodyPr>
            <a:normAutofit fontScale="92500" lnSpcReduction="10000"/>
          </a:bodyPr>
          <a:lstStyle/>
          <a:p>
            <a:r>
              <a:rPr lang="en-US" sz="1900" dirty="0"/>
              <a:t>CCPUD has extensive construction experience including projects of similar scope and complexity</a:t>
            </a:r>
          </a:p>
          <a:p>
            <a:pPr lvl="1"/>
            <a:r>
              <a:rPr lang="en-US" sz="1700" dirty="0"/>
              <a:t>Long history of projects delivered using Design-Bid-Build or Negotiated Contract.</a:t>
            </a:r>
          </a:p>
          <a:p>
            <a:pPr lvl="1"/>
            <a:r>
              <a:rPr lang="en-US" sz="1700" dirty="0"/>
              <a:t>Long track record of building projects on-time and within budget.</a:t>
            </a:r>
          </a:p>
          <a:p>
            <a:r>
              <a:rPr lang="en-US" sz="1900" dirty="0"/>
              <a:t>CCPUD is relatively new to the Design Build method of project delivery</a:t>
            </a:r>
          </a:p>
          <a:p>
            <a:pPr lvl="1"/>
            <a:r>
              <a:rPr lang="en-US" sz="1700" dirty="0"/>
              <a:t>CCPUD is currently using Progressive Design-Build for RI PH2 Generator and Turbine Rehabilitation</a:t>
            </a:r>
          </a:p>
          <a:p>
            <a:pPr lvl="1"/>
            <a:r>
              <a:rPr lang="en-US" sz="1700" dirty="0"/>
              <a:t>CCPUD is currently using GC/CM for two facilities projects.  </a:t>
            </a:r>
          </a:p>
          <a:p>
            <a:r>
              <a:rPr lang="en-US" sz="1900" dirty="0"/>
              <a:t>CCPUD team members have attended the upcoming AGC Design-Build Workshop</a:t>
            </a:r>
          </a:p>
          <a:p>
            <a:r>
              <a:rPr lang="en-US" sz="1900" dirty="0"/>
              <a:t>CCPUD team members have attended and are registered to attend the upcoming DBIA Certification Workshop</a:t>
            </a:r>
          </a:p>
          <a:p>
            <a:r>
              <a:rPr lang="en-US" sz="1900" dirty="0"/>
              <a:t>Parametrix: Dan Cody D/B PM Support and Jim Dugan Internal D/B Advisor</a:t>
            </a:r>
          </a:p>
          <a:p>
            <a:r>
              <a:rPr lang="en-US" sz="1900" dirty="0"/>
              <a:t>Graehm Wallace, (Perkins Coie):  External D/B Legal Counsel</a:t>
            </a:r>
          </a:p>
          <a:p>
            <a:pPr marL="114300" indent="0">
              <a:buNone/>
            </a:pPr>
            <a:r>
              <a:rPr lang="en-US" sz="1900" b="1" dirty="0"/>
              <a:t>CCPUD satisfies the public body qualifications by staff augmentation with consultants.</a:t>
            </a:r>
          </a:p>
          <a:p>
            <a:endParaRPr lang="en-US" dirty="0"/>
          </a:p>
        </p:txBody>
      </p:sp>
    </p:spTree>
    <p:extLst>
      <p:ext uri="{BB962C8B-B14F-4D97-AF65-F5344CB8AC3E}">
        <p14:creationId xmlns:p14="http://schemas.microsoft.com/office/powerpoint/2010/main" val="206587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7772400" cy="685800"/>
          </a:xfrm>
        </p:spPr>
        <p:txBody>
          <a:bodyPr>
            <a:noAutofit/>
          </a:bodyPr>
          <a:lstStyle/>
          <a:p>
            <a:pPr algn="ctr"/>
            <a:r>
              <a:rPr lang="en-US" sz="2000" dirty="0"/>
              <a:t>Rock Island Dam Powerhouse #2 – Main Generator Leads Replacement </a:t>
            </a:r>
            <a:br>
              <a:rPr lang="en-US" sz="2000" dirty="0"/>
            </a:br>
            <a:r>
              <a:rPr lang="en-US" sz="2000" dirty="0"/>
              <a:t>Project Organizational Chart</a:t>
            </a:r>
            <a:endParaRPr lang="en-US" sz="160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412" y="838200"/>
            <a:ext cx="6051176" cy="5791200"/>
          </a:xfrm>
          <a:prstGeom prst="rect">
            <a:avLst/>
          </a:prstGeom>
        </p:spPr>
      </p:pic>
    </p:spTree>
    <p:extLst>
      <p:ext uri="{BB962C8B-B14F-4D97-AF65-F5344CB8AC3E}">
        <p14:creationId xmlns:p14="http://schemas.microsoft.com/office/powerpoint/2010/main" val="288727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7772400" cy="685800"/>
          </a:xfrm>
        </p:spPr>
        <p:txBody>
          <a:bodyPr>
            <a:noAutofit/>
          </a:bodyPr>
          <a:lstStyle/>
          <a:p>
            <a:pPr algn="ctr"/>
            <a:r>
              <a:rPr lang="en-US" sz="2000" dirty="0"/>
              <a:t>Rock Island Dam Powerhouse #2 – Main Generator Leads Replacement </a:t>
            </a:r>
            <a:br>
              <a:rPr lang="en-US" sz="2000" dirty="0"/>
            </a:br>
            <a:r>
              <a:rPr lang="en-US" sz="2000" dirty="0"/>
              <a:t>Project Organizational Chart</a:t>
            </a:r>
            <a:endParaRPr lang="en-US" sz="16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39942089"/>
              </p:ext>
            </p:extLst>
          </p:nvPr>
        </p:nvGraphicFramePr>
        <p:xfrm>
          <a:off x="1543684" y="838200"/>
          <a:ext cx="5447030" cy="3855720"/>
        </p:xfrm>
        <a:graphic>
          <a:graphicData uri="http://schemas.openxmlformats.org/drawingml/2006/table">
            <a:tbl>
              <a:tblPr/>
              <a:tblGrid>
                <a:gridCol w="1314450">
                  <a:extLst>
                    <a:ext uri="{9D8B030D-6E8A-4147-A177-3AD203B41FA5}">
                      <a16:colId xmlns:a16="http://schemas.microsoft.com/office/drawing/2014/main" val="2796613119"/>
                    </a:ext>
                  </a:extLst>
                </a:gridCol>
                <a:gridCol w="871855">
                  <a:extLst>
                    <a:ext uri="{9D8B030D-6E8A-4147-A177-3AD203B41FA5}">
                      <a16:colId xmlns:a16="http://schemas.microsoft.com/office/drawing/2014/main" val="1760782879"/>
                    </a:ext>
                  </a:extLst>
                </a:gridCol>
                <a:gridCol w="871855">
                  <a:extLst>
                    <a:ext uri="{9D8B030D-6E8A-4147-A177-3AD203B41FA5}">
                      <a16:colId xmlns:a16="http://schemas.microsoft.com/office/drawing/2014/main" val="2993475074"/>
                    </a:ext>
                  </a:extLst>
                </a:gridCol>
                <a:gridCol w="842645">
                  <a:extLst>
                    <a:ext uri="{9D8B030D-6E8A-4147-A177-3AD203B41FA5}">
                      <a16:colId xmlns:a16="http://schemas.microsoft.com/office/drawing/2014/main" val="4142009376"/>
                    </a:ext>
                  </a:extLst>
                </a:gridCol>
                <a:gridCol w="800100">
                  <a:extLst>
                    <a:ext uri="{9D8B030D-6E8A-4147-A177-3AD203B41FA5}">
                      <a16:colId xmlns:a16="http://schemas.microsoft.com/office/drawing/2014/main" val="3459508393"/>
                    </a:ext>
                  </a:extLst>
                </a:gridCol>
                <a:gridCol w="746125">
                  <a:extLst>
                    <a:ext uri="{9D8B030D-6E8A-4147-A177-3AD203B41FA5}">
                      <a16:colId xmlns:a16="http://schemas.microsoft.com/office/drawing/2014/main" val="3943076905"/>
                    </a:ext>
                  </a:extLst>
                </a:gridCol>
              </a:tblGrid>
              <a:tr h="149860">
                <a:tc rowSpan="2">
                  <a:txBody>
                    <a:bodyPr/>
                    <a:lstStyle/>
                    <a:p>
                      <a:pPr marL="0" marR="0" algn="ctr">
                        <a:spcBef>
                          <a:spcPts val="0"/>
                        </a:spcBef>
                        <a:spcAft>
                          <a:spcPts val="0"/>
                        </a:spcAft>
                      </a:pPr>
                      <a:r>
                        <a:rPr lang="en-US" sz="900" b="1"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Project Team Member</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2">
                  <a:txBody>
                    <a:bodyPr/>
                    <a:lstStyle/>
                    <a:p>
                      <a:pPr marL="0" marR="0" algn="ctr">
                        <a:spcBef>
                          <a:spcPts val="0"/>
                        </a:spcBef>
                        <a:spcAft>
                          <a:spcPts val="0"/>
                        </a:spcAft>
                      </a:pPr>
                      <a:r>
                        <a:rPr lang="en-US" sz="900" b="1"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Generator Main Lead Project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Draft Tube Gate HPU and Cylinder Upgrade Project</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rowSpan="2">
                  <a:txBody>
                    <a:bodyPr/>
                    <a:lstStyle/>
                    <a:p>
                      <a:pPr marL="0" marR="0" algn="ctr">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Other Duties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09244291"/>
                  </a:ext>
                </a:extLst>
              </a:tr>
              <a:tr h="77470">
                <a:tc vMerge="1">
                  <a:txBody>
                    <a:bodyPr/>
                    <a:lstStyle/>
                    <a:p>
                      <a:endParaRPr lang="en-US"/>
                    </a:p>
                  </a:txBody>
                  <a:tcPr/>
                </a:tc>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Procurement &amp; Design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Construction</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Procurement &amp; Design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Construction</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extLst>
                  <a:ext uri="{0D108BD9-81ED-4DB2-BD59-A6C34878D82A}">
                    <a16:rowId xmlns:a16="http://schemas.microsoft.com/office/drawing/2014/main" val="2451325692"/>
                  </a:ext>
                </a:extLst>
              </a:tr>
              <a:tr h="77470">
                <a:tc>
                  <a:txBody>
                    <a:bodyPr/>
                    <a:lstStyle/>
                    <a:p>
                      <a:pPr marL="0" marR="0">
                        <a:spcBef>
                          <a:spcPts val="0"/>
                        </a:spcBef>
                        <a:spcAft>
                          <a:spcPts val="0"/>
                        </a:spcAft>
                      </a:pPr>
                      <a:r>
                        <a:rPr lang="en-US" sz="900" b="1"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District Project Team</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167972451"/>
                  </a:ext>
                </a:extLst>
              </a:tr>
              <a:tr h="7747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John Sagerser – Program Manager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68513458"/>
                  </a:ext>
                </a:extLst>
              </a:tr>
              <a:tr h="7747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Devin Myers – Project Manager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669462125"/>
                  </a:ext>
                </a:extLst>
              </a:tr>
              <a:tr h="14351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rPr>
                        <a:t>Sam Nott – Project Engineer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996244221"/>
                  </a:ext>
                </a:extLst>
              </a:tr>
              <a:tr h="14351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rPr>
                        <a:t>Chuck Boss – Construction Manager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74434853"/>
                  </a:ext>
                </a:extLst>
              </a:tr>
              <a:tr h="7747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rPr>
                        <a:t>Katie Yount – Internal Legal Counsel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509780392"/>
                  </a:ext>
                </a:extLst>
              </a:tr>
              <a:tr h="77470">
                <a:tc>
                  <a:txBody>
                    <a:bodyPr/>
                    <a:lstStyle/>
                    <a:p>
                      <a:pPr marL="0" marR="0">
                        <a:spcBef>
                          <a:spcPts val="0"/>
                        </a:spcBef>
                        <a:spcAft>
                          <a:spcPts val="0"/>
                        </a:spcAft>
                      </a:pPr>
                      <a:r>
                        <a:rPr lang="en-US" sz="900" b="1" dirty="0">
                          <a:solidFill>
                            <a:srgbClr val="0000FF"/>
                          </a:solidFill>
                          <a:effectLst/>
                          <a:latin typeface="Arial" panose="020B0604020202020204" pitchFamily="34" charset="0"/>
                          <a:ea typeface="Times New Roman" panose="02020603050405020304" pitchFamily="18" charset="0"/>
                        </a:rPr>
                        <a:t>Consultant Project Team</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28370400"/>
                  </a:ext>
                </a:extLst>
              </a:tr>
              <a:tr h="7747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rPr>
                        <a:t>Jim Dugan – D/B Consultant</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21383958"/>
                  </a:ext>
                </a:extLst>
              </a:tr>
              <a:tr h="28956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rPr>
                        <a:t>Dan Cody – D/B Procurement Mgr.</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86675943"/>
                  </a:ext>
                </a:extLst>
              </a:tr>
              <a:tr h="14351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rPr>
                        <a:t>Graehm Wallace – External Legal Counsel</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121592052"/>
                  </a:ext>
                </a:extLst>
              </a:tr>
              <a:tr h="143510">
                <a:tc>
                  <a:txBody>
                    <a:bodyPr/>
                    <a:lstStyle/>
                    <a:p>
                      <a:pPr marL="0" marR="0">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rPr>
                        <a:t>Stantec Consulting Services – External Engineering Consultant</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extLst>
                  <a:ext uri="{0D108BD9-81ED-4DB2-BD59-A6C34878D82A}">
                    <a16:rowId xmlns:a16="http://schemas.microsoft.com/office/drawing/2014/main" val="2929631783"/>
                  </a:ext>
                </a:extLst>
              </a:tr>
            </a:tbl>
          </a:graphicData>
        </a:graphic>
      </p:graphicFrame>
      <p:sp>
        <p:nvSpPr>
          <p:cNvPr id="7" name="Rectangle 6"/>
          <p:cNvSpPr/>
          <p:nvPr/>
        </p:nvSpPr>
        <p:spPr>
          <a:xfrm>
            <a:off x="380999" y="5122783"/>
            <a:ext cx="7772400" cy="1354217"/>
          </a:xfrm>
          <a:prstGeom prst="rect">
            <a:avLst/>
          </a:prstGeom>
        </p:spPr>
        <p:txBody>
          <a:bodyPr wrap="square">
            <a:spAutoFit/>
          </a:bodyPr>
          <a:lstStyle/>
          <a:p>
            <a:pPr algn="just">
              <a:spcBef>
                <a:spcPts val="600"/>
              </a:spcBef>
              <a:spcAft>
                <a:spcPts val="600"/>
              </a:spcAft>
            </a:pPr>
            <a:r>
              <a:rPr lang="en-US" sz="1100" b="1" i="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Chelan PUD Organizational Structure:</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r>
              <a:rPr lang="en-US" sz="1100" dirty="0">
                <a:solidFill>
                  <a:srgbClr val="0000FF"/>
                </a:solidFill>
                <a:latin typeface="Arial" panose="020B0604020202020204" pitchFamily="34" charset="0"/>
                <a:ea typeface="Calibri" panose="020F0502020204030204" pitchFamily="34" charset="0"/>
              </a:rPr>
              <a:t>The District is currently in the process of rehabilitating powerhouse two at Rock Island Dam. This project is a balance of plant project that will be executed as part of the full powerhouse rehabilitation project.  Several of the Project team members are participating in two DB projects being presented today</a:t>
            </a:r>
            <a:r>
              <a:rPr lang="en-US" sz="1100"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Through the DB procurement process, we will secure contracts with experienced teams of Contractors that will need limited support and oversight from the project team during the execution phase of this project.  The District does, however have a deep bench including internal personnel in addition to Service Agreements for engineering and project administrative personnel if needed.</a:t>
            </a:r>
            <a:endParaRPr lang="en-US" sz="1100" dirty="0"/>
          </a:p>
        </p:txBody>
      </p:sp>
    </p:spTree>
    <p:extLst>
      <p:ext uri="{BB962C8B-B14F-4D97-AF65-F5344CB8AC3E}">
        <p14:creationId xmlns:p14="http://schemas.microsoft.com/office/powerpoint/2010/main" val="1669777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7514" y="32004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dirty="0"/>
              <a:t>Project Team D/B Experience</a:t>
            </a:r>
            <a:endParaRPr lang="en-US" sz="4400" dirty="0">
              <a:solidFill>
                <a:srgbClr val="FF0000"/>
              </a:solidFill>
            </a:endParaRPr>
          </a:p>
        </p:txBody>
      </p:sp>
      <p:pic>
        <p:nvPicPr>
          <p:cNvPr id="3" name="Picture 2">
            <a:extLst>
              <a:ext uri="{FF2B5EF4-FFF2-40B4-BE49-F238E27FC236}">
                <a16:creationId xmlns:a16="http://schemas.microsoft.com/office/drawing/2014/main" id="{8CDBD717-525A-4F01-8B0A-B6F4A73B6969}"/>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341728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2333722425"/>
              </p:ext>
            </p:extLst>
          </p:nvPr>
        </p:nvGraphicFramePr>
        <p:xfrm>
          <a:off x="457200" y="838200"/>
          <a:ext cx="7696200" cy="4270353"/>
        </p:xfrm>
        <a:graphic>
          <a:graphicData uri="http://schemas.openxmlformats.org/drawingml/2006/table">
            <a:tbl>
              <a:tblPr firstRow="1" bandRow="1">
                <a:tableStyleId>{5C22544A-7EE6-4342-B048-85BDC9FD1C3A}</a:tableStyleId>
              </a:tblPr>
              <a:tblGrid>
                <a:gridCol w="2538954">
                  <a:extLst>
                    <a:ext uri="{9D8B030D-6E8A-4147-A177-3AD203B41FA5}">
                      <a16:colId xmlns:a16="http://schemas.microsoft.com/office/drawing/2014/main" val="20000"/>
                    </a:ext>
                  </a:extLst>
                </a:gridCol>
                <a:gridCol w="5157246">
                  <a:extLst>
                    <a:ext uri="{9D8B030D-6E8A-4147-A177-3AD203B41FA5}">
                      <a16:colId xmlns:a16="http://schemas.microsoft.com/office/drawing/2014/main" val="20001"/>
                    </a:ext>
                  </a:extLst>
                </a:gridCol>
              </a:tblGrid>
              <a:tr h="349010">
                <a:tc>
                  <a:txBody>
                    <a:bodyPr/>
                    <a:lstStyle/>
                    <a:p>
                      <a:pPr algn="l"/>
                      <a:r>
                        <a:rPr lang="en-US" sz="1400" b="0" dirty="0">
                          <a:solidFill>
                            <a:schemeClr val="bg1"/>
                          </a:solidFill>
                        </a:rPr>
                        <a:t>Name</a:t>
                      </a:r>
                    </a:p>
                  </a:txBody>
                  <a:tcPr marL="89639" marR="89639" marT="44820" marB="44820">
                    <a:solidFill>
                      <a:srgbClr val="00A6DE"/>
                    </a:solidFill>
                  </a:tcPr>
                </a:tc>
                <a:tc>
                  <a:txBody>
                    <a:bodyPr/>
                    <a:lstStyle/>
                    <a:p>
                      <a:pPr algn="l"/>
                      <a:r>
                        <a:rPr lang="en-US" sz="1400" b="0" dirty="0">
                          <a:solidFill>
                            <a:schemeClr val="bg1"/>
                          </a:solidFill>
                        </a:rPr>
                        <a:t>Experience</a:t>
                      </a:r>
                    </a:p>
                  </a:txBody>
                  <a:tcPr marL="89639" marR="89639" marT="44820" marB="44820">
                    <a:solidFill>
                      <a:srgbClr val="00A6DE"/>
                    </a:solidFill>
                  </a:tcPr>
                </a:tc>
                <a:extLst>
                  <a:ext uri="{0D108BD9-81ED-4DB2-BD59-A6C34878D82A}">
                    <a16:rowId xmlns:a16="http://schemas.microsoft.com/office/drawing/2014/main" val="10000"/>
                  </a:ext>
                </a:extLst>
              </a:tr>
              <a:tr h="804566">
                <a:tc>
                  <a:txBody>
                    <a:bodyPr/>
                    <a:lstStyle/>
                    <a:p>
                      <a:pPr marL="0" algn="l" defTabSz="914400" rtl="0" eaLnBrk="1" latinLnBrk="0" hangingPunct="1"/>
                      <a:r>
                        <a:rPr lang="en-US" sz="1200" b="1" kern="1200" dirty="0">
                          <a:solidFill>
                            <a:schemeClr val="dk1"/>
                          </a:solidFill>
                          <a:latin typeface="+mn-lt"/>
                          <a:ea typeface="+mn-ea"/>
                          <a:cs typeface="+mn-cs"/>
                        </a:rPr>
                        <a:t>John Sagerser</a:t>
                      </a:r>
                    </a:p>
                    <a:p>
                      <a:r>
                        <a:rPr lang="en-US" sz="1200" baseline="0" dirty="0">
                          <a:solidFill>
                            <a:schemeClr val="tx1"/>
                          </a:solidFill>
                        </a:rPr>
                        <a:t>Rock Island EPM Manager</a:t>
                      </a:r>
                    </a:p>
                    <a:p>
                      <a:r>
                        <a:rPr lang="en-US" sz="1200" baseline="0" dirty="0"/>
                        <a:t>Chelan County PUD</a:t>
                      </a:r>
                      <a:endParaRPr lang="en-US" sz="1200" dirty="0"/>
                    </a:p>
                  </a:txBody>
                  <a:tcPr>
                    <a:solidFill>
                      <a:schemeClr val="bg1">
                        <a:lumMod val="95000"/>
                      </a:schemeClr>
                    </a:solidFill>
                  </a:tcPr>
                </a:tc>
                <a:tc>
                  <a:txBody>
                    <a:bodyPr/>
                    <a:lstStyle/>
                    <a:p>
                      <a:r>
                        <a:rPr lang="en-US" sz="1200" b="1" strike="noStrike" dirty="0">
                          <a:solidFill>
                            <a:schemeClr val="tx1"/>
                          </a:solidFill>
                        </a:rPr>
                        <a:t>28 </a:t>
                      </a:r>
                      <a:r>
                        <a:rPr lang="en-US" sz="1200" b="1" strike="noStrike" baseline="0" dirty="0">
                          <a:solidFill>
                            <a:schemeClr val="tx1"/>
                          </a:solidFill>
                        </a:rPr>
                        <a:t>yrs. Electrical Engineering/Project Management Experience</a:t>
                      </a:r>
                    </a:p>
                    <a:p>
                      <a:pPr marL="0" algn="l" defTabSz="914400" rtl="0" eaLnBrk="1" latinLnBrk="0" hangingPunct="1"/>
                      <a:r>
                        <a:rPr lang="en-US" sz="1200" strike="noStrike" kern="1200" baseline="0" dirty="0">
                          <a:solidFill>
                            <a:schemeClr val="tx1"/>
                          </a:solidFill>
                          <a:latin typeface="+mn-lt"/>
                          <a:ea typeface="+mn-ea"/>
                          <a:cs typeface="+mn-cs"/>
                        </a:rPr>
                        <a:t>17 yrs. Hydro Engineering/Project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Project Manager for Lake Chelan Hydro Modernization </a:t>
                      </a:r>
                      <a:r>
                        <a:rPr lang="en-US" sz="1200" kern="1200" baseline="0" dirty="0">
                          <a:solidFill>
                            <a:schemeClr val="tx1"/>
                          </a:solidFill>
                          <a:latin typeface="+mn-lt"/>
                          <a:ea typeface="+mn-ea"/>
                          <a:cs typeface="+mn-cs"/>
                        </a:rPr>
                        <a:t>($35M 2006 to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Project Manager for Rock Island Powerhouse 1 Rehabilitation (2015 to 2018)</a:t>
                      </a:r>
                      <a:endParaRPr lang="en-US" sz="12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903823">
                <a:tc>
                  <a:txBody>
                    <a:bodyPr/>
                    <a:lstStyle/>
                    <a:p>
                      <a:pPr marL="0" algn="l" defTabSz="914400" rtl="0" eaLnBrk="1" latinLnBrk="0" hangingPunct="1"/>
                      <a:r>
                        <a:rPr lang="en-US" sz="1200" b="1" kern="1200" dirty="0">
                          <a:solidFill>
                            <a:schemeClr val="dk1"/>
                          </a:solidFill>
                          <a:latin typeface="+mn-lt"/>
                          <a:ea typeface="+mn-ea"/>
                          <a:cs typeface="+mn-cs"/>
                        </a:rPr>
                        <a:t>Devin Myers</a:t>
                      </a:r>
                    </a:p>
                    <a:p>
                      <a:r>
                        <a:rPr lang="en-US" sz="1200" baseline="0" dirty="0">
                          <a:solidFill>
                            <a:schemeClr val="tx1"/>
                          </a:solidFill>
                        </a:rPr>
                        <a:t>Rock Island Project Manager</a:t>
                      </a:r>
                    </a:p>
                    <a:p>
                      <a:r>
                        <a:rPr lang="en-US" sz="1200" baseline="0" dirty="0"/>
                        <a:t>Chelan County PUD</a:t>
                      </a:r>
                      <a:endParaRPr lang="en-US" sz="1200" dirty="0"/>
                    </a:p>
                  </a:txBody>
                  <a:tcPr>
                    <a:solidFill>
                      <a:schemeClr val="bg1">
                        <a:lumMod val="85000"/>
                      </a:schemeClr>
                    </a:solidFill>
                  </a:tcPr>
                </a:tc>
                <a:tc>
                  <a:txBody>
                    <a:bodyPr/>
                    <a:lstStyle/>
                    <a:p>
                      <a:r>
                        <a:rPr lang="en-US" sz="1200" b="1" strike="noStrike" dirty="0">
                          <a:solidFill>
                            <a:schemeClr val="tx1"/>
                          </a:solidFill>
                        </a:rPr>
                        <a:t>17 </a:t>
                      </a:r>
                      <a:r>
                        <a:rPr lang="en-US" sz="1200" b="1" strike="noStrike" baseline="0" dirty="0">
                          <a:solidFill>
                            <a:schemeClr val="tx1"/>
                          </a:solidFill>
                        </a:rPr>
                        <a:t>yrs. Hydroelectric Industry Maintenance Planning/Project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Draft Tube Gate Refurbishment($4.4M 2016 to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Storage Building (Initiation through Bidding) ($3.4M 2016-2017)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Oil Handling System($650K 2016 to 2018)</a:t>
                      </a:r>
                    </a:p>
                  </a:txBody>
                  <a:tcPr>
                    <a:solidFill>
                      <a:schemeClr val="bg1">
                        <a:lumMod val="85000"/>
                      </a:schemeClr>
                    </a:solidFill>
                  </a:tcPr>
                </a:tc>
                <a:extLst>
                  <a:ext uri="{0D108BD9-81ED-4DB2-BD59-A6C34878D82A}">
                    <a16:rowId xmlns:a16="http://schemas.microsoft.com/office/drawing/2014/main" val="10002"/>
                  </a:ext>
                </a:extLst>
              </a:tr>
              <a:tr h="914400">
                <a:tc>
                  <a:txBody>
                    <a:bodyPr/>
                    <a:lstStyle/>
                    <a:p>
                      <a:pPr marL="0" algn="l" defTabSz="914400" rtl="0" eaLnBrk="1" latinLnBrk="0" hangingPunct="1"/>
                      <a:r>
                        <a:rPr lang="en-US" sz="1200" b="1" kern="1200" dirty="0">
                          <a:solidFill>
                            <a:schemeClr val="dk1"/>
                          </a:solidFill>
                          <a:latin typeface="+mn-lt"/>
                          <a:ea typeface="+mn-ea"/>
                          <a:cs typeface="+mn-cs"/>
                        </a:rPr>
                        <a:t>Chuck Boss</a:t>
                      </a:r>
                    </a:p>
                    <a:p>
                      <a:pPr marL="0" algn="l" defTabSz="914400" rtl="0" eaLnBrk="1" latinLnBrk="0" hangingPunct="1"/>
                      <a:r>
                        <a:rPr lang="en-US" sz="1200" kern="1200" dirty="0">
                          <a:solidFill>
                            <a:schemeClr val="dk1"/>
                          </a:solidFill>
                          <a:latin typeface="+mn-lt"/>
                          <a:ea typeface="+mn-ea"/>
                          <a:cs typeface="+mn-cs"/>
                        </a:rPr>
                        <a:t>Construction Manager </a:t>
                      </a:r>
                    </a:p>
                    <a:p>
                      <a:pPr marL="0" algn="l" defTabSz="914400" rtl="0" eaLnBrk="1" latinLnBrk="0" hangingPunct="1"/>
                      <a:r>
                        <a:rPr lang="en-US" sz="1200" kern="1200" dirty="0">
                          <a:solidFill>
                            <a:schemeClr val="dk1"/>
                          </a:solidFill>
                          <a:latin typeface="+mn-lt"/>
                          <a:ea typeface="+mn-ea"/>
                          <a:cs typeface="+mn-cs"/>
                        </a:rPr>
                        <a:t>Chelan County PUD</a:t>
                      </a:r>
                    </a:p>
                    <a:p>
                      <a:pPr marL="0" algn="l" defTabSz="914400" rtl="0" eaLnBrk="1" latinLnBrk="0" hangingPunct="1"/>
                      <a:endParaRPr lang="en-US"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latin typeface="+mn-lt"/>
                          <a:ea typeface="+mn-ea"/>
                          <a:cs typeface="+mn-cs"/>
                        </a:rPr>
                        <a:t>20</a:t>
                      </a:r>
                      <a:r>
                        <a:rPr lang="en-US" sz="1200" b="1" kern="1200" dirty="0">
                          <a:solidFill>
                            <a:schemeClr val="tx1"/>
                          </a:solidFill>
                          <a:latin typeface="+mn-lt"/>
                          <a:ea typeface="+mn-ea"/>
                          <a:cs typeface="+mn-cs"/>
                        </a:rPr>
                        <a:t> yrs. Industrial Engineering/Construction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12 yrs. Hydro Construction Management/Quality Control Experience</a:t>
                      </a:r>
                    </a:p>
                    <a:p>
                      <a:pPr marL="0" algn="l" defTabSz="914400" rtl="0" eaLnBrk="1" latinLnBrk="0" hangingPunct="1"/>
                      <a:r>
                        <a:rPr lang="en-US" sz="1200" strike="noStrike" kern="1200" baseline="0" dirty="0">
                          <a:solidFill>
                            <a:schemeClr val="tx1"/>
                          </a:solidFill>
                          <a:latin typeface="+mn-lt"/>
                          <a:ea typeface="+mn-ea"/>
                          <a:cs typeface="+mn-cs"/>
                        </a:rPr>
                        <a:t>Construction Manager Rock Island Powerhouse 1 Rehabilitation</a:t>
                      </a:r>
                    </a:p>
                    <a:p>
                      <a:pPr marL="0" algn="l" defTabSz="914400" rtl="0" eaLnBrk="1" latinLnBrk="0" hangingPunct="1"/>
                      <a:r>
                        <a:rPr lang="en-US" sz="1200" strike="noStrike" kern="1200" baseline="0" dirty="0">
                          <a:solidFill>
                            <a:schemeClr val="tx1"/>
                          </a:solidFill>
                          <a:latin typeface="+mn-lt"/>
                          <a:ea typeface="+mn-ea"/>
                          <a:cs typeface="+mn-cs"/>
                        </a:rPr>
                        <a:t>QA/QC Representative Rock Island Powerhouse 1 Rehabilitation</a:t>
                      </a:r>
                    </a:p>
                    <a:p>
                      <a:pPr marL="0" algn="l" defTabSz="914400" rtl="0" eaLnBrk="1" latinLnBrk="0" hangingPunct="1"/>
                      <a:r>
                        <a:rPr lang="en-US" sz="1200" strike="noStrike" kern="1200" baseline="0" dirty="0">
                          <a:solidFill>
                            <a:schemeClr val="tx1"/>
                          </a:solidFill>
                          <a:latin typeface="+mn-lt"/>
                          <a:ea typeface="+mn-ea"/>
                          <a:cs typeface="+mn-cs"/>
                        </a:rPr>
                        <a:t>Construction Manager Rock Island Denil Installation/Removal</a:t>
                      </a:r>
                    </a:p>
                  </a:txBody>
                  <a:tcPr>
                    <a:solidFill>
                      <a:schemeClr val="bg1">
                        <a:lumMod val="95000"/>
                      </a:schemeClr>
                    </a:solidFill>
                  </a:tcPr>
                </a:tc>
                <a:extLst>
                  <a:ext uri="{0D108BD9-81ED-4DB2-BD59-A6C34878D82A}">
                    <a16:rowId xmlns:a16="http://schemas.microsoft.com/office/drawing/2014/main" val="10003"/>
                  </a:ext>
                </a:extLst>
              </a:tr>
              <a:tr h="983359">
                <a:tc>
                  <a:txBody>
                    <a:bodyPr/>
                    <a:lstStyle/>
                    <a:p>
                      <a:pPr marL="0" algn="l" defTabSz="914400" rtl="0" eaLnBrk="1" latinLnBrk="0" hangingPunct="1"/>
                      <a:r>
                        <a:rPr lang="en-US" sz="1200" b="1" kern="1200" dirty="0">
                          <a:solidFill>
                            <a:schemeClr val="dk1"/>
                          </a:solidFill>
                          <a:latin typeface="+mn-lt"/>
                          <a:ea typeface="+mn-ea"/>
                          <a:cs typeface="+mn-cs"/>
                        </a:rPr>
                        <a:t>Jim Dugan</a:t>
                      </a:r>
                    </a:p>
                    <a:p>
                      <a:r>
                        <a:rPr lang="en-US" sz="1200" baseline="0" dirty="0"/>
                        <a:t>D/B Program Advisor</a:t>
                      </a:r>
                    </a:p>
                    <a:p>
                      <a:r>
                        <a:rPr lang="en-US" sz="1200" baseline="0" dirty="0"/>
                        <a:t>Parametrix</a:t>
                      </a:r>
                      <a:endParaRPr lang="en-US" sz="1200" dirty="0"/>
                    </a:p>
                    <a:p>
                      <a:pPr marL="0" algn="l" defTabSz="914400" rtl="0" eaLnBrk="1" latinLnBrk="0" hangingPunct="1"/>
                      <a:endParaRPr lang="en-US" sz="1200" kern="1200" dirty="0">
                        <a:solidFill>
                          <a:schemeClr val="dk1"/>
                        </a:solidFill>
                        <a:latin typeface="+mn-lt"/>
                        <a:ea typeface="+mn-ea"/>
                        <a:cs typeface="+mn-cs"/>
                      </a:endParaRPr>
                    </a:p>
                  </a:txBody>
                  <a:tcPr>
                    <a:solidFill>
                      <a:schemeClr val="bg1">
                        <a:lumMod val="85000"/>
                      </a:schemeClr>
                    </a:solidFill>
                  </a:tcPr>
                </a:tc>
                <a:tc>
                  <a:txBody>
                    <a:bodyPr/>
                    <a:lstStyle/>
                    <a:p>
                      <a:pPr marL="0" algn="l" defTabSz="914400" rtl="0" eaLnBrk="1" latinLnBrk="0" hangingPunct="1"/>
                      <a:r>
                        <a:rPr lang="en-US" sz="1200" b="1" strike="noStrike" kern="1200" baseline="0" dirty="0">
                          <a:solidFill>
                            <a:schemeClr val="tx1"/>
                          </a:solidFill>
                          <a:latin typeface="+mn-lt"/>
                          <a:ea typeface="+mn-ea"/>
                          <a:cs typeface="+mn-cs"/>
                        </a:rPr>
                        <a:t>40 yrs. Program/Project Management</a:t>
                      </a:r>
                    </a:p>
                    <a:p>
                      <a:pPr marL="0" algn="l" defTabSz="914400" rtl="0" eaLnBrk="1" latinLnBrk="0" hangingPunct="1"/>
                      <a:r>
                        <a:rPr lang="en-US" sz="1200" b="1" u="sng" strike="noStrike" kern="1200" baseline="0" dirty="0">
                          <a:solidFill>
                            <a:schemeClr val="tx1"/>
                          </a:solidFill>
                          <a:latin typeface="+mn-lt"/>
                          <a:ea typeface="+mn-ea"/>
                          <a:cs typeface="+mn-cs"/>
                        </a:rPr>
                        <a:t>Projects: </a:t>
                      </a:r>
                      <a:r>
                        <a:rPr lang="en-US" sz="1200" strike="noStrike" kern="1200" baseline="0" dirty="0">
                          <a:solidFill>
                            <a:schemeClr val="tx1"/>
                          </a:solidFill>
                          <a:latin typeface="+mn-lt"/>
                          <a:ea typeface="+mn-ea"/>
                          <a:cs typeface="+mn-cs"/>
                        </a:rPr>
                        <a:t>TPS – Boze Elementary School; TPS Hunt Middle School; Willapa Elementary School Gym; Multiple large D/B projects (&gt;$100 M each)  worldwide with The Austin Company </a:t>
                      </a:r>
                    </a:p>
                    <a:p>
                      <a:pPr marL="0" algn="l" defTabSz="914400" rtl="0" eaLnBrk="1" latinLnBrk="0" hangingPunct="1"/>
                      <a:r>
                        <a:rPr lang="en-US" sz="1200" b="1" u="sng" strike="noStrike" kern="1200" baseline="0" dirty="0">
                          <a:solidFill>
                            <a:schemeClr val="tx1"/>
                          </a:solidFill>
                          <a:latin typeface="+mn-lt"/>
                          <a:ea typeface="+mn-ea"/>
                          <a:cs typeface="+mn-cs"/>
                        </a:rPr>
                        <a:t>Project Review Committee Member:  </a:t>
                      </a:r>
                      <a:r>
                        <a:rPr lang="en-US" sz="1200" strike="noStrike" kern="1200" baseline="0" dirty="0">
                          <a:solidFill>
                            <a:schemeClr val="tx1"/>
                          </a:solidFill>
                          <a:latin typeface="+mn-lt"/>
                          <a:ea typeface="+mn-ea"/>
                          <a:cs typeface="+mn-cs"/>
                        </a:rPr>
                        <a:t> Term Ends June 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baseline="0" dirty="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968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1669457579"/>
              </p:ext>
            </p:extLst>
          </p:nvPr>
        </p:nvGraphicFramePr>
        <p:xfrm>
          <a:off x="304800" y="914400"/>
          <a:ext cx="7848600" cy="3753566"/>
        </p:xfrm>
        <a:graphic>
          <a:graphicData uri="http://schemas.openxmlformats.org/drawingml/2006/table">
            <a:tbl>
              <a:tblPr firstRow="1" bandRow="1">
                <a:tableStyleId>{5C22544A-7EE6-4342-B048-85BDC9FD1C3A}</a:tableStyleId>
              </a:tblPr>
              <a:tblGrid>
                <a:gridCol w="2589230">
                  <a:extLst>
                    <a:ext uri="{9D8B030D-6E8A-4147-A177-3AD203B41FA5}">
                      <a16:colId xmlns:a16="http://schemas.microsoft.com/office/drawing/2014/main" val="20000"/>
                    </a:ext>
                  </a:extLst>
                </a:gridCol>
                <a:gridCol w="5259370">
                  <a:extLst>
                    <a:ext uri="{9D8B030D-6E8A-4147-A177-3AD203B41FA5}">
                      <a16:colId xmlns:a16="http://schemas.microsoft.com/office/drawing/2014/main" val="20001"/>
                    </a:ext>
                  </a:extLst>
                </a:gridCol>
              </a:tblGrid>
              <a:tr h="294736">
                <a:tc>
                  <a:txBody>
                    <a:bodyPr/>
                    <a:lstStyle/>
                    <a:p>
                      <a:pPr algn="l"/>
                      <a:r>
                        <a:rPr lang="en-US" sz="1400" b="0" dirty="0">
                          <a:solidFill>
                            <a:schemeClr val="bg1"/>
                          </a:solidFill>
                        </a:rPr>
                        <a:t>Name</a:t>
                      </a:r>
                    </a:p>
                  </a:txBody>
                  <a:tcPr marL="89639" marR="89639" marT="44820" marB="44820">
                    <a:solidFill>
                      <a:srgbClr val="00A6DE"/>
                    </a:solidFill>
                  </a:tcPr>
                </a:tc>
                <a:tc>
                  <a:txBody>
                    <a:bodyPr/>
                    <a:lstStyle/>
                    <a:p>
                      <a:pPr algn="l"/>
                      <a:r>
                        <a:rPr lang="en-US" sz="1400" b="0" dirty="0">
                          <a:solidFill>
                            <a:schemeClr val="bg1"/>
                          </a:solidFill>
                        </a:rPr>
                        <a:t>Experience</a:t>
                      </a:r>
                    </a:p>
                  </a:txBody>
                  <a:tcPr marL="89639" marR="89639" marT="44820" marB="44820">
                    <a:solidFill>
                      <a:srgbClr val="00A6DE"/>
                    </a:solidFill>
                  </a:tcPr>
                </a:tc>
                <a:extLst>
                  <a:ext uri="{0D108BD9-81ED-4DB2-BD59-A6C34878D82A}">
                    <a16:rowId xmlns:a16="http://schemas.microsoft.com/office/drawing/2014/main" val="10000"/>
                  </a:ext>
                </a:extLst>
              </a:tr>
              <a:tr h="636629">
                <a:tc>
                  <a:txBody>
                    <a:bodyPr/>
                    <a:lstStyle/>
                    <a:p>
                      <a:pPr marL="0" algn="l" defTabSz="914400" rtl="0" eaLnBrk="1" latinLnBrk="0" hangingPunct="1"/>
                      <a:r>
                        <a:rPr lang="en-US" sz="1200" b="1" kern="1200" dirty="0">
                          <a:solidFill>
                            <a:schemeClr val="dk1"/>
                          </a:solidFill>
                          <a:latin typeface="+mn-lt"/>
                          <a:ea typeface="+mn-ea"/>
                          <a:cs typeface="+mn-cs"/>
                        </a:rPr>
                        <a:t>Dan Cody</a:t>
                      </a:r>
                    </a:p>
                    <a:p>
                      <a:pPr marL="0" algn="l" defTabSz="914400" rtl="0" eaLnBrk="1" latinLnBrk="0" hangingPunct="1"/>
                      <a:r>
                        <a:rPr lang="en-US" sz="1200" b="0" kern="1200" dirty="0">
                          <a:solidFill>
                            <a:schemeClr val="dk1"/>
                          </a:solidFill>
                          <a:latin typeface="+mn-lt"/>
                          <a:ea typeface="+mn-ea"/>
                          <a:cs typeface="+mn-cs"/>
                        </a:rPr>
                        <a:t>D/B Procurement and PM Support</a:t>
                      </a:r>
                    </a:p>
                    <a:p>
                      <a:pPr marL="0" algn="l" defTabSz="914400" rtl="0" eaLnBrk="1" latinLnBrk="0" hangingPunct="1"/>
                      <a:r>
                        <a:rPr lang="en-US" sz="1200" b="0" kern="1200" dirty="0">
                          <a:solidFill>
                            <a:schemeClr val="dk1"/>
                          </a:solidFill>
                          <a:latin typeface="+mn-lt"/>
                          <a:ea typeface="+mn-ea"/>
                          <a:cs typeface="+mn-cs"/>
                        </a:rPr>
                        <a:t>Parametrix</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30 yrs. Of Design &amp; PM/CM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dk1"/>
                          </a:solidFill>
                          <a:latin typeface="+mn-lt"/>
                          <a:ea typeface="+mn-ea"/>
                          <a:cs typeface="+mn-cs"/>
                        </a:rPr>
                        <a:t>4 D/B Projects</a:t>
                      </a:r>
                      <a:r>
                        <a:rPr lang="en-US" sz="1200" b="1" u="none" kern="1200" dirty="0">
                          <a:solidFill>
                            <a:schemeClr val="dk1"/>
                          </a:solidFill>
                          <a:latin typeface="+mn-lt"/>
                          <a:ea typeface="+mn-ea"/>
                          <a:cs typeface="+mn-cs"/>
                        </a:rPr>
                        <a:t>: </a:t>
                      </a:r>
                      <a:r>
                        <a:rPr lang="en-US" sz="1200" b="0" kern="1200" dirty="0">
                          <a:solidFill>
                            <a:schemeClr val="dk1"/>
                          </a:solidFill>
                          <a:latin typeface="+mn-lt"/>
                          <a:ea typeface="+mn-ea"/>
                          <a:cs typeface="+mn-cs"/>
                        </a:rPr>
                        <a:t>South Puget Sound Community College – Lacey Campus; Building #1; Tacoma Public Schools – Boze Elementary School; Tacoma Public Schools – Hunt Middle School; Willapa Elementary School Gym</a:t>
                      </a:r>
                      <a:endParaRPr lang="en-US" sz="1200" b="0" kern="1200" baseline="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1"/>
                  </a:ext>
                </a:extLst>
              </a:tr>
              <a:tr h="1485469">
                <a:tc>
                  <a:txBody>
                    <a:bodyPr/>
                    <a:lstStyle/>
                    <a:p>
                      <a:pPr marL="0" algn="l" defTabSz="914400" rtl="0" eaLnBrk="1" latinLnBrk="0" hangingPunct="1"/>
                      <a:r>
                        <a:rPr lang="en-US" sz="1200" b="1" dirty="0"/>
                        <a:t>Graehm Wallace</a:t>
                      </a:r>
                    </a:p>
                    <a:p>
                      <a:pPr marL="0" algn="l" defTabSz="914400" rtl="0" eaLnBrk="1" latinLnBrk="0" hangingPunct="1"/>
                      <a:r>
                        <a:rPr lang="en-US" sz="1200" b="0" dirty="0"/>
                        <a:t>Outside Legal Counsel</a:t>
                      </a:r>
                      <a:endParaRPr lang="en-US" sz="1200" b="0" baseline="0" dirty="0"/>
                    </a:p>
                    <a:p>
                      <a:pPr marL="0" algn="l" defTabSz="914400" rtl="0" eaLnBrk="1" latinLnBrk="0" hangingPunct="1"/>
                      <a:r>
                        <a:rPr lang="en-US" sz="1200" b="0" baseline="0" dirty="0"/>
                        <a:t>Perkins Coie</a:t>
                      </a:r>
                      <a:endParaRPr lang="en-US" sz="1200" b="0" dirty="0"/>
                    </a:p>
                    <a:p>
                      <a:pPr marL="0" algn="l" defTabSz="914400" rtl="0" eaLnBrk="1" latinLnBrk="0" hangingPunct="1"/>
                      <a:endParaRPr lang="en-US" sz="1200" b="0" kern="1200" dirty="0">
                        <a:solidFill>
                          <a:schemeClr val="dk1"/>
                        </a:solidFill>
                        <a:latin typeface="+mn-lt"/>
                        <a:ea typeface="+mn-ea"/>
                        <a:cs typeface="+mn-cs"/>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dk1"/>
                          </a:solidFill>
                          <a:latin typeface="+mn-lt"/>
                          <a:ea typeface="+mn-ea"/>
                          <a:cs typeface="+mn-cs"/>
                        </a:rPr>
                        <a:t>Graehm has prepared Design-Build contract documents under RCW 39.10 for the Washington State School Directors Association, the Tacoma School District, and the </a:t>
                      </a:r>
                      <a:r>
                        <a:rPr lang="en-US" sz="1200" b="0" kern="1200" baseline="0" dirty="0" err="1">
                          <a:solidFill>
                            <a:schemeClr val="dk1"/>
                          </a:solidFill>
                          <a:latin typeface="+mn-lt"/>
                          <a:ea typeface="+mn-ea"/>
                          <a:cs typeface="+mn-cs"/>
                        </a:rPr>
                        <a:t>Willapa</a:t>
                      </a:r>
                      <a:r>
                        <a:rPr lang="en-US" sz="1200" b="0" kern="1200" baseline="0" dirty="0">
                          <a:solidFill>
                            <a:schemeClr val="dk1"/>
                          </a:solidFill>
                          <a:latin typeface="+mn-lt"/>
                          <a:ea typeface="+mn-ea"/>
                          <a:cs typeface="+mn-cs"/>
                        </a:rPr>
                        <a:t> Valley School District as well as Design-Build contract documents for dozens of private projects.  Graehm has over twenty-two years legal counsel experience working in all areas of construction and has provided legal assistance to over 100 Washington public entities.  His work has covered all aspects of contract drafting and negotiating.  This includes preconstruction, architectural, engineering, construction-management, GC/CM, Design-Build and bidding.  Graehm has also provided legal advice during construction, claim prosecution and defense work.</a:t>
                      </a:r>
                    </a:p>
                  </a:txBody>
                  <a:tcPr>
                    <a:solidFill>
                      <a:schemeClr val="bg1">
                        <a:lumMod val="85000"/>
                      </a:schemeClr>
                    </a:solidFill>
                  </a:tcPr>
                </a:tc>
                <a:extLst>
                  <a:ext uri="{0D108BD9-81ED-4DB2-BD59-A6C34878D82A}">
                    <a16:rowId xmlns:a16="http://schemas.microsoft.com/office/drawing/2014/main" val="10002"/>
                  </a:ext>
                </a:extLst>
              </a:tr>
              <a:tr h="707366">
                <a:tc>
                  <a:txBody>
                    <a:bodyPr/>
                    <a:lstStyle/>
                    <a:p>
                      <a:pPr marL="0" algn="l" defTabSz="914400" rtl="0" eaLnBrk="1" latinLnBrk="0" hangingPunct="1"/>
                      <a:endParaRPr lang="en-US" sz="1200" b="0" kern="1200" dirty="0">
                        <a:solidFill>
                          <a:schemeClr val="dk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1292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Summary</a:t>
            </a:r>
          </a:p>
        </p:txBody>
      </p:sp>
      <p:sp>
        <p:nvSpPr>
          <p:cNvPr id="3" name="Content Placeholder 2"/>
          <p:cNvSpPr>
            <a:spLocks noGrp="1"/>
          </p:cNvSpPr>
          <p:nvPr>
            <p:ph idx="1"/>
          </p:nvPr>
        </p:nvSpPr>
        <p:spPr>
          <a:xfrm>
            <a:off x="457200" y="1600200"/>
            <a:ext cx="7620000" cy="3505200"/>
          </a:xfrm>
        </p:spPr>
        <p:txBody>
          <a:bodyPr>
            <a:normAutofit/>
          </a:bodyPr>
          <a:lstStyle/>
          <a:p>
            <a:r>
              <a:rPr lang="en-US" sz="2400" dirty="0"/>
              <a:t>Project is funded with the appropriate budgets</a:t>
            </a:r>
          </a:p>
          <a:p>
            <a:r>
              <a:rPr lang="en-US" sz="2400" dirty="0"/>
              <a:t>Projects meet qualifying RCW criteria</a:t>
            </a:r>
          </a:p>
          <a:p>
            <a:r>
              <a:rPr lang="en-US" sz="2400" dirty="0"/>
              <a:t>Project Management Plan is developed and has clear and logical lines of authority</a:t>
            </a:r>
          </a:p>
          <a:p>
            <a:r>
              <a:rPr lang="en-US" sz="2400" dirty="0"/>
              <a:t>Project team has the necessary experience </a:t>
            </a:r>
          </a:p>
          <a:p>
            <a:r>
              <a:rPr lang="en-US" sz="2400" dirty="0"/>
              <a:t>Project team has the capacity </a:t>
            </a:r>
          </a:p>
          <a:p>
            <a:r>
              <a:rPr lang="en-US" sz="2400" dirty="0"/>
              <a:t>Project team is prepared and ready to proceed</a:t>
            </a:r>
          </a:p>
        </p:txBody>
      </p:sp>
    </p:spTree>
    <p:extLst>
      <p:ext uri="{BB962C8B-B14F-4D97-AF65-F5344CB8AC3E}">
        <p14:creationId xmlns:p14="http://schemas.microsoft.com/office/powerpoint/2010/main" val="278938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1143000"/>
          </a:xfrm>
        </p:spPr>
        <p:txBody>
          <a:bodyPr/>
          <a:lstStyle/>
          <a:p>
            <a:pPr algn="ctr"/>
            <a:r>
              <a:rPr lang="en-US" sz="4400" dirty="0"/>
              <a:t>Introductions</a:t>
            </a:r>
          </a:p>
        </p:txBody>
      </p:sp>
      <p:pic>
        <p:nvPicPr>
          <p:cNvPr id="3" name="Picture 2">
            <a:extLst>
              <a:ext uri="{FF2B5EF4-FFF2-40B4-BE49-F238E27FC236}">
                <a16:creationId xmlns:a16="http://schemas.microsoft.com/office/drawing/2014/main" id="{EE8F94E0-9264-413B-95DB-00A07679DC53}"/>
              </a:ext>
            </a:extLst>
          </p:cNvPr>
          <p:cNvPicPr>
            <a:picLocks noChangeAspect="1"/>
          </p:cNvPicPr>
          <p:nvPr/>
        </p:nvPicPr>
        <p:blipFill>
          <a:blip r:embed="rId3"/>
          <a:stretch>
            <a:fillRect/>
          </a:stretch>
        </p:blipFill>
        <p:spPr>
          <a:xfrm>
            <a:off x="2890181" y="381000"/>
            <a:ext cx="2596219" cy="2020587"/>
          </a:xfrm>
          <a:prstGeom prst="rect">
            <a:avLst/>
          </a:prstGeom>
        </p:spPr>
      </p:pic>
    </p:spTree>
    <p:extLst>
      <p:ext uri="{BB962C8B-B14F-4D97-AF65-F5344CB8AC3E}">
        <p14:creationId xmlns:p14="http://schemas.microsoft.com/office/powerpoint/2010/main" val="917721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9100" y="3733800"/>
            <a:ext cx="7543800" cy="1031875"/>
          </a:xfrm>
        </p:spPr>
        <p:txBody>
          <a:bodyPr/>
          <a:lstStyle/>
          <a:p>
            <a:pPr algn="ctr"/>
            <a:r>
              <a:rPr lang="en-US" dirty="0"/>
              <a:t>Thank you</a:t>
            </a:r>
          </a:p>
        </p:txBody>
      </p:sp>
      <p:pic>
        <p:nvPicPr>
          <p:cNvPr id="3" name="Picture 2">
            <a:extLst>
              <a:ext uri="{FF2B5EF4-FFF2-40B4-BE49-F238E27FC236}">
                <a16:creationId xmlns:a16="http://schemas.microsoft.com/office/drawing/2014/main" id="{CA5CF913-4830-4C11-8B26-2E4DBCB31DD9}"/>
              </a:ext>
            </a:extLst>
          </p:cNvPr>
          <p:cNvPicPr>
            <a:picLocks noChangeAspect="1"/>
          </p:cNvPicPr>
          <p:nvPr/>
        </p:nvPicPr>
        <p:blipFill>
          <a:blip r:embed="rId3"/>
          <a:stretch>
            <a:fillRect/>
          </a:stretch>
        </p:blipFill>
        <p:spPr>
          <a:xfrm>
            <a:off x="2892439" y="685800"/>
            <a:ext cx="2597121" cy="2017951"/>
          </a:xfrm>
          <a:prstGeom prst="rect">
            <a:avLst/>
          </a:prstGeom>
        </p:spPr>
      </p:pic>
    </p:spTree>
    <p:extLst>
      <p:ext uri="{BB962C8B-B14F-4D97-AF65-F5344CB8AC3E}">
        <p14:creationId xmlns:p14="http://schemas.microsoft.com/office/powerpoint/2010/main" val="404670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Project Team – Here Today</a:t>
            </a:r>
          </a:p>
        </p:txBody>
      </p:sp>
      <p:sp>
        <p:nvSpPr>
          <p:cNvPr id="3" name="Content Placeholder 2"/>
          <p:cNvSpPr>
            <a:spLocks noGrp="1"/>
          </p:cNvSpPr>
          <p:nvPr>
            <p:ph idx="1"/>
          </p:nvPr>
        </p:nvSpPr>
        <p:spPr>
          <a:xfrm>
            <a:off x="228600" y="1417638"/>
            <a:ext cx="8077200" cy="5211762"/>
          </a:xfrm>
        </p:spPr>
        <p:txBody>
          <a:bodyPr>
            <a:normAutofit/>
          </a:bodyPr>
          <a:lstStyle/>
          <a:p>
            <a:pPr marL="114300" indent="0">
              <a:buNone/>
            </a:pPr>
            <a:r>
              <a:rPr lang="en-US" sz="1800" u="sng" dirty="0"/>
              <a:t>Chelan County Public Utility District No. 1</a:t>
            </a:r>
          </a:p>
          <a:p>
            <a:r>
              <a:rPr lang="en-US" sz="1800" dirty="0"/>
              <a:t>John Sagerser, Rock Island EPM Manager</a:t>
            </a:r>
          </a:p>
          <a:p>
            <a:r>
              <a:rPr lang="en-US" sz="1800" dirty="0"/>
              <a:t>Devin Myers, Rock Island Project Manager</a:t>
            </a:r>
          </a:p>
          <a:p>
            <a:pPr marL="114300" indent="0">
              <a:buNone/>
            </a:pPr>
            <a:endParaRPr lang="en-US" sz="1800" dirty="0"/>
          </a:p>
          <a:p>
            <a:pPr marL="114300" indent="0">
              <a:buNone/>
            </a:pPr>
            <a:r>
              <a:rPr lang="en-US" sz="1800" u="sng" dirty="0"/>
              <a:t>Parametrix   </a:t>
            </a:r>
            <a:endParaRPr lang="en-US" sz="900" u="sng" dirty="0">
              <a:solidFill>
                <a:srgbClr val="FF0000"/>
              </a:solidFill>
            </a:endParaRPr>
          </a:p>
          <a:p>
            <a:r>
              <a:rPr lang="en-US" sz="1800" dirty="0"/>
              <a:t>Jim Dugan, D/B Program Advisor</a:t>
            </a:r>
          </a:p>
          <a:p>
            <a:r>
              <a:rPr lang="en-US" sz="1800" dirty="0"/>
              <a:t>Dan Cody, D/B Procurement &amp; D/B PM/CM Support</a:t>
            </a:r>
          </a:p>
          <a:p>
            <a:r>
              <a:rPr lang="en-US" sz="1800" dirty="0"/>
              <a:t>Maggie Anderson, Project Controls Specialist</a:t>
            </a:r>
          </a:p>
          <a:p>
            <a:endParaRPr lang="en-US" sz="1800" dirty="0"/>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2000" dirty="0"/>
          </a:p>
        </p:txBody>
      </p:sp>
    </p:spTree>
    <p:extLst>
      <p:ext uri="{BB962C8B-B14F-4D97-AF65-F5344CB8AC3E}">
        <p14:creationId xmlns:p14="http://schemas.microsoft.com/office/powerpoint/2010/main" val="227353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Project Team:</a:t>
            </a:r>
            <a:br>
              <a:rPr lang="en-US" sz="4400" dirty="0"/>
            </a:br>
            <a:r>
              <a:rPr lang="en-US" sz="4400" dirty="0"/>
              <a:t>Other Team Members </a:t>
            </a:r>
          </a:p>
        </p:txBody>
      </p:sp>
      <p:sp>
        <p:nvSpPr>
          <p:cNvPr id="3" name="Content Placeholder 2"/>
          <p:cNvSpPr>
            <a:spLocks noGrp="1"/>
          </p:cNvSpPr>
          <p:nvPr>
            <p:ph idx="1"/>
          </p:nvPr>
        </p:nvSpPr>
        <p:spPr>
          <a:xfrm>
            <a:off x="457200" y="1600200"/>
            <a:ext cx="7772400" cy="4876800"/>
          </a:xfrm>
        </p:spPr>
        <p:txBody>
          <a:bodyPr>
            <a:normAutofit/>
          </a:bodyPr>
          <a:lstStyle/>
          <a:p>
            <a:pPr marL="114300" indent="0">
              <a:buNone/>
            </a:pPr>
            <a:r>
              <a:rPr lang="en-US" sz="2000" u="sng" dirty="0"/>
              <a:t>Chelan County Public Utilities District No. 1</a:t>
            </a:r>
          </a:p>
          <a:p>
            <a:r>
              <a:rPr lang="en-US" sz="2000" dirty="0"/>
              <a:t>Steve Wright, General Manager</a:t>
            </a:r>
          </a:p>
          <a:p>
            <a:r>
              <a:rPr lang="en-US" sz="2000" dirty="0"/>
              <a:t>Justin Erickson, Managing Director -  District Services</a:t>
            </a:r>
          </a:p>
          <a:p>
            <a:r>
              <a:rPr lang="en-US" sz="2000" dirty="0"/>
              <a:t>Sam Nott, Lead Electrical Engineer</a:t>
            </a:r>
          </a:p>
          <a:p>
            <a:r>
              <a:rPr lang="en-US" sz="2000" dirty="0"/>
              <a:t>Katie Yount, Internal Legal Counsel</a:t>
            </a:r>
          </a:p>
          <a:p>
            <a:r>
              <a:rPr lang="en-US" sz="2000" dirty="0"/>
              <a:t>Chuck Boss, Construction Manager</a:t>
            </a:r>
          </a:p>
          <a:p>
            <a:endParaRPr lang="en-US" sz="900" dirty="0">
              <a:solidFill>
                <a:srgbClr val="FF0000"/>
              </a:solidFill>
            </a:endParaRPr>
          </a:p>
          <a:p>
            <a:pPr marL="114300" indent="0">
              <a:buFont typeface="Arial" pitchFamily="34" charset="0"/>
              <a:buNone/>
            </a:pPr>
            <a:r>
              <a:rPr lang="en-US" sz="2000" u="sng" dirty="0"/>
              <a:t>Perkins </a:t>
            </a:r>
            <a:r>
              <a:rPr lang="en-US" sz="2000" u="sng" dirty="0" err="1"/>
              <a:t>Coie</a:t>
            </a:r>
            <a:r>
              <a:rPr lang="en-US" sz="2000" u="sng" dirty="0"/>
              <a:t> </a:t>
            </a:r>
          </a:p>
          <a:p>
            <a:r>
              <a:rPr lang="en-US" sz="2000" dirty="0"/>
              <a:t>Graehm Wallace, D/B Legal Advisor</a:t>
            </a:r>
          </a:p>
          <a:p>
            <a:pPr marL="114300" indent="0">
              <a:lnSpc>
                <a:spcPct val="110000"/>
              </a:lnSpc>
              <a:buNone/>
            </a:pPr>
            <a:endParaRPr lang="en-US" sz="900" dirty="0"/>
          </a:p>
          <a:p>
            <a:pPr marL="114300" indent="0">
              <a:buFont typeface="Arial" pitchFamily="34" charset="0"/>
              <a:buNone/>
            </a:pPr>
            <a:endParaRPr lang="en-US" sz="900" dirty="0"/>
          </a:p>
          <a:p>
            <a:pPr marL="114300" indent="0">
              <a:buFont typeface="Arial" pitchFamily="34" charset="0"/>
              <a:buNone/>
            </a:pPr>
            <a:r>
              <a:rPr lang="en-US" sz="2000" u="sng" dirty="0"/>
              <a:t>Hydro Design Consultant</a:t>
            </a:r>
          </a:p>
          <a:p>
            <a:r>
              <a:rPr lang="en-US" sz="2000" dirty="0"/>
              <a:t>Stantec Consulting</a:t>
            </a:r>
          </a:p>
          <a:p>
            <a:pPr marL="114300" indent="0">
              <a:buNone/>
            </a:pPr>
            <a:endParaRPr lang="en-US" sz="2000" dirty="0"/>
          </a:p>
          <a:p>
            <a:pPr marL="114300" indent="0">
              <a:buNone/>
            </a:pPr>
            <a:endParaRPr lang="en-US" sz="900" dirty="0"/>
          </a:p>
          <a:p>
            <a:pPr marL="114300" indent="0">
              <a:buNone/>
            </a:pPr>
            <a:endParaRPr lang="en-US" sz="2100" dirty="0"/>
          </a:p>
          <a:p>
            <a:pPr marL="114300" indent="0">
              <a:buNone/>
            </a:pPr>
            <a:endParaRPr lang="en-US" sz="2100" dirty="0"/>
          </a:p>
        </p:txBody>
      </p:sp>
    </p:spTree>
    <p:extLst>
      <p:ext uri="{BB962C8B-B14F-4D97-AF65-F5344CB8AC3E}">
        <p14:creationId xmlns:p14="http://schemas.microsoft.com/office/powerpoint/2010/main" val="12169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Chelan County PUD</a:t>
            </a:r>
          </a:p>
        </p:txBody>
      </p:sp>
      <p:pic>
        <p:nvPicPr>
          <p:cNvPr id="11" name="Content Placeholder 10" descr="A picture containing outdoor, water&#10;&#10;Description generated with very high confidence">
            <a:extLst>
              <a:ext uri="{FF2B5EF4-FFF2-40B4-BE49-F238E27FC236}">
                <a16:creationId xmlns:a16="http://schemas.microsoft.com/office/drawing/2014/main" id="{272FAA65-C076-462A-ACBC-A634266A354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38400" y="1406752"/>
            <a:ext cx="3657600" cy="24384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9131" y="4191000"/>
            <a:ext cx="5016138" cy="2438400"/>
          </a:xfrm>
          <a:prstGeom prst="rect">
            <a:avLst/>
          </a:prstGeom>
        </p:spPr>
      </p:pic>
    </p:spTree>
    <p:extLst>
      <p:ext uri="{BB962C8B-B14F-4D97-AF65-F5344CB8AC3E}">
        <p14:creationId xmlns:p14="http://schemas.microsoft.com/office/powerpoint/2010/main" val="18250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District</a:t>
            </a:r>
            <a:endParaRPr lang="en-US" sz="9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Chelan County PUD was established in 1936</a:t>
            </a:r>
          </a:p>
          <a:p>
            <a:r>
              <a:rPr lang="en-US" dirty="0"/>
              <a:t>Second largest, non-federal, publicly owned hydro generation capacity in the U.S.</a:t>
            </a:r>
          </a:p>
          <a:p>
            <a:r>
              <a:rPr lang="en-US" dirty="0"/>
              <a:t>800 Employees </a:t>
            </a:r>
          </a:p>
          <a:p>
            <a:r>
              <a:rPr lang="en-US" dirty="0"/>
              <a:t>50,000 Customers</a:t>
            </a:r>
          </a:p>
          <a:p>
            <a:r>
              <a:rPr lang="en-US" dirty="0"/>
              <a:t>3,000 sq. mile service territory </a:t>
            </a:r>
          </a:p>
          <a:p>
            <a:r>
              <a:rPr lang="en-US" dirty="0"/>
              <a:t>Approximately 2,000 megawatts of generating capacity </a:t>
            </a:r>
          </a:p>
          <a:p>
            <a:r>
              <a:rPr lang="en-US" dirty="0"/>
              <a:t>35% of hydropower generated serves county residents, the remainder is sold through contracts and into the energy market. </a:t>
            </a:r>
          </a:p>
          <a:p>
            <a:r>
              <a:rPr lang="en-US" dirty="0"/>
              <a:t>Three Hydroelectric projects</a:t>
            </a:r>
          </a:p>
          <a:p>
            <a:pPr lvl="1"/>
            <a:r>
              <a:rPr lang="en-US" dirty="0"/>
              <a:t>Lake Chelan Dam –Built in 1927</a:t>
            </a:r>
          </a:p>
          <a:p>
            <a:pPr lvl="1"/>
            <a:r>
              <a:rPr lang="en-US" dirty="0"/>
              <a:t>Rock Island Dam – First Powerhouse built in 1933, </a:t>
            </a:r>
          </a:p>
          <a:p>
            <a:pPr marL="2103120" lvl="8" indent="0">
              <a:buNone/>
            </a:pPr>
            <a:r>
              <a:rPr lang="en-US" dirty="0"/>
              <a:t>   </a:t>
            </a:r>
            <a:r>
              <a:rPr lang="en-US" sz="2000" dirty="0"/>
              <a:t>Second Powerhouse built in 1979</a:t>
            </a:r>
          </a:p>
          <a:p>
            <a:pPr lvl="1"/>
            <a:r>
              <a:rPr lang="en-US" dirty="0"/>
              <a:t>Rocky Reach Dam – Built in 1961</a:t>
            </a:r>
          </a:p>
          <a:p>
            <a:r>
              <a:rPr lang="en-US" dirty="0"/>
              <a:t>Operate </a:t>
            </a:r>
          </a:p>
          <a:p>
            <a:pPr lvl="1"/>
            <a:r>
              <a:rPr lang="en-US" dirty="0"/>
              <a:t>Water/wastewater – approx. 5,000 customers</a:t>
            </a:r>
          </a:p>
          <a:p>
            <a:pPr lvl="1"/>
            <a:r>
              <a:rPr lang="en-US" dirty="0"/>
              <a:t>Fiber &amp; telecom – 13,000 customers</a:t>
            </a:r>
          </a:p>
          <a:p>
            <a:pPr lvl="1"/>
            <a:r>
              <a:rPr lang="en-US" dirty="0"/>
              <a:t>Parks &amp; recreation – 14 parks along the Columbia River and Lake Chelan</a:t>
            </a:r>
          </a:p>
          <a:p>
            <a:pPr marL="411480" lvl="1" indent="0">
              <a:buNone/>
            </a:pPr>
            <a:endParaRPr lang="en-US" dirty="0"/>
          </a:p>
          <a:p>
            <a:endParaRPr lang="en-US" dirty="0"/>
          </a:p>
        </p:txBody>
      </p:sp>
    </p:spTree>
    <p:extLst>
      <p:ext uri="{BB962C8B-B14F-4D97-AF65-F5344CB8AC3E}">
        <p14:creationId xmlns:p14="http://schemas.microsoft.com/office/powerpoint/2010/main" val="246264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124200"/>
            <a:ext cx="7620000" cy="1143000"/>
          </a:xfrm>
        </p:spPr>
        <p:txBody>
          <a:bodyPr/>
          <a:lstStyle/>
          <a:p>
            <a:pPr algn="ctr"/>
            <a:r>
              <a:rPr lang="en-US" sz="4400" dirty="0"/>
              <a:t>The Project</a:t>
            </a:r>
          </a:p>
        </p:txBody>
      </p:sp>
      <p:pic>
        <p:nvPicPr>
          <p:cNvPr id="3" name="Picture 2">
            <a:extLst>
              <a:ext uri="{FF2B5EF4-FFF2-40B4-BE49-F238E27FC236}">
                <a16:creationId xmlns:a16="http://schemas.microsoft.com/office/drawing/2014/main" id="{4D01D5E5-A085-47D9-ACA3-FB74E832FEEE}"/>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39499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Rock Island Dam</a:t>
            </a:r>
          </a:p>
        </p:txBody>
      </p:sp>
      <p:sp>
        <p:nvSpPr>
          <p:cNvPr id="4" name="7-Point Star 3"/>
          <p:cNvSpPr/>
          <p:nvPr/>
        </p:nvSpPr>
        <p:spPr>
          <a:xfrm>
            <a:off x="3276600" y="3733800"/>
            <a:ext cx="451611" cy="381000"/>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5168990-25C9-4E7F-AD38-A90F923FF33B}"/>
              </a:ext>
            </a:extLst>
          </p:cNvPr>
          <p:cNvPicPr>
            <a:picLocks noChangeAspect="1"/>
          </p:cNvPicPr>
          <p:nvPr/>
        </p:nvPicPr>
        <p:blipFill rotWithShape="1">
          <a:blip r:embed="rId3"/>
          <a:srcRect l="11667" r="5000"/>
          <a:stretch/>
        </p:blipFill>
        <p:spPr>
          <a:xfrm>
            <a:off x="280988" y="1455420"/>
            <a:ext cx="7972424" cy="4937760"/>
          </a:xfrm>
          <a:prstGeom prst="rect">
            <a:avLst/>
          </a:prstGeom>
        </p:spPr>
      </p:pic>
      <p:sp>
        <p:nvSpPr>
          <p:cNvPr id="6" name="Star: 5 Points 5">
            <a:extLst>
              <a:ext uri="{FF2B5EF4-FFF2-40B4-BE49-F238E27FC236}">
                <a16:creationId xmlns:a16="http://schemas.microsoft.com/office/drawing/2014/main" id="{A7690B98-61D3-4786-BBF8-92CAC88D9134}"/>
              </a:ext>
            </a:extLst>
          </p:cNvPr>
          <p:cNvSpPr/>
          <p:nvPr/>
        </p:nvSpPr>
        <p:spPr>
          <a:xfrm>
            <a:off x="4495800" y="3746500"/>
            <a:ext cx="762000" cy="838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282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TPS PowerPoint</Template>
  <TotalTime>10857</TotalTime>
  <Words>2217</Words>
  <Application>Microsoft Office PowerPoint</Application>
  <PresentationFormat>On-screen Show (4:3)</PresentationFormat>
  <Paragraphs>386</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Cambria</vt:lpstr>
      <vt:lpstr>Adjacency</vt:lpstr>
      <vt:lpstr>    Rock Island Dam Powerhouse #2 Main Generator Leads Replacement</vt:lpstr>
      <vt:lpstr>Agenda</vt:lpstr>
      <vt:lpstr>Introductions</vt:lpstr>
      <vt:lpstr>The Project Team – Here Today</vt:lpstr>
      <vt:lpstr>The Project Team: Other Team Members </vt:lpstr>
      <vt:lpstr>Chelan County PUD</vt:lpstr>
      <vt:lpstr>The District</vt:lpstr>
      <vt:lpstr>The Project</vt:lpstr>
      <vt:lpstr>Rock Island Dam</vt:lpstr>
      <vt:lpstr>Rock Island Dam </vt:lpstr>
      <vt:lpstr>Rock Island Dam  Main Generator Leads Replacement</vt:lpstr>
      <vt:lpstr>PowerPoint Presentation</vt:lpstr>
      <vt:lpstr>PowerPoint Presentation</vt:lpstr>
      <vt:lpstr>Rock Island Dam Powerhouse #2  Main Generator Leads Replacement Project Budget</vt:lpstr>
      <vt:lpstr>Project Funding</vt:lpstr>
      <vt:lpstr>Rock Island Dam Powerhouse #2 Main Generator Leads Replacement Project D/B Schedule</vt:lpstr>
      <vt:lpstr>Rock Island Dam Powerhouse #2 Main Generator Leads Replacement Project D/B Schedule</vt:lpstr>
      <vt:lpstr>Rock Island Dam Powerhouse #2 Main Generator Leads Replacement Project Development Schedules</vt:lpstr>
      <vt:lpstr>Rock Island Dam Powerhouse #2 Main Generator Leads Replacement Project Development Schedules</vt:lpstr>
      <vt:lpstr>Why D/B Delivery Method for Rock Island Dam Powerhouse #2 Main Generator Leads Replacement Project</vt:lpstr>
      <vt:lpstr> RCW 39.10 D/B Statutory Compliance </vt:lpstr>
      <vt:lpstr>Public Body Qualifications</vt:lpstr>
      <vt:lpstr>CCPUD Leadership Team</vt:lpstr>
      <vt:lpstr>Rock Island Dam Powerhouse #2 – Main Generator Leads Replacement  Project Organizational Chart</vt:lpstr>
      <vt:lpstr>Rock Island Dam Powerhouse #2 – Main Generator Leads Replacement  Project Organizational Chart</vt:lpstr>
      <vt:lpstr>PowerPoint Presentation</vt:lpstr>
      <vt:lpstr>PowerPoint Presentation</vt:lpstr>
      <vt:lpstr>PowerPoint Presentation</vt:lpstr>
      <vt:lpstr>Summary</vt:lpstr>
      <vt:lpstr>Thank you</vt:lpstr>
    </vt:vector>
  </TitlesOfParts>
  <Company>Parametrix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Chelan PUD RI Dam PH2 PRC Presentation FINAL 2018-09-20</dc:title>
  <dc:subject>18-10 RI PH2 REHAB</dc:subject>
  <dc:creator>Sagerser, John</dc:creator>
  <cp:keywords>ASSET 347513</cp:keywords>
  <cp:lastModifiedBy>James Dugan</cp:lastModifiedBy>
  <cp:revision>619</cp:revision>
  <cp:lastPrinted>2018-09-17T19:22:51Z</cp:lastPrinted>
  <dcterms:created xsi:type="dcterms:W3CDTF">2013-09-04T15:42:31Z</dcterms:created>
  <dcterms:modified xsi:type="dcterms:W3CDTF">2020-05-29T14:32:59Z</dcterms:modified>
</cp:coreProperties>
</file>