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12.jpg" ContentType="image/jp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8" r:id="rId5"/>
  </p:sldMasterIdLst>
  <p:notesMasterIdLst>
    <p:notesMasterId r:id="rId38"/>
  </p:notesMasterIdLst>
  <p:handoutMasterIdLst>
    <p:handoutMasterId r:id="rId39"/>
  </p:handoutMasterIdLst>
  <p:sldIdLst>
    <p:sldId id="256" r:id="rId6"/>
    <p:sldId id="258" r:id="rId7"/>
    <p:sldId id="257" r:id="rId8"/>
    <p:sldId id="320" r:id="rId9"/>
    <p:sldId id="268" r:id="rId10"/>
    <p:sldId id="289" r:id="rId11"/>
    <p:sldId id="294" r:id="rId12"/>
    <p:sldId id="293" r:id="rId13"/>
    <p:sldId id="329" r:id="rId14"/>
    <p:sldId id="336" r:id="rId15"/>
    <p:sldId id="337" r:id="rId16"/>
    <p:sldId id="339" r:id="rId17"/>
    <p:sldId id="340" r:id="rId18"/>
    <p:sldId id="324" r:id="rId19"/>
    <p:sldId id="270" r:id="rId20"/>
    <p:sldId id="272" r:id="rId21"/>
    <p:sldId id="341" r:id="rId22"/>
    <p:sldId id="290" r:id="rId23"/>
    <p:sldId id="301" r:id="rId24"/>
    <p:sldId id="325" r:id="rId25"/>
    <p:sldId id="280" r:id="rId26"/>
    <p:sldId id="315" r:id="rId27"/>
    <p:sldId id="326" r:id="rId28"/>
    <p:sldId id="327" r:id="rId29"/>
    <p:sldId id="338" r:id="rId30"/>
    <p:sldId id="328" r:id="rId31"/>
    <p:sldId id="319" r:id="rId32"/>
    <p:sldId id="331" r:id="rId33"/>
    <p:sldId id="332" r:id="rId34"/>
    <p:sldId id="333" r:id="rId35"/>
    <p:sldId id="335" r:id="rId36"/>
    <p:sldId id="292" r:id="rId3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eorge G England" initials="gg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D2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82" autoAdjust="0"/>
    <p:restoredTop sz="94629" autoAdjust="0"/>
  </p:normalViewPr>
  <p:slideViewPr>
    <p:cSldViewPr>
      <p:cViewPr>
        <p:scale>
          <a:sx n="75" d="100"/>
          <a:sy n="75" d="100"/>
        </p:scale>
        <p:origin x="-3024" y="-8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B2FA5B-B5AD-4EC2-BF07-026078115011}"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7EF1A477-8F9D-4204-9BA0-8A2C634115CF}">
      <dgm:prSet phldrT="[Text]"/>
      <dgm:spPr/>
      <dgm:t>
        <a:bodyPr/>
        <a:lstStyle/>
        <a:p>
          <a:r>
            <a:rPr lang="en-US" dirty="0" smtClean="0"/>
            <a:t>Port of Seattle</a:t>
          </a:r>
          <a:endParaRPr lang="en-US" dirty="0"/>
        </a:p>
      </dgm:t>
    </dgm:pt>
    <dgm:pt modelId="{DCA13BF2-DCF4-4587-A61F-18C56671D186}" type="parTrans" cxnId="{59C1F919-A670-4341-AE8B-B2D579F473F0}">
      <dgm:prSet/>
      <dgm:spPr/>
      <dgm:t>
        <a:bodyPr/>
        <a:lstStyle/>
        <a:p>
          <a:endParaRPr lang="en-US"/>
        </a:p>
      </dgm:t>
    </dgm:pt>
    <dgm:pt modelId="{8316E915-AC9C-4132-8885-60523B0F129E}" type="sibTrans" cxnId="{59C1F919-A670-4341-AE8B-B2D579F473F0}">
      <dgm:prSet/>
      <dgm:spPr/>
      <dgm:t>
        <a:bodyPr/>
        <a:lstStyle/>
        <a:p>
          <a:endParaRPr lang="en-US"/>
        </a:p>
      </dgm:t>
    </dgm:pt>
    <dgm:pt modelId="{93E5615E-5E21-4883-9FEF-36961C6CEE37}">
      <dgm:prSet phldrT="[Text]" custT="1"/>
      <dgm:spPr/>
      <dgm:t>
        <a:bodyPr/>
        <a:lstStyle/>
        <a:p>
          <a:r>
            <a:rPr lang="en-US" sz="1800" dirty="0" smtClean="0"/>
            <a:t>Aviation</a:t>
          </a:r>
          <a:endParaRPr lang="en-US" sz="1800" dirty="0"/>
        </a:p>
      </dgm:t>
    </dgm:pt>
    <dgm:pt modelId="{04E5591E-9F5A-40C7-AC7C-9A7AEE07E61F}" type="parTrans" cxnId="{59446CAC-883F-4743-AFCA-E8C45174B094}">
      <dgm:prSet/>
      <dgm:spPr/>
      <dgm:t>
        <a:bodyPr/>
        <a:lstStyle/>
        <a:p>
          <a:endParaRPr lang="en-US" dirty="0"/>
        </a:p>
      </dgm:t>
    </dgm:pt>
    <dgm:pt modelId="{884BEB70-771F-4D6D-BDD9-79E60F9BB705}" type="sibTrans" cxnId="{59446CAC-883F-4743-AFCA-E8C45174B094}">
      <dgm:prSet/>
      <dgm:spPr/>
      <dgm:t>
        <a:bodyPr/>
        <a:lstStyle/>
        <a:p>
          <a:endParaRPr lang="en-US"/>
        </a:p>
      </dgm:t>
    </dgm:pt>
    <dgm:pt modelId="{0560D332-7835-49B1-9D83-3BC18981FF95}">
      <dgm:prSet phldrT="[Text]" custT="1"/>
      <dgm:spPr/>
      <dgm:t>
        <a:bodyPr/>
        <a:lstStyle/>
        <a:p>
          <a:r>
            <a:rPr lang="en-US" sz="1800" dirty="0" smtClean="0"/>
            <a:t>Economic Development</a:t>
          </a:r>
          <a:endParaRPr lang="en-US" sz="1800" dirty="0"/>
        </a:p>
      </dgm:t>
    </dgm:pt>
    <dgm:pt modelId="{0C5038A0-77F3-48AF-B1B9-BD094FF5B59D}" type="parTrans" cxnId="{1542F840-12F0-45D4-A2D2-0822E8306C8D}">
      <dgm:prSet/>
      <dgm:spPr/>
      <dgm:t>
        <a:bodyPr/>
        <a:lstStyle/>
        <a:p>
          <a:endParaRPr lang="en-US" dirty="0"/>
        </a:p>
      </dgm:t>
    </dgm:pt>
    <dgm:pt modelId="{2073D3E5-C391-4E99-9711-256E4D3F33AE}" type="sibTrans" cxnId="{1542F840-12F0-45D4-A2D2-0822E8306C8D}">
      <dgm:prSet/>
      <dgm:spPr/>
      <dgm:t>
        <a:bodyPr/>
        <a:lstStyle/>
        <a:p>
          <a:endParaRPr lang="en-US"/>
        </a:p>
      </dgm:t>
    </dgm:pt>
    <dgm:pt modelId="{62B42CC6-D49E-4E77-B584-1684A3DC1901}">
      <dgm:prSet phldrT="[Text]" custT="1"/>
      <dgm:spPr/>
      <dgm:t>
        <a:bodyPr/>
        <a:lstStyle/>
        <a:p>
          <a:r>
            <a:rPr lang="en-US" sz="1800" dirty="0" smtClean="0"/>
            <a:t>NW Seaport Alliance</a:t>
          </a:r>
          <a:endParaRPr lang="en-US" sz="1800" dirty="0"/>
        </a:p>
      </dgm:t>
    </dgm:pt>
    <dgm:pt modelId="{8D5CFF01-044E-4170-9C06-02440B03A25C}" type="parTrans" cxnId="{AEF5DE7A-501B-4AE2-9005-577860E4DF45}">
      <dgm:prSet/>
      <dgm:spPr/>
      <dgm:t>
        <a:bodyPr/>
        <a:lstStyle/>
        <a:p>
          <a:endParaRPr lang="en-US" dirty="0"/>
        </a:p>
      </dgm:t>
    </dgm:pt>
    <dgm:pt modelId="{EB767482-0F35-4A00-9BA0-83CA5F763F2B}" type="sibTrans" cxnId="{AEF5DE7A-501B-4AE2-9005-577860E4DF45}">
      <dgm:prSet/>
      <dgm:spPr/>
      <dgm:t>
        <a:bodyPr/>
        <a:lstStyle/>
        <a:p>
          <a:endParaRPr lang="en-US"/>
        </a:p>
      </dgm:t>
    </dgm:pt>
    <dgm:pt modelId="{67DC1E01-F8AE-48AA-84B0-F6DC2FD88BFB}">
      <dgm:prSet phldrT="[Text]" custT="1"/>
      <dgm:spPr/>
      <dgm:t>
        <a:bodyPr/>
        <a:lstStyle/>
        <a:p>
          <a:r>
            <a:rPr lang="en-US" sz="1800" dirty="0" smtClean="0"/>
            <a:t>Maritime</a:t>
          </a:r>
          <a:endParaRPr lang="en-US" sz="1800" dirty="0"/>
        </a:p>
      </dgm:t>
    </dgm:pt>
    <dgm:pt modelId="{1E1C0884-062A-4982-A37B-3FAAB7AF4068}" type="parTrans" cxnId="{551D982B-F9AE-4D92-9DD5-52D35E461AF9}">
      <dgm:prSet/>
      <dgm:spPr/>
      <dgm:t>
        <a:bodyPr/>
        <a:lstStyle/>
        <a:p>
          <a:endParaRPr lang="en-US" dirty="0"/>
        </a:p>
      </dgm:t>
    </dgm:pt>
    <dgm:pt modelId="{BC1D9DEB-D4CC-4F78-A3FA-59D90F49F13E}" type="sibTrans" cxnId="{551D982B-F9AE-4D92-9DD5-52D35E461AF9}">
      <dgm:prSet/>
      <dgm:spPr/>
      <dgm:t>
        <a:bodyPr/>
        <a:lstStyle/>
        <a:p>
          <a:endParaRPr lang="en-US"/>
        </a:p>
      </dgm:t>
    </dgm:pt>
    <dgm:pt modelId="{4E04A33B-7A4A-4465-808F-DDA93A2F0C33}" type="pres">
      <dgm:prSet presAssocID="{E8B2FA5B-B5AD-4EC2-BF07-026078115011}" presName="cycle" presStyleCnt="0">
        <dgm:presLayoutVars>
          <dgm:chMax val="1"/>
          <dgm:dir/>
          <dgm:animLvl val="ctr"/>
          <dgm:resizeHandles val="exact"/>
        </dgm:presLayoutVars>
      </dgm:prSet>
      <dgm:spPr/>
      <dgm:t>
        <a:bodyPr/>
        <a:lstStyle/>
        <a:p>
          <a:endParaRPr lang="en-US"/>
        </a:p>
      </dgm:t>
    </dgm:pt>
    <dgm:pt modelId="{7E931A03-EF04-4BEB-A118-49BD051F43E6}" type="pres">
      <dgm:prSet presAssocID="{7EF1A477-8F9D-4204-9BA0-8A2C634115CF}" presName="centerShape" presStyleLbl="node0" presStyleIdx="0" presStyleCnt="1" custScaleX="163388" custLinFactNeighborX="-6122" custLinFactNeighborY="-1804"/>
      <dgm:spPr/>
      <dgm:t>
        <a:bodyPr/>
        <a:lstStyle/>
        <a:p>
          <a:endParaRPr lang="en-US"/>
        </a:p>
      </dgm:t>
    </dgm:pt>
    <dgm:pt modelId="{64D0137E-184B-4CEB-A630-E6BAFCADEF71}" type="pres">
      <dgm:prSet presAssocID="{04E5591E-9F5A-40C7-AC7C-9A7AEE07E61F}" presName="Name9" presStyleLbl="parChTrans1D2" presStyleIdx="0" presStyleCnt="4"/>
      <dgm:spPr/>
      <dgm:t>
        <a:bodyPr/>
        <a:lstStyle/>
        <a:p>
          <a:endParaRPr lang="en-US"/>
        </a:p>
      </dgm:t>
    </dgm:pt>
    <dgm:pt modelId="{85AEDA93-4CE9-4F62-81CB-5839F1A4A2CB}" type="pres">
      <dgm:prSet presAssocID="{04E5591E-9F5A-40C7-AC7C-9A7AEE07E61F}" presName="connTx" presStyleLbl="parChTrans1D2" presStyleIdx="0" presStyleCnt="4"/>
      <dgm:spPr/>
      <dgm:t>
        <a:bodyPr/>
        <a:lstStyle/>
        <a:p>
          <a:endParaRPr lang="en-US"/>
        </a:p>
      </dgm:t>
    </dgm:pt>
    <dgm:pt modelId="{CE6F379F-E464-4F06-873F-614C5C5B508B}" type="pres">
      <dgm:prSet presAssocID="{93E5615E-5E21-4883-9FEF-36961C6CEE37}" presName="node" presStyleLbl="node1" presStyleIdx="0" presStyleCnt="4" custScaleX="123390">
        <dgm:presLayoutVars>
          <dgm:bulletEnabled val="1"/>
        </dgm:presLayoutVars>
      </dgm:prSet>
      <dgm:spPr/>
      <dgm:t>
        <a:bodyPr/>
        <a:lstStyle/>
        <a:p>
          <a:endParaRPr lang="en-US"/>
        </a:p>
      </dgm:t>
    </dgm:pt>
    <dgm:pt modelId="{98999256-ECC1-4EA1-8D45-1F85E92957EE}" type="pres">
      <dgm:prSet presAssocID="{0C5038A0-77F3-48AF-B1B9-BD094FF5B59D}" presName="Name9" presStyleLbl="parChTrans1D2" presStyleIdx="1" presStyleCnt="4"/>
      <dgm:spPr/>
      <dgm:t>
        <a:bodyPr/>
        <a:lstStyle/>
        <a:p>
          <a:endParaRPr lang="en-US"/>
        </a:p>
      </dgm:t>
    </dgm:pt>
    <dgm:pt modelId="{CEC477C9-02EA-4252-A240-83DFDFFC7067}" type="pres">
      <dgm:prSet presAssocID="{0C5038A0-77F3-48AF-B1B9-BD094FF5B59D}" presName="connTx" presStyleLbl="parChTrans1D2" presStyleIdx="1" presStyleCnt="4"/>
      <dgm:spPr/>
      <dgm:t>
        <a:bodyPr/>
        <a:lstStyle/>
        <a:p>
          <a:endParaRPr lang="en-US"/>
        </a:p>
      </dgm:t>
    </dgm:pt>
    <dgm:pt modelId="{BEBC45EF-83AA-41A5-BF1D-C993627F7707}" type="pres">
      <dgm:prSet presAssocID="{0560D332-7835-49B1-9D83-3BC18981FF95}" presName="node" presStyleLbl="node1" presStyleIdx="1" presStyleCnt="4" custScaleX="199075" custRadScaleRad="137655">
        <dgm:presLayoutVars>
          <dgm:bulletEnabled val="1"/>
        </dgm:presLayoutVars>
      </dgm:prSet>
      <dgm:spPr/>
      <dgm:t>
        <a:bodyPr/>
        <a:lstStyle/>
        <a:p>
          <a:endParaRPr lang="en-US"/>
        </a:p>
      </dgm:t>
    </dgm:pt>
    <dgm:pt modelId="{4A7CFFB3-552C-43B7-AACF-7B1A56BE06D9}" type="pres">
      <dgm:prSet presAssocID="{8D5CFF01-044E-4170-9C06-02440B03A25C}" presName="Name9" presStyleLbl="parChTrans1D2" presStyleIdx="2" presStyleCnt="4"/>
      <dgm:spPr/>
      <dgm:t>
        <a:bodyPr/>
        <a:lstStyle/>
        <a:p>
          <a:endParaRPr lang="en-US"/>
        </a:p>
      </dgm:t>
    </dgm:pt>
    <dgm:pt modelId="{AAC3B629-7A26-43AC-B218-2FA94DA22F14}" type="pres">
      <dgm:prSet presAssocID="{8D5CFF01-044E-4170-9C06-02440B03A25C}" presName="connTx" presStyleLbl="parChTrans1D2" presStyleIdx="2" presStyleCnt="4"/>
      <dgm:spPr/>
      <dgm:t>
        <a:bodyPr/>
        <a:lstStyle/>
        <a:p>
          <a:endParaRPr lang="en-US"/>
        </a:p>
      </dgm:t>
    </dgm:pt>
    <dgm:pt modelId="{1BA2D493-28CF-4DA8-835C-48BF5A7997E2}" type="pres">
      <dgm:prSet presAssocID="{62B42CC6-D49E-4E77-B584-1684A3DC1901}" presName="node" presStyleLbl="node1" presStyleIdx="2" presStyleCnt="4" custScaleX="138307">
        <dgm:presLayoutVars>
          <dgm:bulletEnabled val="1"/>
        </dgm:presLayoutVars>
      </dgm:prSet>
      <dgm:spPr/>
      <dgm:t>
        <a:bodyPr/>
        <a:lstStyle/>
        <a:p>
          <a:endParaRPr lang="en-US"/>
        </a:p>
      </dgm:t>
    </dgm:pt>
    <dgm:pt modelId="{286EB966-D4A3-4A33-B784-2CE3657A3E7E}" type="pres">
      <dgm:prSet presAssocID="{1E1C0884-062A-4982-A37B-3FAAB7AF4068}" presName="Name9" presStyleLbl="parChTrans1D2" presStyleIdx="3" presStyleCnt="4"/>
      <dgm:spPr/>
      <dgm:t>
        <a:bodyPr/>
        <a:lstStyle/>
        <a:p>
          <a:endParaRPr lang="en-US"/>
        </a:p>
      </dgm:t>
    </dgm:pt>
    <dgm:pt modelId="{A2BB2905-2186-4825-9889-473BD75F9675}" type="pres">
      <dgm:prSet presAssocID="{1E1C0884-062A-4982-A37B-3FAAB7AF4068}" presName="connTx" presStyleLbl="parChTrans1D2" presStyleIdx="3" presStyleCnt="4"/>
      <dgm:spPr/>
      <dgm:t>
        <a:bodyPr/>
        <a:lstStyle/>
        <a:p>
          <a:endParaRPr lang="en-US"/>
        </a:p>
      </dgm:t>
    </dgm:pt>
    <dgm:pt modelId="{90F53465-A360-4B2C-A08B-21B5647654CE}" type="pres">
      <dgm:prSet presAssocID="{67DC1E01-F8AE-48AA-84B0-F6DC2FD88BFB}" presName="node" presStyleLbl="node1" presStyleIdx="3" presStyleCnt="4" custScaleX="127165" custRadScaleRad="137420">
        <dgm:presLayoutVars>
          <dgm:bulletEnabled val="1"/>
        </dgm:presLayoutVars>
      </dgm:prSet>
      <dgm:spPr/>
      <dgm:t>
        <a:bodyPr/>
        <a:lstStyle/>
        <a:p>
          <a:endParaRPr lang="en-US"/>
        </a:p>
      </dgm:t>
    </dgm:pt>
  </dgm:ptLst>
  <dgm:cxnLst>
    <dgm:cxn modelId="{D111D8BB-7AAB-4620-AFDC-6CD607F887F1}" type="presOf" srcId="{E8B2FA5B-B5AD-4EC2-BF07-026078115011}" destId="{4E04A33B-7A4A-4465-808F-DDA93A2F0C33}" srcOrd="0" destOrd="0" presId="urn:microsoft.com/office/officeart/2005/8/layout/radial1"/>
    <dgm:cxn modelId="{AB0F8B28-0568-44AD-A2B5-F467A392930B}" type="presOf" srcId="{04E5591E-9F5A-40C7-AC7C-9A7AEE07E61F}" destId="{85AEDA93-4CE9-4F62-81CB-5839F1A4A2CB}" srcOrd="1" destOrd="0" presId="urn:microsoft.com/office/officeart/2005/8/layout/radial1"/>
    <dgm:cxn modelId="{6B8246DF-F586-475B-A6EA-E365F2CCE85E}" type="presOf" srcId="{7EF1A477-8F9D-4204-9BA0-8A2C634115CF}" destId="{7E931A03-EF04-4BEB-A118-49BD051F43E6}" srcOrd="0" destOrd="0" presId="urn:microsoft.com/office/officeart/2005/8/layout/radial1"/>
    <dgm:cxn modelId="{1542F840-12F0-45D4-A2D2-0822E8306C8D}" srcId="{7EF1A477-8F9D-4204-9BA0-8A2C634115CF}" destId="{0560D332-7835-49B1-9D83-3BC18981FF95}" srcOrd="1" destOrd="0" parTransId="{0C5038A0-77F3-48AF-B1B9-BD094FF5B59D}" sibTransId="{2073D3E5-C391-4E99-9711-256E4D3F33AE}"/>
    <dgm:cxn modelId="{F78C9DEA-0125-46A5-B4C9-22024A0350EF}" type="presOf" srcId="{1E1C0884-062A-4982-A37B-3FAAB7AF4068}" destId="{A2BB2905-2186-4825-9889-473BD75F9675}" srcOrd="1" destOrd="0" presId="urn:microsoft.com/office/officeart/2005/8/layout/radial1"/>
    <dgm:cxn modelId="{D34A3C96-B270-48E6-9B90-200DA8E4BF39}" type="presOf" srcId="{8D5CFF01-044E-4170-9C06-02440B03A25C}" destId="{4A7CFFB3-552C-43B7-AACF-7B1A56BE06D9}" srcOrd="0" destOrd="0" presId="urn:microsoft.com/office/officeart/2005/8/layout/radial1"/>
    <dgm:cxn modelId="{EC0B5054-A65B-4EFF-885C-406E7BAE9224}" type="presOf" srcId="{93E5615E-5E21-4883-9FEF-36961C6CEE37}" destId="{CE6F379F-E464-4F06-873F-614C5C5B508B}" srcOrd="0" destOrd="0" presId="urn:microsoft.com/office/officeart/2005/8/layout/radial1"/>
    <dgm:cxn modelId="{59C1F919-A670-4341-AE8B-B2D579F473F0}" srcId="{E8B2FA5B-B5AD-4EC2-BF07-026078115011}" destId="{7EF1A477-8F9D-4204-9BA0-8A2C634115CF}" srcOrd="0" destOrd="0" parTransId="{DCA13BF2-DCF4-4587-A61F-18C56671D186}" sibTransId="{8316E915-AC9C-4132-8885-60523B0F129E}"/>
    <dgm:cxn modelId="{50C9B603-64A5-4D4C-8DE4-F996539042E4}" type="presOf" srcId="{0C5038A0-77F3-48AF-B1B9-BD094FF5B59D}" destId="{CEC477C9-02EA-4252-A240-83DFDFFC7067}" srcOrd="1" destOrd="0" presId="urn:microsoft.com/office/officeart/2005/8/layout/radial1"/>
    <dgm:cxn modelId="{55852D55-BFD2-46DD-86A4-42DD3717E90E}" type="presOf" srcId="{04E5591E-9F5A-40C7-AC7C-9A7AEE07E61F}" destId="{64D0137E-184B-4CEB-A630-E6BAFCADEF71}" srcOrd="0" destOrd="0" presId="urn:microsoft.com/office/officeart/2005/8/layout/radial1"/>
    <dgm:cxn modelId="{CA3A9DD4-66BA-4797-977F-1959521A1E1B}" type="presOf" srcId="{1E1C0884-062A-4982-A37B-3FAAB7AF4068}" destId="{286EB966-D4A3-4A33-B784-2CE3657A3E7E}" srcOrd="0" destOrd="0" presId="urn:microsoft.com/office/officeart/2005/8/layout/radial1"/>
    <dgm:cxn modelId="{3888C00D-EE2E-4FA4-BE80-21C04D5E7574}" type="presOf" srcId="{0C5038A0-77F3-48AF-B1B9-BD094FF5B59D}" destId="{98999256-ECC1-4EA1-8D45-1F85E92957EE}" srcOrd="0" destOrd="0" presId="urn:microsoft.com/office/officeart/2005/8/layout/radial1"/>
    <dgm:cxn modelId="{7C8B18A8-E1E9-4C79-B90F-128D95790EAF}" type="presOf" srcId="{0560D332-7835-49B1-9D83-3BC18981FF95}" destId="{BEBC45EF-83AA-41A5-BF1D-C993627F7707}" srcOrd="0" destOrd="0" presId="urn:microsoft.com/office/officeart/2005/8/layout/radial1"/>
    <dgm:cxn modelId="{59446CAC-883F-4743-AFCA-E8C45174B094}" srcId="{7EF1A477-8F9D-4204-9BA0-8A2C634115CF}" destId="{93E5615E-5E21-4883-9FEF-36961C6CEE37}" srcOrd="0" destOrd="0" parTransId="{04E5591E-9F5A-40C7-AC7C-9A7AEE07E61F}" sibTransId="{884BEB70-771F-4D6D-BDD9-79E60F9BB705}"/>
    <dgm:cxn modelId="{4E8E8230-0370-4A6F-AE0F-64BA900E003B}" type="presOf" srcId="{8D5CFF01-044E-4170-9C06-02440B03A25C}" destId="{AAC3B629-7A26-43AC-B218-2FA94DA22F14}" srcOrd="1" destOrd="0" presId="urn:microsoft.com/office/officeart/2005/8/layout/radial1"/>
    <dgm:cxn modelId="{D662BB32-1CAE-45E0-8739-F63423DE80BF}" type="presOf" srcId="{62B42CC6-D49E-4E77-B584-1684A3DC1901}" destId="{1BA2D493-28CF-4DA8-835C-48BF5A7997E2}" srcOrd="0" destOrd="0" presId="urn:microsoft.com/office/officeart/2005/8/layout/radial1"/>
    <dgm:cxn modelId="{551D982B-F9AE-4D92-9DD5-52D35E461AF9}" srcId="{7EF1A477-8F9D-4204-9BA0-8A2C634115CF}" destId="{67DC1E01-F8AE-48AA-84B0-F6DC2FD88BFB}" srcOrd="3" destOrd="0" parTransId="{1E1C0884-062A-4982-A37B-3FAAB7AF4068}" sibTransId="{BC1D9DEB-D4CC-4F78-A3FA-59D90F49F13E}"/>
    <dgm:cxn modelId="{BCC3370A-EC27-491B-B6C0-CDD2EDFF300D}" type="presOf" srcId="{67DC1E01-F8AE-48AA-84B0-F6DC2FD88BFB}" destId="{90F53465-A360-4B2C-A08B-21B5647654CE}" srcOrd="0" destOrd="0" presId="urn:microsoft.com/office/officeart/2005/8/layout/radial1"/>
    <dgm:cxn modelId="{AEF5DE7A-501B-4AE2-9005-577860E4DF45}" srcId="{7EF1A477-8F9D-4204-9BA0-8A2C634115CF}" destId="{62B42CC6-D49E-4E77-B584-1684A3DC1901}" srcOrd="2" destOrd="0" parTransId="{8D5CFF01-044E-4170-9C06-02440B03A25C}" sibTransId="{EB767482-0F35-4A00-9BA0-83CA5F763F2B}"/>
    <dgm:cxn modelId="{2760D3F8-6248-4CF1-B04A-408C340D7CFF}" type="presParOf" srcId="{4E04A33B-7A4A-4465-808F-DDA93A2F0C33}" destId="{7E931A03-EF04-4BEB-A118-49BD051F43E6}" srcOrd="0" destOrd="0" presId="urn:microsoft.com/office/officeart/2005/8/layout/radial1"/>
    <dgm:cxn modelId="{3D1E7920-EBC5-4A90-95F3-0EC66EA54775}" type="presParOf" srcId="{4E04A33B-7A4A-4465-808F-DDA93A2F0C33}" destId="{64D0137E-184B-4CEB-A630-E6BAFCADEF71}" srcOrd="1" destOrd="0" presId="urn:microsoft.com/office/officeart/2005/8/layout/radial1"/>
    <dgm:cxn modelId="{59842E22-AA51-45F0-9EA6-E5550891C964}" type="presParOf" srcId="{64D0137E-184B-4CEB-A630-E6BAFCADEF71}" destId="{85AEDA93-4CE9-4F62-81CB-5839F1A4A2CB}" srcOrd="0" destOrd="0" presId="urn:microsoft.com/office/officeart/2005/8/layout/radial1"/>
    <dgm:cxn modelId="{3EF53C9F-2ADB-434A-B42D-7AD45E69050F}" type="presParOf" srcId="{4E04A33B-7A4A-4465-808F-DDA93A2F0C33}" destId="{CE6F379F-E464-4F06-873F-614C5C5B508B}" srcOrd="2" destOrd="0" presId="urn:microsoft.com/office/officeart/2005/8/layout/radial1"/>
    <dgm:cxn modelId="{AF62C67B-AB6E-493C-A635-D415238E2C06}" type="presParOf" srcId="{4E04A33B-7A4A-4465-808F-DDA93A2F0C33}" destId="{98999256-ECC1-4EA1-8D45-1F85E92957EE}" srcOrd="3" destOrd="0" presId="urn:microsoft.com/office/officeart/2005/8/layout/radial1"/>
    <dgm:cxn modelId="{451613B2-0297-4764-A7F9-3C1A4C21A709}" type="presParOf" srcId="{98999256-ECC1-4EA1-8D45-1F85E92957EE}" destId="{CEC477C9-02EA-4252-A240-83DFDFFC7067}" srcOrd="0" destOrd="0" presId="urn:microsoft.com/office/officeart/2005/8/layout/radial1"/>
    <dgm:cxn modelId="{97A1569F-BB44-48C9-915E-8B8A99249740}" type="presParOf" srcId="{4E04A33B-7A4A-4465-808F-DDA93A2F0C33}" destId="{BEBC45EF-83AA-41A5-BF1D-C993627F7707}" srcOrd="4" destOrd="0" presId="urn:microsoft.com/office/officeart/2005/8/layout/radial1"/>
    <dgm:cxn modelId="{98441EBF-D58A-4B8F-A8D8-1713E85C591C}" type="presParOf" srcId="{4E04A33B-7A4A-4465-808F-DDA93A2F0C33}" destId="{4A7CFFB3-552C-43B7-AACF-7B1A56BE06D9}" srcOrd="5" destOrd="0" presId="urn:microsoft.com/office/officeart/2005/8/layout/radial1"/>
    <dgm:cxn modelId="{C7FDEC9A-97BF-4EDD-830D-243412A14F17}" type="presParOf" srcId="{4A7CFFB3-552C-43B7-AACF-7B1A56BE06D9}" destId="{AAC3B629-7A26-43AC-B218-2FA94DA22F14}" srcOrd="0" destOrd="0" presId="urn:microsoft.com/office/officeart/2005/8/layout/radial1"/>
    <dgm:cxn modelId="{3440DD64-62BE-48D2-B2F0-CCADD75A3172}" type="presParOf" srcId="{4E04A33B-7A4A-4465-808F-DDA93A2F0C33}" destId="{1BA2D493-28CF-4DA8-835C-48BF5A7997E2}" srcOrd="6" destOrd="0" presId="urn:microsoft.com/office/officeart/2005/8/layout/radial1"/>
    <dgm:cxn modelId="{15873C78-CC78-409B-8EBB-B8ECB14EACC9}" type="presParOf" srcId="{4E04A33B-7A4A-4465-808F-DDA93A2F0C33}" destId="{286EB966-D4A3-4A33-B784-2CE3657A3E7E}" srcOrd="7" destOrd="0" presId="urn:microsoft.com/office/officeart/2005/8/layout/radial1"/>
    <dgm:cxn modelId="{1722ECCC-01B5-439D-A154-2AC329D2A2CF}" type="presParOf" srcId="{286EB966-D4A3-4A33-B784-2CE3657A3E7E}" destId="{A2BB2905-2186-4825-9889-473BD75F9675}" srcOrd="0" destOrd="0" presId="urn:microsoft.com/office/officeart/2005/8/layout/radial1"/>
    <dgm:cxn modelId="{9F5C06DE-0C1B-4DBC-B93F-0465DEC362CB}" type="presParOf" srcId="{4E04A33B-7A4A-4465-808F-DDA93A2F0C33}" destId="{90F53465-A360-4B2C-A08B-21B5647654CE}" srcOrd="8" destOrd="0" presId="urn:microsoft.com/office/officeart/2005/8/layout/radia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9B735B-5DF5-4B92-8DB0-602D1740CADB}" type="doc">
      <dgm:prSet loTypeId="urn:microsoft.com/office/officeart/2005/8/layout/hProcess9" loCatId="process" qsTypeId="urn:microsoft.com/office/officeart/2005/8/quickstyle/simple1" qsCatId="simple" csTypeId="urn:microsoft.com/office/officeart/2005/8/colors/accent1_2" csCatId="accent1" phldr="1"/>
      <dgm:spPr/>
    </dgm:pt>
    <dgm:pt modelId="{62A80F92-A412-492F-A86D-821CFEA21D7F}">
      <dgm:prSet phldrT="[Text]" custT="1"/>
      <dgm:spPr/>
      <dgm:t>
        <a:bodyPr/>
        <a:lstStyle/>
        <a:p>
          <a:r>
            <a:rPr lang="en-US" sz="2200" dirty="0" smtClean="0">
              <a:latin typeface="Signika" panose="02010003020600000004" pitchFamily="2" charset="0"/>
            </a:rPr>
            <a:t>Owner defines project goals &amp; business case</a:t>
          </a:r>
          <a:endParaRPr lang="en-US" sz="2200" dirty="0">
            <a:latin typeface="Signika" panose="02010003020600000004" pitchFamily="2" charset="0"/>
          </a:endParaRPr>
        </a:p>
      </dgm:t>
    </dgm:pt>
    <dgm:pt modelId="{AEFC8CDE-A3B0-43C6-9795-A89D30B30C31}" type="parTrans" cxnId="{B3E38485-BFCD-4045-B5F9-854743FB8517}">
      <dgm:prSet/>
      <dgm:spPr/>
      <dgm:t>
        <a:bodyPr/>
        <a:lstStyle/>
        <a:p>
          <a:endParaRPr lang="en-US"/>
        </a:p>
      </dgm:t>
    </dgm:pt>
    <dgm:pt modelId="{BCE108AE-2663-4207-8F89-40B75BCB4260}" type="sibTrans" cxnId="{B3E38485-BFCD-4045-B5F9-854743FB8517}">
      <dgm:prSet/>
      <dgm:spPr/>
      <dgm:t>
        <a:bodyPr/>
        <a:lstStyle/>
        <a:p>
          <a:endParaRPr lang="en-US"/>
        </a:p>
      </dgm:t>
    </dgm:pt>
    <dgm:pt modelId="{D0D70C75-4B64-49C8-8B76-BC013E4BB780}">
      <dgm:prSet phldrT="[Text]" custT="1"/>
      <dgm:spPr/>
      <dgm:t>
        <a:bodyPr/>
        <a:lstStyle/>
        <a:p>
          <a:r>
            <a:rPr lang="en-US" sz="2200" dirty="0" smtClean="0">
              <a:latin typeface="Signika" panose="02010003020600000004" pitchFamily="2" charset="0"/>
            </a:rPr>
            <a:t>Key success factors are expressed in Project scope, quality, schedule and budget</a:t>
          </a:r>
          <a:endParaRPr lang="en-US" sz="2200" dirty="0">
            <a:latin typeface="Signika" panose="02010003020600000004" pitchFamily="2" charset="0"/>
          </a:endParaRPr>
        </a:p>
      </dgm:t>
    </dgm:pt>
    <dgm:pt modelId="{B3F173D1-14B4-443A-B11F-13E90161AE21}" type="parTrans" cxnId="{9B18195E-6846-4C05-BBD5-4AC932D24939}">
      <dgm:prSet/>
      <dgm:spPr/>
      <dgm:t>
        <a:bodyPr/>
        <a:lstStyle/>
        <a:p>
          <a:endParaRPr lang="en-US"/>
        </a:p>
      </dgm:t>
    </dgm:pt>
    <dgm:pt modelId="{D0528B36-5E2D-467D-9812-25CFB3634516}" type="sibTrans" cxnId="{9B18195E-6846-4C05-BBD5-4AC932D24939}">
      <dgm:prSet/>
      <dgm:spPr/>
      <dgm:t>
        <a:bodyPr/>
        <a:lstStyle/>
        <a:p>
          <a:endParaRPr lang="en-US"/>
        </a:p>
      </dgm:t>
    </dgm:pt>
    <dgm:pt modelId="{069E3F56-31CF-4475-BDC8-3754DAA50231}">
      <dgm:prSet phldrT="[Text]" custT="1"/>
      <dgm:spPr/>
      <dgm:t>
        <a:bodyPr/>
        <a:lstStyle/>
        <a:p>
          <a:r>
            <a:rPr lang="en-US" sz="2200" dirty="0" smtClean="0">
              <a:latin typeface="Signika" panose="02010003020600000004" pitchFamily="2" charset="0"/>
            </a:rPr>
            <a:t>Decision matrix to select best project delivery method</a:t>
          </a:r>
          <a:endParaRPr lang="en-US" sz="2200" dirty="0">
            <a:latin typeface="Signika" panose="02010003020600000004" pitchFamily="2" charset="0"/>
          </a:endParaRPr>
        </a:p>
      </dgm:t>
    </dgm:pt>
    <dgm:pt modelId="{3B6BBAE4-3F3A-4EBF-A9D3-6D733E600A37}" type="parTrans" cxnId="{C26D7E9A-03D8-40C4-85A8-F4C478AD7881}">
      <dgm:prSet/>
      <dgm:spPr/>
      <dgm:t>
        <a:bodyPr/>
        <a:lstStyle/>
        <a:p>
          <a:endParaRPr lang="en-US"/>
        </a:p>
      </dgm:t>
    </dgm:pt>
    <dgm:pt modelId="{AEACCF36-AB5B-4E20-BFA4-4CB893573DC7}" type="sibTrans" cxnId="{C26D7E9A-03D8-40C4-85A8-F4C478AD7881}">
      <dgm:prSet/>
      <dgm:spPr/>
      <dgm:t>
        <a:bodyPr/>
        <a:lstStyle/>
        <a:p>
          <a:endParaRPr lang="en-US"/>
        </a:p>
      </dgm:t>
    </dgm:pt>
    <dgm:pt modelId="{F7E506FB-5733-4260-B768-17622F3BF965}" type="pres">
      <dgm:prSet presAssocID="{CE9B735B-5DF5-4B92-8DB0-602D1740CADB}" presName="CompostProcess" presStyleCnt="0">
        <dgm:presLayoutVars>
          <dgm:dir/>
          <dgm:resizeHandles val="exact"/>
        </dgm:presLayoutVars>
      </dgm:prSet>
      <dgm:spPr/>
    </dgm:pt>
    <dgm:pt modelId="{735BD472-0F9F-4076-A08D-B41A890C05DF}" type="pres">
      <dgm:prSet presAssocID="{CE9B735B-5DF5-4B92-8DB0-602D1740CADB}" presName="arrow" presStyleLbl="bgShp" presStyleIdx="0" presStyleCnt="1" custLinFactNeighborY="-1250"/>
      <dgm:spPr/>
    </dgm:pt>
    <dgm:pt modelId="{4C8EA642-E86B-4394-A53B-0CED40647403}" type="pres">
      <dgm:prSet presAssocID="{CE9B735B-5DF5-4B92-8DB0-602D1740CADB}" presName="linearProcess" presStyleCnt="0"/>
      <dgm:spPr/>
    </dgm:pt>
    <dgm:pt modelId="{D1167108-45E3-4E87-AF96-EB7809D18410}" type="pres">
      <dgm:prSet presAssocID="{62A80F92-A412-492F-A86D-821CFEA21D7F}" presName="textNode" presStyleLbl="node1" presStyleIdx="0" presStyleCnt="3">
        <dgm:presLayoutVars>
          <dgm:bulletEnabled val="1"/>
        </dgm:presLayoutVars>
      </dgm:prSet>
      <dgm:spPr/>
      <dgm:t>
        <a:bodyPr/>
        <a:lstStyle/>
        <a:p>
          <a:endParaRPr lang="en-US"/>
        </a:p>
      </dgm:t>
    </dgm:pt>
    <dgm:pt modelId="{9FCFCDD0-214F-4052-990F-7701717950D1}" type="pres">
      <dgm:prSet presAssocID="{BCE108AE-2663-4207-8F89-40B75BCB4260}" presName="sibTrans" presStyleCnt="0"/>
      <dgm:spPr/>
    </dgm:pt>
    <dgm:pt modelId="{8A72594F-166E-43CE-A9AA-F8A58F7A7370}" type="pres">
      <dgm:prSet presAssocID="{D0D70C75-4B64-49C8-8B76-BC013E4BB780}" presName="textNode" presStyleLbl="node1" presStyleIdx="1" presStyleCnt="3" custScaleY="150000">
        <dgm:presLayoutVars>
          <dgm:bulletEnabled val="1"/>
        </dgm:presLayoutVars>
      </dgm:prSet>
      <dgm:spPr/>
      <dgm:t>
        <a:bodyPr/>
        <a:lstStyle/>
        <a:p>
          <a:endParaRPr lang="en-US"/>
        </a:p>
      </dgm:t>
    </dgm:pt>
    <dgm:pt modelId="{3CB83088-AA8B-4376-9749-D9C2AB08B750}" type="pres">
      <dgm:prSet presAssocID="{D0528B36-5E2D-467D-9812-25CFB3634516}" presName="sibTrans" presStyleCnt="0"/>
      <dgm:spPr/>
    </dgm:pt>
    <dgm:pt modelId="{7090CD77-9E2E-4939-84DC-8985D1801461}" type="pres">
      <dgm:prSet presAssocID="{069E3F56-31CF-4475-BDC8-3754DAA50231}" presName="textNode" presStyleLbl="node1" presStyleIdx="2" presStyleCnt="3" custScaleY="140625">
        <dgm:presLayoutVars>
          <dgm:bulletEnabled val="1"/>
        </dgm:presLayoutVars>
      </dgm:prSet>
      <dgm:spPr/>
      <dgm:t>
        <a:bodyPr/>
        <a:lstStyle/>
        <a:p>
          <a:endParaRPr lang="en-US"/>
        </a:p>
      </dgm:t>
    </dgm:pt>
  </dgm:ptLst>
  <dgm:cxnLst>
    <dgm:cxn modelId="{9B9D3123-C411-4E01-986C-1CE04F0CED6A}" type="presOf" srcId="{62A80F92-A412-492F-A86D-821CFEA21D7F}" destId="{D1167108-45E3-4E87-AF96-EB7809D18410}" srcOrd="0" destOrd="0" presId="urn:microsoft.com/office/officeart/2005/8/layout/hProcess9"/>
    <dgm:cxn modelId="{C063520F-FB9F-409B-8877-EFB87E9C6C49}" type="presOf" srcId="{069E3F56-31CF-4475-BDC8-3754DAA50231}" destId="{7090CD77-9E2E-4939-84DC-8985D1801461}" srcOrd="0" destOrd="0" presId="urn:microsoft.com/office/officeart/2005/8/layout/hProcess9"/>
    <dgm:cxn modelId="{C26D7E9A-03D8-40C4-85A8-F4C478AD7881}" srcId="{CE9B735B-5DF5-4B92-8DB0-602D1740CADB}" destId="{069E3F56-31CF-4475-BDC8-3754DAA50231}" srcOrd="2" destOrd="0" parTransId="{3B6BBAE4-3F3A-4EBF-A9D3-6D733E600A37}" sibTransId="{AEACCF36-AB5B-4E20-BFA4-4CB893573DC7}"/>
    <dgm:cxn modelId="{7EEB6F21-1A03-4EB2-85A0-AB14DD0C8476}" type="presOf" srcId="{CE9B735B-5DF5-4B92-8DB0-602D1740CADB}" destId="{F7E506FB-5733-4260-B768-17622F3BF965}" srcOrd="0" destOrd="0" presId="urn:microsoft.com/office/officeart/2005/8/layout/hProcess9"/>
    <dgm:cxn modelId="{9B18195E-6846-4C05-BBD5-4AC932D24939}" srcId="{CE9B735B-5DF5-4B92-8DB0-602D1740CADB}" destId="{D0D70C75-4B64-49C8-8B76-BC013E4BB780}" srcOrd="1" destOrd="0" parTransId="{B3F173D1-14B4-443A-B11F-13E90161AE21}" sibTransId="{D0528B36-5E2D-467D-9812-25CFB3634516}"/>
    <dgm:cxn modelId="{C60701F8-A432-4AB1-9F20-917E3A2792DA}" type="presOf" srcId="{D0D70C75-4B64-49C8-8B76-BC013E4BB780}" destId="{8A72594F-166E-43CE-A9AA-F8A58F7A7370}" srcOrd="0" destOrd="0" presId="urn:microsoft.com/office/officeart/2005/8/layout/hProcess9"/>
    <dgm:cxn modelId="{B3E38485-BFCD-4045-B5F9-854743FB8517}" srcId="{CE9B735B-5DF5-4B92-8DB0-602D1740CADB}" destId="{62A80F92-A412-492F-A86D-821CFEA21D7F}" srcOrd="0" destOrd="0" parTransId="{AEFC8CDE-A3B0-43C6-9795-A89D30B30C31}" sibTransId="{BCE108AE-2663-4207-8F89-40B75BCB4260}"/>
    <dgm:cxn modelId="{EB6F6932-61B0-44A3-B611-D0187904CB86}" type="presParOf" srcId="{F7E506FB-5733-4260-B768-17622F3BF965}" destId="{735BD472-0F9F-4076-A08D-B41A890C05DF}" srcOrd="0" destOrd="0" presId="urn:microsoft.com/office/officeart/2005/8/layout/hProcess9"/>
    <dgm:cxn modelId="{8C3391CC-D3E8-4D5B-8BD6-62EA8CFD7F20}" type="presParOf" srcId="{F7E506FB-5733-4260-B768-17622F3BF965}" destId="{4C8EA642-E86B-4394-A53B-0CED40647403}" srcOrd="1" destOrd="0" presId="urn:microsoft.com/office/officeart/2005/8/layout/hProcess9"/>
    <dgm:cxn modelId="{2BD9BC9F-A92C-4345-A773-A5D4AA1B468C}" type="presParOf" srcId="{4C8EA642-E86B-4394-A53B-0CED40647403}" destId="{D1167108-45E3-4E87-AF96-EB7809D18410}" srcOrd="0" destOrd="0" presId="urn:microsoft.com/office/officeart/2005/8/layout/hProcess9"/>
    <dgm:cxn modelId="{F9D5E197-D76B-4D75-8710-B52E8FECFB71}" type="presParOf" srcId="{4C8EA642-E86B-4394-A53B-0CED40647403}" destId="{9FCFCDD0-214F-4052-990F-7701717950D1}" srcOrd="1" destOrd="0" presId="urn:microsoft.com/office/officeart/2005/8/layout/hProcess9"/>
    <dgm:cxn modelId="{CB44D266-347B-4F5F-8387-35747E1BD575}" type="presParOf" srcId="{4C8EA642-E86B-4394-A53B-0CED40647403}" destId="{8A72594F-166E-43CE-A9AA-F8A58F7A7370}" srcOrd="2" destOrd="0" presId="urn:microsoft.com/office/officeart/2005/8/layout/hProcess9"/>
    <dgm:cxn modelId="{18C1B502-92B5-41B5-A951-8D23F2046985}" type="presParOf" srcId="{4C8EA642-E86B-4394-A53B-0CED40647403}" destId="{3CB83088-AA8B-4376-9749-D9C2AB08B750}" srcOrd="3" destOrd="0" presId="urn:microsoft.com/office/officeart/2005/8/layout/hProcess9"/>
    <dgm:cxn modelId="{EFC5D073-02A8-4EF1-8146-88B3D105E428}" type="presParOf" srcId="{4C8EA642-E86B-4394-A53B-0CED40647403}" destId="{7090CD77-9E2E-4939-84DC-8985D1801461}"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31A03-EF04-4BEB-A118-49BD051F43E6}">
      <dsp:nvSpPr>
        <dsp:cNvPr id="0" name=""/>
        <dsp:cNvSpPr/>
      </dsp:nvSpPr>
      <dsp:spPr>
        <a:xfrm>
          <a:off x="1676404" y="1295399"/>
          <a:ext cx="1669269" cy="102166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Port of Seattle</a:t>
          </a:r>
          <a:endParaRPr lang="en-US" sz="2300" kern="1200" dirty="0"/>
        </a:p>
      </dsp:txBody>
      <dsp:txXfrm>
        <a:off x="1920863" y="1445018"/>
        <a:ext cx="1180351" cy="722422"/>
      </dsp:txXfrm>
    </dsp:sp>
    <dsp:sp modelId="{64D0137E-184B-4CEB-A630-E6BAFCADEF71}">
      <dsp:nvSpPr>
        <dsp:cNvPr id="0" name=""/>
        <dsp:cNvSpPr/>
      </dsp:nvSpPr>
      <dsp:spPr>
        <a:xfrm rot="16634347">
          <a:off x="2459368" y="1148768"/>
          <a:ext cx="266279" cy="32178"/>
        </a:xfrm>
        <a:custGeom>
          <a:avLst/>
          <a:gdLst/>
          <a:ahLst/>
          <a:cxnLst/>
          <a:rect l="0" t="0" r="0" b="0"/>
          <a:pathLst>
            <a:path>
              <a:moveTo>
                <a:pt x="0" y="16089"/>
              </a:moveTo>
              <a:lnTo>
                <a:pt x="266279" y="1608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585851" y="1158200"/>
        <a:ext cx="13313" cy="13313"/>
      </dsp:txXfrm>
    </dsp:sp>
    <dsp:sp modelId="{CE6F379F-E464-4F06-873F-614C5C5B508B}">
      <dsp:nvSpPr>
        <dsp:cNvPr id="0" name=""/>
        <dsp:cNvSpPr/>
      </dsp:nvSpPr>
      <dsp:spPr>
        <a:xfrm>
          <a:off x="2043517" y="13804"/>
          <a:ext cx="1260626" cy="102166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Aviation</a:t>
          </a:r>
          <a:endParaRPr lang="en-US" sz="1800" kern="1200" dirty="0"/>
        </a:p>
      </dsp:txBody>
      <dsp:txXfrm>
        <a:off x="2228131" y="163423"/>
        <a:ext cx="891398" cy="722422"/>
      </dsp:txXfrm>
    </dsp:sp>
    <dsp:sp modelId="{98999256-ECC1-4EA1-8D45-1F85E92957EE}">
      <dsp:nvSpPr>
        <dsp:cNvPr id="0" name=""/>
        <dsp:cNvSpPr/>
      </dsp:nvSpPr>
      <dsp:spPr>
        <a:xfrm rot="82729">
          <a:off x="3345008" y="1811937"/>
          <a:ext cx="143286" cy="32178"/>
        </a:xfrm>
        <a:custGeom>
          <a:avLst/>
          <a:gdLst/>
          <a:ahLst/>
          <a:cxnLst/>
          <a:rect l="0" t="0" r="0" b="0"/>
          <a:pathLst>
            <a:path>
              <a:moveTo>
                <a:pt x="0" y="16089"/>
              </a:moveTo>
              <a:lnTo>
                <a:pt x="143286" y="1608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413069" y="1824444"/>
        <a:ext cx="7164" cy="7164"/>
      </dsp:txXfrm>
    </dsp:sp>
    <dsp:sp modelId="{BEBC45EF-83AA-41A5-BF1D-C993627F7707}">
      <dsp:nvSpPr>
        <dsp:cNvPr id="0" name=""/>
        <dsp:cNvSpPr/>
      </dsp:nvSpPr>
      <dsp:spPr>
        <a:xfrm>
          <a:off x="3487109" y="1343369"/>
          <a:ext cx="2033869" cy="102166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Economic Development</a:t>
          </a:r>
          <a:endParaRPr lang="en-US" sz="1800" kern="1200" dirty="0"/>
        </a:p>
      </dsp:txBody>
      <dsp:txXfrm>
        <a:off x="3784962" y="1492988"/>
        <a:ext cx="1438163" cy="722422"/>
      </dsp:txXfrm>
    </dsp:sp>
    <dsp:sp modelId="{4A7CFFB3-552C-43B7-AACF-7B1A56BE06D9}">
      <dsp:nvSpPr>
        <dsp:cNvPr id="0" name=""/>
        <dsp:cNvSpPr/>
      </dsp:nvSpPr>
      <dsp:spPr>
        <a:xfrm rot="4995616">
          <a:off x="2411686" y="2479169"/>
          <a:ext cx="361560" cy="32178"/>
        </a:xfrm>
        <a:custGeom>
          <a:avLst/>
          <a:gdLst/>
          <a:ahLst/>
          <a:cxnLst/>
          <a:rect l="0" t="0" r="0" b="0"/>
          <a:pathLst>
            <a:path>
              <a:moveTo>
                <a:pt x="0" y="16089"/>
              </a:moveTo>
              <a:lnTo>
                <a:pt x="361560" y="1608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583427" y="2486220"/>
        <a:ext cx="18078" cy="18078"/>
      </dsp:txXfrm>
    </dsp:sp>
    <dsp:sp modelId="{1BA2D493-28CF-4DA8-835C-48BF5A7997E2}">
      <dsp:nvSpPr>
        <dsp:cNvPr id="0" name=""/>
        <dsp:cNvSpPr/>
      </dsp:nvSpPr>
      <dsp:spPr>
        <a:xfrm>
          <a:off x="1967317" y="2672935"/>
          <a:ext cx="1413027" cy="102166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NW Seaport Alliance</a:t>
          </a:r>
          <a:endParaRPr lang="en-US" sz="1800" kern="1200" dirty="0"/>
        </a:p>
      </dsp:txBody>
      <dsp:txXfrm>
        <a:off x="2174250" y="2822554"/>
        <a:ext cx="999161" cy="722422"/>
      </dsp:txXfrm>
    </dsp:sp>
    <dsp:sp modelId="{286EB966-D4A3-4A33-B784-2CE3657A3E7E}">
      <dsp:nvSpPr>
        <dsp:cNvPr id="0" name=""/>
        <dsp:cNvSpPr/>
      </dsp:nvSpPr>
      <dsp:spPr>
        <a:xfrm rot="10700940">
          <a:off x="1495865" y="1816785"/>
          <a:ext cx="181499" cy="32178"/>
        </a:xfrm>
        <a:custGeom>
          <a:avLst/>
          <a:gdLst/>
          <a:ahLst/>
          <a:cxnLst/>
          <a:rect l="0" t="0" r="0" b="0"/>
          <a:pathLst>
            <a:path>
              <a:moveTo>
                <a:pt x="0" y="16089"/>
              </a:moveTo>
              <a:lnTo>
                <a:pt x="181499" y="1608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1582078" y="1828336"/>
        <a:ext cx="9074" cy="9074"/>
      </dsp:txXfrm>
    </dsp:sp>
    <dsp:sp modelId="{90F53465-A360-4B2C-A08B-21B5647654CE}">
      <dsp:nvSpPr>
        <dsp:cNvPr id="0" name=""/>
        <dsp:cNvSpPr/>
      </dsp:nvSpPr>
      <dsp:spPr>
        <a:xfrm>
          <a:off x="197145" y="1343369"/>
          <a:ext cx="1299193" cy="102166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Maritime</a:t>
          </a:r>
          <a:endParaRPr lang="en-US" sz="1800" kern="1200" dirty="0"/>
        </a:p>
      </dsp:txBody>
      <dsp:txXfrm>
        <a:off x="387407" y="1492988"/>
        <a:ext cx="918669" cy="7224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BD472-0F9F-4076-A08D-B41A890C05DF}">
      <dsp:nvSpPr>
        <dsp:cNvPr id="0" name=""/>
        <dsp:cNvSpPr/>
      </dsp:nvSpPr>
      <dsp:spPr>
        <a:xfrm>
          <a:off x="491489" y="0"/>
          <a:ext cx="5570220" cy="406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167108-45E3-4E87-AF96-EB7809D18410}">
      <dsp:nvSpPr>
        <dsp:cNvPr id="0" name=""/>
        <dsp:cNvSpPr/>
      </dsp:nvSpPr>
      <dsp:spPr>
        <a:xfrm>
          <a:off x="245" y="1219199"/>
          <a:ext cx="2010380" cy="1625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latin typeface="Signika" panose="02010003020600000004" pitchFamily="2" charset="0"/>
            </a:rPr>
            <a:t>Owner defines project goals &amp; business case</a:t>
          </a:r>
          <a:endParaRPr lang="en-US" sz="2200" kern="1200" dirty="0">
            <a:latin typeface="Signika" panose="02010003020600000004" pitchFamily="2" charset="0"/>
          </a:endParaRPr>
        </a:p>
      </dsp:txBody>
      <dsp:txXfrm>
        <a:off x="79600" y="1298554"/>
        <a:ext cx="1851670" cy="1466890"/>
      </dsp:txXfrm>
    </dsp:sp>
    <dsp:sp modelId="{8A72594F-166E-43CE-A9AA-F8A58F7A7370}">
      <dsp:nvSpPr>
        <dsp:cNvPr id="0" name=""/>
        <dsp:cNvSpPr/>
      </dsp:nvSpPr>
      <dsp:spPr>
        <a:xfrm>
          <a:off x="2271409" y="812799"/>
          <a:ext cx="2010380" cy="2438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latin typeface="Signika" panose="02010003020600000004" pitchFamily="2" charset="0"/>
            </a:rPr>
            <a:t>Key success factors are expressed in Project scope, quality, schedule and budget</a:t>
          </a:r>
          <a:endParaRPr lang="en-US" sz="2200" kern="1200" dirty="0">
            <a:latin typeface="Signika" panose="02010003020600000004" pitchFamily="2" charset="0"/>
          </a:endParaRPr>
        </a:p>
      </dsp:txBody>
      <dsp:txXfrm>
        <a:off x="2369548" y="910938"/>
        <a:ext cx="1814102" cy="2242122"/>
      </dsp:txXfrm>
    </dsp:sp>
    <dsp:sp modelId="{7090CD77-9E2E-4939-84DC-8985D1801461}">
      <dsp:nvSpPr>
        <dsp:cNvPr id="0" name=""/>
        <dsp:cNvSpPr/>
      </dsp:nvSpPr>
      <dsp:spPr>
        <a:xfrm>
          <a:off x="4542574" y="889000"/>
          <a:ext cx="2010380" cy="2286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latin typeface="Signika" panose="02010003020600000004" pitchFamily="2" charset="0"/>
            </a:rPr>
            <a:t>Decision matrix to select best project delivery method</a:t>
          </a:r>
          <a:endParaRPr lang="en-US" sz="2200" kern="1200" dirty="0">
            <a:latin typeface="Signika" panose="02010003020600000004" pitchFamily="2" charset="0"/>
          </a:endParaRPr>
        </a:p>
      </dsp:txBody>
      <dsp:txXfrm>
        <a:off x="4640713" y="987139"/>
        <a:ext cx="1814102" cy="208972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8BD6DBA6-0E77-4569-BB1B-0336914A8778}" type="datetimeFigureOut">
              <a:rPr lang="en-US" smtClean="0"/>
              <a:t>9/21/2016</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BF56C724-4C00-4144-ACB7-366E0C1DAA47}" type="slidenum">
              <a:rPr lang="en-US" smtClean="0"/>
              <a:t>‹#›</a:t>
            </a:fld>
            <a:endParaRPr lang="en-US" dirty="0"/>
          </a:p>
        </p:txBody>
      </p:sp>
    </p:spTree>
    <p:extLst>
      <p:ext uri="{BB962C8B-B14F-4D97-AF65-F5344CB8AC3E}">
        <p14:creationId xmlns:p14="http://schemas.microsoft.com/office/powerpoint/2010/main" val="3952714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5773"/>
          </a:xfrm>
          <a:prstGeom prst="rect">
            <a:avLst/>
          </a:prstGeom>
        </p:spPr>
        <p:txBody>
          <a:bodyPr vert="horz" lIns="91577" tIns="45789" rIns="91577" bIns="45789" rtlCol="0"/>
          <a:lstStyle>
            <a:lvl1pPr algn="l">
              <a:defRPr sz="1200"/>
            </a:lvl1pPr>
          </a:lstStyle>
          <a:p>
            <a:endParaRPr lang="en-US" dirty="0"/>
          </a:p>
        </p:txBody>
      </p:sp>
      <p:sp>
        <p:nvSpPr>
          <p:cNvPr id="3" name="Date Placeholder 2"/>
          <p:cNvSpPr>
            <a:spLocks noGrp="1"/>
          </p:cNvSpPr>
          <p:nvPr>
            <p:ph type="dt" idx="1"/>
          </p:nvPr>
        </p:nvSpPr>
        <p:spPr>
          <a:xfrm>
            <a:off x="3977531" y="0"/>
            <a:ext cx="3043979" cy="465773"/>
          </a:xfrm>
          <a:prstGeom prst="rect">
            <a:avLst/>
          </a:prstGeom>
        </p:spPr>
        <p:txBody>
          <a:bodyPr vert="horz" lIns="91577" tIns="45789" rIns="91577" bIns="45789" rtlCol="0"/>
          <a:lstStyle>
            <a:lvl1pPr algn="r">
              <a:defRPr sz="1200"/>
            </a:lvl1pPr>
          </a:lstStyle>
          <a:p>
            <a:fld id="{9FC1E15A-3D60-4835-A9B6-B4FAEE03EBEC}" type="datetimeFigureOut">
              <a:rPr lang="en-US" smtClean="0"/>
              <a:t>9/21/2016</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577" tIns="45789" rIns="91577" bIns="45789" rtlCol="0" anchor="ctr"/>
          <a:lstStyle/>
          <a:p>
            <a:endParaRPr lang="en-US" dirty="0"/>
          </a:p>
        </p:txBody>
      </p:sp>
      <p:sp>
        <p:nvSpPr>
          <p:cNvPr id="5" name="Notes Placeholder 4"/>
          <p:cNvSpPr>
            <a:spLocks noGrp="1"/>
          </p:cNvSpPr>
          <p:nvPr>
            <p:ph type="body" sz="quarter" idx="3"/>
          </p:nvPr>
        </p:nvSpPr>
        <p:spPr>
          <a:xfrm>
            <a:off x="702946" y="4422459"/>
            <a:ext cx="5617208" cy="4188778"/>
          </a:xfrm>
          <a:prstGeom prst="rect">
            <a:avLst/>
          </a:prstGeom>
        </p:spPr>
        <p:txBody>
          <a:bodyPr vert="horz" lIns="91577" tIns="45789" rIns="91577" bIns="457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1738"/>
            <a:ext cx="3043979" cy="465773"/>
          </a:xfrm>
          <a:prstGeom prst="rect">
            <a:avLst/>
          </a:prstGeom>
        </p:spPr>
        <p:txBody>
          <a:bodyPr vert="horz" lIns="91577" tIns="45789" rIns="91577" bIns="457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7531" y="8841738"/>
            <a:ext cx="3043979" cy="465773"/>
          </a:xfrm>
          <a:prstGeom prst="rect">
            <a:avLst/>
          </a:prstGeom>
        </p:spPr>
        <p:txBody>
          <a:bodyPr vert="horz" lIns="91577" tIns="45789" rIns="91577" bIns="45789" rtlCol="0" anchor="b"/>
          <a:lstStyle>
            <a:lvl1pPr algn="r">
              <a:defRPr sz="1200"/>
            </a:lvl1pPr>
          </a:lstStyle>
          <a:p>
            <a:fld id="{FDCC6113-E875-41A9-B4E5-9517CA9291A2}" type="slidenum">
              <a:rPr lang="en-US" smtClean="0"/>
              <a:t>‹#›</a:t>
            </a:fld>
            <a:endParaRPr lang="en-US" dirty="0"/>
          </a:p>
        </p:txBody>
      </p:sp>
    </p:spTree>
    <p:extLst>
      <p:ext uri="{BB962C8B-B14F-4D97-AF65-F5344CB8AC3E}">
        <p14:creationId xmlns:p14="http://schemas.microsoft.com/office/powerpoint/2010/main" val="3824654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C6113-E875-41A9-B4E5-9517CA9291A2}" type="slidenum">
              <a:rPr lang="en-US" smtClean="0"/>
              <a:t>1</a:t>
            </a:fld>
            <a:endParaRPr lang="en-US" dirty="0"/>
          </a:p>
        </p:txBody>
      </p:sp>
    </p:spTree>
    <p:extLst>
      <p:ext uri="{BB962C8B-B14F-4D97-AF65-F5344CB8AC3E}">
        <p14:creationId xmlns:p14="http://schemas.microsoft.com/office/powerpoint/2010/main" val="453483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C6113-E875-41A9-B4E5-9517CA9291A2}" type="slidenum">
              <a:rPr lang="en-US" smtClean="0"/>
              <a:t>10</a:t>
            </a:fld>
            <a:endParaRPr lang="en-US" dirty="0"/>
          </a:p>
        </p:txBody>
      </p:sp>
    </p:spTree>
    <p:extLst>
      <p:ext uri="{BB962C8B-B14F-4D97-AF65-F5344CB8AC3E}">
        <p14:creationId xmlns:p14="http://schemas.microsoft.com/office/powerpoint/2010/main" val="4068346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C6113-E875-41A9-B4E5-9517CA9291A2}" type="slidenum">
              <a:rPr lang="en-US" smtClean="0"/>
              <a:t>11</a:t>
            </a:fld>
            <a:endParaRPr lang="en-US" dirty="0"/>
          </a:p>
        </p:txBody>
      </p:sp>
    </p:spTree>
    <p:extLst>
      <p:ext uri="{BB962C8B-B14F-4D97-AF65-F5344CB8AC3E}">
        <p14:creationId xmlns:p14="http://schemas.microsoft.com/office/powerpoint/2010/main" val="3525554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C6113-E875-41A9-B4E5-9517CA9291A2}" type="slidenum">
              <a:rPr lang="en-US" smtClean="0"/>
              <a:t>14</a:t>
            </a:fld>
            <a:endParaRPr lang="en-US" dirty="0"/>
          </a:p>
        </p:txBody>
      </p:sp>
    </p:spTree>
    <p:extLst>
      <p:ext uri="{BB962C8B-B14F-4D97-AF65-F5344CB8AC3E}">
        <p14:creationId xmlns:p14="http://schemas.microsoft.com/office/powerpoint/2010/main" val="2213973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C6113-E875-41A9-B4E5-9517CA9291A2}" type="slidenum">
              <a:rPr lang="en-US" smtClean="0"/>
              <a:t>15</a:t>
            </a:fld>
            <a:endParaRPr lang="en-US" dirty="0"/>
          </a:p>
        </p:txBody>
      </p:sp>
    </p:spTree>
    <p:extLst>
      <p:ext uri="{BB962C8B-B14F-4D97-AF65-F5344CB8AC3E}">
        <p14:creationId xmlns:p14="http://schemas.microsoft.com/office/powerpoint/2010/main" val="2998257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C6113-E875-41A9-B4E5-9517CA9291A2}" type="slidenum">
              <a:rPr lang="en-US" smtClean="0"/>
              <a:t>16</a:t>
            </a:fld>
            <a:endParaRPr lang="en-US" dirty="0"/>
          </a:p>
        </p:txBody>
      </p:sp>
    </p:spTree>
    <p:extLst>
      <p:ext uri="{BB962C8B-B14F-4D97-AF65-F5344CB8AC3E}">
        <p14:creationId xmlns:p14="http://schemas.microsoft.com/office/powerpoint/2010/main" val="1537351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C6113-E875-41A9-B4E5-9517CA9291A2}" type="slidenum">
              <a:rPr lang="en-US" smtClean="0"/>
              <a:t>17</a:t>
            </a:fld>
            <a:endParaRPr lang="en-US" dirty="0"/>
          </a:p>
        </p:txBody>
      </p:sp>
    </p:spTree>
    <p:extLst>
      <p:ext uri="{BB962C8B-B14F-4D97-AF65-F5344CB8AC3E}">
        <p14:creationId xmlns:p14="http://schemas.microsoft.com/office/powerpoint/2010/main" val="1537351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C6113-E875-41A9-B4E5-9517CA9291A2}" type="slidenum">
              <a:rPr lang="en-US" smtClean="0"/>
              <a:t>18</a:t>
            </a:fld>
            <a:endParaRPr lang="en-US" dirty="0"/>
          </a:p>
        </p:txBody>
      </p:sp>
    </p:spTree>
    <p:extLst>
      <p:ext uri="{BB962C8B-B14F-4D97-AF65-F5344CB8AC3E}">
        <p14:creationId xmlns:p14="http://schemas.microsoft.com/office/powerpoint/2010/main" val="1861571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C6113-E875-41A9-B4E5-9517CA9291A2}" type="slidenum">
              <a:rPr lang="en-US" smtClean="0"/>
              <a:t>19</a:t>
            </a:fld>
            <a:endParaRPr lang="en-US" dirty="0"/>
          </a:p>
        </p:txBody>
      </p:sp>
    </p:spTree>
    <p:extLst>
      <p:ext uri="{BB962C8B-B14F-4D97-AF65-F5344CB8AC3E}">
        <p14:creationId xmlns:p14="http://schemas.microsoft.com/office/powerpoint/2010/main" val="2488473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C6113-E875-41A9-B4E5-9517CA9291A2}" type="slidenum">
              <a:rPr lang="en-US" smtClean="0"/>
              <a:t>20</a:t>
            </a:fld>
            <a:endParaRPr lang="en-US" dirty="0"/>
          </a:p>
        </p:txBody>
      </p:sp>
    </p:spTree>
    <p:extLst>
      <p:ext uri="{BB962C8B-B14F-4D97-AF65-F5344CB8AC3E}">
        <p14:creationId xmlns:p14="http://schemas.microsoft.com/office/powerpoint/2010/main" val="3707038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C6113-E875-41A9-B4E5-9517CA9291A2}" type="slidenum">
              <a:rPr lang="en-US" smtClean="0"/>
              <a:t>21</a:t>
            </a:fld>
            <a:endParaRPr lang="en-US" dirty="0"/>
          </a:p>
        </p:txBody>
      </p:sp>
    </p:spTree>
    <p:extLst>
      <p:ext uri="{BB962C8B-B14F-4D97-AF65-F5344CB8AC3E}">
        <p14:creationId xmlns:p14="http://schemas.microsoft.com/office/powerpoint/2010/main" val="3222901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C6113-E875-41A9-B4E5-9517CA9291A2}" type="slidenum">
              <a:rPr lang="en-US" smtClean="0"/>
              <a:t>2</a:t>
            </a:fld>
            <a:endParaRPr lang="en-US" dirty="0"/>
          </a:p>
        </p:txBody>
      </p:sp>
    </p:spTree>
    <p:extLst>
      <p:ext uri="{BB962C8B-B14F-4D97-AF65-F5344CB8AC3E}">
        <p14:creationId xmlns:p14="http://schemas.microsoft.com/office/powerpoint/2010/main" val="16613218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C6113-E875-41A9-B4E5-9517CA9291A2}" type="slidenum">
              <a:rPr lang="en-US" smtClean="0"/>
              <a:t>22</a:t>
            </a:fld>
            <a:endParaRPr lang="en-US" dirty="0"/>
          </a:p>
        </p:txBody>
      </p:sp>
    </p:spTree>
    <p:extLst>
      <p:ext uri="{BB962C8B-B14F-4D97-AF65-F5344CB8AC3E}">
        <p14:creationId xmlns:p14="http://schemas.microsoft.com/office/powerpoint/2010/main" val="1028891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C6113-E875-41A9-B4E5-9517CA9291A2}" type="slidenum">
              <a:rPr lang="en-US" smtClean="0"/>
              <a:t>23</a:t>
            </a:fld>
            <a:endParaRPr lang="en-US" dirty="0"/>
          </a:p>
        </p:txBody>
      </p:sp>
    </p:spTree>
    <p:extLst>
      <p:ext uri="{BB962C8B-B14F-4D97-AF65-F5344CB8AC3E}">
        <p14:creationId xmlns:p14="http://schemas.microsoft.com/office/powerpoint/2010/main" val="1773057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C6113-E875-41A9-B4E5-9517CA9291A2}" type="slidenum">
              <a:rPr lang="en-US" smtClean="0"/>
              <a:t>24</a:t>
            </a:fld>
            <a:endParaRPr lang="en-US" dirty="0"/>
          </a:p>
        </p:txBody>
      </p:sp>
    </p:spTree>
    <p:extLst>
      <p:ext uri="{BB962C8B-B14F-4D97-AF65-F5344CB8AC3E}">
        <p14:creationId xmlns:p14="http://schemas.microsoft.com/office/powerpoint/2010/main" val="4210593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C6113-E875-41A9-B4E5-9517CA9291A2}" type="slidenum">
              <a:rPr lang="en-US" smtClean="0"/>
              <a:t>25</a:t>
            </a:fld>
            <a:endParaRPr lang="en-US" dirty="0"/>
          </a:p>
        </p:txBody>
      </p:sp>
    </p:spTree>
    <p:extLst>
      <p:ext uri="{BB962C8B-B14F-4D97-AF65-F5344CB8AC3E}">
        <p14:creationId xmlns:p14="http://schemas.microsoft.com/office/powerpoint/2010/main" val="3457436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C6113-E875-41A9-B4E5-9517CA9291A2}" type="slidenum">
              <a:rPr lang="en-US" smtClean="0"/>
              <a:t>26</a:t>
            </a:fld>
            <a:endParaRPr lang="en-US" dirty="0"/>
          </a:p>
        </p:txBody>
      </p:sp>
    </p:spTree>
    <p:extLst>
      <p:ext uri="{BB962C8B-B14F-4D97-AF65-F5344CB8AC3E}">
        <p14:creationId xmlns:p14="http://schemas.microsoft.com/office/powerpoint/2010/main" val="3889313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C6113-E875-41A9-B4E5-9517CA9291A2}" type="slidenum">
              <a:rPr lang="en-US" smtClean="0"/>
              <a:t>27</a:t>
            </a:fld>
            <a:endParaRPr lang="en-US" dirty="0"/>
          </a:p>
        </p:txBody>
      </p:sp>
    </p:spTree>
    <p:extLst>
      <p:ext uri="{BB962C8B-B14F-4D97-AF65-F5344CB8AC3E}">
        <p14:creationId xmlns:p14="http://schemas.microsoft.com/office/powerpoint/2010/main" val="24552909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C6113-E875-41A9-B4E5-9517CA9291A2}" type="slidenum">
              <a:rPr lang="en-US" smtClean="0"/>
              <a:t>28</a:t>
            </a:fld>
            <a:endParaRPr lang="en-US" dirty="0"/>
          </a:p>
        </p:txBody>
      </p:sp>
    </p:spTree>
    <p:extLst>
      <p:ext uri="{BB962C8B-B14F-4D97-AF65-F5344CB8AC3E}">
        <p14:creationId xmlns:p14="http://schemas.microsoft.com/office/powerpoint/2010/main" val="28296706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C6113-E875-41A9-B4E5-9517CA9291A2}" type="slidenum">
              <a:rPr lang="en-US" smtClean="0"/>
              <a:t>29</a:t>
            </a:fld>
            <a:endParaRPr lang="en-US" dirty="0"/>
          </a:p>
        </p:txBody>
      </p:sp>
    </p:spTree>
    <p:extLst>
      <p:ext uri="{BB962C8B-B14F-4D97-AF65-F5344CB8AC3E}">
        <p14:creationId xmlns:p14="http://schemas.microsoft.com/office/powerpoint/2010/main" val="8932167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C6113-E875-41A9-B4E5-9517CA9291A2}" type="slidenum">
              <a:rPr lang="en-US" smtClean="0"/>
              <a:t>30</a:t>
            </a:fld>
            <a:endParaRPr lang="en-US" dirty="0"/>
          </a:p>
        </p:txBody>
      </p:sp>
    </p:spTree>
    <p:extLst>
      <p:ext uri="{BB962C8B-B14F-4D97-AF65-F5344CB8AC3E}">
        <p14:creationId xmlns:p14="http://schemas.microsoft.com/office/powerpoint/2010/main" val="18190701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C6113-E875-41A9-B4E5-9517CA9291A2}" type="slidenum">
              <a:rPr lang="en-US" smtClean="0"/>
              <a:t>31</a:t>
            </a:fld>
            <a:endParaRPr lang="en-US" dirty="0"/>
          </a:p>
        </p:txBody>
      </p:sp>
    </p:spTree>
    <p:extLst>
      <p:ext uri="{BB962C8B-B14F-4D97-AF65-F5344CB8AC3E}">
        <p14:creationId xmlns:p14="http://schemas.microsoft.com/office/powerpoint/2010/main" val="4066819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C6113-E875-41A9-B4E5-9517CA9291A2}" type="slidenum">
              <a:rPr lang="en-US" smtClean="0"/>
              <a:t>3</a:t>
            </a:fld>
            <a:endParaRPr lang="en-US" dirty="0"/>
          </a:p>
        </p:txBody>
      </p:sp>
    </p:spTree>
    <p:extLst>
      <p:ext uri="{BB962C8B-B14F-4D97-AF65-F5344CB8AC3E}">
        <p14:creationId xmlns:p14="http://schemas.microsoft.com/office/powerpoint/2010/main" val="19328467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C6113-E875-41A9-B4E5-9517CA9291A2}" type="slidenum">
              <a:rPr lang="en-US" smtClean="0"/>
              <a:t>32</a:t>
            </a:fld>
            <a:endParaRPr lang="en-US" dirty="0"/>
          </a:p>
        </p:txBody>
      </p:sp>
    </p:spTree>
    <p:extLst>
      <p:ext uri="{BB962C8B-B14F-4D97-AF65-F5344CB8AC3E}">
        <p14:creationId xmlns:p14="http://schemas.microsoft.com/office/powerpoint/2010/main" val="106458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C6113-E875-41A9-B4E5-9517CA9291A2}" type="slidenum">
              <a:rPr lang="en-US" smtClean="0"/>
              <a:t>4</a:t>
            </a:fld>
            <a:endParaRPr lang="en-US" dirty="0"/>
          </a:p>
        </p:txBody>
      </p:sp>
    </p:spTree>
    <p:extLst>
      <p:ext uri="{BB962C8B-B14F-4D97-AF65-F5344CB8AC3E}">
        <p14:creationId xmlns:p14="http://schemas.microsoft.com/office/powerpoint/2010/main" val="350085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C6113-E875-41A9-B4E5-9517CA9291A2}" type="slidenum">
              <a:rPr lang="en-US" smtClean="0"/>
              <a:t>5</a:t>
            </a:fld>
            <a:endParaRPr lang="en-US" dirty="0"/>
          </a:p>
        </p:txBody>
      </p:sp>
    </p:spTree>
    <p:extLst>
      <p:ext uri="{BB962C8B-B14F-4D97-AF65-F5344CB8AC3E}">
        <p14:creationId xmlns:p14="http://schemas.microsoft.com/office/powerpoint/2010/main" val="1408034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C6113-E875-41A9-B4E5-9517CA9291A2}" type="slidenum">
              <a:rPr lang="en-US" smtClean="0"/>
              <a:t>6</a:t>
            </a:fld>
            <a:endParaRPr lang="en-US" dirty="0"/>
          </a:p>
        </p:txBody>
      </p:sp>
    </p:spTree>
    <p:extLst>
      <p:ext uri="{BB962C8B-B14F-4D97-AF65-F5344CB8AC3E}">
        <p14:creationId xmlns:p14="http://schemas.microsoft.com/office/powerpoint/2010/main" val="541069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C6113-E875-41A9-B4E5-9517CA9291A2}" type="slidenum">
              <a:rPr lang="en-US" smtClean="0"/>
              <a:t>7</a:t>
            </a:fld>
            <a:endParaRPr lang="en-US" dirty="0"/>
          </a:p>
        </p:txBody>
      </p:sp>
    </p:spTree>
    <p:extLst>
      <p:ext uri="{BB962C8B-B14F-4D97-AF65-F5344CB8AC3E}">
        <p14:creationId xmlns:p14="http://schemas.microsoft.com/office/powerpoint/2010/main" val="2591007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C6113-E875-41A9-B4E5-9517CA9291A2}" type="slidenum">
              <a:rPr lang="en-US" smtClean="0"/>
              <a:t>8</a:t>
            </a:fld>
            <a:endParaRPr lang="en-US" dirty="0"/>
          </a:p>
        </p:txBody>
      </p:sp>
    </p:spTree>
    <p:extLst>
      <p:ext uri="{BB962C8B-B14F-4D97-AF65-F5344CB8AC3E}">
        <p14:creationId xmlns:p14="http://schemas.microsoft.com/office/powerpoint/2010/main" val="1317939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C6113-E875-41A9-B4E5-9517CA9291A2}" type="slidenum">
              <a:rPr lang="en-US" smtClean="0"/>
              <a:t>9</a:t>
            </a:fld>
            <a:endParaRPr lang="en-US" dirty="0"/>
          </a:p>
        </p:txBody>
      </p:sp>
    </p:spTree>
    <p:extLst>
      <p:ext uri="{BB962C8B-B14F-4D97-AF65-F5344CB8AC3E}">
        <p14:creationId xmlns:p14="http://schemas.microsoft.com/office/powerpoint/2010/main" val="602355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AD0BEEF-3D85-493D-A057-A19136BDDEBB}" type="datetime1">
              <a:rPr lang="en-US" smtClean="0"/>
              <a:t>9/21/2016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CBDD1B-4264-404A-B76E-863B23B0C55E}"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9DF39E-3102-4213-860F-71AF8E5E5AF5}" type="datetime1">
              <a:rPr lang="en-US" smtClean="0"/>
              <a:t>9/21/2016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CBDD1B-4264-404A-B76E-863B23B0C55E}"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E9F5D40E-BA6A-4D90-8A1E-411253A40976}" type="datetime1">
              <a:rPr lang="en-US" smtClean="0"/>
              <a:t>9/21/2016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CBDD1B-4264-404A-B76E-863B23B0C55E}" type="slidenum">
              <a:rPr lang="en-US" smtClean="0"/>
              <a:t>‹#›</a:t>
            </a:fld>
            <a:endParaRPr 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0314DC-F494-4A8E-BADA-B9A85CD22A3C}" type="datetime1">
              <a:rPr lang="en-US" smtClean="0"/>
              <a:t>9/21/2016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CBDD1B-4264-404A-B76E-863B23B0C55E}" type="slidenum">
              <a:rPr lang="en-US" smtClean="0"/>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95E8E3-5650-44F1-A311-1C07641E2214}" type="datetime1">
              <a:rPr lang="en-US" smtClean="0"/>
              <a:t>9/21/2016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CBDD1B-4264-404A-B76E-863B23B0C55E}"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119FD29-8878-49B7-AA90-A6ECC0ECCC78}" type="datetime1">
              <a:rPr lang="en-US" smtClean="0"/>
              <a:t>9/21/2016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CBDD1B-4264-404A-B76E-863B23B0C55E}" type="slidenum">
              <a:rPr lang="en-US" smtClean="0"/>
              <a:t>‹#›</a:t>
            </a:fld>
            <a:endParaRPr lang="en-US" dirty="0"/>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1DC416-05E5-4766-ADAD-D453C17B7B35}" type="datetime1">
              <a:rPr lang="en-US" smtClean="0"/>
              <a:t>9/21/2016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CBDD1B-4264-404A-B76E-863B23B0C55E}"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0B49F4-10E5-4567-A5C9-A276E5A19A28}" type="datetime1">
              <a:rPr lang="en-US" smtClean="0"/>
              <a:t>9/21/2016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CBDD1B-4264-404A-B76E-863B23B0C55E}"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22AA690C-4635-4CA3-AEB9-67B5464DECCD}" type="datetime1">
              <a:rPr lang="en-US" smtClean="0"/>
              <a:t>9/21/2016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CBDD1B-4264-404A-B76E-863B23B0C55E}"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98A57704-C908-4BC2-9109-C4E5CAEB34D6}" type="datetime1">
              <a:rPr lang="en-US" smtClean="0"/>
              <a:t>9/21/2016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CBDD1B-4264-404A-B76E-863B23B0C55E}" type="slidenum">
              <a:rPr lang="en-US" smtClean="0"/>
              <a:t>‹#›</a:t>
            </a:fld>
            <a:endParaRPr 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1D72A6-DF33-4EF3-B268-51C3EDE39FE1}" type="datetime1">
              <a:rPr lang="en-US" smtClean="0"/>
              <a:t>9/21/2016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CBDD1B-4264-404A-B76E-863B23B0C55E}" type="slidenum">
              <a:rPr lang="en-US" smtClean="0"/>
              <a:t>‹#›</a:t>
            </a:fld>
            <a:endParaRPr 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C443913B-8431-4A9A-BE36-3D9132CAECB2}" type="datetime1">
              <a:rPr lang="en-US" smtClean="0"/>
              <a:t>9/21/2016</a:t>
            </a:fld>
            <a:endParaRPr 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D7CBDD1B-4264-404A-B76E-863B23B0C55E}" type="slidenum">
              <a:rPr lang="en-US" smtClean="0"/>
              <a:t>‹#›</a:t>
            </a:fld>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gi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gi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gif"/><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Layout" Target="../diagrams/layout1.xml"/><Relationship Id="rId11" Type="http://schemas.openxmlformats.org/officeDocument/2006/relationships/image" Target="../media/image7.jpeg"/><Relationship Id="rId5" Type="http://schemas.openxmlformats.org/officeDocument/2006/relationships/diagramData" Target="../diagrams/data1.xml"/><Relationship Id="rId10" Type="http://schemas.openxmlformats.org/officeDocument/2006/relationships/hyperlink" Target="http://collab.portseattle.org/sites/PAEmployeeCollab/SiteAssets/SitePages/Wave%20Graphics/POS_CorpBrand_Waves_Small_RGB.jpg" TargetMode="External"/><Relationship Id="rId4" Type="http://schemas.openxmlformats.org/officeDocument/2006/relationships/image" Target="../media/image3.jp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3.jp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2.gif"/><Relationship Id="rId5" Type="http://schemas.openxmlformats.org/officeDocument/2006/relationships/image" Target="../media/image15.e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2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3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0374" y="381000"/>
            <a:ext cx="8508826" cy="1828800"/>
          </a:xfrm>
        </p:spPr>
        <p:txBody>
          <a:bodyPr>
            <a:normAutofit/>
          </a:bodyPr>
          <a:lstStyle/>
          <a:p>
            <a:r>
              <a:rPr lang="en-US" sz="3600" b="1" dirty="0">
                <a:solidFill>
                  <a:schemeClr val="bg1"/>
                </a:solidFill>
              </a:rPr>
              <a:t>Port of </a:t>
            </a:r>
            <a:r>
              <a:rPr lang="en-US" sz="3600" b="1" dirty="0" smtClean="0">
                <a:solidFill>
                  <a:schemeClr val="bg1"/>
                </a:solidFill>
              </a:rPr>
              <a:t>Seattle</a:t>
            </a:r>
            <a:r>
              <a:rPr lang="en-US" sz="3600" dirty="0" smtClean="0">
                <a:solidFill>
                  <a:schemeClr val="bg1"/>
                </a:solidFill>
              </a:rPr>
              <a:t/>
            </a:r>
            <a:br>
              <a:rPr lang="en-US" sz="3600" dirty="0" smtClean="0">
                <a:solidFill>
                  <a:schemeClr val="bg1"/>
                </a:solidFill>
              </a:rPr>
            </a:br>
            <a:r>
              <a:rPr lang="en-US" sz="3600" b="1" dirty="0" smtClean="0">
                <a:solidFill>
                  <a:schemeClr val="bg1"/>
                </a:solidFill>
              </a:rPr>
              <a:t>Public Body Recertification</a:t>
            </a:r>
            <a:br>
              <a:rPr lang="en-US" sz="3600" b="1" dirty="0" smtClean="0">
                <a:solidFill>
                  <a:schemeClr val="bg1"/>
                </a:solidFill>
              </a:rPr>
            </a:br>
            <a:r>
              <a:rPr lang="en-US" sz="3600" b="1" dirty="0" smtClean="0">
                <a:solidFill>
                  <a:schemeClr val="bg1"/>
                </a:solidFill>
              </a:rPr>
              <a:t>for GC/CM and Design-Build</a:t>
            </a:r>
            <a:endParaRPr lang="en-US" sz="3600" b="1" dirty="0">
              <a:solidFill>
                <a:schemeClr val="bg1"/>
              </a:solidFill>
            </a:endParaRPr>
          </a:p>
        </p:txBody>
      </p:sp>
      <p:grpSp>
        <p:nvGrpSpPr>
          <p:cNvPr id="13" name="Group 12"/>
          <p:cNvGrpSpPr/>
          <p:nvPr/>
        </p:nvGrpSpPr>
        <p:grpSpPr>
          <a:xfrm>
            <a:off x="317708" y="5568043"/>
            <a:ext cx="2946226" cy="1147058"/>
            <a:chOff x="330374" y="5454037"/>
            <a:chExt cx="3022426" cy="1147058"/>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374" y="5912062"/>
              <a:ext cx="3022426" cy="68903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270" y="5454037"/>
              <a:ext cx="1535730" cy="775621"/>
            </a:xfrm>
            <a:prstGeom prst="rect">
              <a:avLst/>
            </a:prstGeom>
          </p:spPr>
        </p:pic>
      </p:grpSp>
      <p:grpSp>
        <p:nvGrpSpPr>
          <p:cNvPr id="6" name="Group 5"/>
          <p:cNvGrpSpPr/>
          <p:nvPr/>
        </p:nvGrpSpPr>
        <p:grpSpPr>
          <a:xfrm>
            <a:off x="273130" y="2333467"/>
            <a:ext cx="8539506" cy="1982485"/>
            <a:chOff x="-23746" y="2286000"/>
            <a:chExt cx="8539506" cy="1982485"/>
          </a:xfrm>
        </p:grpSpPr>
        <p:pic>
          <p:nvPicPr>
            <p:cNvPr id="1025" name="Picture 1" descr="http://www.portseattle.org/Business/Conference-Facilities/The-Conference-Center-at-Sea-Tac/PublishingImages/sea_ext_logo.png"/>
            <p:cNvPicPr>
              <a:picLocks noChangeAspect="1" noChangeArrowheads="1"/>
            </p:cNvPicPr>
            <p:nvPr/>
          </p:nvPicPr>
          <p:blipFill rotWithShape="1">
            <a:blip r:embed="rId5">
              <a:extLst>
                <a:ext uri="{28A0092B-C50C-407E-A947-70E740481C1C}">
                  <a14:useLocalDpi xmlns:a14="http://schemas.microsoft.com/office/drawing/2010/main" val="0"/>
                </a:ext>
              </a:extLst>
            </a:blip>
            <a:srcRect l="22791"/>
            <a:stretch/>
          </p:blipFill>
          <p:spPr bwMode="auto">
            <a:xfrm>
              <a:off x="-2669" y="2286000"/>
              <a:ext cx="3012192" cy="1979919"/>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flipV="1">
              <a:off x="-14547" y="4268484"/>
              <a:ext cx="8530307" cy="1"/>
            </a:xfrm>
            <a:prstGeom prst="line">
              <a:avLst/>
            </a:prstGeom>
            <a:ln w="76200">
              <a:solidFill>
                <a:schemeClr val="bg1"/>
              </a:solidFill>
            </a:ln>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a:off x="-23746" y="2286001"/>
              <a:ext cx="8539506" cy="25852"/>
            </a:xfrm>
            <a:prstGeom prst="line">
              <a:avLst/>
            </a:prstGeom>
            <a:ln w="76200">
              <a:solidFill>
                <a:schemeClr val="bg1"/>
              </a:solidFill>
            </a:ln>
          </p:spPr>
          <p:style>
            <a:lnRef idx="2">
              <a:schemeClr val="dk1"/>
            </a:lnRef>
            <a:fillRef idx="0">
              <a:schemeClr val="dk1"/>
            </a:fillRef>
            <a:effectRef idx="1">
              <a:schemeClr val="dk1"/>
            </a:effectRef>
            <a:fontRef idx="minor">
              <a:schemeClr val="tx1"/>
            </a:fontRef>
          </p:style>
        </p:cxnSp>
      </p:grpSp>
      <p:sp>
        <p:nvSpPr>
          <p:cNvPr id="18" name="Title 1"/>
          <p:cNvSpPr txBox="1">
            <a:spLocks/>
          </p:cNvSpPr>
          <p:nvPr/>
        </p:nvSpPr>
        <p:spPr>
          <a:xfrm>
            <a:off x="304800" y="4495800"/>
            <a:ext cx="8508826" cy="1066800"/>
          </a:xfrm>
          <a:prstGeom prst="rect">
            <a:avLst/>
          </a:prstGeom>
        </p:spPr>
        <p:txBody>
          <a:bodyPr vert="horz" lIns="91440" tIns="45720" rIns="91440" bIns="45720" rtlCol="0" anchor="t">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solidFill>
                  <a:schemeClr val="bg1"/>
                </a:solidFill>
              </a:rPr>
              <a:t>September 22, 2016</a:t>
            </a:r>
            <a:endParaRPr lang="en-US" sz="3200" dirty="0">
              <a:solidFill>
                <a:schemeClr val="bg1"/>
              </a:solidFill>
            </a:endParaRPr>
          </a:p>
        </p:txBody>
      </p:sp>
      <p:pic>
        <p:nvPicPr>
          <p:cNvPr id="1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5200" y="2359320"/>
            <a:ext cx="2703609" cy="1935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057" r="8708"/>
          <a:stretch/>
        </p:blipFill>
        <p:spPr bwMode="auto">
          <a:xfrm>
            <a:off x="6324600" y="2386421"/>
            <a:ext cx="2488036" cy="1881521"/>
          </a:xfrm>
          <a:prstGeom prst="rect">
            <a:avLst/>
          </a:prstGeom>
          <a:noFill/>
          <a:ln w="9525">
            <a:noFill/>
            <a:miter lim="800000"/>
            <a:headEnd/>
            <a:tailEnd/>
          </a:ln>
        </p:spPr>
      </p:pic>
    </p:spTree>
    <p:extLst>
      <p:ext uri="{BB962C8B-B14F-4D97-AF65-F5344CB8AC3E}">
        <p14:creationId xmlns:p14="http://schemas.microsoft.com/office/powerpoint/2010/main" val="22640704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82000" cy="676656"/>
          </a:xfrm>
        </p:spPr>
        <p:txBody>
          <a:bodyPr>
            <a:normAutofit fontScale="90000"/>
          </a:bodyPr>
          <a:lstStyle/>
          <a:p>
            <a:r>
              <a:rPr lang="en-US" dirty="0" smtClean="0">
                <a:solidFill>
                  <a:schemeClr val="bg1"/>
                </a:solidFill>
              </a:rPr>
              <a:t>Port of Seattle Alternative Delivery Industry Engagement and Learning</a:t>
            </a:r>
            <a:endParaRPr lang="en-US" dirty="0">
              <a:solidFill>
                <a:schemeClr val="bg1"/>
              </a:solidFill>
            </a:endParaRPr>
          </a:p>
        </p:txBody>
      </p:sp>
      <p:grpSp>
        <p:nvGrpSpPr>
          <p:cNvPr id="5" name="Group 4"/>
          <p:cNvGrpSpPr/>
          <p:nvPr/>
        </p:nvGrpSpPr>
        <p:grpSpPr>
          <a:xfrm>
            <a:off x="406574" y="5634742"/>
            <a:ext cx="3022426" cy="1147058"/>
            <a:chOff x="330374" y="5454037"/>
            <a:chExt cx="3022426" cy="1147058"/>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374" y="5912062"/>
              <a:ext cx="3022426" cy="68903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270" y="5454037"/>
              <a:ext cx="1535730" cy="775621"/>
            </a:xfrm>
            <a:prstGeom prst="rect">
              <a:avLst/>
            </a:prstGeom>
          </p:spPr>
        </p:pic>
      </p:grpSp>
      <p:sp>
        <p:nvSpPr>
          <p:cNvPr id="8" name="Text Placeholder 2"/>
          <p:cNvSpPr txBox="1">
            <a:spLocks/>
          </p:cNvSpPr>
          <p:nvPr/>
        </p:nvSpPr>
        <p:spPr>
          <a:xfrm>
            <a:off x="767255" y="1828800"/>
            <a:ext cx="7848600" cy="3962400"/>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l"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accent1"/>
              </a:buClr>
              <a:buSzPct val="100000"/>
              <a:buFont typeface="Symbol"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accent1"/>
              </a:buClr>
              <a:buSzPct val="100000"/>
              <a:buFont typeface="Symbol"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marL="342900" indent="-342900" algn="l">
              <a:lnSpc>
                <a:spcPct val="120000"/>
              </a:lnSpc>
              <a:spcBef>
                <a:spcPts val="0"/>
              </a:spcBef>
              <a:buClrTx/>
              <a:buFont typeface="Arial" panose="020B0604020202020204" pitchFamily="34" charset="0"/>
              <a:buChar char="•"/>
            </a:pPr>
            <a:r>
              <a:rPr lang="en-US" sz="2800" dirty="0" smtClean="0">
                <a:solidFill>
                  <a:schemeClr val="tx1"/>
                </a:solidFill>
              </a:rPr>
              <a:t>Capital Projects Advisory Review Board (CPARB)</a:t>
            </a:r>
          </a:p>
          <a:p>
            <a:pPr marL="342900" indent="-342900" algn="l">
              <a:lnSpc>
                <a:spcPct val="120000"/>
              </a:lnSpc>
              <a:spcBef>
                <a:spcPts val="0"/>
              </a:spcBef>
              <a:buClrTx/>
              <a:buFont typeface="Arial" panose="020B0604020202020204" pitchFamily="34" charset="0"/>
              <a:buChar char="•"/>
            </a:pPr>
            <a:r>
              <a:rPr lang="en-US" sz="2800" dirty="0" smtClean="0">
                <a:solidFill>
                  <a:schemeClr val="tx1"/>
                </a:solidFill>
              </a:rPr>
              <a:t>CPARB Subcommittees</a:t>
            </a:r>
          </a:p>
          <a:p>
            <a:pPr marL="342900" indent="-342900" algn="l">
              <a:lnSpc>
                <a:spcPct val="120000"/>
              </a:lnSpc>
              <a:spcBef>
                <a:spcPts val="0"/>
              </a:spcBef>
              <a:buClrTx/>
              <a:buFont typeface="Arial" panose="020B0604020202020204" pitchFamily="34" charset="0"/>
              <a:buChar char="•"/>
            </a:pPr>
            <a:r>
              <a:rPr lang="en-US" sz="2800" dirty="0" smtClean="0">
                <a:solidFill>
                  <a:schemeClr val="tx1"/>
                </a:solidFill>
              </a:rPr>
              <a:t>Project Review Committee (PRC)</a:t>
            </a:r>
          </a:p>
          <a:p>
            <a:pPr marL="342900" indent="-342900" algn="l">
              <a:lnSpc>
                <a:spcPct val="120000"/>
              </a:lnSpc>
              <a:spcBef>
                <a:spcPts val="0"/>
              </a:spcBef>
              <a:buClrTx/>
              <a:buFont typeface="Arial" panose="020B0604020202020204" pitchFamily="34" charset="0"/>
              <a:buChar char="•"/>
            </a:pPr>
            <a:r>
              <a:rPr lang="en-US" sz="2800" dirty="0" smtClean="0">
                <a:solidFill>
                  <a:schemeClr val="tx1"/>
                </a:solidFill>
              </a:rPr>
              <a:t>Design Build Association of America (DBIA) Owners Subcommittee</a:t>
            </a:r>
          </a:p>
          <a:p>
            <a:pPr marL="342900" indent="-342900" algn="l">
              <a:lnSpc>
                <a:spcPct val="120000"/>
              </a:lnSpc>
              <a:spcBef>
                <a:spcPts val="0"/>
              </a:spcBef>
              <a:buClrTx/>
              <a:buFont typeface="Arial" panose="020B0604020202020204" pitchFamily="34" charset="0"/>
              <a:buChar char="•"/>
            </a:pPr>
            <a:r>
              <a:rPr lang="en-US" sz="2800" dirty="0" smtClean="0">
                <a:solidFill>
                  <a:schemeClr val="tx1"/>
                </a:solidFill>
              </a:rPr>
              <a:t>Public Owners Roundtables</a:t>
            </a:r>
          </a:p>
          <a:p>
            <a:pPr marL="342900" indent="-342900" algn="l">
              <a:lnSpc>
                <a:spcPct val="120000"/>
              </a:lnSpc>
              <a:spcBef>
                <a:spcPts val="0"/>
              </a:spcBef>
              <a:buClrTx/>
              <a:buFont typeface="Arial" panose="020B0604020202020204" pitchFamily="34" charset="0"/>
              <a:buChar char="•"/>
            </a:pPr>
            <a:r>
              <a:rPr lang="en-US" sz="2800" dirty="0" smtClean="0">
                <a:solidFill>
                  <a:schemeClr val="tx1"/>
                </a:solidFill>
              </a:rPr>
              <a:t>Training and Education</a:t>
            </a:r>
          </a:p>
          <a:p>
            <a:pPr marL="342900" indent="-342900" algn="l">
              <a:buClr>
                <a:schemeClr val="bg1"/>
              </a:buClr>
              <a:buFont typeface="Arial" panose="020B0604020202020204" pitchFamily="34" charset="0"/>
              <a:buChar char="•"/>
            </a:pPr>
            <a:endParaRPr lang="en-US" sz="2400" dirty="0">
              <a:solidFill>
                <a:schemeClr val="accent1">
                  <a:lumMod val="50000"/>
                </a:schemeClr>
              </a:solidFill>
            </a:endParaRPr>
          </a:p>
        </p:txBody>
      </p:sp>
      <p:sp>
        <p:nvSpPr>
          <p:cNvPr id="3" name="Slide Number Placeholder 2"/>
          <p:cNvSpPr>
            <a:spLocks noGrp="1"/>
          </p:cNvSpPr>
          <p:nvPr>
            <p:ph type="sldNum" sz="quarter" idx="12"/>
          </p:nvPr>
        </p:nvSpPr>
        <p:spPr/>
        <p:txBody>
          <a:bodyPr/>
          <a:lstStyle/>
          <a:p>
            <a:fld id="{D7CBDD1B-4264-404A-B76E-863B23B0C55E}" type="slidenum">
              <a:rPr lang="en-US" smtClean="0"/>
              <a:t>10</a:t>
            </a:fld>
            <a:endParaRPr lang="en-US" dirty="0"/>
          </a:p>
        </p:txBody>
      </p:sp>
    </p:spTree>
    <p:extLst>
      <p:ext uri="{BB962C8B-B14F-4D97-AF65-F5344CB8AC3E}">
        <p14:creationId xmlns:p14="http://schemas.microsoft.com/office/powerpoint/2010/main" val="270865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3144"/>
            <a:ext cx="8382000" cy="676656"/>
          </a:xfrm>
        </p:spPr>
        <p:txBody>
          <a:bodyPr>
            <a:noAutofit/>
          </a:bodyPr>
          <a:lstStyle/>
          <a:p>
            <a:r>
              <a:rPr lang="en-US" sz="4000" dirty="0">
                <a:solidFill>
                  <a:schemeClr val="bg1"/>
                </a:solidFill>
              </a:rPr>
              <a:t>Small Business </a:t>
            </a:r>
            <a:br>
              <a:rPr lang="en-US" sz="4000" dirty="0">
                <a:solidFill>
                  <a:schemeClr val="bg1"/>
                </a:solidFill>
              </a:rPr>
            </a:br>
            <a:r>
              <a:rPr lang="en-US" sz="4000" dirty="0">
                <a:solidFill>
                  <a:schemeClr val="bg1"/>
                </a:solidFill>
              </a:rPr>
              <a:t>and </a:t>
            </a:r>
            <a:br>
              <a:rPr lang="en-US" sz="4000" dirty="0">
                <a:solidFill>
                  <a:schemeClr val="bg1"/>
                </a:solidFill>
              </a:rPr>
            </a:br>
            <a:r>
              <a:rPr lang="en-US" sz="4000" dirty="0">
                <a:solidFill>
                  <a:schemeClr val="bg1"/>
                </a:solidFill>
              </a:rPr>
              <a:t>Workforce Development</a:t>
            </a:r>
            <a:r>
              <a:rPr lang="en-US" dirty="0">
                <a:solidFill>
                  <a:schemeClr val="bg1"/>
                </a:solidFill>
              </a:rPr>
              <a:t/>
            </a:r>
            <a:br>
              <a:rPr lang="en-US" dirty="0">
                <a:solidFill>
                  <a:schemeClr val="bg1"/>
                </a:solidFill>
              </a:rPr>
            </a:br>
            <a:endParaRPr lang="en-US" sz="4000" dirty="0">
              <a:solidFill>
                <a:schemeClr val="bg1"/>
              </a:solidFill>
            </a:endParaRPr>
          </a:p>
        </p:txBody>
      </p:sp>
      <p:grpSp>
        <p:nvGrpSpPr>
          <p:cNvPr id="5" name="Group 4"/>
          <p:cNvGrpSpPr/>
          <p:nvPr/>
        </p:nvGrpSpPr>
        <p:grpSpPr>
          <a:xfrm>
            <a:off x="406574" y="5634742"/>
            <a:ext cx="3022426" cy="1147058"/>
            <a:chOff x="330374" y="5454037"/>
            <a:chExt cx="3022426" cy="1147058"/>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374" y="5912062"/>
              <a:ext cx="3022426" cy="68903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270" y="5454037"/>
              <a:ext cx="1535730" cy="775621"/>
            </a:xfrm>
            <a:prstGeom prst="rect">
              <a:avLst/>
            </a:prstGeom>
          </p:spPr>
        </p:pic>
      </p:grpSp>
      <p:sp>
        <p:nvSpPr>
          <p:cNvPr id="8" name="Text Placeholder 2"/>
          <p:cNvSpPr txBox="1">
            <a:spLocks/>
          </p:cNvSpPr>
          <p:nvPr/>
        </p:nvSpPr>
        <p:spPr>
          <a:xfrm>
            <a:off x="767255" y="2130367"/>
            <a:ext cx="7848600" cy="3962400"/>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l"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accent1"/>
              </a:buClr>
              <a:buSzPct val="100000"/>
              <a:buFont typeface="Symbol"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accent1"/>
              </a:buClr>
              <a:buSzPct val="100000"/>
              <a:buFont typeface="Symbol"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marL="342900" indent="-342900" algn="l">
              <a:buClr>
                <a:schemeClr val="bg1"/>
              </a:buClr>
              <a:buFont typeface="Arial" panose="020B0604020202020204" pitchFamily="34" charset="0"/>
              <a:buChar char="•"/>
            </a:pPr>
            <a:endParaRPr lang="en-US" sz="2400" dirty="0">
              <a:solidFill>
                <a:schemeClr val="accent1">
                  <a:lumMod val="50000"/>
                </a:schemeClr>
              </a:solidFill>
            </a:endParaRPr>
          </a:p>
        </p:txBody>
      </p:sp>
      <p:sp>
        <p:nvSpPr>
          <p:cNvPr id="4" name="Slide Number Placeholder 3"/>
          <p:cNvSpPr>
            <a:spLocks noGrp="1"/>
          </p:cNvSpPr>
          <p:nvPr>
            <p:ph type="sldNum" sz="quarter" idx="12"/>
          </p:nvPr>
        </p:nvSpPr>
        <p:spPr/>
        <p:txBody>
          <a:bodyPr/>
          <a:lstStyle/>
          <a:p>
            <a:fld id="{D7CBDD1B-4264-404A-B76E-863B23B0C55E}" type="slidenum">
              <a:rPr lang="en-US" smtClean="0"/>
              <a:t>11</a:t>
            </a:fld>
            <a:endParaRPr lang="en-US" dirty="0"/>
          </a:p>
        </p:txBody>
      </p:sp>
    </p:spTree>
    <p:extLst>
      <p:ext uri="{BB962C8B-B14F-4D97-AF65-F5344CB8AC3E}">
        <p14:creationId xmlns:p14="http://schemas.microsoft.com/office/powerpoint/2010/main" val="30503204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58882"/>
            <a:ext cx="8382000" cy="3970318"/>
          </a:xfrm>
          <a:prstGeom prst="rect">
            <a:avLst/>
          </a:prstGeom>
        </p:spPr>
        <p:txBody>
          <a:bodyPr wrap="square">
            <a:spAutoFit/>
          </a:bodyPr>
          <a:lstStyle/>
          <a:p>
            <a:pPr marL="457200" indent="-457200">
              <a:buFont typeface="Arial" panose="020B0604020202020204" pitchFamily="34" charset="0"/>
              <a:buChar char="•"/>
            </a:pPr>
            <a:r>
              <a:rPr lang="en-US" sz="2800" dirty="0" smtClean="0">
                <a:solidFill>
                  <a:schemeClr val="tx1"/>
                </a:solidFill>
              </a:rPr>
              <a:t>The </a:t>
            </a:r>
            <a:r>
              <a:rPr lang="en-US" sz="2800" dirty="0">
                <a:solidFill>
                  <a:schemeClr val="tx1"/>
                </a:solidFill>
              </a:rPr>
              <a:t>Port’s overall mission as defined in its Century Agenda is to create economic vitality in the region by promoting access and opportunity to small businesses on Port Projects. </a:t>
            </a:r>
            <a:r>
              <a:rPr lang="en-US" sz="2800" dirty="0" smtClean="0">
                <a:solidFill>
                  <a:schemeClr val="tx1"/>
                </a:solidFill>
              </a:rPr>
              <a:t/>
            </a:r>
            <a:br>
              <a:rPr lang="en-US" sz="2800" dirty="0" smtClean="0">
                <a:solidFill>
                  <a:schemeClr val="tx1"/>
                </a:solidFill>
              </a:rPr>
            </a:br>
            <a:endParaRPr lang="en-US" sz="2800" dirty="0" smtClean="0">
              <a:solidFill>
                <a:schemeClr val="tx1"/>
              </a:solidFill>
            </a:endParaRPr>
          </a:p>
          <a:p>
            <a:pPr marL="342900" indent="-342900">
              <a:buFont typeface="Arial" panose="020B0604020202020204" pitchFamily="34" charset="0"/>
              <a:buChar char="•"/>
            </a:pPr>
            <a:r>
              <a:rPr lang="en-US" sz="2800" dirty="0" smtClean="0">
                <a:solidFill>
                  <a:schemeClr val="tx1"/>
                </a:solidFill>
              </a:rPr>
              <a:t>As </a:t>
            </a:r>
            <a:r>
              <a:rPr lang="en-US" sz="2800" dirty="0">
                <a:solidFill>
                  <a:schemeClr val="tx1"/>
                </a:solidFill>
              </a:rPr>
              <a:t>part of the Century Agenda, the Port endeavors to utilize qualified small businesses on Construction, Consulting, and Goods and Services contracts on 40% of the Port’s eligible dollars</a:t>
            </a:r>
            <a:r>
              <a:rPr lang="en-US" sz="2800" dirty="0" smtClean="0">
                <a:solidFill>
                  <a:schemeClr val="tx1"/>
                </a:solidFill>
              </a:rPr>
              <a:t>.</a:t>
            </a:r>
          </a:p>
        </p:txBody>
      </p:sp>
      <p:grpSp>
        <p:nvGrpSpPr>
          <p:cNvPr id="5" name="Group 4"/>
          <p:cNvGrpSpPr/>
          <p:nvPr/>
        </p:nvGrpSpPr>
        <p:grpSpPr>
          <a:xfrm>
            <a:off x="330374" y="5558542"/>
            <a:ext cx="3022426" cy="1147058"/>
            <a:chOff x="330374" y="5454037"/>
            <a:chExt cx="3022426" cy="1147058"/>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374" y="5912062"/>
              <a:ext cx="3022426" cy="68903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270" y="5454037"/>
              <a:ext cx="1535730" cy="775621"/>
            </a:xfrm>
            <a:prstGeom prst="rect">
              <a:avLst/>
            </a:prstGeom>
          </p:spPr>
        </p:pic>
      </p:grpSp>
      <p:sp>
        <p:nvSpPr>
          <p:cNvPr id="8" name="Slide Number Placeholder 7"/>
          <p:cNvSpPr>
            <a:spLocks noGrp="1"/>
          </p:cNvSpPr>
          <p:nvPr>
            <p:ph type="sldNum" sz="quarter" idx="12"/>
          </p:nvPr>
        </p:nvSpPr>
        <p:spPr/>
        <p:txBody>
          <a:bodyPr/>
          <a:lstStyle/>
          <a:p>
            <a:fld id="{D7CBDD1B-4264-404A-B76E-863B23B0C55E}" type="slidenum">
              <a:rPr lang="en-US" smtClean="0"/>
              <a:t>12</a:t>
            </a:fld>
            <a:endParaRPr lang="en-US" dirty="0"/>
          </a:p>
        </p:txBody>
      </p:sp>
    </p:spTree>
    <p:extLst>
      <p:ext uri="{BB962C8B-B14F-4D97-AF65-F5344CB8AC3E}">
        <p14:creationId xmlns:p14="http://schemas.microsoft.com/office/powerpoint/2010/main" val="68570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84744"/>
            <a:ext cx="8382000" cy="2677656"/>
          </a:xfrm>
          <a:prstGeom prst="rect">
            <a:avLst/>
          </a:prstGeom>
        </p:spPr>
        <p:txBody>
          <a:bodyPr wrap="square">
            <a:spAutoFit/>
          </a:bodyPr>
          <a:lstStyle/>
          <a:p>
            <a:pPr marL="342900" indent="-342900">
              <a:buFont typeface="Arial" panose="020B0604020202020204" pitchFamily="34" charset="0"/>
              <a:buChar char="•"/>
            </a:pPr>
            <a:r>
              <a:rPr lang="en-US" sz="2800" dirty="0" smtClean="0">
                <a:solidFill>
                  <a:schemeClr val="tx1"/>
                </a:solidFill>
              </a:rPr>
              <a:t>The Port’s 2016 small business goal is to achieve 35% of all eligible spending to small businesses, </a:t>
            </a:r>
            <a:br>
              <a:rPr lang="en-US" sz="2800" dirty="0" smtClean="0">
                <a:solidFill>
                  <a:schemeClr val="tx1"/>
                </a:solidFill>
              </a:rPr>
            </a:br>
            <a:r>
              <a:rPr lang="en-US" sz="2800" dirty="0" smtClean="0">
                <a:solidFill>
                  <a:schemeClr val="tx1"/>
                </a:solidFill>
              </a:rPr>
              <a:t>including 5.1%  to MWDBE.</a:t>
            </a:r>
            <a:br>
              <a:rPr lang="en-US" sz="2800" dirty="0" smtClean="0">
                <a:solidFill>
                  <a:schemeClr val="tx1"/>
                </a:solidFill>
              </a:rPr>
            </a:br>
            <a:endParaRPr lang="en-US" sz="2800" dirty="0" smtClean="0">
              <a:solidFill>
                <a:schemeClr val="tx1"/>
              </a:solidFill>
            </a:endParaRPr>
          </a:p>
          <a:p>
            <a:pPr marL="342900" indent="-342900">
              <a:buFont typeface="Arial" panose="020B0604020202020204" pitchFamily="34" charset="0"/>
              <a:buChar char="•"/>
            </a:pPr>
            <a:r>
              <a:rPr lang="en-US" sz="2800" dirty="0" smtClean="0">
                <a:solidFill>
                  <a:schemeClr val="tx1"/>
                </a:solidFill>
              </a:rPr>
              <a:t>Currently updating small business contract specifications and will seek AGC review.</a:t>
            </a:r>
            <a:endParaRPr lang="en-US" sz="2800" dirty="0">
              <a:solidFill>
                <a:schemeClr val="tx1"/>
              </a:solidFill>
            </a:endParaRPr>
          </a:p>
        </p:txBody>
      </p:sp>
      <p:grpSp>
        <p:nvGrpSpPr>
          <p:cNvPr id="3" name="Group 2"/>
          <p:cNvGrpSpPr/>
          <p:nvPr/>
        </p:nvGrpSpPr>
        <p:grpSpPr>
          <a:xfrm>
            <a:off x="330374" y="5558542"/>
            <a:ext cx="3022426" cy="1147058"/>
            <a:chOff x="330374" y="5454037"/>
            <a:chExt cx="3022426" cy="1147058"/>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374" y="5912062"/>
              <a:ext cx="3022426" cy="6890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270" y="5454037"/>
              <a:ext cx="1535730" cy="775621"/>
            </a:xfrm>
            <a:prstGeom prst="rect">
              <a:avLst/>
            </a:prstGeom>
          </p:spPr>
        </p:pic>
      </p:grpSp>
      <p:sp>
        <p:nvSpPr>
          <p:cNvPr id="2" name="Slide Number Placeholder 1"/>
          <p:cNvSpPr>
            <a:spLocks noGrp="1"/>
          </p:cNvSpPr>
          <p:nvPr>
            <p:ph type="sldNum" sz="quarter" idx="12"/>
          </p:nvPr>
        </p:nvSpPr>
        <p:spPr/>
        <p:txBody>
          <a:bodyPr/>
          <a:lstStyle/>
          <a:p>
            <a:fld id="{D7CBDD1B-4264-404A-B76E-863B23B0C55E}" type="slidenum">
              <a:rPr lang="en-US" smtClean="0"/>
              <a:t>13</a:t>
            </a:fld>
            <a:endParaRPr lang="en-US" dirty="0"/>
          </a:p>
        </p:txBody>
      </p:sp>
    </p:spTree>
    <p:extLst>
      <p:ext uri="{BB962C8B-B14F-4D97-AF65-F5344CB8AC3E}">
        <p14:creationId xmlns:p14="http://schemas.microsoft.com/office/powerpoint/2010/main" val="3029438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67365" y="762000"/>
            <a:ext cx="6417734" cy="939801"/>
          </a:xfrm>
        </p:spPr>
        <p:txBody>
          <a:bodyPr>
            <a:normAutofit/>
          </a:bodyPr>
          <a:lstStyle/>
          <a:p>
            <a:r>
              <a:rPr lang="en-US" sz="4000" dirty="0" smtClean="0">
                <a:solidFill>
                  <a:schemeClr val="bg1"/>
                </a:solidFill>
              </a:rPr>
              <a:t>Panel Question #1</a:t>
            </a:r>
            <a:endParaRPr lang="en-US" sz="4000" dirty="0">
              <a:solidFill>
                <a:schemeClr val="bg1"/>
              </a:solidFill>
            </a:endParaRPr>
          </a:p>
        </p:txBody>
      </p:sp>
      <p:sp>
        <p:nvSpPr>
          <p:cNvPr id="4" name="Rectangle 3"/>
          <p:cNvSpPr/>
          <p:nvPr/>
        </p:nvSpPr>
        <p:spPr>
          <a:xfrm>
            <a:off x="609600" y="2057400"/>
            <a:ext cx="8229600" cy="1815882"/>
          </a:xfrm>
          <a:prstGeom prst="rect">
            <a:avLst/>
          </a:prstGeom>
        </p:spPr>
        <p:txBody>
          <a:bodyPr wrap="square">
            <a:spAutoFit/>
          </a:bodyPr>
          <a:lstStyle/>
          <a:p>
            <a:pPr lvl="0"/>
            <a:r>
              <a:rPr lang="en-US" sz="2800" dirty="0"/>
              <a:t>The Port is well experienced and has an excellent management team in place.  Please share the lessons learned by the Port in relation to the use of the Alternative Public Works RCW. </a:t>
            </a:r>
          </a:p>
        </p:txBody>
      </p:sp>
      <p:grpSp>
        <p:nvGrpSpPr>
          <p:cNvPr id="5" name="Group 4"/>
          <p:cNvGrpSpPr/>
          <p:nvPr/>
        </p:nvGrpSpPr>
        <p:grpSpPr>
          <a:xfrm>
            <a:off x="330374" y="5560866"/>
            <a:ext cx="3022426" cy="1147058"/>
            <a:chOff x="330374" y="5454037"/>
            <a:chExt cx="3022426" cy="1147058"/>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374" y="5912062"/>
              <a:ext cx="3022426" cy="68903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270" y="5454037"/>
              <a:ext cx="1535730" cy="775621"/>
            </a:xfrm>
            <a:prstGeom prst="rect">
              <a:avLst/>
            </a:prstGeom>
          </p:spPr>
        </p:pic>
      </p:grpSp>
      <p:sp>
        <p:nvSpPr>
          <p:cNvPr id="2" name="Slide Number Placeholder 1"/>
          <p:cNvSpPr>
            <a:spLocks noGrp="1"/>
          </p:cNvSpPr>
          <p:nvPr>
            <p:ph type="sldNum" sz="quarter" idx="12"/>
          </p:nvPr>
        </p:nvSpPr>
        <p:spPr/>
        <p:txBody>
          <a:bodyPr/>
          <a:lstStyle/>
          <a:p>
            <a:fld id="{D7CBDD1B-4264-404A-B76E-863B23B0C55E}" type="slidenum">
              <a:rPr lang="en-US" smtClean="0"/>
              <a:t>14</a:t>
            </a:fld>
            <a:endParaRPr lang="en-US" dirty="0"/>
          </a:p>
        </p:txBody>
      </p:sp>
    </p:spTree>
    <p:extLst>
      <p:ext uri="{BB962C8B-B14F-4D97-AF65-F5344CB8AC3E}">
        <p14:creationId xmlns:p14="http://schemas.microsoft.com/office/powerpoint/2010/main" val="30018816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1143000"/>
            <a:ext cx="8686800" cy="12192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b="0" kern="1200" cap="none">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t>Overall Lessons Learned</a:t>
            </a:r>
          </a:p>
        </p:txBody>
      </p:sp>
      <p:grpSp>
        <p:nvGrpSpPr>
          <p:cNvPr id="5" name="Group 4"/>
          <p:cNvGrpSpPr/>
          <p:nvPr/>
        </p:nvGrpSpPr>
        <p:grpSpPr>
          <a:xfrm>
            <a:off x="330374" y="5634742"/>
            <a:ext cx="3022426" cy="1147058"/>
            <a:chOff x="330374" y="5454037"/>
            <a:chExt cx="3022426" cy="1147058"/>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374" y="5912062"/>
              <a:ext cx="3022426" cy="68903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270" y="5454037"/>
              <a:ext cx="1535730" cy="775621"/>
            </a:xfrm>
            <a:prstGeom prst="rect">
              <a:avLst/>
            </a:prstGeom>
          </p:spPr>
        </p:pic>
      </p:grpSp>
      <p:sp>
        <p:nvSpPr>
          <p:cNvPr id="11" name="Rectangle 10"/>
          <p:cNvSpPr/>
          <p:nvPr/>
        </p:nvSpPr>
        <p:spPr>
          <a:xfrm>
            <a:off x="457200" y="2057400"/>
            <a:ext cx="8686800" cy="3631763"/>
          </a:xfrm>
          <a:prstGeom prst="rect">
            <a:avLst/>
          </a:prstGeom>
        </p:spPr>
        <p:txBody>
          <a:bodyPr wrap="square">
            <a:spAutoFit/>
          </a:bodyPr>
          <a:lstStyle/>
          <a:p>
            <a:r>
              <a:rPr lang="en-US" sz="2600" dirty="0" smtClean="0"/>
              <a:t>Owners need to understand differences between alternative delivery methods - GC/CM</a:t>
            </a:r>
            <a:r>
              <a:rPr lang="en-US" sz="2600" dirty="0"/>
              <a:t>, </a:t>
            </a:r>
            <a:r>
              <a:rPr lang="en-US" sz="2600" dirty="0" smtClean="0"/>
              <a:t>DB</a:t>
            </a:r>
            <a:r>
              <a:rPr lang="en-US" sz="2600" dirty="0"/>
              <a:t>, </a:t>
            </a:r>
            <a:r>
              <a:rPr lang="en-US" sz="2600" dirty="0" smtClean="0"/>
              <a:t>PDB</a:t>
            </a:r>
            <a:r>
              <a:rPr lang="en-US" sz="2600" dirty="0"/>
              <a:t>, </a:t>
            </a:r>
            <a:r>
              <a:rPr lang="en-US" sz="2600" dirty="0" smtClean="0"/>
              <a:t>JOC</a:t>
            </a:r>
            <a:r>
              <a:rPr lang="en-US" sz="2600" dirty="0"/>
              <a:t>, </a:t>
            </a:r>
            <a:r>
              <a:rPr lang="en-US" sz="2600" dirty="0" smtClean="0"/>
              <a:t>Engineered Building System and relationships among the parties:</a:t>
            </a:r>
          </a:p>
          <a:p>
            <a:endParaRPr lang="en-US" sz="1400" dirty="0" smtClean="0"/>
          </a:p>
          <a:p>
            <a:endParaRPr lang="en-US" sz="800" dirty="0" smtClean="0"/>
          </a:p>
          <a:p>
            <a:pPr marL="1657350" lvl="3" indent="-285750">
              <a:buFont typeface="Arial" panose="020B0604020202020204" pitchFamily="34" charset="0"/>
              <a:buChar char="•"/>
            </a:pPr>
            <a:r>
              <a:rPr lang="en-US" sz="2600" dirty="0"/>
              <a:t>Driven by different statute </a:t>
            </a:r>
            <a:r>
              <a:rPr lang="en-US" sz="2600" dirty="0" smtClean="0"/>
              <a:t>language</a:t>
            </a:r>
          </a:p>
          <a:p>
            <a:pPr marL="1657350" lvl="3" indent="-285750">
              <a:buFont typeface="Arial" panose="020B0604020202020204" pitchFamily="34" charset="0"/>
              <a:buChar char="•"/>
            </a:pPr>
            <a:r>
              <a:rPr lang="en-US" sz="2600" dirty="0" smtClean="0"/>
              <a:t>Requires </a:t>
            </a:r>
            <a:r>
              <a:rPr lang="en-US" sz="2600" dirty="0"/>
              <a:t>different contract </a:t>
            </a:r>
            <a:r>
              <a:rPr lang="en-US" sz="2600" dirty="0" smtClean="0"/>
              <a:t>forms</a:t>
            </a:r>
          </a:p>
          <a:p>
            <a:pPr marL="1657350" lvl="3" indent="-285750">
              <a:buFont typeface="Arial" panose="020B0604020202020204" pitchFamily="34" charset="0"/>
              <a:buChar char="•"/>
            </a:pPr>
            <a:r>
              <a:rPr lang="en-US" sz="2600" dirty="0" smtClean="0"/>
              <a:t>Allocates </a:t>
            </a:r>
            <a:r>
              <a:rPr lang="en-US" sz="2600" dirty="0"/>
              <a:t>risk </a:t>
            </a:r>
            <a:r>
              <a:rPr lang="en-US" sz="2600" dirty="0" smtClean="0"/>
              <a:t>differently</a:t>
            </a:r>
          </a:p>
          <a:p>
            <a:pPr marL="1657350" lvl="3" indent="-285750">
              <a:buFont typeface="Arial" panose="020B0604020202020204" pitchFamily="34" charset="0"/>
              <a:buChar char="•"/>
            </a:pPr>
            <a:r>
              <a:rPr lang="en-US" sz="2600" dirty="0"/>
              <a:t>D</a:t>
            </a:r>
            <a:r>
              <a:rPr lang="en-US" sz="2600" dirty="0" smtClean="0"/>
              <a:t>etermines </a:t>
            </a:r>
            <a:r>
              <a:rPr lang="en-US" sz="2600" dirty="0"/>
              <a:t>price </a:t>
            </a:r>
            <a:r>
              <a:rPr lang="en-US" sz="2600" dirty="0" smtClean="0"/>
              <a:t>differently</a:t>
            </a:r>
          </a:p>
          <a:p>
            <a:pPr marL="1657350" lvl="3" indent="-285750">
              <a:buFont typeface="Arial" panose="020B0604020202020204" pitchFamily="34" charset="0"/>
              <a:buChar char="•"/>
            </a:pPr>
            <a:r>
              <a:rPr lang="en-US" sz="2600" dirty="0" smtClean="0"/>
              <a:t>Subcontracts differently</a:t>
            </a:r>
          </a:p>
        </p:txBody>
      </p:sp>
      <p:sp>
        <p:nvSpPr>
          <p:cNvPr id="2" name="Slide Number Placeholder 1"/>
          <p:cNvSpPr>
            <a:spLocks noGrp="1"/>
          </p:cNvSpPr>
          <p:nvPr>
            <p:ph type="sldNum" sz="quarter" idx="12"/>
          </p:nvPr>
        </p:nvSpPr>
        <p:spPr/>
        <p:txBody>
          <a:bodyPr/>
          <a:lstStyle/>
          <a:p>
            <a:fld id="{D7CBDD1B-4264-404A-B76E-863B23B0C55E}" type="slidenum">
              <a:rPr lang="en-US" smtClean="0"/>
              <a:t>15</a:t>
            </a:fld>
            <a:endParaRPr lang="en-US" dirty="0"/>
          </a:p>
        </p:txBody>
      </p:sp>
      <p:sp>
        <p:nvSpPr>
          <p:cNvPr id="8" name="Text Placeholder 2"/>
          <p:cNvSpPr>
            <a:spLocks noGrp="1"/>
          </p:cNvSpPr>
          <p:nvPr>
            <p:ph type="body" idx="1"/>
          </p:nvPr>
        </p:nvSpPr>
        <p:spPr>
          <a:xfrm>
            <a:off x="1367365" y="228600"/>
            <a:ext cx="6417734" cy="939801"/>
          </a:xfrm>
        </p:spPr>
        <p:txBody>
          <a:bodyPr>
            <a:normAutofit/>
          </a:bodyPr>
          <a:lstStyle/>
          <a:p>
            <a:r>
              <a:rPr lang="en-US" sz="4000" dirty="0" smtClean="0">
                <a:solidFill>
                  <a:schemeClr val="accent4">
                    <a:lumMod val="60000"/>
                    <a:lumOff val="40000"/>
                  </a:schemeClr>
                </a:solidFill>
              </a:rPr>
              <a:t>Response to Question #1</a:t>
            </a:r>
            <a:endParaRPr lang="en-US" sz="4000" dirty="0">
              <a:solidFill>
                <a:schemeClr val="accent4">
                  <a:lumMod val="60000"/>
                  <a:lumOff val="40000"/>
                </a:schemeClr>
              </a:solidFill>
            </a:endParaRPr>
          </a:p>
        </p:txBody>
      </p:sp>
    </p:spTree>
    <p:extLst>
      <p:ext uri="{BB962C8B-B14F-4D97-AF65-F5344CB8AC3E}">
        <p14:creationId xmlns:p14="http://schemas.microsoft.com/office/powerpoint/2010/main" val="9174977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609600"/>
            <a:ext cx="7772400" cy="1524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b="0" kern="1200" cap="none">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t>GC/CM</a:t>
            </a:r>
            <a:r>
              <a:rPr lang="en-US" dirty="0" smtClean="0"/>
              <a:t> What We Learned</a:t>
            </a:r>
          </a:p>
        </p:txBody>
      </p:sp>
      <p:grpSp>
        <p:nvGrpSpPr>
          <p:cNvPr id="5" name="Group 4"/>
          <p:cNvGrpSpPr/>
          <p:nvPr/>
        </p:nvGrpSpPr>
        <p:grpSpPr>
          <a:xfrm>
            <a:off x="330374" y="5634742"/>
            <a:ext cx="3022426" cy="1147058"/>
            <a:chOff x="330374" y="5454037"/>
            <a:chExt cx="3022426" cy="1147058"/>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374" y="5912062"/>
              <a:ext cx="3022426" cy="68903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270" y="5454037"/>
              <a:ext cx="1535730" cy="775621"/>
            </a:xfrm>
            <a:prstGeom prst="rect">
              <a:avLst/>
            </a:prstGeom>
          </p:spPr>
        </p:pic>
      </p:grpSp>
      <p:sp>
        <p:nvSpPr>
          <p:cNvPr id="9" name="Text Placeholder 2"/>
          <p:cNvSpPr txBox="1">
            <a:spLocks/>
          </p:cNvSpPr>
          <p:nvPr/>
        </p:nvSpPr>
        <p:spPr>
          <a:xfrm>
            <a:off x="457200" y="1892198"/>
            <a:ext cx="8382000" cy="3746602"/>
          </a:xfrm>
          <a:prstGeom prst="rect">
            <a:avLst/>
          </a:prstGeom>
        </p:spPr>
        <p:txBody>
          <a:bodyPr vert="horz" lIns="91440" tIns="45720" rIns="91440" bIns="45720" rtlCol="0" anchor="t">
            <a:no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l"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accent1"/>
              </a:buClr>
              <a:buSzPct val="100000"/>
              <a:buFont typeface="Symbol"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accent1"/>
              </a:buClr>
              <a:buSzPct val="100000"/>
              <a:buFont typeface="Symbol"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marL="285750" lvl="1" indent="-285750">
              <a:buClrTx/>
              <a:buFont typeface="Arial" panose="020B0604020202020204" pitchFamily="34" charset="0"/>
              <a:buChar char="•"/>
            </a:pPr>
            <a:r>
              <a:rPr lang="en-US" sz="2600" dirty="0" smtClean="0">
                <a:solidFill>
                  <a:schemeClr val="tx1"/>
                </a:solidFill>
              </a:rPr>
              <a:t>Early GCCM engagement adds value for sequencing </a:t>
            </a:r>
            <a:r>
              <a:rPr lang="en-US" sz="2600" dirty="0">
                <a:solidFill>
                  <a:schemeClr val="tx1"/>
                </a:solidFill>
              </a:rPr>
              <a:t>and </a:t>
            </a:r>
            <a:r>
              <a:rPr lang="en-US" sz="2600" dirty="0" smtClean="0">
                <a:solidFill>
                  <a:schemeClr val="tx1"/>
                </a:solidFill>
              </a:rPr>
              <a:t>phasing, especially when changes occur</a:t>
            </a:r>
          </a:p>
          <a:p>
            <a:pPr marL="0" lvl="1">
              <a:buClrTx/>
            </a:pPr>
            <a:endParaRPr lang="en-US" sz="1000" dirty="0">
              <a:solidFill>
                <a:schemeClr val="tx1"/>
              </a:solidFill>
            </a:endParaRPr>
          </a:p>
          <a:p>
            <a:pPr marL="285750" indent="-285750" algn="l">
              <a:buClrTx/>
              <a:buFont typeface="Arial" panose="020B0604020202020204" pitchFamily="34" charset="0"/>
              <a:buChar char="•"/>
            </a:pPr>
            <a:r>
              <a:rPr lang="en-US" sz="2600" dirty="0" smtClean="0">
                <a:solidFill>
                  <a:schemeClr val="tx1"/>
                </a:solidFill>
              </a:rPr>
              <a:t>MCCM and ECCM provides innovative ideas and valuable feedback that directly improved design and construction</a:t>
            </a:r>
          </a:p>
          <a:p>
            <a:pPr algn="l">
              <a:buClrTx/>
            </a:pPr>
            <a:endParaRPr lang="en-US" sz="1000" dirty="0" smtClean="0">
              <a:solidFill>
                <a:schemeClr val="tx1"/>
              </a:solidFill>
            </a:endParaRPr>
          </a:p>
          <a:p>
            <a:pPr marL="285750" indent="-285750" algn="l">
              <a:buClrTx/>
              <a:buFont typeface="Arial" panose="020B0604020202020204" pitchFamily="34" charset="0"/>
              <a:buChar char="•"/>
            </a:pPr>
            <a:r>
              <a:rPr lang="en-US" sz="2600" dirty="0" smtClean="0">
                <a:solidFill>
                  <a:schemeClr val="tx1"/>
                </a:solidFill>
              </a:rPr>
              <a:t>An agreed plan with defined </a:t>
            </a:r>
            <a:r>
              <a:rPr lang="en-US" sz="2600" dirty="0">
                <a:solidFill>
                  <a:schemeClr val="tx1"/>
                </a:solidFill>
              </a:rPr>
              <a:t>GC compensation mechanism for the Early Work during procurement </a:t>
            </a:r>
            <a:r>
              <a:rPr lang="en-US" sz="2600" dirty="0" smtClean="0">
                <a:solidFill>
                  <a:schemeClr val="tx1"/>
                </a:solidFill>
              </a:rPr>
              <a:t>would be useful</a:t>
            </a:r>
            <a:endParaRPr lang="en-US" sz="2600" dirty="0">
              <a:solidFill>
                <a:schemeClr val="tx1"/>
              </a:solidFill>
            </a:endParaRPr>
          </a:p>
        </p:txBody>
      </p:sp>
      <p:sp>
        <p:nvSpPr>
          <p:cNvPr id="2" name="Slide Number Placeholder 1"/>
          <p:cNvSpPr>
            <a:spLocks noGrp="1"/>
          </p:cNvSpPr>
          <p:nvPr>
            <p:ph type="sldNum" sz="quarter" idx="12"/>
          </p:nvPr>
        </p:nvSpPr>
        <p:spPr/>
        <p:txBody>
          <a:bodyPr/>
          <a:lstStyle/>
          <a:p>
            <a:fld id="{D7CBDD1B-4264-404A-B76E-863B23B0C55E}" type="slidenum">
              <a:rPr lang="en-US" smtClean="0"/>
              <a:t>16</a:t>
            </a:fld>
            <a:endParaRPr lang="en-US" dirty="0"/>
          </a:p>
        </p:txBody>
      </p:sp>
    </p:spTree>
    <p:extLst>
      <p:ext uri="{BB962C8B-B14F-4D97-AF65-F5344CB8AC3E}">
        <p14:creationId xmlns:p14="http://schemas.microsoft.com/office/powerpoint/2010/main" val="26876767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609600"/>
            <a:ext cx="7772400" cy="1524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b="0" kern="1200" cap="none">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t>GC/CM</a:t>
            </a:r>
            <a:r>
              <a:rPr lang="en-US" dirty="0" smtClean="0"/>
              <a:t> What We Learned </a:t>
            </a:r>
            <a:r>
              <a:rPr lang="en-US" sz="1800" dirty="0" smtClean="0"/>
              <a:t>(Cont’d)</a:t>
            </a:r>
          </a:p>
        </p:txBody>
      </p:sp>
      <p:grpSp>
        <p:nvGrpSpPr>
          <p:cNvPr id="5" name="Group 4"/>
          <p:cNvGrpSpPr/>
          <p:nvPr/>
        </p:nvGrpSpPr>
        <p:grpSpPr>
          <a:xfrm>
            <a:off x="330374" y="5634742"/>
            <a:ext cx="3022426" cy="1147058"/>
            <a:chOff x="330374" y="5454037"/>
            <a:chExt cx="3022426" cy="1147058"/>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374" y="5912062"/>
              <a:ext cx="3022426" cy="68903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270" y="5454037"/>
              <a:ext cx="1535730" cy="775621"/>
            </a:xfrm>
            <a:prstGeom prst="rect">
              <a:avLst/>
            </a:prstGeom>
          </p:spPr>
        </p:pic>
      </p:grpSp>
      <p:sp>
        <p:nvSpPr>
          <p:cNvPr id="9" name="Text Placeholder 2"/>
          <p:cNvSpPr txBox="1">
            <a:spLocks/>
          </p:cNvSpPr>
          <p:nvPr/>
        </p:nvSpPr>
        <p:spPr>
          <a:xfrm>
            <a:off x="609600" y="1667656"/>
            <a:ext cx="8153400" cy="4047344"/>
          </a:xfrm>
          <a:prstGeom prst="rect">
            <a:avLst/>
          </a:prstGeom>
        </p:spPr>
        <p:txBody>
          <a:bodyPr vert="horz" lIns="91440" tIns="45720" rIns="91440" bIns="45720" rtlCol="0" anchor="t">
            <a:no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l"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accent1"/>
              </a:buClr>
              <a:buSzPct val="100000"/>
              <a:buFont typeface="Symbol"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accent1"/>
              </a:buClr>
              <a:buSzPct val="100000"/>
              <a:buFont typeface="Symbol"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marL="285750" indent="-285750" algn="l">
              <a:buClrTx/>
              <a:buFont typeface="Arial" panose="020B0604020202020204" pitchFamily="34" charset="0"/>
              <a:buChar char="•"/>
            </a:pPr>
            <a:r>
              <a:rPr lang="en-US" sz="2600" dirty="0" smtClean="0">
                <a:solidFill>
                  <a:schemeClr val="tx1"/>
                </a:solidFill>
              </a:rPr>
              <a:t>Defining Building </a:t>
            </a:r>
            <a:r>
              <a:rPr lang="en-US" sz="2600" dirty="0">
                <a:solidFill>
                  <a:schemeClr val="tx1"/>
                </a:solidFill>
              </a:rPr>
              <a:t>Information Modeling (BIM)  </a:t>
            </a:r>
            <a:r>
              <a:rPr lang="en-US" sz="2600" dirty="0" smtClean="0">
                <a:solidFill>
                  <a:schemeClr val="tx1"/>
                </a:solidFill>
              </a:rPr>
              <a:t>   standards upfront helps with setting level of effort      and compensation</a:t>
            </a:r>
          </a:p>
          <a:p>
            <a:pPr algn="l">
              <a:buClrTx/>
            </a:pPr>
            <a:endParaRPr lang="en-US" sz="1000" dirty="0" smtClean="0">
              <a:solidFill>
                <a:schemeClr val="tx1"/>
              </a:solidFill>
            </a:endParaRPr>
          </a:p>
          <a:p>
            <a:pPr marL="285750" indent="-285750" algn="l">
              <a:buClrTx/>
              <a:buFont typeface="Arial" panose="020B0604020202020204" pitchFamily="34" charset="0"/>
              <a:buChar char="•"/>
            </a:pPr>
            <a:r>
              <a:rPr lang="en-US" sz="2600" dirty="0" smtClean="0">
                <a:solidFill>
                  <a:schemeClr val="tx1"/>
                </a:solidFill>
              </a:rPr>
              <a:t>Difficult when key team members from proposal unavailable</a:t>
            </a:r>
          </a:p>
          <a:p>
            <a:pPr algn="l">
              <a:buClrTx/>
            </a:pPr>
            <a:endParaRPr lang="en-US" sz="1000" dirty="0" smtClean="0">
              <a:solidFill>
                <a:schemeClr val="tx1"/>
              </a:solidFill>
            </a:endParaRPr>
          </a:p>
          <a:p>
            <a:pPr marL="285750" indent="-285750" algn="l">
              <a:buClrTx/>
              <a:buFont typeface="Arial" panose="020B0604020202020204" pitchFamily="34" charset="0"/>
              <a:buChar char="•"/>
            </a:pPr>
            <a:r>
              <a:rPr lang="en-US" sz="2600" dirty="0" smtClean="0">
                <a:solidFill>
                  <a:schemeClr val="tx1"/>
                </a:solidFill>
              </a:rPr>
              <a:t>Leverage the Cost Allocation Matrix to define SOW      and payment mechanisms – including MCCM and      ECCM aspects</a:t>
            </a:r>
            <a:endParaRPr lang="en-US" sz="2600" dirty="0">
              <a:solidFill>
                <a:schemeClr val="tx1"/>
              </a:solidFill>
            </a:endParaRPr>
          </a:p>
        </p:txBody>
      </p:sp>
      <p:sp>
        <p:nvSpPr>
          <p:cNvPr id="2" name="Slide Number Placeholder 1"/>
          <p:cNvSpPr>
            <a:spLocks noGrp="1"/>
          </p:cNvSpPr>
          <p:nvPr>
            <p:ph type="sldNum" sz="quarter" idx="12"/>
          </p:nvPr>
        </p:nvSpPr>
        <p:spPr/>
        <p:txBody>
          <a:bodyPr/>
          <a:lstStyle/>
          <a:p>
            <a:fld id="{D7CBDD1B-4264-404A-B76E-863B23B0C55E}" type="slidenum">
              <a:rPr lang="en-US" smtClean="0"/>
              <a:t>17</a:t>
            </a:fld>
            <a:endParaRPr lang="en-US" dirty="0"/>
          </a:p>
        </p:txBody>
      </p:sp>
    </p:spTree>
    <p:extLst>
      <p:ext uri="{BB962C8B-B14F-4D97-AF65-F5344CB8AC3E}">
        <p14:creationId xmlns:p14="http://schemas.microsoft.com/office/powerpoint/2010/main" val="17195895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0374" y="5634742"/>
            <a:ext cx="3022426" cy="1147058"/>
            <a:chOff x="330374" y="5454037"/>
            <a:chExt cx="3022426" cy="1147058"/>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374" y="5912062"/>
              <a:ext cx="3022426" cy="68903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270" y="5454037"/>
              <a:ext cx="1535730" cy="775621"/>
            </a:xfrm>
            <a:prstGeom prst="rect">
              <a:avLst/>
            </a:prstGeom>
          </p:spPr>
        </p:pic>
      </p:grpSp>
      <p:sp>
        <p:nvSpPr>
          <p:cNvPr id="7" name="Title 1"/>
          <p:cNvSpPr txBox="1">
            <a:spLocks/>
          </p:cNvSpPr>
          <p:nvPr/>
        </p:nvSpPr>
        <p:spPr>
          <a:xfrm>
            <a:off x="685800" y="381000"/>
            <a:ext cx="7772400" cy="1524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b="0" kern="1200" cap="none">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t>Traditional Design-Build</a:t>
            </a:r>
          </a:p>
          <a:p>
            <a:r>
              <a:rPr lang="en-US" dirty="0" smtClean="0"/>
              <a:t>What We Learned</a:t>
            </a:r>
          </a:p>
        </p:txBody>
      </p:sp>
      <p:sp>
        <p:nvSpPr>
          <p:cNvPr id="3" name="Rectangle 2"/>
          <p:cNvSpPr/>
          <p:nvPr/>
        </p:nvSpPr>
        <p:spPr>
          <a:xfrm>
            <a:off x="457200" y="1841480"/>
            <a:ext cx="8534400" cy="3416320"/>
          </a:xfrm>
          <a:prstGeom prst="rect">
            <a:avLst/>
          </a:prstGeom>
        </p:spPr>
        <p:txBody>
          <a:bodyPr wrap="square">
            <a:spAutoFit/>
          </a:bodyPr>
          <a:lstStyle/>
          <a:p>
            <a:pPr marL="285750" indent="-285750">
              <a:buFont typeface="Arial" panose="020B0604020202020204" pitchFamily="34" charset="0"/>
              <a:buChar char="•"/>
            </a:pPr>
            <a:r>
              <a:rPr lang="en-US" sz="2600" dirty="0" smtClean="0"/>
              <a:t>Clearly understand and articulate </a:t>
            </a:r>
            <a:r>
              <a:rPr lang="en-US" sz="2600" dirty="0"/>
              <a:t>project goals and </a:t>
            </a:r>
            <a:r>
              <a:rPr lang="en-US" sz="2600" dirty="0" smtClean="0"/>
              <a:t>priorities in RFP</a:t>
            </a:r>
          </a:p>
          <a:p>
            <a:endParaRPr lang="en-US" sz="600" dirty="0" smtClean="0"/>
          </a:p>
          <a:p>
            <a:pPr marL="285750" indent="-285750">
              <a:buFont typeface="Arial" panose="020B0604020202020204" pitchFamily="34" charset="0"/>
              <a:buChar char="•"/>
            </a:pPr>
            <a:r>
              <a:rPr lang="en-US" sz="2600" dirty="0" smtClean="0"/>
              <a:t>Leadership commits resources for timely decision-making</a:t>
            </a:r>
          </a:p>
          <a:p>
            <a:endParaRPr lang="en-US" sz="600" dirty="0" smtClean="0"/>
          </a:p>
          <a:p>
            <a:pPr marL="285750" indent="-285750">
              <a:buFont typeface="Arial" panose="020B0604020202020204" pitchFamily="34" charset="0"/>
              <a:buChar char="•"/>
            </a:pPr>
            <a:r>
              <a:rPr lang="en-US" sz="2600" dirty="0" smtClean="0"/>
              <a:t>Partnering, consistent communication and co-location </a:t>
            </a:r>
          </a:p>
          <a:p>
            <a:endParaRPr lang="en-US" sz="600" dirty="0" smtClean="0"/>
          </a:p>
          <a:p>
            <a:pPr marL="285750" indent="-285750">
              <a:buFont typeface="Arial" panose="020B0604020202020204" pitchFamily="34" charset="0"/>
              <a:buChar char="•"/>
            </a:pPr>
            <a:r>
              <a:rPr lang="en-US" sz="2600" dirty="0" smtClean="0"/>
              <a:t>Define </a:t>
            </a:r>
            <a:r>
              <a:rPr lang="en-US" sz="2600" dirty="0"/>
              <a:t>critical phasing requirements </a:t>
            </a:r>
            <a:r>
              <a:rPr lang="en-US" sz="2600" dirty="0" smtClean="0"/>
              <a:t>early</a:t>
            </a:r>
          </a:p>
          <a:p>
            <a:endParaRPr lang="en-US" sz="600" dirty="0"/>
          </a:p>
          <a:p>
            <a:pPr marL="285750" indent="-285750">
              <a:buFont typeface="Arial" panose="020B0604020202020204" pitchFamily="34" charset="0"/>
              <a:buChar char="•"/>
            </a:pPr>
            <a:r>
              <a:rPr lang="en-US" sz="2600" dirty="0" smtClean="0"/>
              <a:t>Perform preliminary </a:t>
            </a:r>
            <a:r>
              <a:rPr lang="en-US" sz="2600" dirty="0"/>
              <a:t>field investigation prior to </a:t>
            </a:r>
            <a:r>
              <a:rPr lang="en-US" sz="2600" dirty="0" smtClean="0"/>
              <a:t>RFP</a:t>
            </a:r>
          </a:p>
          <a:p>
            <a:endParaRPr lang="en-US" sz="600" dirty="0" smtClean="0"/>
          </a:p>
          <a:p>
            <a:pPr marL="285750" indent="-285750">
              <a:buFont typeface="Arial" panose="020B0604020202020204" pitchFamily="34" charset="0"/>
              <a:buChar char="•"/>
            </a:pPr>
            <a:r>
              <a:rPr lang="en-US" sz="2600" dirty="0" smtClean="0"/>
              <a:t>Better team understanding of multi-phased schedule</a:t>
            </a:r>
            <a:endParaRPr lang="en-US" sz="2600" dirty="0"/>
          </a:p>
        </p:txBody>
      </p:sp>
      <p:sp>
        <p:nvSpPr>
          <p:cNvPr id="2" name="Slide Number Placeholder 1"/>
          <p:cNvSpPr>
            <a:spLocks noGrp="1"/>
          </p:cNvSpPr>
          <p:nvPr>
            <p:ph type="sldNum" sz="quarter" idx="12"/>
          </p:nvPr>
        </p:nvSpPr>
        <p:spPr/>
        <p:txBody>
          <a:bodyPr/>
          <a:lstStyle/>
          <a:p>
            <a:fld id="{D7CBDD1B-4264-404A-B76E-863B23B0C55E}" type="slidenum">
              <a:rPr lang="en-US" smtClean="0"/>
              <a:t>18</a:t>
            </a:fld>
            <a:endParaRPr lang="en-US" dirty="0"/>
          </a:p>
        </p:txBody>
      </p:sp>
    </p:spTree>
    <p:extLst>
      <p:ext uri="{BB962C8B-B14F-4D97-AF65-F5344CB8AC3E}">
        <p14:creationId xmlns:p14="http://schemas.microsoft.com/office/powerpoint/2010/main" val="38815213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0374" y="5634742"/>
            <a:ext cx="3022426" cy="1147058"/>
            <a:chOff x="330374" y="5454037"/>
            <a:chExt cx="3022426" cy="1147058"/>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374" y="5912062"/>
              <a:ext cx="3022426" cy="68903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270" y="5454037"/>
              <a:ext cx="1535730" cy="775621"/>
            </a:xfrm>
            <a:prstGeom prst="rect">
              <a:avLst/>
            </a:prstGeom>
          </p:spPr>
        </p:pic>
      </p:grpSp>
      <p:sp>
        <p:nvSpPr>
          <p:cNvPr id="7" name="Title 1"/>
          <p:cNvSpPr txBox="1">
            <a:spLocks/>
          </p:cNvSpPr>
          <p:nvPr/>
        </p:nvSpPr>
        <p:spPr>
          <a:xfrm>
            <a:off x="685800" y="304800"/>
            <a:ext cx="7772400" cy="1524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b="0" kern="1200" cap="none">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t>Progressive Design-Build</a:t>
            </a:r>
          </a:p>
          <a:p>
            <a:r>
              <a:rPr lang="en-US" dirty="0" smtClean="0"/>
              <a:t>What We Learned (</a:t>
            </a:r>
            <a:r>
              <a:rPr lang="en-US" sz="3600" dirty="0" smtClean="0"/>
              <a:t>so far</a:t>
            </a:r>
            <a:r>
              <a:rPr lang="en-US" dirty="0" smtClean="0"/>
              <a:t>)</a:t>
            </a:r>
          </a:p>
        </p:txBody>
      </p:sp>
      <p:sp>
        <p:nvSpPr>
          <p:cNvPr id="3" name="Rectangle 2"/>
          <p:cNvSpPr/>
          <p:nvPr/>
        </p:nvSpPr>
        <p:spPr>
          <a:xfrm>
            <a:off x="685800" y="1822371"/>
            <a:ext cx="8381999" cy="3816429"/>
          </a:xfrm>
          <a:prstGeom prst="rect">
            <a:avLst/>
          </a:prstGeom>
        </p:spPr>
        <p:txBody>
          <a:bodyPr wrap="square">
            <a:spAutoFit/>
          </a:bodyPr>
          <a:lstStyle/>
          <a:p>
            <a:pPr marL="285750" indent="-285750">
              <a:buFont typeface="Arial" panose="020B0604020202020204" pitchFamily="34" charset="0"/>
              <a:buChar char="•"/>
            </a:pPr>
            <a:r>
              <a:rPr lang="en-US" sz="2600" dirty="0" smtClean="0"/>
              <a:t>Define project team roles upfront </a:t>
            </a:r>
          </a:p>
          <a:p>
            <a:endParaRPr lang="en-US" sz="600" dirty="0"/>
          </a:p>
          <a:p>
            <a:pPr marL="285750" indent="-285750">
              <a:buFont typeface="Arial" panose="020B0604020202020204" pitchFamily="34" charset="0"/>
              <a:buChar char="•"/>
            </a:pPr>
            <a:r>
              <a:rPr lang="en-US" sz="2600" dirty="0" smtClean="0"/>
              <a:t>Educate stakeholders about their roles to support project</a:t>
            </a:r>
          </a:p>
          <a:p>
            <a:endParaRPr lang="en-US" sz="600" dirty="0" smtClean="0"/>
          </a:p>
          <a:p>
            <a:pPr marL="285750" indent="-285750">
              <a:buFont typeface="Arial" panose="020B0604020202020204" pitchFamily="34" charset="0"/>
              <a:buChar char="•"/>
            </a:pPr>
            <a:r>
              <a:rPr lang="en-US" sz="2600" dirty="0" smtClean="0"/>
              <a:t>Co-location of key personnel is important</a:t>
            </a:r>
          </a:p>
          <a:p>
            <a:endParaRPr lang="en-US" sz="600" dirty="0" smtClean="0"/>
          </a:p>
          <a:p>
            <a:pPr marL="285750" indent="-285750">
              <a:buFont typeface="Arial" panose="020B0604020202020204" pitchFamily="34" charset="0"/>
              <a:buChar char="•"/>
            </a:pPr>
            <a:r>
              <a:rPr lang="en-US" sz="2600" dirty="0" smtClean="0"/>
              <a:t>Establish a methodology for documenting owner decisions</a:t>
            </a:r>
          </a:p>
          <a:p>
            <a:endParaRPr lang="en-US" sz="600" dirty="0" smtClean="0"/>
          </a:p>
          <a:p>
            <a:pPr marL="285750" indent="-285750">
              <a:buFont typeface="Arial" panose="020B0604020202020204" pitchFamily="34" charset="0"/>
              <a:buChar char="•"/>
            </a:pPr>
            <a:r>
              <a:rPr lang="en-US" sz="2600" dirty="0"/>
              <a:t>Define critical phasing requirements </a:t>
            </a:r>
            <a:r>
              <a:rPr lang="en-US" sz="2600" dirty="0" smtClean="0"/>
              <a:t>early</a:t>
            </a:r>
          </a:p>
          <a:p>
            <a:endParaRPr lang="en-US" sz="600" dirty="0"/>
          </a:p>
          <a:p>
            <a:pPr marL="285750" indent="-285750">
              <a:buFont typeface="Arial" panose="020B0604020202020204" pitchFamily="34" charset="0"/>
              <a:buChar char="•"/>
            </a:pPr>
            <a:r>
              <a:rPr lang="en-US" sz="2600" dirty="0" smtClean="0"/>
              <a:t>Less detailed Program Definition Documents in RFP </a:t>
            </a:r>
            <a:endParaRPr lang="en-US" sz="2600" dirty="0"/>
          </a:p>
        </p:txBody>
      </p:sp>
      <p:sp>
        <p:nvSpPr>
          <p:cNvPr id="2" name="Slide Number Placeholder 1"/>
          <p:cNvSpPr>
            <a:spLocks noGrp="1"/>
          </p:cNvSpPr>
          <p:nvPr>
            <p:ph type="sldNum" sz="quarter" idx="12"/>
          </p:nvPr>
        </p:nvSpPr>
        <p:spPr>
          <a:xfrm>
            <a:off x="4143486" y="6254720"/>
            <a:ext cx="1161826" cy="365125"/>
          </a:xfrm>
        </p:spPr>
        <p:txBody>
          <a:bodyPr/>
          <a:lstStyle/>
          <a:p>
            <a:fld id="{D7CBDD1B-4264-404A-B76E-863B23B0C55E}" type="slidenum">
              <a:rPr lang="en-US" smtClean="0"/>
              <a:t>19</a:t>
            </a:fld>
            <a:endParaRPr lang="en-US" dirty="0"/>
          </a:p>
        </p:txBody>
      </p:sp>
    </p:spTree>
    <p:extLst>
      <p:ext uri="{BB962C8B-B14F-4D97-AF65-F5344CB8AC3E}">
        <p14:creationId xmlns:p14="http://schemas.microsoft.com/office/powerpoint/2010/main" val="2666328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772400" cy="1295400"/>
          </a:xfrm>
        </p:spPr>
        <p:txBody>
          <a:bodyPr>
            <a:normAutofit/>
          </a:bodyPr>
          <a:lstStyle/>
          <a:p>
            <a:r>
              <a:rPr lang="en-US" sz="4000" dirty="0" smtClean="0"/>
              <a:t>About the Port Of Seattle</a:t>
            </a:r>
            <a:endParaRPr lang="en-US" sz="4000" dirty="0"/>
          </a:p>
        </p:txBody>
      </p:sp>
      <p:grpSp>
        <p:nvGrpSpPr>
          <p:cNvPr id="4" name="Group 3"/>
          <p:cNvGrpSpPr/>
          <p:nvPr/>
        </p:nvGrpSpPr>
        <p:grpSpPr>
          <a:xfrm>
            <a:off x="406574" y="5486400"/>
            <a:ext cx="2793826" cy="1033962"/>
            <a:chOff x="330374" y="5454037"/>
            <a:chExt cx="3022426" cy="1147058"/>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374" y="5912062"/>
              <a:ext cx="3022426" cy="68903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270" y="5454037"/>
              <a:ext cx="1535730" cy="775621"/>
            </a:xfrm>
            <a:prstGeom prst="rect">
              <a:avLst/>
            </a:prstGeom>
          </p:spPr>
        </p:pic>
      </p:grpSp>
      <p:sp>
        <p:nvSpPr>
          <p:cNvPr id="8" name="Text Placeholder 2"/>
          <p:cNvSpPr>
            <a:spLocks noGrp="1"/>
          </p:cNvSpPr>
          <p:nvPr>
            <p:ph type="body" idx="1"/>
          </p:nvPr>
        </p:nvSpPr>
        <p:spPr>
          <a:xfrm>
            <a:off x="741188" y="1219200"/>
            <a:ext cx="6193012" cy="3962400"/>
          </a:xfrm>
        </p:spPr>
        <p:txBody>
          <a:bodyPr anchor="t">
            <a:normAutofit/>
          </a:bodyPr>
          <a:lstStyle/>
          <a:p>
            <a:pPr marL="342900" indent="-342900" algn="l">
              <a:buClr>
                <a:schemeClr val="bg1"/>
              </a:buClr>
              <a:buFont typeface="Arial" panose="020B0604020202020204" pitchFamily="34" charset="0"/>
              <a:buChar char="•"/>
            </a:pPr>
            <a:r>
              <a:rPr lang="en-US" sz="2400" b="1" dirty="0" smtClean="0">
                <a:solidFill>
                  <a:schemeClr val="tx1"/>
                </a:solidFill>
              </a:rPr>
              <a:t>Seattle-Tacoma International Airport</a:t>
            </a:r>
          </a:p>
          <a:p>
            <a:pPr marL="342900" indent="-342900" algn="l">
              <a:buClr>
                <a:schemeClr val="bg1"/>
              </a:buClr>
              <a:buFont typeface="Arial" panose="020B0604020202020204" pitchFamily="34" charset="0"/>
              <a:buChar char="•"/>
            </a:pPr>
            <a:r>
              <a:rPr lang="en-US" sz="2400" b="1" dirty="0" smtClean="0">
                <a:solidFill>
                  <a:schemeClr val="tx1"/>
                </a:solidFill>
              </a:rPr>
              <a:t>Two cruise terminals</a:t>
            </a:r>
          </a:p>
          <a:p>
            <a:pPr marL="342900" indent="-342900" algn="l">
              <a:buClr>
                <a:schemeClr val="bg1"/>
              </a:buClr>
              <a:buFont typeface="Arial" panose="020B0604020202020204" pitchFamily="34" charset="0"/>
              <a:buChar char="•"/>
            </a:pPr>
            <a:r>
              <a:rPr lang="en-US" sz="2400" b="1" dirty="0" smtClean="0">
                <a:solidFill>
                  <a:schemeClr val="tx1"/>
                </a:solidFill>
              </a:rPr>
              <a:t>Fisherman’s terminal</a:t>
            </a:r>
          </a:p>
          <a:p>
            <a:pPr marL="342900" indent="-342900" algn="l">
              <a:buClr>
                <a:schemeClr val="bg1"/>
              </a:buClr>
              <a:buFont typeface="Arial" panose="020B0604020202020204" pitchFamily="34" charset="0"/>
              <a:buChar char="•"/>
            </a:pPr>
            <a:r>
              <a:rPr lang="en-US" sz="2400" b="1" dirty="0" smtClean="0">
                <a:solidFill>
                  <a:schemeClr val="tx1"/>
                </a:solidFill>
              </a:rPr>
              <a:t>Four public marinas</a:t>
            </a:r>
          </a:p>
          <a:p>
            <a:pPr marL="342900" indent="-342900" algn="l">
              <a:buClr>
                <a:schemeClr val="bg1"/>
              </a:buClr>
              <a:buFont typeface="Arial" panose="020B0604020202020204" pitchFamily="34" charset="0"/>
              <a:buChar char="•"/>
            </a:pPr>
            <a:r>
              <a:rPr lang="en-US" sz="2400" b="1" dirty="0" smtClean="0">
                <a:solidFill>
                  <a:schemeClr val="tx1"/>
                </a:solidFill>
              </a:rPr>
              <a:t>Real estate holdings</a:t>
            </a:r>
          </a:p>
          <a:p>
            <a:pPr marL="342900" indent="-342900" algn="l">
              <a:buClr>
                <a:schemeClr val="bg1"/>
              </a:buClr>
              <a:buFont typeface="Arial" panose="020B0604020202020204" pitchFamily="34" charset="0"/>
              <a:buChar char="•"/>
            </a:pPr>
            <a:r>
              <a:rPr lang="en-US" sz="2400" b="1" dirty="0">
                <a:solidFill>
                  <a:schemeClr val="tx1"/>
                </a:solidFill>
              </a:rPr>
              <a:t>Four cargo handling terminals</a:t>
            </a:r>
          </a:p>
          <a:p>
            <a:pPr algn="l">
              <a:buClr>
                <a:schemeClr val="bg1"/>
              </a:buClr>
            </a:pPr>
            <a:endParaRPr lang="en-US" dirty="0" smtClean="0">
              <a:solidFill>
                <a:schemeClr val="accent1">
                  <a:lumMod val="50000"/>
                </a:schemeClr>
              </a:solidFill>
            </a:endParaRPr>
          </a:p>
        </p:txBody>
      </p:sp>
      <p:graphicFrame>
        <p:nvGraphicFramePr>
          <p:cNvPr id="9" name="Diagram 8"/>
          <p:cNvGraphicFramePr/>
          <p:nvPr>
            <p:extLst>
              <p:ext uri="{D42A27DB-BD31-4B8C-83A1-F6EECF244321}">
                <p14:modId xmlns:p14="http://schemas.microsoft.com/office/powerpoint/2010/main" val="1850337618"/>
              </p:ext>
            </p:extLst>
          </p:nvPr>
        </p:nvGraphicFramePr>
        <p:xfrm>
          <a:off x="3429000" y="2728883"/>
          <a:ext cx="5715000" cy="3708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870" tIns="685584" rIns="15870" bIns="685584"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3F4746"/>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174" name="Picture 6" descr="http://collab.portseattle.org/sites/PAEmployeeCollab/SiteAssets/SitePages/Wave%20Graphics/POS_CorpBrand_Waves_Small_RGB.jp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371200" y="-4301074"/>
            <a:ext cx="110620349" cy="1134195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D7CBDD1B-4264-404A-B76E-863B23B0C55E}" type="slidenum">
              <a:rPr lang="en-US" smtClean="0"/>
              <a:t>2</a:t>
            </a:fld>
            <a:endParaRPr lang="en-US" dirty="0"/>
          </a:p>
        </p:txBody>
      </p:sp>
    </p:spTree>
    <p:extLst>
      <p:ext uri="{BB962C8B-B14F-4D97-AF65-F5344CB8AC3E}">
        <p14:creationId xmlns:p14="http://schemas.microsoft.com/office/powerpoint/2010/main" val="17602985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67365" y="990600"/>
            <a:ext cx="6417734" cy="939801"/>
          </a:xfrm>
        </p:spPr>
        <p:txBody>
          <a:bodyPr>
            <a:normAutofit/>
          </a:bodyPr>
          <a:lstStyle/>
          <a:p>
            <a:r>
              <a:rPr lang="en-US" sz="4000" dirty="0" smtClean="0">
                <a:solidFill>
                  <a:schemeClr val="bg1"/>
                </a:solidFill>
              </a:rPr>
              <a:t>Panel Question #2</a:t>
            </a:r>
            <a:endParaRPr lang="en-US" sz="4000" dirty="0">
              <a:solidFill>
                <a:schemeClr val="bg1"/>
              </a:solidFill>
            </a:endParaRPr>
          </a:p>
        </p:txBody>
      </p:sp>
      <p:sp>
        <p:nvSpPr>
          <p:cNvPr id="4" name="Rectangle 3"/>
          <p:cNvSpPr/>
          <p:nvPr/>
        </p:nvSpPr>
        <p:spPr>
          <a:xfrm>
            <a:off x="533400" y="2286000"/>
            <a:ext cx="8382000" cy="1815882"/>
          </a:xfrm>
          <a:prstGeom prst="rect">
            <a:avLst/>
          </a:prstGeom>
        </p:spPr>
        <p:txBody>
          <a:bodyPr wrap="square">
            <a:spAutoFit/>
          </a:bodyPr>
          <a:lstStyle/>
          <a:p>
            <a:pPr lvl="0"/>
            <a:r>
              <a:rPr lang="en-US" sz="2800" dirty="0" smtClean="0"/>
              <a:t>Section </a:t>
            </a:r>
            <a:r>
              <a:rPr lang="en-US" sz="2800" dirty="0"/>
              <a:t>2 – Please elaborate on the Port’s Acquisition Planning process.  Describe any changes</a:t>
            </a:r>
            <a:r>
              <a:rPr lang="en-US" sz="2800" dirty="0" smtClean="0"/>
              <a:t>/ improvements </a:t>
            </a:r>
            <a:r>
              <a:rPr lang="en-US" sz="2800" dirty="0"/>
              <a:t>made to the evaluation process from lessons learned and/or experienced gained.</a:t>
            </a:r>
          </a:p>
        </p:txBody>
      </p:sp>
      <p:grpSp>
        <p:nvGrpSpPr>
          <p:cNvPr id="5" name="Group 4"/>
          <p:cNvGrpSpPr/>
          <p:nvPr/>
        </p:nvGrpSpPr>
        <p:grpSpPr>
          <a:xfrm>
            <a:off x="254174" y="5560866"/>
            <a:ext cx="3022426" cy="1147058"/>
            <a:chOff x="330374" y="5454037"/>
            <a:chExt cx="3022426" cy="1147058"/>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374" y="5912062"/>
              <a:ext cx="3022426" cy="68903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270" y="5454037"/>
              <a:ext cx="1535730" cy="775621"/>
            </a:xfrm>
            <a:prstGeom prst="rect">
              <a:avLst/>
            </a:prstGeom>
          </p:spPr>
        </p:pic>
      </p:grpSp>
      <p:sp>
        <p:nvSpPr>
          <p:cNvPr id="2" name="Slide Number Placeholder 1"/>
          <p:cNvSpPr>
            <a:spLocks noGrp="1"/>
          </p:cNvSpPr>
          <p:nvPr>
            <p:ph type="sldNum" sz="quarter" idx="12"/>
          </p:nvPr>
        </p:nvSpPr>
        <p:spPr/>
        <p:txBody>
          <a:bodyPr/>
          <a:lstStyle/>
          <a:p>
            <a:fld id="{D7CBDD1B-4264-404A-B76E-863B23B0C55E}" type="slidenum">
              <a:rPr lang="en-US" smtClean="0"/>
              <a:t>20</a:t>
            </a:fld>
            <a:endParaRPr lang="en-US" dirty="0"/>
          </a:p>
        </p:txBody>
      </p:sp>
    </p:spTree>
    <p:extLst>
      <p:ext uri="{BB962C8B-B14F-4D97-AF65-F5344CB8AC3E}">
        <p14:creationId xmlns:p14="http://schemas.microsoft.com/office/powerpoint/2010/main" val="2010278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320418289"/>
              </p:ext>
            </p:extLst>
          </p:nvPr>
        </p:nvGraphicFramePr>
        <p:xfrm>
          <a:off x="1447800" y="2133600"/>
          <a:ext cx="6553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a:spLocks noGrp="1"/>
          </p:cNvSpPr>
          <p:nvPr>
            <p:ph type="title"/>
          </p:nvPr>
        </p:nvSpPr>
        <p:spPr>
          <a:xfrm>
            <a:off x="685800" y="1219200"/>
            <a:ext cx="7772400" cy="1295400"/>
          </a:xfrm>
        </p:spPr>
        <p:txBody>
          <a:bodyPr>
            <a:normAutofit fontScale="90000"/>
          </a:bodyPr>
          <a:lstStyle/>
          <a:p>
            <a:r>
              <a:rPr lang="en-US" dirty="0" smtClean="0"/>
              <a:t>Our Project Delivery Method</a:t>
            </a:r>
            <a:br>
              <a:rPr lang="en-US" dirty="0" smtClean="0"/>
            </a:br>
            <a:r>
              <a:rPr lang="en-US" dirty="0" smtClean="0"/>
              <a:t>Selection Process</a:t>
            </a:r>
            <a:endParaRPr lang="en-US" dirty="0"/>
          </a:p>
        </p:txBody>
      </p:sp>
      <p:grpSp>
        <p:nvGrpSpPr>
          <p:cNvPr id="5" name="Group 4"/>
          <p:cNvGrpSpPr/>
          <p:nvPr/>
        </p:nvGrpSpPr>
        <p:grpSpPr>
          <a:xfrm>
            <a:off x="330374" y="5634742"/>
            <a:ext cx="3022426" cy="1147058"/>
            <a:chOff x="330374" y="5454037"/>
            <a:chExt cx="3022426" cy="1147058"/>
          </a:xfrm>
        </p:grpSpPr>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0374" y="5912062"/>
              <a:ext cx="3022426" cy="689033"/>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9270" y="5454037"/>
              <a:ext cx="1535730" cy="775621"/>
            </a:xfrm>
            <a:prstGeom prst="rect">
              <a:avLst/>
            </a:prstGeom>
          </p:spPr>
        </p:pic>
      </p:grpSp>
      <p:sp>
        <p:nvSpPr>
          <p:cNvPr id="2" name="Text Placeholder 2"/>
          <p:cNvSpPr>
            <a:spLocks noGrp="1"/>
          </p:cNvSpPr>
          <p:nvPr>
            <p:ph type="body" idx="1"/>
          </p:nvPr>
        </p:nvSpPr>
        <p:spPr>
          <a:xfrm>
            <a:off x="1524000" y="304800"/>
            <a:ext cx="6417734" cy="939801"/>
          </a:xfrm>
        </p:spPr>
        <p:txBody>
          <a:bodyPr>
            <a:normAutofit/>
          </a:bodyPr>
          <a:lstStyle/>
          <a:p>
            <a:r>
              <a:rPr lang="en-US" sz="4000" dirty="0" smtClean="0">
                <a:solidFill>
                  <a:schemeClr val="accent4">
                    <a:lumMod val="60000"/>
                    <a:lumOff val="40000"/>
                  </a:schemeClr>
                </a:solidFill>
              </a:rPr>
              <a:t>Response to Question #2</a:t>
            </a:r>
            <a:endParaRPr lang="en-US" sz="4000" dirty="0">
              <a:solidFill>
                <a:schemeClr val="accent4">
                  <a:lumMod val="60000"/>
                  <a:lumOff val="40000"/>
                </a:schemeClr>
              </a:solidFill>
            </a:endParaRPr>
          </a:p>
        </p:txBody>
      </p:sp>
      <p:sp>
        <p:nvSpPr>
          <p:cNvPr id="9" name="Slide Number Placeholder 8"/>
          <p:cNvSpPr>
            <a:spLocks noGrp="1"/>
          </p:cNvSpPr>
          <p:nvPr>
            <p:ph type="sldNum" sz="quarter" idx="12"/>
          </p:nvPr>
        </p:nvSpPr>
        <p:spPr/>
        <p:txBody>
          <a:bodyPr/>
          <a:lstStyle/>
          <a:p>
            <a:fld id="{D7CBDD1B-4264-404A-B76E-863B23B0C55E}" type="slidenum">
              <a:rPr lang="en-US" smtClean="0"/>
              <a:t>21</a:t>
            </a:fld>
            <a:endParaRPr lang="en-US" dirty="0"/>
          </a:p>
        </p:txBody>
      </p:sp>
    </p:spTree>
    <p:extLst>
      <p:ext uri="{BB962C8B-B14F-4D97-AF65-F5344CB8AC3E}">
        <p14:creationId xmlns:p14="http://schemas.microsoft.com/office/powerpoint/2010/main" val="28107356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p:cNvSpPr txBox="1">
            <a:spLocks noChangeArrowheads="1"/>
          </p:cNvSpPr>
          <p:nvPr/>
        </p:nvSpPr>
        <p:spPr bwMode="auto">
          <a:xfrm>
            <a:off x="228600" y="244372"/>
            <a:ext cx="8991600" cy="1042988"/>
          </a:xfrm>
          <a:prstGeom prst="rect">
            <a:avLst/>
          </a:prstGeom>
          <a:noFill/>
          <a:ln w="63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1" u="none" strike="noStrike" cap="none" normalizeH="0" baseline="0" dirty="0" smtClean="0">
                <a:ln>
                  <a:noFill/>
                </a:ln>
                <a:solidFill>
                  <a:schemeClr val="tx1"/>
                </a:solidFill>
                <a:effectLst/>
                <a:latin typeface="+mj-lt"/>
                <a:ea typeface="Calibri" pitchFamily="34" charset="0"/>
                <a:cs typeface="Times New Roman" pitchFamily="18" charset="0"/>
              </a:rPr>
              <a:t>PORT PROJECT DELIVERY </a:t>
            </a:r>
            <a:r>
              <a:rPr lang="en-US" altLang="en-US" sz="3200" b="1" dirty="0" smtClean="0">
                <a:latin typeface="+mj-lt"/>
                <a:ea typeface="Calibri" pitchFamily="34" charset="0"/>
                <a:cs typeface="Times New Roman" pitchFamily="18" charset="0"/>
              </a:rPr>
              <a:t>METHOD</a:t>
            </a:r>
            <a:r>
              <a:rPr kumimoji="0" lang="en-US" altLang="en-US" sz="3200" b="1" u="none" strike="noStrike" cap="none" normalizeH="0" baseline="0" dirty="0" smtClean="0">
                <a:ln>
                  <a:noFill/>
                </a:ln>
                <a:solidFill>
                  <a:schemeClr val="tx1"/>
                </a:solidFill>
                <a:effectLst/>
                <a:latin typeface="+mj-lt"/>
                <a:ea typeface="Calibri" pitchFamily="34" charset="0"/>
                <a:cs typeface="Times New Roman" pitchFamily="18" charset="0"/>
              </a:rPr>
              <a:t> FLOW CHART</a:t>
            </a:r>
            <a:endParaRPr kumimoji="0" lang="en-US" altLang="en-US" sz="3200" b="1" u="none" strike="noStrike" cap="none" normalizeH="0" baseline="0" dirty="0" smtClean="0">
              <a:ln>
                <a:noFill/>
              </a:ln>
              <a:solidFill>
                <a:schemeClr val="tx1"/>
              </a:solidFill>
              <a:effectLst/>
              <a:latin typeface="+mj-lt"/>
              <a:cs typeface="Arial" pitchFamily="34" charset="0"/>
            </a:endParaRPr>
          </a:p>
        </p:txBody>
      </p:sp>
      <p:sp>
        <p:nvSpPr>
          <p:cNvPr id="5"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7" name="Group 6"/>
          <p:cNvGrpSpPr/>
          <p:nvPr/>
        </p:nvGrpSpPr>
        <p:grpSpPr>
          <a:xfrm>
            <a:off x="313849" y="5558542"/>
            <a:ext cx="3022426" cy="1147058"/>
            <a:chOff x="330374" y="5454037"/>
            <a:chExt cx="3022426" cy="1147058"/>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374" y="5912062"/>
              <a:ext cx="3022426" cy="68903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270" y="5454037"/>
              <a:ext cx="1535730" cy="775621"/>
            </a:xfrm>
            <a:prstGeom prst="rect">
              <a:avLst/>
            </a:prstGeom>
          </p:spPr>
        </p:pic>
      </p:grpSp>
      <p:sp>
        <p:nvSpPr>
          <p:cNvPr id="6" name="Rounded Rectangle 5"/>
          <p:cNvSpPr/>
          <p:nvPr/>
        </p:nvSpPr>
        <p:spPr>
          <a:xfrm>
            <a:off x="378145" y="1550405"/>
            <a:ext cx="2362200" cy="160824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457200" y="1724561"/>
            <a:ext cx="2133600" cy="1323439"/>
          </a:xfrm>
          <a:prstGeom prst="rect">
            <a:avLst/>
          </a:prstGeom>
          <a:noFill/>
        </p:spPr>
        <p:txBody>
          <a:bodyPr wrap="square" rtlCol="0">
            <a:spAutoFit/>
          </a:bodyPr>
          <a:lstStyle/>
          <a:p>
            <a:pPr lvl="0" algn="ctr"/>
            <a:r>
              <a:rPr lang="en-US" sz="1600" dirty="0">
                <a:solidFill>
                  <a:schemeClr val="bg1"/>
                </a:solidFill>
                <a:latin typeface="Signika" panose="02010003020600000004" pitchFamily="2" charset="0"/>
              </a:rPr>
              <a:t>PM initiates Project Notebook process to document preliminary scope, schedule and budget</a:t>
            </a:r>
          </a:p>
        </p:txBody>
      </p:sp>
      <p:sp>
        <p:nvSpPr>
          <p:cNvPr id="12" name="Rounded Rectangle 11"/>
          <p:cNvSpPr/>
          <p:nvPr/>
        </p:nvSpPr>
        <p:spPr>
          <a:xfrm>
            <a:off x="3073400" y="1582160"/>
            <a:ext cx="2362200" cy="1608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365445" y="3573360"/>
            <a:ext cx="2374900" cy="1608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3098800" y="3573360"/>
            <a:ext cx="2362200" cy="1608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a:off x="5867400" y="3573360"/>
            <a:ext cx="2362200" cy="1608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a:off x="5780005" y="1045628"/>
            <a:ext cx="2705100" cy="2149475"/>
          </a:xfrm>
          <a:prstGeom prst="roundRect">
            <a:avLst/>
          </a:prstGeom>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3022600" y="1588505"/>
            <a:ext cx="2387600" cy="1569660"/>
          </a:xfrm>
          <a:prstGeom prst="rect">
            <a:avLst/>
          </a:prstGeom>
          <a:noFill/>
        </p:spPr>
        <p:txBody>
          <a:bodyPr wrap="square" rtlCol="0">
            <a:spAutoFit/>
          </a:bodyPr>
          <a:lstStyle/>
          <a:p>
            <a:pPr lvl="0" algn="ctr"/>
            <a:r>
              <a:rPr lang="en-US" sz="1600" dirty="0">
                <a:solidFill>
                  <a:schemeClr val="bg1"/>
                </a:solidFill>
                <a:latin typeface="Signika" panose="02010003020600000004" pitchFamily="2" charset="0"/>
              </a:rPr>
              <a:t>PM follows CPO-8 Policy on Acquisition Planning Process to strategize and determine how project should best be delivered/procured</a:t>
            </a:r>
          </a:p>
        </p:txBody>
      </p:sp>
      <p:sp>
        <p:nvSpPr>
          <p:cNvPr id="18" name="TextBox 17"/>
          <p:cNvSpPr txBox="1"/>
          <p:nvPr/>
        </p:nvSpPr>
        <p:spPr>
          <a:xfrm>
            <a:off x="492445" y="3969603"/>
            <a:ext cx="2133600" cy="830997"/>
          </a:xfrm>
          <a:prstGeom prst="rect">
            <a:avLst/>
          </a:prstGeom>
          <a:noFill/>
        </p:spPr>
        <p:txBody>
          <a:bodyPr wrap="square" rtlCol="0">
            <a:spAutoFit/>
          </a:bodyPr>
          <a:lstStyle/>
          <a:p>
            <a:pPr lvl="0" algn="ctr"/>
            <a:r>
              <a:rPr lang="en-US" sz="1600" dirty="0">
                <a:solidFill>
                  <a:schemeClr val="bg1"/>
                </a:solidFill>
                <a:latin typeface="Signika" panose="02010003020600000004" pitchFamily="2" charset="0"/>
              </a:rPr>
              <a:t>PM obtains final approval from Port of Seattle Commission</a:t>
            </a:r>
          </a:p>
        </p:txBody>
      </p:sp>
      <p:sp>
        <p:nvSpPr>
          <p:cNvPr id="19" name="TextBox 18"/>
          <p:cNvSpPr txBox="1"/>
          <p:nvPr/>
        </p:nvSpPr>
        <p:spPr>
          <a:xfrm>
            <a:off x="3124200" y="3799582"/>
            <a:ext cx="2247900" cy="1077218"/>
          </a:xfrm>
          <a:prstGeom prst="rect">
            <a:avLst/>
          </a:prstGeom>
          <a:noFill/>
        </p:spPr>
        <p:txBody>
          <a:bodyPr wrap="square" rtlCol="0">
            <a:spAutoFit/>
          </a:bodyPr>
          <a:lstStyle/>
          <a:p>
            <a:pPr lvl="0" algn="ctr"/>
            <a:r>
              <a:rPr lang="en-US" sz="1600" dirty="0">
                <a:solidFill>
                  <a:schemeClr val="bg1"/>
                </a:solidFill>
                <a:latin typeface="Signika" panose="02010003020600000004" pitchFamily="2" charset="0"/>
              </a:rPr>
              <a:t>PM obtains concurrence from Investment Committee and CD Senior Director</a:t>
            </a:r>
          </a:p>
        </p:txBody>
      </p:sp>
      <p:sp>
        <p:nvSpPr>
          <p:cNvPr id="20" name="TextBox 19"/>
          <p:cNvSpPr txBox="1"/>
          <p:nvPr/>
        </p:nvSpPr>
        <p:spPr>
          <a:xfrm>
            <a:off x="5943600" y="3799582"/>
            <a:ext cx="2247900" cy="1077218"/>
          </a:xfrm>
          <a:prstGeom prst="rect">
            <a:avLst/>
          </a:prstGeom>
          <a:noFill/>
        </p:spPr>
        <p:txBody>
          <a:bodyPr wrap="square" rtlCol="0">
            <a:spAutoFit/>
          </a:bodyPr>
          <a:lstStyle/>
          <a:p>
            <a:pPr lvl="0" algn="ctr"/>
            <a:r>
              <a:rPr lang="en-US" sz="1600" dirty="0">
                <a:solidFill>
                  <a:schemeClr val="bg1"/>
                </a:solidFill>
                <a:latin typeface="Signika" panose="02010003020600000004" pitchFamily="2" charset="0"/>
              </a:rPr>
              <a:t>PM documents recommended project delivery/procurement methodology </a:t>
            </a:r>
          </a:p>
        </p:txBody>
      </p:sp>
      <p:sp>
        <p:nvSpPr>
          <p:cNvPr id="21" name="TextBox 20"/>
          <p:cNvSpPr txBox="1"/>
          <p:nvPr/>
        </p:nvSpPr>
        <p:spPr>
          <a:xfrm>
            <a:off x="5845010" y="1138297"/>
            <a:ext cx="2613190" cy="2062103"/>
          </a:xfrm>
          <a:prstGeom prst="rect">
            <a:avLst/>
          </a:prstGeom>
          <a:noFill/>
        </p:spPr>
        <p:txBody>
          <a:bodyPr wrap="square" rtlCol="0">
            <a:spAutoFit/>
          </a:bodyPr>
          <a:lstStyle/>
          <a:p>
            <a:pPr lvl="0" algn="ctr"/>
            <a:r>
              <a:rPr lang="en-US" sz="1600" dirty="0">
                <a:solidFill>
                  <a:schemeClr val="bg1"/>
                </a:solidFill>
                <a:latin typeface="Signika" panose="02010003020600000004" pitchFamily="2" charset="0"/>
              </a:rPr>
              <a:t>PM conducts Acquisition Planning Meeting with CM, Contracting Managers, key stakeholders and their respective  team and senior managers to evaluate the specific project and best delivery options</a:t>
            </a:r>
          </a:p>
        </p:txBody>
      </p:sp>
      <p:sp>
        <p:nvSpPr>
          <p:cNvPr id="11" name="Right Arrow 10"/>
          <p:cNvSpPr/>
          <p:nvPr/>
        </p:nvSpPr>
        <p:spPr>
          <a:xfrm>
            <a:off x="2784155" y="2144735"/>
            <a:ext cx="263845" cy="4572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Arrow 23"/>
          <p:cNvSpPr/>
          <p:nvPr/>
        </p:nvSpPr>
        <p:spPr>
          <a:xfrm>
            <a:off x="5486400" y="2068535"/>
            <a:ext cx="263845" cy="4572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Down Arrow 22"/>
          <p:cNvSpPr/>
          <p:nvPr/>
        </p:nvSpPr>
        <p:spPr>
          <a:xfrm>
            <a:off x="6929355" y="3276600"/>
            <a:ext cx="444500" cy="22860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Left Arrow 25"/>
          <p:cNvSpPr/>
          <p:nvPr/>
        </p:nvSpPr>
        <p:spPr>
          <a:xfrm>
            <a:off x="5486400" y="3970619"/>
            <a:ext cx="292608" cy="484632"/>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Left Arrow 28"/>
          <p:cNvSpPr/>
          <p:nvPr/>
        </p:nvSpPr>
        <p:spPr>
          <a:xfrm>
            <a:off x="2756897" y="3970619"/>
            <a:ext cx="292608" cy="484632"/>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5480050" y="5410200"/>
            <a:ext cx="3054350" cy="1077218"/>
          </a:xfrm>
          <a:prstGeom prst="rect">
            <a:avLst/>
          </a:prstGeom>
          <a:noFill/>
        </p:spPr>
        <p:txBody>
          <a:bodyPr wrap="square" rtlCol="0">
            <a:spAutoFit/>
          </a:bodyPr>
          <a:lstStyle/>
          <a:p>
            <a:pPr lvl="0" fontAlgn="base">
              <a:spcBef>
                <a:spcPct val="0"/>
              </a:spcBef>
              <a:spcAft>
                <a:spcPct val="0"/>
              </a:spcAft>
            </a:pPr>
            <a:r>
              <a:rPr lang="en-US" altLang="en-US" sz="1600" dirty="0">
                <a:solidFill>
                  <a:schemeClr val="bg1"/>
                </a:solidFill>
                <a:latin typeface="Signika" panose="02010003020600000004" pitchFamily="2" charset="0"/>
              </a:rPr>
              <a:t>	</a:t>
            </a:r>
            <a:r>
              <a:rPr lang="en-US" altLang="en-US" sz="1600" b="1" u="sng" dirty="0" smtClean="0">
                <a:latin typeface="Signika" pitchFamily="2" charset="0"/>
                <a:ea typeface="Calibri" pitchFamily="34" charset="0"/>
                <a:cs typeface="Times New Roman" pitchFamily="18" charset="0"/>
              </a:rPr>
              <a:t>Legend</a:t>
            </a:r>
            <a:endParaRPr lang="en-US" altLang="en-US" sz="1050" b="1" dirty="0">
              <a:latin typeface="Arial" pitchFamily="34" charset="0"/>
              <a:cs typeface="Arial" pitchFamily="34" charset="0"/>
            </a:endParaRPr>
          </a:p>
          <a:p>
            <a:pPr lvl="0" eaLnBrk="0" fontAlgn="base" hangingPunct="0">
              <a:spcBef>
                <a:spcPct val="0"/>
              </a:spcBef>
              <a:spcAft>
                <a:spcPct val="0"/>
              </a:spcAft>
            </a:pPr>
            <a:r>
              <a:rPr lang="en-US" altLang="en-US" sz="1600" dirty="0" smtClean="0">
                <a:latin typeface="Signika" pitchFamily="2" charset="0"/>
                <a:ea typeface="Calibri" pitchFamily="34" charset="0"/>
                <a:cs typeface="Times New Roman" pitchFamily="18" charset="0"/>
              </a:rPr>
              <a:t>        PM: 	Project </a:t>
            </a:r>
            <a:r>
              <a:rPr lang="en-US" altLang="en-US" sz="1600" dirty="0">
                <a:latin typeface="Signika" pitchFamily="2" charset="0"/>
                <a:ea typeface="Calibri" pitchFamily="34" charset="0"/>
                <a:cs typeface="Times New Roman" pitchFamily="18" charset="0"/>
              </a:rPr>
              <a:t>Manager</a:t>
            </a:r>
            <a:endParaRPr lang="en-US" altLang="en-US" sz="1050" dirty="0">
              <a:latin typeface="Arial" pitchFamily="34" charset="0"/>
              <a:cs typeface="Arial" pitchFamily="34" charset="0"/>
            </a:endParaRPr>
          </a:p>
          <a:p>
            <a:pPr lvl="0" eaLnBrk="0" fontAlgn="base" hangingPunct="0">
              <a:spcBef>
                <a:spcPct val="0"/>
              </a:spcBef>
              <a:spcAft>
                <a:spcPct val="0"/>
              </a:spcAft>
            </a:pPr>
            <a:r>
              <a:rPr lang="en-US" altLang="en-US" sz="1600" dirty="0" smtClean="0">
                <a:latin typeface="Signika" pitchFamily="2" charset="0"/>
                <a:ea typeface="Calibri" pitchFamily="34" charset="0"/>
                <a:cs typeface="Times New Roman" pitchFamily="18" charset="0"/>
              </a:rPr>
              <a:t>        CM: 	Construction </a:t>
            </a:r>
            <a:r>
              <a:rPr lang="en-US" altLang="en-US" sz="1600" dirty="0">
                <a:latin typeface="Signika" pitchFamily="2" charset="0"/>
                <a:ea typeface="Calibri" pitchFamily="34" charset="0"/>
                <a:cs typeface="Times New Roman" pitchFamily="18" charset="0"/>
              </a:rPr>
              <a:t>Manager</a:t>
            </a:r>
            <a:endParaRPr lang="en-US" altLang="en-US" sz="1050" dirty="0">
              <a:latin typeface="Arial" pitchFamily="34" charset="0"/>
              <a:cs typeface="Arial" pitchFamily="34" charset="0"/>
            </a:endParaRPr>
          </a:p>
          <a:p>
            <a:pPr lvl="0" eaLnBrk="0" fontAlgn="base" hangingPunct="0">
              <a:spcBef>
                <a:spcPct val="0"/>
              </a:spcBef>
              <a:spcAft>
                <a:spcPct val="0"/>
              </a:spcAft>
            </a:pPr>
            <a:r>
              <a:rPr lang="en-US" altLang="en-US" sz="1600" dirty="0" smtClean="0">
                <a:latin typeface="Signika" pitchFamily="2" charset="0"/>
                <a:ea typeface="Calibri" pitchFamily="34" charset="0"/>
                <a:cs typeface="Times New Roman" pitchFamily="18" charset="0"/>
              </a:rPr>
              <a:t>        CD:	Capital Development</a:t>
            </a:r>
            <a:endParaRPr lang="en-US" altLang="en-US" sz="1600" dirty="0">
              <a:latin typeface="Arial" pitchFamily="34" charset="0"/>
              <a:cs typeface="Arial" pitchFamily="34" charset="0"/>
            </a:endParaRPr>
          </a:p>
        </p:txBody>
      </p:sp>
      <p:sp>
        <p:nvSpPr>
          <p:cNvPr id="27" name="Slide Number Placeholder 26"/>
          <p:cNvSpPr>
            <a:spLocks noGrp="1"/>
          </p:cNvSpPr>
          <p:nvPr>
            <p:ph type="sldNum" sz="quarter" idx="12"/>
          </p:nvPr>
        </p:nvSpPr>
        <p:spPr/>
        <p:txBody>
          <a:bodyPr/>
          <a:lstStyle/>
          <a:p>
            <a:fld id="{D7CBDD1B-4264-404A-B76E-863B23B0C55E}" type="slidenum">
              <a:rPr lang="en-US" smtClean="0"/>
              <a:t>22</a:t>
            </a:fld>
            <a:endParaRPr lang="en-US" dirty="0"/>
          </a:p>
        </p:txBody>
      </p:sp>
    </p:spTree>
    <p:extLst>
      <p:ext uri="{BB962C8B-B14F-4D97-AF65-F5344CB8AC3E}">
        <p14:creationId xmlns:p14="http://schemas.microsoft.com/office/powerpoint/2010/main" val="4292142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15533" y="381000"/>
            <a:ext cx="6417734" cy="939801"/>
          </a:xfrm>
        </p:spPr>
        <p:txBody>
          <a:bodyPr>
            <a:normAutofit/>
          </a:bodyPr>
          <a:lstStyle/>
          <a:p>
            <a:r>
              <a:rPr lang="en-US" sz="4000" dirty="0" smtClean="0"/>
              <a:t>Panel Question #3</a:t>
            </a:r>
            <a:endParaRPr lang="en-US" sz="4000" dirty="0"/>
          </a:p>
        </p:txBody>
      </p:sp>
      <p:sp>
        <p:nvSpPr>
          <p:cNvPr id="4" name="Rectangle 3"/>
          <p:cNvSpPr/>
          <p:nvPr/>
        </p:nvSpPr>
        <p:spPr>
          <a:xfrm>
            <a:off x="685800" y="1642170"/>
            <a:ext cx="8382000" cy="3539430"/>
          </a:xfrm>
          <a:prstGeom prst="rect">
            <a:avLst/>
          </a:prstGeom>
        </p:spPr>
        <p:txBody>
          <a:bodyPr wrap="square">
            <a:spAutoFit/>
          </a:bodyPr>
          <a:lstStyle/>
          <a:p>
            <a:pPr lvl="0"/>
            <a:r>
              <a:rPr lang="en-US" sz="2800" dirty="0" smtClean="0"/>
              <a:t>Please </a:t>
            </a:r>
            <a:r>
              <a:rPr lang="en-US" sz="2800" dirty="0"/>
              <a:t>elaborate regarding Planned vs Actual Completion Date/Cost on the matrix for Section 3.  There is a date and a cost, and a reference to significant disputes.  How far from the Planned Cost/Schedule did you end up?  Since this is the only alternative delivery project to be completed since </a:t>
            </a:r>
            <a:r>
              <a:rPr lang="en-US" sz="2800" dirty="0" smtClean="0"/>
              <a:t>    the </a:t>
            </a:r>
            <a:r>
              <a:rPr lang="en-US" sz="2800" dirty="0"/>
              <a:t>previous certification, we would like to see </a:t>
            </a:r>
            <a:r>
              <a:rPr lang="en-US" sz="2800" dirty="0" smtClean="0"/>
              <a:t>         the </a:t>
            </a:r>
            <a:r>
              <a:rPr lang="en-US" sz="2800" dirty="0"/>
              <a:t>Port’s track record.</a:t>
            </a:r>
          </a:p>
        </p:txBody>
      </p:sp>
      <p:grpSp>
        <p:nvGrpSpPr>
          <p:cNvPr id="5" name="Group 4"/>
          <p:cNvGrpSpPr/>
          <p:nvPr/>
        </p:nvGrpSpPr>
        <p:grpSpPr>
          <a:xfrm>
            <a:off x="254174" y="5560866"/>
            <a:ext cx="3022426" cy="1147058"/>
            <a:chOff x="330374" y="5454037"/>
            <a:chExt cx="3022426" cy="1147058"/>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374" y="5912062"/>
              <a:ext cx="3022426" cy="68903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270" y="5454037"/>
              <a:ext cx="1535730" cy="775621"/>
            </a:xfrm>
            <a:prstGeom prst="rect">
              <a:avLst/>
            </a:prstGeom>
          </p:spPr>
        </p:pic>
      </p:grpSp>
      <p:sp>
        <p:nvSpPr>
          <p:cNvPr id="2" name="Slide Number Placeholder 1"/>
          <p:cNvSpPr>
            <a:spLocks noGrp="1"/>
          </p:cNvSpPr>
          <p:nvPr>
            <p:ph type="sldNum" sz="quarter" idx="12"/>
          </p:nvPr>
        </p:nvSpPr>
        <p:spPr/>
        <p:txBody>
          <a:bodyPr/>
          <a:lstStyle/>
          <a:p>
            <a:fld id="{D7CBDD1B-4264-404A-B76E-863B23B0C55E}" type="slidenum">
              <a:rPr lang="en-US" smtClean="0"/>
              <a:t>23</a:t>
            </a:fld>
            <a:endParaRPr lang="en-US" dirty="0"/>
          </a:p>
        </p:txBody>
      </p:sp>
    </p:spTree>
    <p:extLst>
      <p:ext uri="{BB962C8B-B14F-4D97-AF65-F5344CB8AC3E}">
        <p14:creationId xmlns:p14="http://schemas.microsoft.com/office/powerpoint/2010/main" val="30139269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447800" y="1524000"/>
            <a:ext cx="6400800" cy="381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1524000" y="304800"/>
            <a:ext cx="6417734" cy="939801"/>
          </a:xfrm>
        </p:spPr>
        <p:txBody>
          <a:bodyPr>
            <a:normAutofit/>
          </a:bodyPr>
          <a:lstStyle/>
          <a:p>
            <a:r>
              <a:rPr lang="en-US" sz="4000" dirty="0" smtClean="0">
                <a:solidFill>
                  <a:schemeClr val="accent4">
                    <a:lumMod val="60000"/>
                    <a:lumOff val="40000"/>
                  </a:schemeClr>
                </a:solidFill>
              </a:rPr>
              <a:t>Response to Question #3</a:t>
            </a:r>
            <a:endParaRPr lang="en-US" sz="4000" dirty="0">
              <a:solidFill>
                <a:schemeClr val="accent4">
                  <a:lumMod val="60000"/>
                  <a:lumOff val="40000"/>
                </a:schemeClr>
              </a:solidFill>
            </a:endParaRPr>
          </a:p>
        </p:txBody>
      </p:sp>
      <p:grpSp>
        <p:nvGrpSpPr>
          <p:cNvPr id="5" name="Group 4"/>
          <p:cNvGrpSpPr/>
          <p:nvPr/>
        </p:nvGrpSpPr>
        <p:grpSpPr>
          <a:xfrm>
            <a:off x="254174" y="5560866"/>
            <a:ext cx="3022426" cy="1147058"/>
            <a:chOff x="330374" y="5454037"/>
            <a:chExt cx="3022426" cy="1147058"/>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374" y="5912062"/>
              <a:ext cx="3022426" cy="68903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270" y="5454037"/>
              <a:ext cx="1535730" cy="775621"/>
            </a:xfrm>
            <a:prstGeom prst="rect">
              <a:avLst/>
            </a:prstGeom>
          </p:spPr>
        </p:pic>
      </p:grpSp>
      <p:graphicFrame>
        <p:nvGraphicFramePr>
          <p:cNvPr id="2" name="Table 1"/>
          <p:cNvGraphicFramePr>
            <a:graphicFrameLocks noGrp="1"/>
          </p:cNvGraphicFramePr>
          <p:nvPr>
            <p:extLst>
              <p:ext uri="{D42A27DB-BD31-4B8C-83A1-F6EECF244321}">
                <p14:modId xmlns:p14="http://schemas.microsoft.com/office/powerpoint/2010/main" val="3553557489"/>
              </p:ext>
            </p:extLst>
          </p:nvPr>
        </p:nvGraphicFramePr>
        <p:xfrm>
          <a:off x="1626309" y="1676400"/>
          <a:ext cx="6069891" cy="3509010"/>
        </p:xfrm>
        <a:graphic>
          <a:graphicData uri="http://schemas.openxmlformats.org/drawingml/2006/table">
            <a:tbl>
              <a:tblPr>
                <a:tableStyleId>{5C22544A-7EE6-4342-B048-85BDC9FD1C3A}</a:tableStyleId>
              </a:tblPr>
              <a:tblGrid>
                <a:gridCol w="4299507"/>
                <a:gridCol w="1770384"/>
              </a:tblGrid>
              <a:tr h="594360">
                <a:tc gridSpan="2">
                  <a:txBody>
                    <a:bodyPr/>
                    <a:lstStyle/>
                    <a:p>
                      <a:pPr algn="ctr" fontAlgn="b"/>
                      <a:r>
                        <a:rPr lang="en-US" sz="2800" u="none" strike="noStrike" dirty="0">
                          <a:effectLst/>
                        </a:rPr>
                        <a:t>Consolidated Rental Car Facility</a:t>
                      </a:r>
                      <a:endParaRPr lang="en-US" sz="2800" b="0" i="0" u="none" strike="noStrike" dirty="0">
                        <a:solidFill>
                          <a:srgbClr val="000000"/>
                        </a:solidFill>
                        <a:effectLst/>
                        <a:latin typeface="Calibri"/>
                      </a:endParaRPr>
                    </a:p>
                  </a:txBody>
                  <a:tcPr marL="9525" marR="9525" marT="9525" marB="0" anchor="b"/>
                </a:tc>
                <a:tc hMerge="1">
                  <a:txBody>
                    <a:bodyPr/>
                    <a:lstStyle/>
                    <a:p>
                      <a:endParaRPr lang="en-US"/>
                    </a:p>
                  </a:txBody>
                  <a:tcPr/>
                </a:tc>
              </a:tr>
              <a:tr h="594360">
                <a:tc>
                  <a:txBody>
                    <a:bodyPr/>
                    <a:lstStyle/>
                    <a:p>
                      <a:pPr algn="l" fontAlgn="b"/>
                      <a:r>
                        <a:rPr lang="en-US" sz="2800" u="none" strike="noStrike" dirty="0">
                          <a:effectLst/>
                        </a:rPr>
                        <a:t>Original Contract</a:t>
                      </a:r>
                      <a:endParaRPr lang="en-US" sz="2800" b="0" i="0" u="none" strike="noStrike" dirty="0">
                        <a:solidFill>
                          <a:srgbClr val="000000"/>
                        </a:solidFill>
                        <a:effectLst/>
                        <a:latin typeface="Calibri"/>
                      </a:endParaRPr>
                    </a:p>
                  </a:txBody>
                  <a:tcPr marL="9525" marR="9525" marT="9525" marB="0" anchor="b"/>
                </a:tc>
                <a:tc>
                  <a:txBody>
                    <a:bodyPr/>
                    <a:lstStyle/>
                    <a:p>
                      <a:pPr algn="l" fontAlgn="b"/>
                      <a:r>
                        <a:rPr lang="en-US" sz="2800" u="none" strike="noStrike" dirty="0">
                          <a:effectLst/>
                        </a:rPr>
                        <a:t>$224.8mil</a:t>
                      </a:r>
                      <a:endParaRPr lang="en-US" sz="2800" b="0" i="0" u="none" strike="noStrike" dirty="0">
                        <a:solidFill>
                          <a:srgbClr val="000000"/>
                        </a:solidFill>
                        <a:effectLst/>
                        <a:latin typeface="Calibri"/>
                      </a:endParaRPr>
                    </a:p>
                  </a:txBody>
                  <a:tcPr marL="9525" marR="9525" marT="9525" marB="0" anchor="b"/>
                </a:tc>
              </a:tr>
              <a:tr h="594360">
                <a:tc>
                  <a:txBody>
                    <a:bodyPr/>
                    <a:lstStyle/>
                    <a:p>
                      <a:pPr algn="l" fontAlgn="b"/>
                      <a:r>
                        <a:rPr lang="en-US" sz="2800" u="none" strike="noStrike" dirty="0">
                          <a:effectLst/>
                        </a:rPr>
                        <a:t>Final Contract</a:t>
                      </a:r>
                      <a:endParaRPr lang="en-US" sz="2800" b="0" i="0" u="none" strike="noStrike" dirty="0">
                        <a:solidFill>
                          <a:srgbClr val="000000"/>
                        </a:solidFill>
                        <a:effectLst/>
                        <a:latin typeface="Calibri"/>
                      </a:endParaRPr>
                    </a:p>
                  </a:txBody>
                  <a:tcPr marL="9525" marR="9525" marT="9525" marB="0" anchor="b"/>
                </a:tc>
                <a:tc>
                  <a:txBody>
                    <a:bodyPr/>
                    <a:lstStyle/>
                    <a:p>
                      <a:pPr algn="l" fontAlgn="b"/>
                      <a:r>
                        <a:rPr lang="en-US" sz="2800" u="none" strike="noStrike" dirty="0">
                          <a:effectLst/>
                        </a:rPr>
                        <a:t>$245.2mil</a:t>
                      </a:r>
                      <a:endParaRPr lang="en-US" sz="2800" b="0" i="0" u="none" strike="noStrike" dirty="0">
                        <a:solidFill>
                          <a:srgbClr val="000000"/>
                        </a:solidFill>
                        <a:effectLst/>
                        <a:latin typeface="Calibri"/>
                      </a:endParaRPr>
                    </a:p>
                  </a:txBody>
                  <a:tcPr marL="9525" marR="9525" marT="9525" marB="0" anchor="b"/>
                </a:tc>
              </a:tr>
              <a:tr h="594360">
                <a:tc>
                  <a:txBody>
                    <a:bodyPr/>
                    <a:lstStyle/>
                    <a:p>
                      <a:pPr algn="l" fontAlgn="b"/>
                      <a:r>
                        <a:rPr lang="en-US" sz="2800" u="none" strike="noStrike" dirty="0">
                          <a:effectLst/>
                        </a:rPr>
                        <a:t>Planned Construction Completion</a:t>
                      </a:r>
                      <a:endParaRPr lang="en-US" sz="2800" b="0" i="0" u="none" strike="noStrike" dirty="0">
                        <a:solidFill>
                          <a:srgbClr val="000000"/>
                        </a:solidFill>
                        <a:effectLst/>
                        <a:latin typeface="Calibri"/>
                      </a:endParaRPr>
                    </a:p>
                  </a:txBody>
                  <a:tcPr marL="9525" marR="9525" marT="9525" marB="0" anchor="b"/>
                </a:tc>
                <a:tc>
                  <a:txBody>
                    <a:bodyPr/>
                    <a:lstStyle/>
                    <a:p>
                      <a:pPr algn="l" fontAlgn="b"/>
                      <a:r>
                        <a:rPr lang="en-US" sz="2800" u="none" strike="noStrike" dirty="0">
                          <a:effectLst/>
                        </a:rPr>
                        <a:t> </a:t>
                      </a:r>
                      <a:r>
                        <a:rPr lang="en-US" sz="2800" u="none" strike="noStrike" dirty="0" smtClean="0">
                          <a:effectLst/>
                        </a:rPr>
                        <a:t>June 2011</a:t>
                      </a:r>
                      <a:endParaRPr lang="en-US" sz="2800" b="0" i="0" u="none" strike="noStrike" dirty="0">
                        <a:solidFill>
                          <a:srgbClr val="000000"/>
                        </a:solidFill>
                        <a:effectLst/>
                        <a:latin typeface="Calibri"/>
                      </a:endParaRPr>
                    </a:p>
                  </a:txBody>
                  <a:tcPr marL="9525" marR="9525" marT="9525" marB="0" anchor="b"/>
                </a:tc>
              </a:tr>
              <a:tr h="594360">
                <a:tc>
                  <a:txBody>
                    <a:bodyPr/>
                    <a:lstStyle/>
                    <a:p>
                      <a:pPr algn="l" fontAlgn="b"/>
                      <a:r>
                        <a:rPr lang="en-US" sz="2800" u="none" strike="noStrike" dirty="0">
                          <a:effectLst/>
                        </a:rPr>
                        <a:t>Actual Construction Completion</a:t>
                      </a:r>
                      <a:endParaRPr lang="en-US" sz="2800" b="0" i="0" u="none" strike="noStrike" dirty="0">
                        <a:solidFill>
                          <a:srgbClr val="000000"/>
                        </a:solidFill>
                        <a:effectLst/>
                        <a:latin typeface="Calibri"/>
                      </a:endParaRPr>
                    </a:p>
                  </a:txBody>
                  <a:tcPr marL="9525" marR="9525" marT="9525" marB="0" anchor="b"/>
                </a:tc>
                <a:tc>
                  <a:txBody>
                    <a:bodyPr/>
                    <a:lstStyle/>
                    <a:p>
                      <a:pPr algn="l" fontAlgn="b"/>
                      <a:r>
                        <a:rPr lang="en-US" sz="2800" u="none" strike="noStrike" dirty="0" smtClean="0">
                          <a:effectLst/>
                        </a:rPr>
                        <a:t>May 2012</a:t>
                      </a:r>
                      <a:endParaRPr lang="en-US" sz="2800" b="0" i="0" u="none" strike="noStrike" dirty="0">
                        <a:solidFill>
                          <a:srgbClr val="000000"/>
                        </a:solidFill>
                        <a:effectLst/>
                        <a:latin typeface="Calibri"/>
                      </a:endParaRPr>
                    </a:p>
                  </a:txBody>
                  <a:tcPr marL="9525" marR="9525" marT="9525" marB="0" anchor="b"/>
                </a:tc>
              </a:tr>
            </a:tbl>
          </a:graphicData>
        </a:graphic>
      </p:graphicFrame>
      <p:sp>
        <p:nvSpPr>
          <p:cNvPr id="9" name="Slide Number Placeholder 8"/>
          <p:cNvSpPr>
            <a:spLocks noGrp="1"/>
          </p:cNvSpPr>
          <p:nvPr>
            <p:ph type="sldNum" sz="quarter" idx="12"/>
          </p:nvPr>
        </p:nvSpPr>
        <p:spPr/>
        <p:txBody>
          <a:bodyPr/>
          <a:lstStyle/>
          <a:p>
            <a:fld id="{D7CBDD1B-4264-404A-B76E-863B23B0C55E}" type="slidenum">
              <a:rPr lang="en-US" smtClean="0"/>
              <a:t>24</a:t>
            </a:fld>
            <a:endParaRPr lang="en-US" dirty="0"/>
          </a:p>
        </p:txBody>
      </p:sp>
    </p:spTree>
    <p:extLst>
      <p:ext uri="{BB962C8B-B14F-4D97-AF65-F5344CB8AC3E}">
        <p14:creationId xmlns:p14="http://schemas.microsoft.com/office/powerpoint/2010/main" val="38744298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54174" y="5560866"/>
            <a:ext cx="3022426" cy="1147058"/>
            <a:chOff x="330374" y="5454037"/>
            <a:chExt cx="3022426" cy="1147058"/>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374" y="5912062"/>
              <a:ext cx="3022426" cy="68903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270" y="5454037"/>
              <a:ext cx="1535730" cy="775621"/>
            </a:xfrm>
            <a:prstGeom prst="rect">
              <a:avLst/>
            </a:prstGeom>
          </p:spPr>
        </p:pic>
      </p:grpSp>
      <p:sp>
        <p:nvSpPr>
          <p:cNvPr id="8" name="Rectangle 7"/>
          <p:cNvSpPr/>
          <p:nvPr/>
        </p:nvSpPr>
        <p:spPr>
          <a:xfrm>
            <a:off x="685800" y="1066800"/>
            <a:ext cx="8382000" cy="4185761"/>
          </a:xfrm>
          <a:prstGeom prst="rect">
            <a:avLst/>
          </a:prstGeom>
        </p:spPr>
        <p:txBody>
          <a:bodyPr wrap="square">
            <a:spAutoFit/>
          </a:bodyPr>
          <a:lstStyle/>
          <a:p>
            <a:pPr lvl="0"/>
            <a:r>
              <a:rPr lang="en-US" sz="2800" dirty="0" smtClean="0"/>
              <a:t>Schedule:</a:t>
            </a:r>
          </a:p>
          <a:p>
            <a:pPr marL="457200" lvl="0" indent="-457200">
              <a:buFont typeface="Arial" panose="020B0604020202020204" pitchFamily="34" charset="0"/>
              <a:buChar char="•"/>
            </a:pPr>
            <a:r>
              <a:rPr lang="en-US" sz="2800" dirty="0" smtClean="0"/>
              <a:t>8 month project suspension post NTP with base construction work</a:t>
            </a:r>
          </a:p>
          <a:p>
            <a:pPr marL="457200" lvl="0" indent="-457200">
              <a:buFont typeface="Arial" panose="020B0604020202020204" pitchFamily="34" charset="0"/>
              <a:buChar char="•"/>
            </a:pPr>
            <a:r>
              <a:rPr lang="en-US" sz="2800" dirty="0" smtClean="0"/>
              <a:t>3 months of power-on electrical L&amp;I delays</a:t>
            </a:r>
          </a:p>
          <a:p>
            <a:pPr marL="457200" lvl="0" indent="-457200">
              <a:buFont typeface="Arial" panose="020B0604020202020204" pitchFamily="34" charset="0"/>
              <a:buChar char="•"/>
            </a:pPr>
            <a:r>
              <a:rPr lang="en-US" sz="2800" dirty="0" smtClean="0"/>
              <a:t>~ 1 </a:t>
            </a:r>
            <a:r>
              <a:rPr lang="en-US" sz="2800" dirty="0" smtClean="0"/>
              <a:t>month of weather and misc. delays</a:t>
            </a:r>
          </a:p>
          <a:p>
            <a:pPr marL="457200" lvl="0" indent="-457200">
              <a:buFont typeface="Arial" panose="020B0604020202020204" pitchFamily="34" charset="0"/>
              <a:buChar char="•"/>
            </a:pPr>
            <a:endParaRPr lang="en-US" sz="1400" dirty="0"/>
          </a:p>
          <a:p>
            <a:pPr lvl="0"/>
            <a:r>
              <a:rPr lang="en-US" sz="2800" dirty="0" smtClean="0"/>
              <a:t>Costs:</a:t>
            </a:r>
          </a:p>
          <a:p>
            <a:pPr marL="457200" lvl="0" indent="-457200">
              <a:buFont typeface="Arial" panose="020B0604020202020204" pitchFamily="34" charset="0"/>
              <a:buChar char="•"/>
            </a:pPr>
            <a:r>
              <a:rPr lang="en-US" sz="2800" dirty="0" smtClean="0"/>
              <a:t>Low bid electrical sub-bid</a:t>
            </a:r>
          </a:p>
          <a:p>
            <a:pPr marL="457200" lvl="0" indent="-457200">
              <a:buFont typeface="Arial" panose="020B0604020202020204" pitchFamily="34" charset="0"/>
              <a:buChar char="•"/>
            </a:pPr>
            <a:r>
              <a:rPr lang="en-US" sz="2800" dirty="0" smtClean="0"/>
              <a:t>Electrical design issue</a:t>
            </a:r>
          </a:p>
          <a:p>
            <a:pPr marL="457200" indent="-457200">
              <a:buFont typeface="Arial" panose="020B0604020202020204" pitchFamily="34" charset="0"/>
              <a:buChar char="•"/>
            </a:pPr>
            <a:r>
              <a:rPr lang="en-US" sz="2800" dirty="0" smtClean="0"/>
              <a:t>Impacts from project suspension/restart</a:t>
            </a:r>
            <a:endParaRPr lang="en-US" sz="2800" dirty="0"/>
          </a:p>
        </p:txBody>
      </p:sp>
      <p:sp>
        <p:nvSpPr>
          <p:cNvPr id="2" name="Slide Number Placeholder 1"/>
          <p:cNvSpPr>
            <a:spLocks noGrp="1"/>
          </p:cNvSpPr>
          <p:nvPr>
            <p:ph type="sldNum" sz="quarter" idx="12"/>
          </p:nvPr>
        </p:nvSpPr>
        <p:spPr/>
        <p:txBody>
          <a:bodyPr/>
          <a:lstStyle/>
          <a:p>
            <a:fld id="{D7CBDD1B-4264-404A-B76E-863B23B0C55E}" type="slidenum">
              <a:rPr lang="en-US" smtClean="0"/>
              <a:t>25</a:t>
            </a:fld>
            <a:endParaRPr lang="en-US" dirty="0"/>
          </a:p>
        </p:txBody>
      </p:sp>
    </p:spTree>
    <p:extLst>
      <p:ext uri="{BB962C8B-B14F-4D97-AF65-F5344CB8AC3E}">
        <p14:creationId xmlns:p14="http://schemas.microsoft.com/office/powerpoint/2010/main" val="37458495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609600"/>
            <a:ext cx="6417734" cy="939801"/>
          </a:xfrm>
        </p:spPr>
        <p:txBody>
          <a:bodyPr>
            <a:normAutofit/>
          </a:bodyPr>
          <a:lstStyle/>
          <a:p>
            <a:r>
              <a:rPr lang="en-US" sz="4000" dirty="0" smtClean="0"/>
              <a:t>Panel Question #4</a:t>
            </a:r>
            <a:endParaRPr lang="en-US" sz="4000" dirty="0"/>
          </a:p>
        </p:txBody>
      </p:sp>
      <p:sp>
        <p:nvSpPr>
          <p:cNvPr id="4" name="Rectangle 3"/>
          <p:cNvSpPr/>
          <p:nvPr/>
        </p:nvSpPr>
        <p:spPr>
          <a:xfrm>
            <a:off x="533400" y="1752600"/>
            <a:ext cx="8382000" cy="3539430"/>
          </a:xfrm>
          <a:prstGeom prst="rect">
            <a:avLst/>
          </a:prstGeom>
        </p:spPr>
        <p:txBody>
          <a:bodyPr wrap="square">
            <a:spAutoFit/>
          </a:bodyPr>
          <a:lstStyle/>
          <a:p>
            <a:pPr lvl="0"/>
            <a:r>
              <a:rPr lang="en-US" sz="2800" dirty="0" smtClean="0"/>
              <a:t>Section </a:t>
            </a:r>
            <a:r>
              <a:rPr lang="en-US" sz="2800" dirty="0"/>
              <a:t>4 – </a:t>
            </a:r>
          </a:p>
          <a:p>
            <a:pPr lvl="0"/>
            <a:r>
              <a:rPr lang="en-US" sz="2800" dirty="0" smtClean="0"/>
              <a:t>a.	Please </a:t>
            </a:r>
            <a:r>
              <a:rPr lang="en-US" sz="2800" dirty="0"/>
              <a:t>clarify the staff members that </a:t>
            </a:r>
            <a:r>
              <a:rPr lang="en-US" sz="2800" dirty="0" smtClean="0"/>
              <a:t>have changed </a:t>
            </a:r>
            <a:r>
              <a:rPr lang="en-US" sz="2800" dirty="0"/>
              <a:t>since the last approval.  </a:t>
            </a:r>
          </a:p>
          <a:p>
            <a:pPr lvl="0"/>
            <a:r>
              <a:rPr lang="en-US" sz="2800" dirty="0" smtClean="0"/>
              <a:t>b.	The </a:t>
            </a:r>
            <a:r>
              <a:rPr lang="en-US" sz="2800" dirty="0"/>
              <a:t>new staff identified on the org chart should </a:t>
            </a:r>
            <a:r>
              <a:rPr lang="en-US" sz="2800" dirty="0" smtClean="0"/>
              <a:t>be </a:t>
            </a:r>
            <a:r>
              <a:rPr lang="en-US" sz="2800" dirty="0"/>
              <a:t>included in the matrix where the Port lists their personnel and relevant experience.  </a:t>
            </a:r>
          </a:p>
          <a:p>
            <a:pPr lvl="0"/>
            <a:r>
              <a:rPr lang="en-US" sz="2800" dirty="0"/>
              <a:t>c.	Please explain the positions listed at TBD in the organizational chart.</a:t>
            </a:r>
          </a:p>
        </p:txBody>
      </p:sp>
      <p:grpSp>
        <p:nvGrpSpPr>
          <p:cNvPr id="5" name="Group 4"/>
          <p:cNvGrpSpPr/>
          <p:nvPr/>
        </p:nvGrpSpPr>
        <p:grpSpPr>
          <a:xfrm>
            <a:off x="313849" y="5558542"/>
            <a:ext cx="3022426" cy="1147058"/>
            <a:chOff x="330374" y="5454037"/>
            <a:chExt cx="3022426" cy="1147058"/>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374" y="5912062"/>
              <a:ext cx="3022426" cy="68903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270" y="5454037"/>
              <a:ext cx="1535730" cy="775621"/>
            </a:xfrm>
            <a:prstGeom prst="rect">
              <a:avLst/>
            </a:prstGeom>
          </p:spPr>
        </p:pic>
      </p:grpSp>
      <p:sp>
        <p:nvSpPr>
          <p:cNvPr id="2" name="Slide Number Placeholder 1"/>
          <p:cNvSpPr>
            <a:spLocks noGrp="1"/>
          </p:cNvSpPr>
          <p:nvPr>
            <p:ph type="sldNum" sz="quarter" idx="12"/>
          </p:nvPr>
        </p:nvSpPr>
        <p:spPr/>
        <p:txBody>
          <a:bodyPr/>
          <a:lstStyle/>
          <a:p>
            <a:fld id="{D7CBDD1B-4264-404A-B76E-863B23B0C55E}" type="slidenum">
              <a:rPr lang="en-US" smtClean="0"/>
              <a:t>26</a:t>
            </a:fld>
            <a:endParaRPr lang="en-US" dirty="0"/>
          </a:p>
        </p:txBody>
      </p:sp>
    </p:spTree>
    <p:extLst>
      <p:ext uri="{BB962C8B-B14F-4D97-AF65-F5344CB8AC3E}">
        <p14:creationId xmlns:p14="http://schemas.microsoft.com/office/powerpoint/2010/main" val="42520238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2109329965"/>
              </p:ext>
            </p:extLst>
          </p:nvPr>
        </p:nvGraphicFramePr>
        <p:xfrm>
          <a:off x="3124200" y="609600"/>
          <a:ext cx="4600714" cy="5954413"/>
        </p:xfrm>
        <a:graphic>
          <a:graphicData uri="http://schemas.openxmlformats.org/presentationml/2006/ole">
            <mc:AlternateContent xmlns:mc="http://schemas.openxmlformats.org/markup-compatibility/2006">
              <mc:Choice xmlns:v="urn:schemas-microsoft-com:vml" Requires="v">
                <p:oleObj spid="_x0000_s6175" name="Acrobat Document" r:id="rId4" imgW="5829185" imgH="7543746" progId="AcroExch.Document.11">
                  <p:embed/>
                </p:oleObj>
              </mc:Choice>
              <mc:Fallback>
                <p:oleObj name="Acrobat Document" r:id="rId4" imgW="5829185" imgH="7543746" progId="AcroExch.Document.11">
                  <p:embed/>
                  <p:pic>
                    <p:nvPicPr>
                      <p:cNvPr id="0" name=""/>
                      <p:cNvPicPr/>
                      <p:nvPr/>
                    </p:nvPicPr>
                    <p:blipFill>
                      <a:blip r:embed="rId5"/>
                      <a:stretch>
                        <a:fillRect/>
                      </a:stretch>
                    </p:blipFill>
                    <p:spPr>
                      <a:xfrm>
                        <a:off x="3124200" y="609600"/>
                        <a:ext cx="4600714" cy="5954413"/>
                      </a:xfrm>
                      <a:prstGeom prst="rect">
                        <a:avLst/>
                      </a:prstGeom>
                    </p:spPr>
                  </p:pic>
                </p:oleObj>
              </mc:Fallback>
            </mc:AlternateContent>
          </a:graphicData>
        </a:graphic>
      </p:graphicFrame>
      <p:grpSp>
        <p:nvGrpSpPr>
          <p:cNvPr id="7" name="Group 6"/>
          <p:cNvGrpSpPr/>
          <p:nvPr/>
        </p:nvGrpSpPr>
        <p:grpSpPr>
          <a:xfrm>
            <a:off x="254174" y="5560866"/>
            <a:ext cx="3022426" cy="1147058"/>
            <a:chOff x="330374" y="5454037"/>
            <a:chExt cx="3022426" cy="1147058"/>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374" y="5912062"/>
              <a:ext cx="3022426" cy="689033"/>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9270" y="5454037"/>
              <a:ext cx="1535730" cy="775621"/>
            </a:xfrm>
            <a:prstGeom prst="rect">
              <a:avLst/>
            </a:prstGeom>
          </p:spPr>
        </p:pic>
      </p:grpSp>
      <p:sp>
        <p:nvSpPr>
          <p:cNvPr id="2" name="TextBox 1"/>
          <p:cNvSpPr txBox="1"/>
          <p:nvPr/>
        </p:nvSpPr>
        <p:spPr>
          <a:xfrm>
            <a:off x="302356" y="292556"/>
            <a:ext cx="2438400" cy="5262979"/>
          </a:xfrm>
          <a:prstGeom prst="rect">
            <a:avLst/>
          </a:prstGeom>
          <a:noFill/>
        </p:spPr>
        <p:txBody>
          <a:bodyPr wrap="square" rtlCol="0">
            <a:spAutoFit/>
          </a:bodyPr>
          <a:lstStyle/>
          <a:p>
            <a:r>
              <a:rPr lang="en-US" sz="2800" b="1" dirty="0" smtClean="0"/>
              <a:t>Cross-dept. staff shown as TBD are assigned by project: </a:t>
            </a:r>
          </a:p>
          <a:p>
            <a:endParaRPr lang="en-US" sz="2400" dirty="0"/>
          </a:p>
          <a:p>
            <a:r>
              <a:rPr lang="en-US" sz="2800" dirty="0" smtClean="0"/>
              <a:t>Project Manager, Resident Engineer, Contract Administrator</a:t>
            </a:r>
            <a:endParaRPr lang="en-US" sz="2800" dirty="0"/>
          </a:p>
        </p:txBody>
      </p:sp>
      <p:sp>
        <p:nvSpPr>
          <p:cNvPr id="4" name="Slide Number Placeholder 3"/>
          <p:cNvSpPr>
            <a:spLocks noGrp="1"/>
          </p:cNvSpPr>
          <p:nvPr>
            <p:ph type="sldNum" sz="quarter" idx="12"/>
          </p:nvPr>
        </p:nvSpPr>
        <p:spPr/>
        <p:txBody>
          <a:bodyPr/>
          <a:lstStyle/>
          <a:p>
            <a:fld id="{D7CBDD1B-4264-404A-B76E-863B23B0C55E}" type="slidenum">
              <a:rPr lang="en-US" smtClean="0"/>
              <a:t>27</a:t>
            </a:fld>
            <a:endParaRPr lang="en-US" dirty="0"/>
          </a:p>
        </p:txBody>
      </p:sp>
    </p:spTree>
    <p:extLst>
      <p:ext uri="{BB962C8B-B14F-4D97-AF65-F5344CB8AC3E}">
        <p14:creationId xmlns:p14="http://schemas.microsoft.com/office/powerpoint/2010/main" val="4737659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381000"/>
            <a:ext cx="6417734" cy="939801"/>
          </a:xfrm>
        </p:spPr>
        <p:txBody>
          <a:bodyPr>
            <a:normAutofit/>
          </a:bodyPr>
          <a:lstStyle/>
          <a:p>
            <a:r>
              <a:rPr lang="en-US" sz="4000" dirty="0" smtClean="0">
                <a:solidFill>
                  <a:schemeClr val="accent4">
                    <a:lumMod val="60000"/>
                    <a:lumOff val="40000"/>
                  </a:schemeClr>
                </a:solidFill>
              </a:rPr>
              <a:t>Response to Question #4</a:t>
            </a:r>
            <a:endParaRPr lang="en-US" sz="4000" dirty="0">
              <a:solidFill>
                <a:schemeClr val="accent4">
                  <a:lumMod val="60000"/>
                  <a:lumOff val="40000"/>
                </a:schemeClr>
              </a:solidFill>
            </a:endParaRPr>
          </a:p>
        </p:txBody>
      </p:sp>
      <p:sp>
        <p:nvSpPr>
          <p:cNvPr id="4" name="Rectangle 3"/>
          <p:cNvSpPr/>
          <p:nvPr/>
        </p:nvSpPr>
        <p:spPr>
          <a:xfrm>
            <a:off x="533400" y="1410355"/>
            <a:ext cx="8382000" cy="5447645"/>
          </a:xfrm>
          <a:prstGeom prst="rect">
            <a:avLst/>
          </a:prstGeom>
        </p:spPr>
        <p:txBody>
          <a:bodyPr wrap="square">
            <a:spAutoFit/>
          </a:bodyPr>
          <a:lstStyle/>
          <a:p>
            <a:pPr lvl="0"/>
            <a:r>
              <a:rPr lang="en-US" sz="2800" dirty="0" smtClean="0"/>
              <a:t>Staff members with Alternative Delivery Experience who left since PRC Certification:</a:t>
            </a:r>
          </a:p>
          <a:p>
            <a:pPr lvl="0"/>
            <a:r>
              <a:rPr lang="en-US" sz="2800" dirty="0" smtClean="0"/>
              <a:t>	</a:t>
            </a:r>
            <a:r>
              <a:rPr lang="en-US" sz="2800" b="1" dirty="0" smtClean="0"/>
              <a:t>Paul Powell			Josh Ferrel</a:t>
            </a:r>
          </a:p>
          <a:p>
            <a:pPr lvl="0"/>
            <a:r>
              <a:rPr lang="en-US" sz="2800" b="1" dirty="0" smtClean="0"/>
              <a:t>	Andrea DeMuro		Jeff Nelson</a:t>
            </a:r>
          </a:p>
          <a:p>
            <a:pPr lvl="0"/>
            <a:endParaRPr lang="en-US" sz="2800" dirty="0" smtClean="0"/>
          </a:p>
          <a:p>
            <a:pPr lvl="0"/>
            <a:r>
              <a:rPr lang="en-US" sz="2800" dirty="0" smtClean="0"/>
              <a:t>Staff members with Alternative Delivery Experience hired since PRC Certification:</a:t>
            </a:r>
          </a:p>
          <a:p>
            <a:pPr lvl="0"/>
            <a:r>
              <a:rPr lang="en-US" sz="2800" dirty="0" smtClean="0"/>
              <a:t>	</a:t>
            </a:r>
            <a:r>
              <a:rPr lang="en-US" sz="2800" b="1" dirty="0" smtClean="0"/>
              <a:t>Mike Dysart		Greg  Carey</a:t>
            </a:r>
          </a:p>
          <a:p>
            <a:pPr lvl="0"/>
            <a:r>
              <a:rPr lang="en-US" sz="2800" b="1" dirty="0"/>
              <a:t>	</a:t>
            </a:r>
            <a:r>
              <a:rPr lang="en-US" sz="2800" b="1" dirty="0" smtClean="0"/>
              <a:t>Jesse Giordano</a:t>
            </a:r>
          </a:p>
          <a:p>
            <a:pPr lvl="0"/>
            <a:endParaRPr lang="en-US" sz="3200" dirty="0"/>
          </a:p>
          <a:p>
            <a:pPr lvl="0"/>
            <a:endParaRPr lang="en-US" sz="3200" dirty="0" smtClean="0"/>
          </a:p>
          <a:p>
            <a:pPr lvl="0"/>
            <a:endParaRPr lang="en-US" sz="3200" dirty="0"/>
          </a:p>
        </p:txBody>
      </p:sp>
      <p:grpSp>
        <p:nvGrpSpPr>
          <p:cNvPr id="5" name="Group 4"/>
          <p:cNvGrpSpPr/>
          <p:nvPr/>
        </p:nvGrpSpPr>
        <p:grpSpPr>
          <a:xfrm>
            <a:off x="254174" y="5560866"/>
            <a:ext cx="3022426" cy="1147058"/>
            <a:chOff x="330374" y="5454037"/>
            <a:chExt cx="3022426" cy="1147058"/>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374" y="5912062"/>
              <a:ext cx="3022426" cy="68903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270" y="5454037"/>
              <a:ext cx="1535730" cy="775621"/>
            </a:xfrm>
            <a:prstGeom prst="rect">
              <a:avLst/>
            </a:prstGeom>
          </p:spPr>
        </p:pic>
      </p:grpSp>
      <p:sp>
        <p:nvSpPr>
          <p:cNvPr id="2" name="Slide Number Placeholder 1"/>
          <p:cNvSpPr>
            <a:spLocks noGrp="1"/>
          </p:cNvSpPr>
          <p:nvPr>
            <p:ph type="sldNum" sz="quarter" idx="12"/>
          </p:nvPr>
        </p:nvSpPr>
        <p:spPr/>
        <p:txBody>
          <a:bodyPr/>
          <a:lstStyle/>
          <a:p>
            <a:fld id="{D7CBDD1B-4264-404A-B76E-863B23B0C55E}" type="slidenum">
              <a:rPr lang="en-US" smtClean="0"/>
              <a:t>28</a:t>
            </a:fld>
            <a:endParaRPr lang="en-US" dirty="0"/>
          </a:p>
        </p:txBody>
      </p:sp>
    </p:spTree>
    <p:extLst>
      <p:ext uri="{BB962C8B-B14F-4D97-AF65-F5344CB8AC3E}">
        <p14:creationId xmlns:p14="http://schemas.microsoft.com/office/powerpoint/2010/main" val="33380105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609600"/>
            <a:ext cx="6417734" cy="939801"/>
          </a:xfrm>
        </p:spPr>
        <p:txBody>
          <a:bodyPr>
            <a:normAutofit/>
          </a:bodyPr>
          <a:lstStyle/>
          <a:p>
            <a:r>
              <a:rPr lang="en-US" sz="4000" dirty="0" smtClean="0"/>
              <a:t>Panel Question #5</a:t>
            </a:r>
            <a:endParaRPr lang="en-US" sz="4000" dirty="0"/>
          </a:p>
        </p:txBody>
      </p:sp>
      <p:sp>
        <p:nvSpPr>
          <p:cNvPr id="4" name="Rectangle 3"/>
          <p:cNvSpPr/>
          <p:nvPr/>
        </p:nvSpPr>
        <p:spPr>
          <a:xfrm>
            <a:off x="533400" y="1981200"/>
            <a:ext cx="8382000" cy="1815882"/>
          </a:xfrm>
          <a:prstGeom prst="rect">
            <a:avLst/>
          </a:prstGeom>
        </p:spPr>
        <p:txBody>
          <a:bodyPr wrap="square">
            <a:spAutoFit/>
          </a:bodyPr>
          <a:lstStyle/>
          <a:p>
            <a:pPr lvl="0"/>
            <a:r>
              <a:rPr lang="en-US" sz="2800" dirty="0" smtClean="0"/>
              <a:t>Has </a:t>
            </a:r>
            <a:r>
              <a:rPr lang="en-US" sz="2800" dirty="0"/>
              <a:t>the internal audit process yielded any findings as referenced in Item 5 “the Port has a robust internal audit program and the Internal Audit Department reports directly to the Port CEO.” </a:t>
            </a:r>
          </a:p>
        </p:txBody>
      </p:sp>
      <p:grpSp>
        <p:nvGrpSpPr>
          <p:cNvPr id="5" name="Group 4"/>
          <p:cNvGrpSpPr/>
          <p:nvPr/>
        </p:nvGrpSpPr>
        <p:grpSpPr>
          <a:xfrm>
            <a:off x="254174" y="5560866"/>
            <a:ext cx="3022426" cy="1147058"/>
            <a:chOff x="330374" y="5454037"/>
            <a:chExt cx="3022426" cy="1147058"/>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374" y="5912062"/>
              <a:ext cx="3022426" cy="68903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270" y="5454037"/>
              <a:ext cx="1535730" cy="775621"/>
            </a:xfrm>
            <a:prstGeom prst="rect">
              <a:avLst/>
            </a:prstGeom>
          </p:spPr>
        </p:pic>
      </p:grpSp>
      <p:sp>
        <p:nvSpPr>
          <p:cNvPr id="2" name="Slide Number Placeholder 1"/>
          <p:cNvSpPr>
            <a:spLocks noGrp="1"/>
          </p:cNvSpPr>
          <p:nvPr>
            <p:ph type="sldNum" sz="quarter" idx="12"/>
          </p:nvPr>
        </p:nvSpPr>
        <p:spPr/>
        <p:txBody>
          <a:bodyPr/>
          <a:lstStyle/>
          <a:p>
            <a:fld id="{D7CBDD1B-4264-404A-B76E-863B23B0C55E}" type="slidenum">
              <a:rPr lang="en-US" smtClean="0"/>
              <a:t>29</a:t>
            </a:fld>
            <a:endParaRPr lang="en-US" dirty="0"/>
          </a:p>
        </p:txBody>
      </p:sp>
    </p:spTree>
    <p:extLst>
      <p:ext uri="{BB962C8B-B14F-4D97-AF65-F5344CB8AC3E}">
        <p14:creationId xmlns:p14="http://schemas.microsoft.com/office/powerpoint/2010/main" val="3222471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353300" cy="676656"/>
          </a:xfrm>
        </p:spPr>
        <p:txBody>
          <a:bodyPr>
            <a:normAutofit fontScale="90000"/>
          </a:bodyPr>
          <a:lstStyle/>
          <a:p>
            <a:r>
              <a:rPr lang="en-US" dirty="0" smtClean="0">
                <a:solidFill>
                  <a:schemeClr val="bg1"/>
                </a:solidFill>
              </a:rPr>
              <a:t>Project Delivery Leadership Team</a:t>
            </a:r>
            <a:endParaRPr lang="en-US" dirty="0">
              <a:solidFill>
                <a:schemeClr val="bg1"/>
              </a:solidFill>
            </a:endParaRPr>
          </a:p>
        </p:txBody>
      </p:sp>
      <p:grpSp>
        <p:nvGrpSpPr>
          <p:cNvPr id="5" name="Group 4"/>
          <p:cNvGrpSpPr/>
          <p:nvPr/>
        </p:nvGrpSpPr>
        <p:grpSpPr>
          <a:xfrm>
            <a:off x="533400" y="5634742"/>
            <a:ext cx="2641426" cy="918458"/>
            <a:chOff x="330374" y="5454037"/>
            <a:chExt cx="3022426" cy="1147058"/>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374" y="5912062"/>
              <a:ext cx="3022426" cy="68903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270" y="5454037"/>
              <a:ext cx="1535730" cy="775621"/>
            </a:xfrm>
            <a:prstGeom prst="rect">
              <a:avLst/>
            </a:prstGeom>
          </p:spPr>
        </p:pic>
      </p:grpSp>
      <p:sp>
        <p:nvSpPr>
          <p:cNvPr id="8" name="Text Placeholder 2"/>
          <p:cNvSpPr txBox="1">
            <a:spLocks/>
          </p:cNvSpPr>
          <p:nvPr/>
        </p:nvSpPr>
        <p:spPr>
          <a:xfrm>
            <a:off x="406574" y="1295400"/>
            <a:ext cx="8737426" cy="4495800"/>
          </a:xfrm>
          <a:prstGeom prst="rect">
            <a:avLst/>
          </a:prstGeom>
        </p:spPr>
        <p:txBody>
          <a:bodyPr vert="horz" lIns="91440" tIns="45720" rIns="91440" bIns="45720" rtlCol="0" anchor="t">
            <a:normAutofit lnSpcReduction="10000"/>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l"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accent1"/>
              </a:buClr>
              <a:buSzPct val="100000"/>
              <a:buFont typeface="Symbol"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accent1"/>
              </a:buClr>
              <a:buSzPct val="100000"/>
              <a:buFont typeface="Symbol"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marL="342900" indent="-342900" algn="l">
              <a:buClrTx/>
              <a:buFont typeface="Arial" panose="020B0604020202020204" pitchFamily="34" charset="0"/>
              <a:buChar char="•"/>
            </a:pPr>
            <a:r>
              <a:rPr lang="en-US" sz="2600" b="1" dirty="0" smtClean="0">
                <a:solidFill>
                  <a:schemeClr val="tx1"/>
                </a:solidFill>
              </a:rPr>
              <a:t>Ralph Graves </a:t>
            </a:r>
            <a:r>
              <a:rPr lang="en-US" sz="2600" dirty="0" smtClean="0">
                <a:solidFill>
                  <a:schemeClr val="tx1"/>
                </a:solidFill>
              </a:rPr>
              <a:t>– Senior Director, Capital Development</a:t>
            </a:r>
          </a:p>
          <a:p>
            <a:pPr marL="342900" indent="-342900" algn="l">
              <a:buClrTx/>
              <a:buFont typeface="Arial" panose="020B0604020202020204" pitchFamily="34" charset="0"/>
              <a:buChar char="•"/>
            </a:pPr>
            <a:r>
              <a:rPr lang="en-US" sz="2600" b="1" dirty="0" smtClean="0">
                <a:solidFill>
                  <a:schemeClr val="tx1"/>
                </a:solidFill>
              </a:rPr>
              <a:t>Tina Soike </a:t>
            </a:r>
            <a:r>
              <a:rPr lang="en-US" sz="2600" dirty="0" smtClean="0">
                <a:solidFill>
                  <a:schemeClr val="tx1"/>
                </a:solidFill>
              </a:rPr>
              <a:t>– Director of Engineering</a:t>
            </a:r>
          </a:p>
          <a:p>
            <a:pPr marL="342900" indent="-342900" algn="l">
              <a:buClrTx/>
              <a:buFont typeface="Arial" panose="020B0604020202020204" pitchFamily="34" charset="0"/>
              <a:buChar char="•"/>
            </a:pPr>
            <a:r>
              <a:rPr lang="en-US" sz="2600" b="1" dirty="0" smtClean="0">
                <a:solidFill>
                  <a:schemeClr val="tx1"/>
                </a:solidFill>
              </a:rPr>
              <a:t>Janice Zahn </a:t>
            </a:r>
            <a:r>
              <a:rPr lang="en-US" sz="2600" dirty="0" smtClean="0">
                <a:solidFill>
                  <a:schemeClr val="tx1"/>
                </a:solidFill>
              </a:rPr>
              <a:t>– Assistant Director of Engineering, Construction</a:t>
            </a:r>
          </a:p>
          <a:p>
            <a:pPr marL="342900" indent="-342900" algn="l">
              <a:buClrTx/>
              <a:buFont typeface="Arial" panose="020B0604020202020204" pitchFamily="34" charset="0"/>
              <a:buChar char="•"/>
            </a:pPr>
            <a:r>
              <a:rPr lang="en-US" sz="2600" b="1" dirty="0" smtClean="0">
                <a:solidFill>
                  <a:schemeClr val="tx1"/>
                </a:solidFill>
              </a:rPr>
              <a:t>Bob Maruska </a:t>
            </a:r>
            <a:r>
              <a:rPr lang="en-US" sz="2600" dirty="0" smtClean="0">
                <a:solidFill>
                  <a:schemeClr val="tx1"/>
                </a:solidFill>
              </a:rPr>
              <a:t>– Assistant Director of Engineering, Design</a:t>
            </a:r>
          </a:p>
          <a:p>
            <a:pPr marL="342900" indent="-342900" algn="l">
              <a:buClrTx/>
              <a:buFont typeface="Arial" panose="020B0604020202020204" pitchFamily="34" charset="0"/>
              <a:buChar char="•"/>
            </a:pPr>
            <a:r>
              <a:rPr lang="en-US" sz="2600" b="1" dirty="0" smtClean="0">
                <a:solidFill>
                  <a:schemeClr val="tx1"/>
                </a:solidFill>
              </a:rPr>
              <a:t>Nora Huey </a:t>
            </a:r>
            <a:r>
              <a:rPr lang="en-US" sz="2600" dirty="0" smtClean="0">
                <a:solidFill>
                  <a:schemeClr val="tx1"/>
                </a:solidFill>
              </a:rPr>
              <a:t>– Director, Central Procurement Office</a:t>
            </a:r>
          </a:p>
          <a:p>
            <a:pPr marL="342900" indent="-342900" algn="l">
              <a:buClrTx/>
              <a:buFont typeface="Arial" panose="020B0604020202020204" pitchFamily="34" charset="0"/>
              <a:buChar char="•"/>
            </a:pPr>
            <a:r>
              <a:rPr lang="en-US" sz="2600" b="1" dirty="0" smtClean="0">
                <a:solidFill>
                  <a:schemeClr val="tx1"/>
                </a:solidFill>
              </a:rPr>
              <a:t>Amanda Mazucca </a:t>
            </a:r>
            <a:r>
              <a:rPr lang="en-US" sz="2600" dirty="0" smtClean="0">
                <a:solidFill>
                  <a:schemeClr val="tx1"/>
                </a:solidFill>
              </a:rPr>
              <a:t>– Interim Manager, Major Construction</a:t>
            </a:r>
          </a:p>
          <a:p>
            <a:pPr marL="342900" indent="-342900" algn="l">
              <a:buClrTx/>
              <a:buFont typeface="Arial" panose="020B0604020202020204" pitchFamily="34" charset="0"/>
              <a:buChar char="•"/>
            </a:pPr>
            <a:r>
              <a:rPr lang="en-US" sz="2600" b="1" dirty="0" smtClean="0">
                <a:solidFill>
                  <a:schemeClr val="tx1"/>
                </a:solidFill>
              </a:rPr>
              <a:t>Wayne Grotheer </a:t>
            </a:r>
            <a:r>
              <a:rPr lang="en-US" sz="2600" dirty="0" smtClean="0">
                <a:solidFill>
                  <a:schemeClr val="tx1"/>
                </a:solidFill>
              </a:rPr>
              <a:t>– Director, Aviation Project Management Group</a:t>
            </a:r>
          </a:p>
          <a:p>
            <a:pPr marL="342900" indent="-342900" algn="l">
              <a:buClrTx/>
              <a:buFont typeface="Arial" panose="020B0604020202020204" pitchFamily="34" charset="0"/>
              <a:buChar char="•"/>
            </a:pPr>
            <a:r>
              <a:rPr lang="en-US" sz="2600" b="1" dirty="0" smtClean="0">
                <a:solidFill>
                  <a:schemeClr val="tx1"/>
                </a:solidFill>
              </a:rPr>
              <a:t>Rick Jenkins </a:t>
            </a:r>
            <a:r>
              <a:rPr lang="en-US" sz="2600" dirty="0" smtClean="0">
                <a:solidFill>
                  <a:schemeClr val="tx1"/>
                </a:solidFill>
              </a:rPr>
              <a:t>– Director, Seaport Project Management</a:t>
            </a:r>
          </a:p>
          <a:p>
            <a:pPr marL="342900" indent="-342900" algn="l">
              <a:buClrTx/>
              <a:buFont typeface="Arial" panose="020B0604020202020204" pitchFamily="34" charset="0"/>
              <a:buChar char="•"/>
            </a:pPr>
            <a:endParaRPr lang="en-US" sz="2800" dirty="0" smtClean="0">
              <a:solidFill>
                <a:schemeClr val="tx1"/>
              </a:solidFill>
            </a:endParaRPr>
          </a:p>
        </p:txBody>
      </p:sp>
      <p:sp>
        <p:nvSpPr>
          <p:cNvPr id="3" name="Slide Number Placeholder 2"/>
          <p:cNvSpPr>
            <a:spLocks noGrp="1"/>
          </p:cNvSpPr>
          <p:nvPr>
            <p:ph type="sldNum" sz="quarter" idx="12"/>
          </p:nvPr>
        </p:nvSpPr>
        <p:spPr/>
        <p:txBody>
          <a:bodyPr/>
          <a:lstStyle/>
          <a:p>
            <a:fld id="{D7CBDD1B-4264-404A-B76E-863B23B0C55E}" type="slidenum">
              <a:rPr lang="en-US" smtClean="0"/>
              <a:t>3</a:t>
            </a:fld>
            <a:endParaRPr lang="en-US" dirty="0"/>
          </a:p>
        </p:txBody>
      </p:sp>
    </p:spTree>
    <p:extLst>
      <p:ext uri="{BB962C8B-B14F-4D97-AF65-F5344CB8AC3E}">
        <p14:creationId xmlns:p14="http://schemas.microsoft.com/office/powerpoint/2010/main" val="18596049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609600"/>
            <a:ext cx="6417734" cy="939801"/>
          </a:xfrm>
        </p:spPr>
        <p:txBody>
          <a:bodyPr>
            <a:normAutofit/>
          </a:bodyPr>
          <a:lstStyle/>
          <a:p>
            <a:r>
              <a:rPr lang="en-US" sz="4000" dirty="0" smtClean="0">
                <a:solidFill>
                  <a:schemeClr val="accent4">
                    <a:lumMod val="60000"/>
                    <a:lumOff val="40000"/>
                  </a:schemeClr>
                </a:solidFill>
              </a:rPr>
              <a:t>Response to Question #5</a:t>
            </a:r>
            <a:endParaRPr lang="en-US" sz="4000" dirty="0">
              <a:solidFill>
                <a:schemeClr val="accent4">
                  <a:lumMod val="60000"/>
                  <a:lumOff val="40000"/>
                </a:schemeClr>
              </a:solidFill>
            </a:endParaRPr>
          </a:p>
        </p:txBody>
      </p:sp>
      <p:sp>
        <p:nvSpPr>
          <p:cNvPr id="4" name="Rectangle 3"/>
          <p:cNvSpPr/>
          <p:nvPr/>
        </p:nvSpPr>
        <p:spPr>
          <a:xfrm>
            <a:off x="533400" y="1981200"/>
            <a:ext cx="8382000" cy="2677656"/>
          </a:xfrm>
          <a:prstGeom prst="rect">
            <a:avLst/>
          </a:prstGeom>
        </p:spPr>
        <p:txBody>
          <a:bodyPr wrap="square">
            <a:spAutoFit/>
          </a:bodyPr>
          <a:lstStyle/>
          <a:p>
            <a:pPr lvl="0"/>
            <a:r>
              <a:rPr lang="en-US" sz="2800" dirty="0" smtClean="0"/>
              <a:t>The Port’s internal auditors have conducted capital project audits and there have been no audit findings. In addition to the internal audits, the Port is also audited annually by the State Auditor’s Office (SAO) and there have been no audit findings by these external auditors. </a:t>
            </a:r>
            <a:endParaRPr lang="en-US" sz="2800" dirty="0"/>
          </a:p>
        </p:txBody>
      </p:sp>
      <p:grpSp>
        <p:nvGrpSpPr>
          <p:cNvPr id="5" name="Group 4"/>
          <p:cNvGrpSpPr/>
          <p:nvPr/>
        </p:nvGrpSpPr>
        <p:grpSpPr>
          <a:xfrm>
            <a:off x="254174" y="5560866"/>
            <a:ext cx="3022426" cy="1147058"/>
            <a:chOff x="330374" y="5454037"/>
            <a:chExt cx="3022426" cy="1147058"/>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374" y="5912062"/>
              <a:ext cx="3022426" cy="68903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270" y="5454037"/>
              <a:ext cx="1535730" cy="775621"/>
            </a:xfrm>
            <a:prstGeom prst="rect">
              <a:avLst/>
            </a:prstGeom>
          </p:spPr>
        </p:pic>
      </p:grpSp>
      <p:sp>
        <p:nvSpPr>
          <p:cNvPr id="2" name="Slide Number Placeholder 1"/>
          <p:cNvSpPr>
            <a:spLocks noGrp="1"/>
          </p:cNvSpPr>
          <p:nvPr>
            <p:ph type="sldNum" sz="quarter" idx="12"/>
          </p:nvPr>
        </p:nvSpPr>
        <p:spPr/>
        <p:txBody>
          <a:bodyPr/>
          <a:lstStyle/>
          <a:p>
            <a:fld id="{D7CBDD1B-4264-404A-B76E-863B23B0C55E}" type="slidenum">
              <a:rPr lang="en-US" smtClean="0"/>
              <a:t>30</a:t>
            </a:fld>
            <a:endParaRPr lang="en-US" dirty="0"/>
          </a:p>
        </p:txBody>
      </p:sp>
    </p:spTree>
    <p:extLst>
      <p:ext uri="{BB962C8B-B14F-4D97-AF65-F5344CB8AC3E}">
        <p14:creationId xmlns:p14="http://schemas.microsoft.com/office/powerpoint/2010/main" val="2346887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872"/>
            <a:ext cx="8229600" cy="1252728"/>
          </a:xfrm>
        </p:spPr>
        <p:txBody>
          <a:bodyPr>
            <a:normAutofit/>
          </a:bodyPr>
          <a:lstStyle/>
          <a:p>
            <a:r>
              <a:rPr lang="en-US" dirty="0" smtClean="0"/>
              <a:t>In Summary</a:t>
            </a:r>
            <a:endParaRPr lang="en-US" dirty="0"/>
          </a:p>
        </p:txBody>
      </p:sp>
      <p:sp>
        <p:nvSpPr>
          <p:cNvPr id="3" name="Content Placeholder 2"/>
          <p:cNvSpPr>
            <a:spLocks noGrp="1"/>
          </p:cNvSpPr>
          <p:nvPr>
            <p:ph idx="1"/>
          </p:nvPr>
        </p:nvSpPr>
        <p:spPr>
          <a:xfrm>
            <a:off x="973667" y="1142999"/>
            <a:ext cx="7408333" cy="5220407"/>
          </a:xfrm>
        </p:spPr>
        <p:txBody>
          <a:bodyPr>
            <a:noAutofit/>
          </a:bodyPr>
          <a:lstStyle/>
          <a:p>
            <a:pPr marL="0" indent="0">
              <a:lnSpc>
                <a:spcPct val="150000"/>
              </a:lnSpc>
              <a:buClrTx/>
              <a:buNone/>
            </a:pPr>
            <a:r>
              <a:rPr lang="en-US" sz="2800" b="1" dirty="0" smtClean="0">
                <a:solidFill>
                  <a:schemeClr val="tx1"/>
                </a:solidFill>
              </a:rPr>
              <a:t>Port is committed to:</a:t>
            </a:r>
          </a:p>
          <a:p>
            <a:pPr marL="0" indent="0">
              <a:lnSpc>
                <a:spcPct val="150000"/>
              </a:lnSpc>
              <a:buClrTx/>
              <a:buNone/>
            </a:pPr>
            <a:endParaRPr lang="en-US" sz="1400" b="1" dirty="0">
              <a:solidFill>
                <a:schemeClr val="tx1"/>
              </a:solidFill>
            </a:endParaRPr>
          </a:p>
          <a:p>
            <a:pPr>
              <a:spcBef>
                <a:spcPts val="0"/>
              </a:spcBef>
              <a:buClrTx/>
              <a:buFont typeface="Arial" panose="020B0604020202020204" pitchFamily="34" charset="0"/>
              <a:buChar char="•"/>
            </a:pPr>
            <a:r>
              <a:rPr lang="en-US" sz="2800" dirty="0" smtClean="0">
                <a:solidFill>
                  <a:schemeClr val="tx1"/>
                </a:solidFill>
              </a:rPr>
              <a:t>Leveraging best practices from industry</a:t>
            </a:r>
          </a:p>
          <a:p>
            <a:pPr marL="0" indent="0">
              <a:spcBef>
                <a:spcPts val="0"/>
              </a:spcBef>
              <a:buClrTx/>
              <a:buNone/>
            </a:pPr>
            <a:endParaRPr lang="en-US" sz="1000" dirty="0" smtClean="0">
              <a:solidFill>
                <a:schemeClr val="tx1"/>
              </a:solidFill>
            </a:endParaRPr>
          </a:p>
          <a:p>
            <a:pPr>
              <a:spcBef>
                <a:spcPts val="0"/>
              </a:spcBef>
              <a:buClrTx/>
              <a:buFont typeface="Arial" panose="020B0604020202020204" pitchFamily="34" charset="0"/>
              <a:buChar char="•"/>
            </a:pPr>
            <a:r>
              <a:rPr lang="en-US" sz="2800" dirty="0" smtClean="0">
                <a:solidFill>
                  <a:schemeClr val="tx1"/>
                </a:solidFill>
              </a:rPr>
              <a:t>Continued training of staff and augmenting project teams with experienced consultants</a:t>
            </a:r>
          </a:p>
          <a:p>
            <a:pPr marL="0" indent="0">
              <a:spcBef>
                <a:spcPts val="0"/>
              </a:spcBef>
              <a:buClrTx/>
              <a:buNone/>
            </a:pPr>
            <a:endParaRPr lang="en-US" sz="1000" dirty="0" smtClean="0">
              <a:solidFill>
                <a:schemeClr val="tx1"/>
              </a:solidFill>
            </a:endParaRPr>
          </a:p>
          <a:p>
            <a:pPr>
              <a:spcBef>
                <a:spcPts val="0"/>
              </a:spcBef>
              <a:buClrTx/>
              <a:buFont typeface="Arial" panose="020B0604020202020204" pitchFamily="34" charset="0"/>
              <a:buChar char="•"/>
            </a:pPr>
            <a:r>
              <a:rPr lang="en-US" sz="2800" dirty="0" smtClean="0">
                <a:solidFill>
                  <a:schemeClr val="tx1"/>
                </a:solidFill>
              </a:rPr>
              <a:t>Improving the industry in alternative delivery</a:t>
            </a:r>
          </a:p>
          <a:p>
            <a:pPr>
              <a:spcBef>
                <a:spcPts val="0"/>
              </a:spcBef>
              <a:buClrTx/>
              <a:buFont typeface="Arial" panose="020B0604020202020204" pitchFamily="34" charset="0"/>
              <a:buChar char="•"/>
            </a:pPr>
            <a:endParaRPr lang="en-US" sz="1000" dirty="0" smtClean="0">
              <a:solidFill>
                <a:schemeClr val="tx1"/>
              </a:solidFill>
            </a:endParaRPr>
          </a:p>
          <a:p>
            <a:pPr>
              <a:spcBef>
                <a:spcPts val="0"/>
              </a:spcBef>
              <a:buClrTx/>
              <a:buFont typeface="Arial" panose="020B0604020202020204" pitchFamily="34" charset="0"/>
              <a:buChar char="•"/>
            </a:pPr>
            <a:r>
              <a:rPr lang="en-US" sz="2800" dirty="0" smtClean="0">
                <a:solidFill>
                  <a:schemeClr val="tx1"/>
                </a:solidFill>
              </a:rPr>
              <a:t>Leveraging alternative delivery projects to  </a:t>
            </a:r>
          </a:p>
          <a:p>
            <a:pPr marL="0" indent="0">
              <a:spcBef>
                <a:spcPts val="0"/>
              </a:spcBef>
              <a:buClrTx/>
              <a:buNone/>
            </a:pPr>
            <a:r>
              <a:rPr lang="en-US" sz="2800" dirty="0">
                <a:solidFill>
                  <a:schemeClr val="tx1"/>
                </a:solidFill>
              </a:rPr>
              <a:t> </a:t>
            </a:r>
            <a:r>
              <a:rPr lang="en-US" sz="2800" dirty="0" smtClean="0">
                <a:solidFill>
                  <a:schemeClr val="tx1"/>
                </a:solidFill>
              </a:rPr>
              <a:t>   increase our small business participation</a:t>
            </a:r>
          </a:p>
          <a:p>
            <a:pPr marL="0" indent="0">
              <a:lnSpc>
                <a:spcPct val="150000"/>
              </a:lnSpc>
              <a:buClrTx/>
              <a:buNone/>
            </a:pPr>
            <a:endParaRPr lang="en-US" sz="2800" dirty="0">
              <a:solidFill>
                <a:schemeClr val="tx1"/>
              </a:solidFill>
            </a:endParaRPr>
          </a:p>
        </p:txBody>
      </p:sp>
      <p:sp>
        <p:nvSpPr>
          <p:cNvPr id="4" name="Slide Number Placeholder 3"/>
          <p:cNvSpPr>
            <a:spLocks noGrp="1"/>
          </p:cNvSpPr>
          <p:nvPr>
            <p:ph type="sldNum" sz="quarter" idx="12"/>
          </p:nvPr>
        </p:nvSpPr>
        <p:spPr/>
        <p:txBody>
          <a:bodyPr/>
          <a:lstStyle/>
          <a:p>
            <a:fld id="{7DCC7E7D-7DCC-4878-85BD-31D16CDED718}" type="slidenum">
              <a:rPr lang="en-US" smtClean="0"/>
              <a:t>31</a:t>
            </a:fld>
            <a:endParaRPr lang="en-US" dirty="0"/>
          </a:p>
        </p:txBody>
      </p:sp>
      <p:grpSp>
        <p:nvGrpSpPr>
          <p:cNvPr id="5" name="Group 4"/>
          <p:cNvGrpSpPr/>
          <p:nvPr/>
        </p:nvGrpSpPr>
        <p:grpSpPr>
          <a:xfrm>
            <a:off x="254174" y="5482342"/>
            <a:ext cx="3022426" cy="1147058"/>
            <a:chOff x="330374" y="5454037"/>
            <a:chExt cx="3022426" cy="1147058"/>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374" y="5912062"/>
              <a:ext cx="3022426" cy="68903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270" y="5454037"/>
              <a:ext cx="1535730" cy="775621"/>
            </a:xfrm>
            <a:prstGeom prst="rect">
              <a:avLst/>
            </a:prstGeom>
          </p:spPr>
        </p:pic>
      </p:grpSp>
    </p:spTree>
    <p:extLst>
      <p:ext uri="{BB962C8B-B14F-4D97-AF65-F5344CB8AC3E}">
        <p14:creationId xmlns:p14="http://schemas.microsoft.com/office/powerpoint/2010/main" val="7474785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3672"/>
            <a:ext cx="8229600" cy="1252728"/>
          </a:xfrm>
        </p:spPr>
        <p:txBody>
          <a:bodyPr>
            <a:normAutofit/>
          </a:bodyPr>
          <a:lstStyle/>
          <a:p>
            <a:r>
              <a:rPr lang="en-US" sz="6000" dirty="0" smtClean="0"/>
              <a:t>Thank You</a:t>
            </a:r>
            <a:endParaRPr lang="en-US" sz="6000" dirty="0"/>
          </a:p>
        </p:txBody>
      </p:sp>
      <p:sp>
        <p:nvSpPr>
          <p:cNvPr id="3" name="Content Placeholder 2"/>
          <p:cNvSpPr>
            <a:spLocks noGrp="1"/>
          </p:cNvSpPr>
          <p:nvPr>
            <p:ph idx="1"/>
          </p:nvPr>
        </p:nvSpPr>
        <p:spPr>
          <a:xfrm>
            <a:off x="914400" y="2895600"/>
            <a:ext cx="7408333" cy="1487542"/>
          </a:xfrm>
        </p:spPr>
        <p:txBody>
          <a:bodyPr>
            <a:normAutofit fontScale="92500" lnSpcReduction="10000"/>
          </a:bodyPr>
          <a:lstStyle/>
          <a:p>
            <a:pPr marL="0" indent="0" algn="ctr">
              <a:buNone/>
            </a:pPr>
            <a:r>
              <a:rPr lang="en-US" sz="4800" dirty="0" smtClean="0"/>
              <a:t>Questions?      </a:t>
            </a:r>
          </a:p>
          <a:p>
            <a:pPr marL="0" indent="0" algn="ctr">
              <a:buNone/>
            </a:pPr>
            <a:r>
              <a:rPr lang="en-US" sz="4800" dirty="0" smtClean="0"/>
              <a:t>         </a:t>
            </a:r>
            <a:endParaRPr lang="en-US" dirty="0"/>
          </a:p>
        </p:txBody>
      </p:sp>
      <p:grpSp>
        <p:nvGrpSpPr>
          <p:cNvPr id="8" name="Group 7"/>
          <p:cNvGrpSpPr/>
          <p:nvPr/>
        </p:nvGrpSpPr>
        <p:grpSpPr>
          <a:xfrm>
            <a:off x="313849" y="5486400"/>
            <a:ext cx="3022426" cy="1147058"/>
            <a:chOff x="330374" y="5454037"/>
            <a:chExt cx="3022426" cy="1147058"/>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374" y="5912062"/>
              <a:ext cx="3022426" cy="689033"/>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270" y="5454037"/>
              <a:ext cx="1535730" cy="775621"/>
            </a:xfrm>
            <a:prstGeom prst="rect">
              <a:avLst/>
            </a:prstGeom>
          </p:spPr>
        </p:pic>
      </p:grpSp>
      <p:sp>
        <p:nvSpPr>
          <p:cNvPr id="4" name="Slide Number Placeholder 3"/>
          <p:cNvSpPr>
            <a:spLocks noGrp="1"/>
          </p:cNvSpPr>
          <p:nvPr>
            <p:ph type="sldNum" sz="quarter" idx="12"/>
          </p:nvPr>
        </p:nvSpPr>
        <p:spPr/>
        <p:txBody>
          <a:bodyPr/>
          <a:lstStyle/>
          <a:p>
            <a:fld id="{D7CBDD1B-4264-404A-B76E-863B23B0C55E}" type="slidenum">
              <a:rPr lang="en-US" smtClean="0"/>
              <a:t>32</a:t>
            </a:fld>
            <a:endParaRPr lang="en-US" dirty="0"/>
          </a:p>
        </p:txBody>
      </p:sp>
    </p:spTree>
    <p:extLst>
      <p:ext uri="{BB962C8B-B14F-4D97-AF65-F5344CB8AC3E}">
        <p14:creationId xmlns:p14="http://schemas.microsoft.com/office/powerpoint/2010/main" val="653344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57400" y="990600"/>
            <a:ext cx="5029200" cy="2819400"/>
          </a:xfrm>
        </p:spPr>
        <p:txBody>
          <a:bodyPr>
            <a:noAutofit/>
          </a:bodyPr>
          <a:lstStyle/>
          <a:p>
            <a:r>
              <a:rPr lang="en-US" sz="4000" dirty="0" smtClean="0"/>
              <a:t>Alternative Public Works Projects</a:t>
            </a:r>
          </a:p>
          <a:p>
            <a:r>
              <a:rPr lang="en-US" sz="3200" dirty="0" smtClean="0"/>
              <a:t>Last 3 Years</a:t>
            </a:r>
            <a:endParaRPr lang="en-US" sz="3200" dirty="0"/>
          </a:p>
        </p:txBody>
      </p:sp>
      <p:grpSp>
        <p:nvGrpSpPr>
          <p:cNvPr id="5" name="Group 4"/>
          <p:cNvGrpSpPr/>
          <p:nvPr/>
        </p:nvGrpSpPr>
        <p:grpSpPr>
          <a:xfrm>
            <a:off x="457200" y="5527547"/>
            <a:ext cx="2743200" cy="1025653"/>
            <a:chOff x="330374" y="5454037"/>
            <a:chExt cx="3022426" cy="1147058"/>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374" y="5912062"/>
              <a:ext cx="3022426" cy="68903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270" y="5454037"/>
              <a:ext cx="1535730" cy="775621"/>
            </a:xfrm>
            <a:prstGeom prst="rect">
              <a:avLst/>
            </a:prstGeom>
          </p:spPr>
        </p:pic>
      </p:grpSp>
      <p:sp>
        <p:nvSpPr>
          <p:cNvPr id="2" name="Slide Number Placeholder 1"/>
          <p:cNvSpPr>
            <a:spLocks noGrp="1"/>
          </p:cNvSpPr>
          <p:nvPr>
            <p:ph type="sldNum" sz="quarter" idx="12"/>
          </p:nvPr>
        </p:nvSpPr>
        <p:spPr/>
        <p:txBody>
          <a:bodyPr/>
          <a:lstStyle/>
          <a:p>
            <a:fld id="{D7CBDD1B-4264-404A-B76E-863B23B0C55E}" type="slidenum">
              <a:rPr lang="en-US" smtClean="0"/>
              <a:t>4</a:t>
            </a:fld>
            <a:endParaRPr lang="en-US" dirty="0"/>
          </a:p>
        </p:txBody>
      </p:sp>
    </p:spTree>
    <p:extLst>
      <p:ext uri="{BB962C8B-B14F-4D97-AF65-F5344CB8AC3E}">
        <p14:creationId xmlns:p14="http://schemas.microsoft.com/office/powerpoint/2010/main" val="20553203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40386" y="3681322"/>
            <a:ext cx="1524000" cy="1606413"/>
          </a:xfrm>
          <a:prstGeom prst="rect">
            <a:avLst/>
          </a:prstGeom>
          <a:solidFill>
            <a:schemeClr val="bg1"/>
          </a:solidFill>
        </p:spPr>
        <p:txBody>
          <a:bodyPr wrap="square" rtlCol="0">
            <a:spAutoFit/>
          </a:bodyPr>
          <a:lstStyle/>
          <a:p>
            <a:endParaRPr lang="en-US" dirty="0"/>
          </a:p>
        </p:txBody>
      </p:sp>
      <p:sp>
        <p:nvSpPr>
          <p:cNvPr id="4" name="Title 1"/>
          <p:cNvSpPr txBox="1">
            <a:spLocks/>
          </p:cNvSpPr>
          <p:nvPr/>
        </p:nvSpPr>
        <p:spPr>
          <a:xfrm>
            <a:off x="1789534" y="457200"/>
            <a:ext cx="6440066" cy="1524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b="0" kern="1200" cap="none">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b="1" dirty="0" smtClean="0"/>
              <a:t>       </a:t>
            </a:r>
            <a:r>
              <a:rPr lang="en-US" dirty="0" smtClean="0"/>
              <a:t>GC/CM   </a:t>
            </a:r>
          </a:p>
        </p:txBody>
      </p:sp>
      <p:sp>
        <p:nvSpPr>
          <p:cNvPr id="5" name="Text Placeholder 2"/>
          <p:cNvSpPr>
            <a:spLocks noGrp="1"/>
          </p:cNvSpPr>
          <p:nvPr>
            <p:ph type="body" idx="1"/>
          </p:nvPr>
        </p:nvSpPr>
        <p:spPr>
          <a:xfrm>
            <a:off x="524933" y="1447800"/>
            <a:ext cx="3742267" cy="457200"/>
          </a:xfrm>
        </p:spPr>
        <p:txBody>
          <a:bodyPr anchor="t">
            <a:noAutofit/>
          </a:bodyPr>
          <a:lstStyle/>
          <a:p>
            <a:pPr algn="l"/>
            <a:r>
              <a:rPr lang="en-US" sz="2800" b="1" u="sng" dirty="0" smtClean="0"/>
              <a:t>Rental Car Facility</a:t>
            </a:r>
            <a:endParaRPr lang="en-US" sz="2800" b="1" u="sng" dirty="0"/>
          </a:p>
        </p:txBody>
      </p:sp>
      <p:grpSp>
        <p:nvGrpSpPr>
          <p:cNvPr id="7" name="Group 6"/>
          <p:cNvGrpSpPr/>
          <p:nvPr/>
        </p:nvGrpSpPr>
        <p:grpSpPr>
          <a:xfrm>
            <a:off x="304800" y="5461361"/>
            <a:ext cx="2870026" cy="1091839"/>
            <a:chOff x="250128" y="5454037"/>
            <a:chExt cx="3022426" cy="1169532"/>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128" y="5934536"/>
              <a:ext cx="3022426" cy="68903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270" y="5454037"/>
              <a:ext cx="1535730" cy="775621"/>
            </a:xfrm>
            <a:prstGeom prst="rect">
              <a:avLst/>
            </a:prstGeom>
          </p:spPr>
        </p:pic>
      </p:grpSp>
      <p:sp>
        <p:nvSpPr>
          <p:cNvPr id="10" name="Text Placeholder 2"/>
          <p:cNvSpPr txBox="1">
            <a:spLocks/>
          </p:cNvSpPr>
          <p:nvPr/>
        </p:nvSpPr>
        <p:spPr>
          <a:xfrm>
            <a:off x="457200" y="2051187"/>
            <a:ext cx="5870333" cy="3359013"/>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l"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accent1"/>
              </a:buClr>
              <a:buSzPct val="100000"/>
              <a:buFont typeface="Symbol"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accent1"/>
              </a:buClr>
              <a:buSzPct val="100000"/>
              <a:buFont typeface="Symbol"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buClr>
                <a:schemeClr val="bg1"/>
              </a:buClr>
            </a:pPr>
            <a:r>
              <a:rPr lang="en-US" sz="2400" b="1" dirty="0" smtClean="0">
                <a:solidFill>
                  <a:schemeClr val="accent1">
                    <a:lumMod val="50000"/>
                  </a:schemeClr>
                </a:solidFill>
              </a:rPr>
              <a:t>Total Project Cost:	</a:t>
            </a:r>
          </a:p>
          <a:p>
            <a:pPr algn="l">
              <a:buClr>
                <a:schemeClr val="bg1"/>
              </a:buClr>
            </a:pPr>
            <a:r>
              <a:rPr lang="en-US" sz="2400" b="1" dirty="0">
                <a:solidFill>
                  <a:schemeClr val="accent1">
                    <a:lumMod val="50000"/>
                  </a:schemeClr>
                </a:solidFill>
              </a:rPr>
              <a:t> </a:t>
            </a:r>
            <a:r>
              <a:rPr lang="en-US" sz="2400" b="1" dirty="0" smtClean="0">
                <a:solidFill>
                  <a:schemeClr val="accent1">
                    <a:lumMod val="50000"/>
                  </a:schemeClr>
                </a:solidFill>
              </a:rPr>
              <a:t>     </a:t>
            </a:r>
            <a:r>
              <a:rPr lang="en-US" sz="2200" dirty="0" smtClean="0">
                <a:solidFill>
                  <a:schemeClr val="accent1">
                    <a:lumMod val="50000"/>
                  </a:schemeClr>
                </a:solidFill>
              </a:rPr>
              <a:t>$412 Million</a:t>
            </a:r>
          </a:p>
          <a:p>
            <a:pPr algn="l">
              <a:buClr>
                <a:schemeClr val="bg1"/>
              </a:buClr>
            </a:pPr>
            <a:r>
              <a:rPr lang="en-US" sz="2400" b="1" dirty="0" smtClean="0">
                <a:solidFill>
                  <a:schemeClr val="accent1">
                    <a:lumMod val="50000"/>
                  </a:schemeClr>
                </a:solidFill>
              </a:rPr>
              <a:t>Construction Start:</a:t>
            </a:r>
            <a:r>
              <a:rPr lang="en-US" sz="2400" dirty="0" smtClean="0">
                <a:solidFill>
                  <a:schemeClr val="accent1">
                    <a:lumMod val="50000"/>
                  </a:schemeClr>
                </a:solidFill>
              </a:rPr>
              <a:t>	</a:t>
            </a:r>
          </a:p>
          <a:p>
            <a:pPr lvl="1">
              <a:buClr>
                <a:schemeClr val="bg1"/>
              </a:buClr>
            </a:pPr>
            <a:r>
              <a:rPr lang="en-US" sz="2200" dirty="0" smtClean="0">
                <a:solidFill>
                  <a:schemeClr val="accent1">
                    <a:lumMod val="50000"/>
                  </a:schemeClr>
                </a:solidFill>
              </a:rPr>
              <a:t>May 2008</a:t>
            </a:r>
          </a:p>
          <a:p>
            <a:pPr algn="l">
              <a:buClr>
                <a:schemeClr val="bg1"/>
              </a:buClr>
            </a:pPr>
            <a:r>
              <a:rPr lang="en-US" sz="2400" b="1" dirty="0" smtClean="0">
                <a:solidFill>
                  <a:schemeClr val="accent1">
                    <a:lumMod val="50000"/>
                  </a:schemeClr>
                </a:solidFill>
              </a:rPr>
              <a:t>Construction Complete:</a:t>
            </a:r>
          </a:p>
          <a:p>
            <a:pPr lvl="1">
              <a:buClr>
                <a:schemeClr val="bg1"/>
              </a:buClr>
            </a:pPr>
            <a:r>
              <a:rPr lang="en-US" sz="2200" dirty="0" smtClean="0">
                <a:solidFill>
                  <a:schemeClr val="accent1">
                    <a:lumMod val="50000"/>
                  </a:schemeClr>
                </a:solidFill>
              </a:rPr>
              <a:t>May 2012</a:t>
            </a:r>
          </a:p>
          <a:p>
            <a:pPr marL="171450" indent="-171450" algn="l">
              <a:buClr>
                <a:schemeClr val="bg1"/>
              </a:buClr>
              <a:buFont typeface="Arial" panose="020B0604020202020204" pitchFamily="34" charset="0"/>
              <a:buChar char="•"/>
            </a:pPr>
            <a:endParaRPr lang="en-US" sz="1600" dirty="0" smtClean="0">
              <a:solidFill>
                <a:schemeClr val="accent1">
                  <a:lumMod val="50000"/>
                </a:schemeClr>
              </a:solidFill>
            </a:endParaRPr>
          </a:p>
          <a:p>
            <a:pPr algn="l">
              <a:buClr>
                <a:schemeClr val="bg1"/>
              </a:buClr>
            </a:pPr>
            <a:endParaRPr lang="en-US" sz="1200" b="1" dirty="0">
              <a:solidFill>
                <a:schemeClr val="accent1">
                  <a:lumMod val="50000"/>
                </a:schemeClr>
              </a:solidFill>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34214" y="990599"/>
            <a:ext cx="3730172" cy="27976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88904" y="3124200"/>
            <a:ext cx="4240696" cy="3276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2"/>
          <p:cNvSpPr>
            <a:spLocks noGrp="1"/>
          </p:cNvSpPr>
          <p:nvPr>
            <p:ph type="sldNum" sz="quarter" idx="12"/>
          </p:nvPr>
        </p:nvSpPr>
        <p:spPr/>
        <p:txBody>
          <a:bodyPr/>
          <a:lstStyle/>
          <a:p>
            <a:fld id="{D7CBDD1B-4264-404A-B76E-863B23B0C55E}" type="slidenum">
              <a:rPr lang="en-US" smtClean="0"/>
              <a:t>5</a:t>
            </a:fld>
            <a:endParaRPr lang="en-US" dirty="0"/>
          </a:p>
        </p:txBody>
      </p:sp>
    </p:spTree>
    <p:extLst>
      <p:ext uri="{BB962C8B-B14F-4D97-AF65-F5344CB8AC3E}">
        <p14:creationId xmlns:p14="http://schemas.microsoft.com/office/powerpoint/2010/main" val="2070458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543800" y="3376055"/>
            <a:ext cx="1524000" cy="1606413"/>
          </a:xfrm>
          <a:prstGeom prst="rect">
            <a:avLst/>
          </a:prstGeom>
          <a:solidFill>
            <a:schemeClr val="bg1"/>
          </a:solidFill>
        </p:spPr>
        <p:txBody>
          <a:bodyPr wrap="square" rtlCol="0">
            <a:spAutoFit/>
          </a:bodyPr>
          <a:lstStyle/>
          <a:p>
            <a:endParaRPr lang="en-US" dirty="0"/>
          </a:p>
        </p:txBody>
      </p:sp>
      <p:sp>
        <p:nvSpPr>
          <p:cNvPr id="4" name="Text Placeholder 2"/>
          <p:cNvSpPr>
            <a:spLocks noGrp="1"/>
          </p:cNvSpPr>
          <p:nvPr>
            <p:ph type="body" idx="1"/>
          </p:nvPr>
        </p:nvSpPr>
        <p:spPr>
          <a:xfrm>
            <a:off x="-685800" y="1844708"/>
            <a:ext cx="7543800" cy="457200"/>
          </a:xfrm>
        </p:spPr>
        <p:txBody>
          <a:bodyPr anchor="t">
            <a:noAutofit/>
          </a:bodyPr>
          <a:lstStyle/>
          <a:p>
            <a:r>
              <a:rPr lang="en-US" sz="2800" b="1" u="sng" dirty="0" smtClean="0"/>
              <a:t>Terminal Escalator Modernization</a:t>
            </a:r>
            <a:endParaRPr lang="en-US" sz="2800" b="1" u="sng" dirty="0"/>
          </a:p>
        </p:txBody>
      </p:sp>
      <p:sp>
        <p:nvSpPr>
          <p:cNvPr id="5" name="Title 1"/>
          <p:cNvSpPr txBox="1">
            <a:spLocks/>
          </p:cNvSpPr>
          <p:nvPr/>
        </p:nvSpPr>
        <p:spPr>
          <a:xfrm>
            <a:off x="304800" y="228600"/>
            <a:ext cx="7772400" cy="1195583"/>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b="0" kern="1200" cap="none">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t>Traditional Design-Build </a:t>
            </a:r>
          </a:p>
          <a:p>
            <a:r>
              <a:rPr lang="en-US" sz="2800" dirty="0" smtClean="0"/>
              <a:t>(Lump Sum)</a:t>
            </a:r>
          </a:p>
        </p:txBody>
      </p:sp>
      <p:grpSp>
        <p:nvGrpSpPr>
          <p:cNvPr id="6" name="Group 5"/>
          <p:cNvGrpSpPr/>
          <p:nvPr/>
        </p:nvGrpSpPr>
        <p:grpSpPr>
          <a:xfrm>
            <a:off x="330374" y="5486400"/>
            <a:ext cx="3022426" cy="1223258"/>
            <a:chOff x="330374" y="5377837"/>
            <a:chExt cx="3022426" cy="1223258"/>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374" y="5912062"/>
              <a:ext cx="3022426" cy="68903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270" y="5377837"/>
              <a:ext cx="1535730" cy="775621"/>
            </a:xfrm>
            <a:prstGeom prst="rect">
              <a:avLst/>
            </a:prstGeom>
          </p:spPr>
        </p:pic>
      </p:grpSp>
      <p:sp>
        <p:nvSpPr>
          <p:cNvPr id="11" name="Text Placeholder 2"/>
          <p:cNvSpPr txBox="1">
            <a:spLocks/>
          </p:cNvSpPr>
          <p:nvPr/>
        </p:nvSpPr>
        <p:spPr>
          <a:xfrm>
            <a:off x="378067" y="2499756"/>
            <a:ext cx="5870333" cy="3359013"/>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l"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accent1"/>
              </a:buClr>
              <a:buSzPct val="100000"/>
              <a:buFont typeface="Symbol"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accent1"/>
              </a:buClr>
              <a:buSzPct val="100000"/>
              <a:buFont typeface="Symbol"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buClrTx/>
            </a:pPr>
            <a:r>
              <a:rPr lang="en-US" sz="2400" b="1" dirty="0" smtClean="0">
                <a:solidFill>
                  <a:schemeClr val="accent1">
                    <a:lumMod val="50000"/>
                  </a:schemeClr>
                </a:solidFill>
              </a:rPr>
              <a:t>Total Project Cost:	</a:t>
            </a:r>
          </a:p>
          <a:p>
            <a:pPr algn="l">
              <a:buClrTx/>
            </a:pPr>
            <a:r>
              <a:rPr lang="en-US" sz="2400" dirty="0" smtClean="0">
                <a:solidFill>
                  <a:schemeClr val="accent1">
                    <a:lumMod val="50000"/>
                  </a:schemeClr>
                </a:solidFill>
              </a:rPr>
              <a:t>      $31 Million</a:t>
            </a:r>
          </a:p>
          <a:p>
            <a:pPr algn="l">
              <a:buClrTx/>
            </a:pPr>
            <a:r>
              <a:rPr lang="en-US" sz="2400" b="1" dirty="0" smtClean="0">
                <a:solidFill>
                  <a:schemeClr val="accent1">
                    <a:lumMod val="50000"/>
                  </a:schemeClr>
                </a:solidFill>
              </a:rPr>
              <a:t>Construction Start:</a:t>
            </a:r>
            <a:r>
              <a:rPr lang="en-US" sz="2400" dirty="0" smtClean="0">
                <a:solidFill>
                  <a:schemeClr val="accent1">
                    <a:lumMod val="50000"/>
                  </a:schemeClr>
                </a:solidFill>
              </a:rPr>
              <a:t>	</a:t>
            </a:r>
          </a:p>
          <a:p>
            <a:pPr algn="l">
              <a:buClrTx/>
            </a:pPr>
            <a:r>
              <a:rPr lang="en-US" sz="2400" dirty="0">
                <a:solidFill>
                  <a:schemeClr val="accent1">
                    <a:lumMod val="50000"/>
                  </a:schemeClr>
                </a:solidFill>
              </a:rPr>
              <a:t> </a:t>
            </a:r>
            <a:r>
              <a:rPr lang="en-US" sz="2400" dirty="0" smtClean="0">
                <a:solidFill>
                  <a:schemeClr val="accent1">
                    <a:lumMod val="50000"/>
                  </a:schemeClr>
                </a:solidFill>
              </a:rPr>
              <a:t>     July 2011</a:t>
            </a:r>
          </a:p>
          <a:p>
            <a:pPr algn="l">
              <a:buClrTx/>
            </a:pPr>
            <a:r>
              <a:rPr lang="en-US" sz="2400" b="1" dirty="0" smtClean="0">
                <a:solidFill>
                  <a:schemeClr val="accent1">
                    <a:lumMod val="50000"/>
                  </a:schemeClr>
                </a:solidFill>
              </a:rPr>
              <a:t>Construction Complete:</a:t>
            </a:r>
          </a:p>
          <a:p>
            <a:pPr algn="l">
              <a:buClrTx/>
            </a:pPr>
            <a:r>
              <a:rPr lang="en-US" sz="2400" dirty="0">
                <a:solidFill>
                  <a:schemeClr val="accent1">
                    <a:lumMod val="50000"/>
                  </a:schemeClr>
                </a:solidFill>
              </a:rPr>
              <a:t> </a:t>
            </a:r>
            <a:r>
              <a:rPr lang="en-US" sz="2400" dirty="0" smtClean="0">
                <a:solidFill>
                  <a:schemeClr val="accent1">
                    <a:lumMod val="50000"/>
                  </a:schemeClr>
                </a:solidFill>
              </a:rPr>
              <a:t>     May 2013</a:t>
            </a:r>
          </a:p>
          <a:p>
            <a:pPr marL="171450" indent="-171450" algn="l">
              <a:buClr>
                <a:schemeClr val="bg1"/>
              </a:buClr>
              <a:buFont typeface="Arial" panose="020B0604020202020204" pitchFamily="34" charset="0"/>
              <a:buChar char="•"/>
            </a:pPr>
            <a:endParaRPr lang="en-US" sz="1800" dirty="0" smtClean="0">
              <a:solidFill>
                <a:schemeClr val="accent1">
                  <a:lumMod val="50000"/>
                </a:schemeClr>
              </a:solidFill>
            </a:endParaRPr>
          </a:p>
          <a:p>
            <a:pPr algn="l">
              <a:buClr>
                <a:schemeClr val="bg1"/>
              </a:buClr>
            </a:pPr>
            <a:endParaRPr lang="en-US" sz="1800" b="1" dirty="0">
              <a:solidFill>
                <a:schemeClr val="accent1">
                  <a:lumMod val="50000"/>
                </a:schemeClr>
              </a:solidFill>
            </a:endParaRPr>
          </a:p>
        </p:txBody>
      </p:sp>
      <p:pic>
        <p:nvPicPr>
          <p:cNvPr id="9" name="Picture 2" descr="http://collab.portseattle.org/sites/ENCONSTR/Shared%20Documents/2013%20Project%20Photos/103782%20Terminal%20Escalator%20Modenization/Escalators%20521%20522%20and%2052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1167493"/>
            <a:ext cx="3025107" cy="22688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41252" y="3213370"/>
            <a:ext cx="4814295" cy="31969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Slide Number Placeholder 1"/>
          <p:cNvSpPr>
            <a:spLocks noGrp="1"/>
          </p:cNvSpPr>
          <p:nvPr>
            <p:ph type="sldNum" sz="quarter" idx="12"/>
          </p:nvPr>
        </p:nvSpPr>
        <p:spPr/>
        <p:txBody>
          <a:bodyPr/>
          <a:lstStyle/>
          <a:p>
            <a:fld id="{D7CBDD1B-4264-404A-B76E-863B23B0C55E}" type="slidenum">
              <a:rPr lang="en-US" smtClean="0"/>
              <a:t>6</a:t>
            </a:fld>
            <a:endParaRPr lang="en-US" dirty="0"/>
          </a:p>
        </p:txBody>
      </p:sp>
    </p:spTree>
    <p:extLst>
      <p:ext uri="{BB962C8B-B14F-4D97-AF65-F5344CB8AC3E}">
        <p14:creationId xmlns:p14="http://schemas.microsoft.com/office/powerpoint/2010/main" val="3834200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04800" y="5548979"/>
            <a:ext cx="3022426" cy="1232821"/>
            <a:chOff x="330374" y="5551981"/>
            <a:chExt cx="3022426" cy="1232821"/>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374" y="6095769"/>
              <a:ext cx="3022426" cy="68903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270" y="5551981"/>
              <a:ext cx="1535730" cy="775621"/>
            </a:xfrm>
            <a:prstGeom prst="rect">
              <a:avLst/>
            </a:prstGeom>
          </p:spPr>
        </p:pic>
      </p:grpSp>
      <p:sp>
        <p:nvSpPr>
          <p:cNvPr id="2" name="TextBox 9"/>
          <p:cNvSpPr txBox="1"/>
          <p:nvPr/>
        </p:nvSpPr>
        <p:spPr>
          <a:xfrm>
            <a:off x="2209800" y="2971800"/>
            <a:ext cx="6781800" cy="3572061"/>
          </a:xfrm>
          <a:prstGeom prst="rect">
            <a:avLst/>
          </a:prstGeom>
          <a:solidFill>
            <a:schemeClr val="bg1"/>
          </a:solidFill>
        </p:spPr>
        <p:txBody>
          <a:bodyPr wrap="square" rtlCol="0">
            <a:spAutoFit/>
          </a:bodyPr>
          <a:lstStyle/>
          <a:p>
            <a:endParaRPr lang="en-US" dirty="0"/>
          </a:p>
        </p:txBody>
      </p:sp>
      <p:sp>
        <p:nvSpPr>
          <p:cNvPr id="4" name="Text Placeholder 2"/>
          <p:cNvSpPr>
            <a:spLocks noGrp="1"/>
          </p:cNvSpPr>
          <p:nvPr>
            <p:ph type="body" idx="1"/>
          </p:nvPr>
        </p:nvSpPr>
        <p:spPr>
          <a:xfrm>
            <a:off x="0" y="990600"/>
            <a:ext cx="5215641" cy="457200"/>
          </a:xfrm>
        </p:spPr>
        <p:txBody>
          <a:bodyPr anchor="t">
            <a:noAutofit/>
          </a:bodyPr>
          <a:lstStyle/>
          <a:p>
            <a:pPr algn="l"/>
            <a:r>
              <a:rPr lang="en-US" sz="2800" b="1" dirty="0" smtClean="0"/>
              <a:t>     </a:t>
            </a:r>
            <a:r>
              <a:rPr lang="en-US" sz="2800" b="1" u="sng" dirty="0" smtClean="0"/>
              <a:t>North Satellite Expansion</a:t>
            </a:r>
            <a:endParaRPr lang="en-US" sz="2800" b="1" u="sng" dirty="0"/>
          </a:p>
        </p:txBody>
      </p:sp>
      <p:sp>
        <p:nvSpPr>
          <p:cNvPr id="5" name="Title 1"/>
          <p:cNvSpPr txBox="1">
            <a:spLocks/>
          </p:cNvSpPr>
          <p:nvPr/>
        </p:nvSpPr>
        <p:spPr>
          <a:xfrm>
            <a:off x="381000" y="328417"/>
            <a:ext cx="8686800" cy="1195583"/>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b="0" kern="1200" cap="none">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000" dirty="0" smtClean="0"/>
              <a:t>GC/CM with MC &amp; EC/CM </a:t>
            </a:r>
            <a:r>
              <a:rPr lang="en-US" sz="2800" dirty="0" smtClean="0"/>
              <a:t>(project underway)</a:t>
            </a:r>
          </a:p>
        </p:txBody>
      </p:sp>
      <p:sp>
        <p:nvSpPr>
          <p:cNvPr id="11" name="Text Placeholder 2"/>
          <p:cNvSpPr txBox="1">
            <a:spLocks/>
          </p:cNvSpPr>
          <p:nvPr/>
        </p:nvSpPr>
        <p:spPr>
          <a:xfrm>
            <a:off x="343592" y="1600200"/>
            <a:ext cx="6209607" cy="4721167"/>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l"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accent1"/>
              </a:buClr>
              <a:buSzPct val="100000"/>
              <a:buFont typeface="Symbol"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accent1"/>
              </a:buClr>
              <a:buSzPct val="100000"/>
              <a:buFont typeface="Symbol"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buClr>
                <a:schemeClr val="bg1"/>
              </a:buClr>
            </a:pPr>
            <a:r>
              <a:rPr lang="en-US" sz="2400" b="1" dirty="0" smtClean="0">
                <a:solidFill>
                  <a:schemeClr val="accent1">
                    <a:lumMod val="50000"/>
                  </a:schemeClr>
                </a:solidFill>
              </a:rPr>
              <a:t>Total Project Cost:		</a:t>
            </a:r>
            <a:r>
              <a:rPr lang="en-US" sz="2400" dirty="0" smtClean="0">
                <a:solidFill>
                  <a:schemeClr val="accent1">
                    <a:lumMod val="50000"/>
                  </a:schemeClr>
                </a:solidFill>
              </a:rPr>
              <a:t>$543 Million</a:t>
            </a:r>
          </a:p>
          <a:p>
            <a:pPr algn="l">
              <a:buClr>
                <a:schemeClr val="bg1"/>
              </a:buClr>
            </a:pPr>
            <a:r>
              <a:rPr lang="en-US" sz="2400" b="1" dirty="0" smtClean="0">
                <a:solidFill>
                  <a:schemeClr val="accent1">
                    <a:lumMod val="50000"/>
                  </a:schemeClr>
                </a:solidFill>
              </a:rPr>
              <a:t>Construction Start: 		</a:t>
            </a:r>
            <a:r>
              <a:rPr lang="en-US" sz="2400" dirty="0" smtClean="0">
                <a:solidFill>
                  <a:schemeClr val="accent1">
                    <a:lumMod val="50000"/>
                  </a:schemeClr>
                </a:solidFill>
              </a:rPr>
              <a:t>June 2016</a:t>
            </a:r>
          </a:p>
          <a:p>
            <a:pPr algn="l">
              <a:buClr>
                <a:schemeClr val="bg1"/>
              </a:buClr>
            </a:pPr>
            <a:r>
              <a:rPr lang="en-US" sz="2400" b="1" dirty="0" smtClean="0">
                <a:solidFill>
                  <a:schemeClr val="accent1">
                    <a:lumMod val="50000"/>
                  </a:schemeClr>
                </a:solidFill>
              </a:rPr>
              <a:t>Construction Complete:    	</a:t>
            </a:r>
            <a:r>
              <a:rPr lang="en-US" sz="2400" dirty="0" smtClean="0">
                <a:solidFill>
                  <a:schemeClr val="accent1">
                    <a:lumMod val="50000"/>
                  </a:schemeClr>
                </a:solidFill>
              </a:rPr>
              <a:t>June 2021</a:t>
            </a:r>
          </a:p>
          <a:p>
            <a:pPr marL="171450" indent="-171450" algn="l">
              <a:buClr>
                <a:schemeClr val="bg1"/>
              </a:buClr>
              <a:buFont typeface="Arial" panose="020B0604020202020204" pitchFamily="34" charset="0"/>
              <a:buChar char="•"/>
            </a:pPr>
            <a:endParaRPr lang="en-US" sz="1800" dirty="0" smtClean="0">
              <a:solidFill>
                <a:schemeClr val="accent1">
                  <a:lumMod val="50000"/>
                </a:schemeClr>
              </a:solidFill>
            </a:endParaRPr>
          </a:p>
          <a:p>
            <a:pPr algn="l">
              <a:buClr>
                <a:schemeClr val="bg1"/>
              </a:buClr>
            </a:pPr>
            <a:endParaRPr lang="en-US" sz="1800" b="1" dirty="0">
              <a:solidFill>
                <a:schemeClr val="accent1">
                  <a:lumMod val="50000"/>
                </a:schemeClr>
              </a:solidFill>
            </a:endParaRPr>
          </a:p>
        </p:txBody>
      </p:sp>
      <p:sp>
        <p:nvSpPr>
          <p:cNvPr id="12" name="object 2"/>
          <p:cNvSpPr/>
          <p:nvPr/>
        </p:nvSpPr>
        <p:spPr>
          <a:xfrm>
            <a:off x="2286000" y="3053541"/>
            <a:ext cx="6629401" cy="3423459"/>
          </a:xfrm>
          <a:prstGeom prst="rect">
            <a:avLst/>
          </a:prstGeom>
          <a:blipFill>
            <a:blip r:embed="rId5" cstate="print"/>
            <a:stretch>
              <a:fillRect/>
            </a:stretch>
          </a:blipFill>
        </p:spPr>
        <p:txBody>
          <a:bodyPr wrap="square" lIns="0" tIns="0" rIns="0" bIns="0" rtlCol="0"/>
          <a:lstStyle/>
          <a:p>
            <a:endParaRPr dirty="0"/>
          </a:p>
        </p:txBody>
      </p:sp>
      <p:sp>
        <p:nvSpPr>
          <p:cNvPr id="13" name="Slide Number Placeholder 12"/>
          <p:cNvSpPr>
            <a:spLocks noGrp="1"/>
          </p:cNvSpPr>
          <p:nvPr>
            <p:ph type="sldNum" sz="quarter" idx="12"/>
          </p:nvPr>
        </p:nvSpPr>
        <p:spPr/>
        <p:txBody>
          <a:bodyPr/>
          <a:lstStyle/>
          <a:p>
            <a:fld id="{D7CBDD1B-4264-404A-B76E-863B23B0C55E}" type="slidenum">
              <a:rPr lang="en-US" smtClean="0"/>
              <a:t>7</a:t>
            </a:fld>
            <a:endParaRPr lang="en-US" dirty="0"/>
          </a:p>
        </p:txBody>
      </p:sp>
    </p:spTree>
    <p:extLst>
      <p:ext uri="{BB962C8B-B14F-4D97-AF65-F5344CB8AC3E}">
        <p14:creationId xmlns:p14="http://schemas.microsoft.com/office/powerpoint/2010/main" val="19296466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04800" y="5482342"/>
            <a:ext cx="3022426" cy="1147058"/>
            <a:chOff x="330374" y="5454037"/>
            <a:chExt cx="3022426" cy="1147058"/>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374" y="5912062"/>
              <a:ext cx="3022426" cy="68903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270" y="5454037"/>
              <a:ext cx="1535730" cy="775621"/>
            </a:xfrm>
            <a:prstGeom prst="rect">
              <a:avLst/>
            </a:prstGeom>
          </p:spPr>
        </p:pic>
      </p:grpSp>
      <p:sp>
        <p:nvSpPr>
          <p:cNvPr id="4" name="Text Placeholder 2"/>
          <p:cNvSpPr>
            <a:spLocks noGrp="1"/>
          </p:cNvSpPr>
          <p:nvPr>
            <p:ph type="body" idx="1"/>
          </p:nvPr>
        </p:nvSpPr>
        <p:spPr>
          <a:xfrm>
            <a:off x="228600" y="1548740"/>
            <a:ext cx="5215641" cy="457200"/>
          </a:xfrm>
        </p:spPr>
        <p:txBody>
          <a:bodyPr anchor="t">
            <a:noAutofit/>
          </a:bodyPr>
          <a:lstStyle/>
          <a:p>
            <a:r>
              <a:rPr lang="en-US" sz="2800" b="1" u="sng" dirty="0" smtClean="0"/>
              <a:t>International Arrivals Facility</a:t>
            </a:r>
            <a:endParaRPr lang="en-US" sz="2800" b="1" u="sng" dirty="0"/>
          </a:p>
        </p:txBody>
      </p:sp>
      <p:sp>
        <p:nvSpPr>
          <p:cNvPr id="5" name="Title 1"/>
          <p:cNvSpPr txBox="1">
            <a:spLocks/>
          </p:cNvSpPr>
          <p:nvPr/>
        </p:nvSpPr>
        <p:spPr>
          <a:xfrm>
            <a:off x="685800" y="328417"/>
            <a:ext cx="7772400" cy="1195583"/>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b="0" kern="1200" cap="none">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Progressive Design Build</a:t>
            </a:r>
          </a:p>
          <a:p>
            <a:r>
              <a:rPr lang="en-US" sz="3000" dirty="0" smtClean="0"/>
              <a:t>(project underway)</a:t>
            </a:r>
          </a:p>
        </p:txBody>
      </p:sp>
      <p:sp>
        <p:nvSpPr>
          <p:cNvPr id="11" name="Text Placeholder 2"/>
          <p:cNvSpPr txBox="1">
            <a:spLocks/>
          </p:cNvSpPr>
          <p:nvPr/>
        </p:nvSpPr>
        <p:spPr>
          <a:xfrm>
            <a:off x="533400" y="2057399"/>
            <a:ext cx="5870333" cy="3359013"/>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l"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accent1"/>
              </a:buClr>
              <a:buSzPct val="100000"/>
              <a:buFont typeface="Symbol"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accent1"/>
              </a:buClr>
              <a:buSzPct val="100000"/>
              <a:buFont typeface="Symbol"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buClr>
                <a:schemeClr val="bg1"/>
              </a:buClr>
            </a:pPr>
            <a:r>
              <a:rPr lang="en-US" sz="2400" b="1" dirty="0" smtClean="0">
                <a:solidFill>
                  <a:schemeClr val="accent1">
                    <a:lumMod val="50000"/>
                  </a:schemeClr>
                </a:solidFill>
              </a:rPr>
              <a:t>Total Project  Cost:		</a:t>
            </a:r>
            <a:r>
              <a:rPr lang="en-US" sz="2400" dirty="0" smtClean="0">
                <a:solidFill>
                  <a:schemeClr val="accent1">
                    <a:lumMod val="50000"/>
                  </a:schemeClr>
                </a:solidFill>
              </a:rPr>
              <a:t>$608 Million</a:t>
            </a:r>
          </a:p>
          <a:p>
            <a:pPr algn="l">
              <a:buClr>
                <a:schemeClr val="bg1"/>
              </a:buClr>
            </a:pPr>
            <a:r>
              <a:rPr lang="en-US" sz="2400" b="1" dirty="0" smtClean="0">
                <a:solidFill>
                  <a:schemeClr val="accent1">
                    <a:lumMod val="50000"/>
                  </a:schemeClr>
                </a:solidFill>
              </a:rPr>
              <a:t>Construction Start:</a:t>
            </a:r>
            <a:r>
              <a:rPr lang="en-US" sz="2400" dirty="0" smtClean="0">
                <a:solidFill>
                  <a:schemeClr val="accent1">
                    <a:lumMod val="50000"/>
                  </a:schemeClr>
                </a:solidFill>
              </a:rPr>
              <a:t>		Q4 2016</a:t>
            </a:r>
          </a:p>
          <a:p>
            <a:pPr algn="l">
              <a:buClr>
                <a:schemeClr val="bg1"/>
              </a:buClr>
            </a:pPr>
            <a:r>
              <a:rPr lang="en-US" sz="2400" b="1" dirty="0" smtClean="0">
                <a:solidFill>
                  <a:schemeClr val="accent1">
                    <a:lumMod val="50000"/>
                  </a:schemeClr>
                </a:solidFill>
              </a:rPr>
              <a:t>Construction Complete:</a:t>
            </a:r>
            <a:r>
              <a:rPr lang="en-US" sz="2400" dirty="0" smtClean="0">
                <a:solidFill>
                  <a:schemeClr val="accent1">
                    <a:lumMod val="50000"/>
                  </a:schemeClr>
                </a:solidFill>
              </a:rPr>
              <a:t>	Q3 2019</a:t>
            </a:r>
          </a:p>
          <a:p>
            <a:pPr marL="171450" indent="-171450" algn="l">
              <a:buClr>
                <a:schemeClr val="bg1"/>
              </a:buClr>
              <a:buFont typeface="Arial" panose="020B0604020202020204" pitchFamily="34" charset="0"/>
              <a:buChar char="•"/>
            </a:pPr>
            <a:endParaRPr lang="en-US" sz="1800" dirty="0" smtClean="0">
              <a:solidFill>
                <a:schemeClr val="accent1">
                  <a:lumMod val="50000"/>
                </a:schemeClr>
              </a:solidFill>
            </a:endParaRPr>
          </a:p>
          <a:p>
            <a:pPr algn="l">
              <a:buClr>
                <a:schemeClr val="bg1"/>
              </a:buClr>
            </a:pPr>
            <a:endParaRPr lang="en-US" sz="1800" b="1" dirty="0">
              <a:solidFill>
                <a:schemeClr val="accent1">
                  <a:lumMod val="50000"/>
                </a:schemeClr>
              </a:solidFill>
            </a:endParaRPr>
          </a:p>
        </p:txBody>
      </p:sp>
      <p:sp>
        <p:nvSpPr>
          <p:cNvPr id="2" name="TextBox 8"/>
          <p:cNvSpPr txBox="1"/>
          <p:nvPr/>
        </p:nvSpPr>
        <p:spPr>
          <a:xfrm>
            <a:off x="3048000" y="3424942"/>
            <a:ext cx="5902500" cy="3204458"/>
          </a:xfrm>
          <a:prstGeom prst="rect">
            <a:avLst/>
          </a:prstGeom>
          <a:solidFill>
            <a:schemeClr val="bg1"/>
          </a:solidFill>
        </p:spPr>
        <p:txBody>
          <a:bodyPr wrap="square" rtlCol="0">
            <a:spAutoFit/>
          </a:bodyPr>
          <a:lstStyle/>
          <a:p>
            <a:endParaRPr lang="en-US" dirty="0"/>
          </a:p>
        </p:txBody>
      </p:sp>
      <p:pic>
        <p:nvPicPr>
          <p:cNvPr id="12" name="Picture 2" descr="AER-01_LESS GLASScompress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508305"/>
            <a:ext cx="5826300" cy="312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D7CBDD1B-4264-404A-B76E-863B23B0C55E}" type="slidenum">
              <a:rPr lang="en-US" smtClean="0"/>
              <a:t>8</a:t>
            </a:fld>
            <a:endParaRPr lang="en-US" dirty="0"/>
          </a:p>
        </p:txBody>
      </p:sp>
    </p:spTree>
    <p:extLst>
      <p:ext uri="{BB962C8B-B14F-4D97-AF65-F5344CB8AC3E}">
        <p14:creationId xmlns:p14="http://schemas.microsoft.com/office/powerpoint/2010/main" val="34742715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p:nvPr/>
        </p:nvSpPr>
        <p:spPr>
          <a:xfrm>
            <a:off x="3276600" y="3424942"/>
            <a:ext cx="5634334" cy="3204458"/>
          </a:xfrm>
          <a:prstGeom prst="rect">
            <a:avLst/>
          </a:prstGeom>
          <a:solidFill>
            <a:schemeClr val="bg1"/>
          </a:solidFill>
        </p:spPr>
        <p:txBody>
          <a:bodyPr wrap="square" rtlCol="0">
            <a:spAutoFit/>
          </a:bodyPr>
          <a:lstStyle/>
          <a:p>
            <a:endParaRPr lang="en-US" dirty="0"/>
          </a:p>
        </p:txBody>
      </p:sp>
      <p:sp>
        <p:nvSpPr>
          <p:cNvPr id="4" name="Text Placeholder 2"/>
          <p:cNvSpPr>
            <a:spLocks noGrp="1"/>
          </p:cNvSpPr>
          <p:nvPr>
            <p:ph type="body" idx="1"/>
          </p:nvPr>
        </p:nvSpPr>
        <p:spPr>
          <a:xfrm>
            <a:off x="350166" y="1548740"/>
            <a:ext cx="5215641" cy="457200"/>
          </a:xfrm>
        </p:spPr>
        <p:txBody>
          <a:bodyPr anchor="t">
            <a:noAutofit/>
          </a:bodyPr>
          <a:lstStyle/>
          <a:p>
            <a:r>
              <a:rPr lang="en-US" sz="2800" b="1" u="sng" dirty="0" smtClean="0"/>
              <a:t>Concourse D Hardstand Termina</a:t>
            </a:r>
            <a:r>
              <a:rPr lang="en-US" sz="2800" b="1" u="sng" dirty="0"/>
              <a:t>l</a:t>
            </a:r>
          </a:p>
        </p:txBody>
      </p:sp>
      <p:sp>
        <p:nvSpPr>
          <p:cNvPr id="5" name="Title 1"/>
          <p:cNvSpPr txBox="1">
            <a:spLocks/>
          </p:cNvSpPr>
          <p:nvPr/>
        </p:nvSpPr>
        <p:spPr>
          <a:xfrm>
            <a:off x="685800" y="328417"/>
            <a:ext cx="7772400" cy="1195583"/>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b="0" kern="1200" cap="none">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300" dirty="0" smtClean="0"/>
              <a:t>Traditional Design Build</a:t>
            </a:r>
          </a:p>
          <a:p>
            <a:r>
              <a:rPr lang="en-US" sz="2800" dirty="0" smtClean="0"/>
              <a:t>(procurement underway)</a:t>
            </a:r>
          </a:p>
        </p:txBody>
      </p:sp>
      <p:sp>
        <p:nvSpPr>
          <p:cNvPr id="11" name="Text Placeholder 2"/>
          <p:cNvSpPr txBox="1">
            <a:spLocks/>
          </p:cNvSpPr>
          <p:nvPr/>
        </p:nvSpPr>
        <p:spPr>
          <a:xfrm>
            <a:off x="381000" y="2057399"/>
            <a:ext cx="5870333" cy="3359013"/>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l"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accent1"/>
              </a:buClr>
              <a:buSzPct val="100000"/>
              <a:buFont typeface="Symbol"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accent1"/>
              </a:buClr>
              <a:buSzPct val="100000"/>
              <a:buFont typeface="Symbol"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buClr>
                <a:schemeClr val="bg1"/>
              </a:buClr>
            </a:pPr>
            <a:r>
              <a:rPr lang="en-US" sz="2400" b="1" dirty="0" smtClean="0">
                <a:solidFill>
                  <a:schemeClr val="accent1">
                    <a:lumMod val="50000"/>
                  </a:schemeClr>
                </a:solidFill>
              </a:rPr>
              <a:t>Total Project  Cost:		</a:t>
            </a:r>
            <a:r>
              <a:rPr lang="en-US" sz="2400" dirty="0" smtClean="0">
                <a:solidFill>
                  <a:schemeClr val="accent1">
                    <a:lumMod val="50000"/>
                  </a:schemeClr>
                </a:solidFill>
              </a:rPr>
              <a:t>$39 Million</a:t>
            </a:r>
          </a:p>
          <a:p>
            <a:pPr algn="l">
              <a:buClr>
                <a:schemeClr val="bg1"/>
              </a:buClr>
            </a:pPr>
            <a:r>
              <a:rPr lang="en-US" sz="2400" b="1" dirty="0" smtClean="0">
                <a:solidFill>
                  <a:schemeClr val="accent1">
                    <a:lumMod val="50000"/>
                  </a:schemeClr>
                </a:solidFill>
              </a:rPr>
              <a:t>Construction Start:</a:t>
            </a:r>
            <a:r>
              <a:rPr lang="en-US" sz="2400" dirty="0" smtClean="0">
                <a:solidFill>
                  <a:schemeClr val="accent1">
                    <a:lumMod val="50000"/>
                  </a:schemeClr>
                </a:solidFill>
              </a:rPr>
              <a:t>		Q3 2017</a:t>
            </a:r>
          </a:p>
          <a:p>
            <a:pPr algn="l">
              <a:buClr>
                <a:schemeClr val="bg1"/>
              </a:buClr>
            </a:pPr>
            <a:r>
              <a:rPr lang="en-US" sz="2400" b="1" dirty="0" smtClean="0">
                <a:solidFill>
                  <a:schemeClr val="accent1">
                    <a:lumMod val="50000"/>
                  </a:schemeClr>
                </a:solidFill>
              </a:rPr>
              <a:t>Construction Complete:</a:t>
            </a:r>
            <a:r>
              <a:rPr lang="en-US" sz="2400" dirty="0" smtClean="0">
                <a:solidFill>
                  <a:schemeClr val="accent1">
                    <a:lumMod val="50000"/>
                  </a:schemeClr>
                </a:solidFill>
              </a:rPr>
              <a:t>	Q2 2018</a:t>
            </a:r>
          </a:p>
          <a:p>
            <a:pPr marL="171450" indent="-171450" algn="l">
              <a:buClr>
                <a:schemeClr val="bg1"/>
              </a:buClr>
              <a:buFont typeface="Arial" panose="020B0604020202020204" pitchFamily="34" charset="0"/>
              <a:buChar char="•"/>
            </a:pPr>
            <a:endParaRPr lang="en-US" sz="1800" dirty="0" smtClean="0">
              <a:solidFill>
                <a:schemeClr val="accent1">
                  <a:lumMod val="50000"/>
                </a:schemeClr>
              </a:solidFill>
            </a:endParaRPr>
          </a:p>
          <a:p>
            <a:pPr algn="l">
              <a:buClr>
                <a:schemeClr val="bg1"/>
              </a:buClr>
            </a:pPr>
            <a:endParaRPr lang="en-US" sz="1800" b="1" dirty="0">
              <a:solidFill>
                <a:schemeClr val="accent1">
                  <a:lumMod val="50000"/>
                </a:schemeClr>
              </a:solidFill>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505200"/>
            <a:ext cx="5562600" cy="3020244"/>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grpSp>
        <p:nvGrpSpPr>
          <p:cNvPr id="6" name="Group 5"/>
          <p:cNvGrpSpPr/>
          <p:nvPr/>
        </p:nvGrpSpPr>
        <p:grpSpPr>
          <a:xfrm>
            <a:off x="330374" y="5483167"/>
            <a:ext cx="3022426" cy="1222433"/>
            <a:chOff x="330374" y="5305695"/>
            <a:chExt cx="3022426" cy="1222433"/>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374" y="5839095"/>
              <a:ext cx="3022426" cy="68903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270" y="5305695"/>
              <a:ext cx="1535730" cy="775621"/>
            </a:xfrm>
            <a:prstGeom prst="rect">
              <a:avLst/>
            </a:prstGeom>
          </p:spPr>
        </p:pic>
      </p:grpSp>
      <p:sp>
        <p:nvSpPr>
          <p:cNvPr id="3" name="Slide Number Placeholder 2"/>
          <p:cNvSpPr>
            <a:spLocks noGrp="1"/>
          </p:cNvSpPr>
          <p:nvPr>
            <p:ph type="sldNum" sz="quarter" idx="12"/>
          </p:nvPr>
        </p:nvSpPr>
        <p:spPr/>
        <p:txBody>
          <a:bodyPr/>
          <a:lstStyle/>
          <a:p>
            <a:fld id="{D7CBDD1B-4264-404A-B76E-863B23B0C55E}" type="slidenum">
              <a:rPr lang="en-US" smtClean="0"/>
              <a:t>9</a:t>
            </a:fld>
            <a:endParaRPr lang="en-US" dirty="0"/>
          </a:p>
        </p:txBody>
      </p:sp>
    </p:spTree>
    <p:extLst>
      <p:ext uri="{BB962C8B-B14F-4D97-AF65-F5344CB8AC3E}">
        <p14:creationId xmlns:p14="http://schemas.microsoft.com/office/powerpoint/2010/main" val="33711018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7138418C64A04B80456F6DEBC91C00" ma:contentTypeVersion="0" ma:contentTypeDescription="Create a new document." ma:contentTypeScope="" ma:versionID="658996104decb89aade8f0eb37b8abd3">
  <xsd:schema xmlns:xsd="http://www.w3.org/2001/XMLSchema" xmlns:xs="http://www.w3.org/2001/XMLSchema" xmlns:p="http://schemas.microsoft.com/office/2006/metadata/properties" targetNamespace="http://schemas.microsoft.com/office/2006/metadata/properties" ma:root="true" ma:fieldsID="aa1222beb234debe96d12a98d24ff8a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5a0340f5-2d2a-4a26-b774-2827a2065bb1" ContentTypeId="0x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05FB144-3ADA-40C2-965B-D39BA1F847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8BC282C-F116-41CD-B69B-07494C6367EE}">
  <ds:schemaRefs>
    <ds:schemaRef ds:uri="Microsoft.SharePoint.Taxonomy.ContentTypeSync"/>
  </ds:schemaRefs>
</ds:datastoreItem>
</file>

<file path=customXml/itemProps3.xml><?xml version="1.0" encoding="utf-8"?>
<ds:datastoreItem xmlns:ds="http://schemas.openxmlformats.org/officeDocument/2006/customXml" ds:itemID="{24D7F400-E2C0-4089-BF94-C25D5C70D599}">
  <ds:schemaRefs>
    <ds:schemaRef ds:uri="http://schemas.microsoft.com/sharepoint/v3/contenttype/forms"/>
  </ds:schemaRefs>
</ds:datastoreItem>
</file>

<file path=customXml/itemProps4.xml><?xml version="1.0" encoding="utf-8"?>
<ds:datastoreItem xmlns:ds="http://schemas.openxmlformats.org/officeDocument/2006/customXml" ds:itemID="{6C705F3F-D3E3-421A-82D6-63218776F98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2000</TotalTime>
  <Words>1100</Words>
  <Application>Microsoft Office PowerPoint</Application>
  <PresentationFormat>On-screen Show (4:3)</PresentationFormat>
  <Paragraphs>257</Paragraphs>
  <Slides>32</Slides>
  <Notes>30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Waveform</vt:lpstr>
      <vt:lpstr>Acrobat Document</vt:lpstr>
      <vt:lpstr>Port of Seattle Public Body Recertification for GC/CM and Design-Build</vt:lpstr>
      <vt:lpstr>About the Port Of Seattle</vt:lpstr>
      <vt:lpstr>Project Delivery Leadership Team</vt:lpstr>
      <vt:lpstr>PowerPoint Presentation</vt:lpstr>
      <vt:lpstr>PowerPoint Presentation</vt:lpstr>
      <vt:lpstr>PowerPoint Presentation</vt:lpstr>
      <vt:lpstr>PowerPoint Presentation</vt:lpstr>
      <vt:lpstr>PowerPoint Presentation</vt:lpstr>
      <vt:lpstr>PowerPoint Presentation</vt:lpstr>
      <vt:lpstr>Port of Seattle Alternative Delivery Industry Engagement and Learning</vt:lpstr>
      <vt:lpstr>Small Business  and  Workforce Development </vt:lpstr>
      <vt:lpstr>The Port’s overall mission as defined in its Century Agenda is to create economic vitality in the region by promoting access and opportunity to small businesses on Port Projects.   As part of the Century Agenda, the Port endeavors to utilize qualified small businesses on Construction, Consulting, and Goods and Services contracts on 40% of the Port’s eligible dollars.</vt:lpstr>
      <vt:lpstr>The Port’s 2016 small business goal is to achieve 35% of all eligible spending to small businesses,  including 5.1%  to MWDBE.  Currently updating small business contract specifications and will seek AGC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Project Delivery Method Selection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Summary</vt:lpstr>
      <vt:lpstr>Thank You</vt:lpstr>
    </vt:vector>
  </TitlesOfParts>
  <Company>Valued Customer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Port of Seattle User</dc:creator>
  <cp:lastModifiedBy>Zahn, Janice</cp:lastModifiedBy>
  <cp:revision>122</cp:revision>
  <cp:lastPrinted>2016-09-20T14:41:59Z</cp:lastPrinted>
  <dcterms:created xsi:type="dcterms:W3CDTF">2014-01-13T15:41:44Z</dcterms:created>
  <dcterms:modified xsi:type="dcterms:W3CDTF">2016-09-21T23:09:02Z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0x010100AD7138418C64A04B80456F6DEBC91C00</vt:lpwstr>
  </property>
</Properties>
</file>