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5"/>
  </p:sldMasterIdLst>
  <p:notesMasterIdLst>
    <p:notesMasterId r:id="rId44"/>
  </p:notesMasterIdLst>
  <p:handoutMasterIdLst>
    <p:handoutMasterId r:id="rId45"/>
  </p:handoutMasterIdLst>
  <p:sldIdLst>
    <p:sldId id="256" r:id="rId6"/>
    <p:sldId id="347" r:id="rId7"/>
    <p:sldId id="258" r:id="rId8"/>
    <p:sldId id="257" r:id="rId9"/>
    <p:sldId id="280" r:id="rId10"/>
    <p:sldId id="315" r:id="rId11"/>
    <p:sldId id="330" r:id="rId12"/>
    <p:sldId id="317" r:id="rId13"/>
    <p:sldId id="346" r:id="rId14"/>
    <p:sldId id="338" r:id="rId15"/>
    <p:sldId id="339" r:id="rId16"/>
    <p:sldId id="352" r:id="rId17"/>
    <p:sldId id="320" r:id="rId18"/>
    <p:sldId id="340" r:id="rId19"/>
    <p:sldId id="329" r:id="rId20"/>
    <p:sldId id="289" r:id="rId21"/>
    <p:sldId id="268" r:id="rId22"/>
    <p:sldId id="294" r:id="rId23"/>
    <p:sldId id="344" r:id="rId24"/>
    <p:sldId id="293" r:id="rId25"/>
    <p:sldId id="341" r:id="rId26"/>
    <p:sldId id="351" r:id="rId27"/>
    <p:sldId id="342" r:id="rId28"/>
    <p:sldId id="343" r:id="rId29"/>
    <p:sldId id="336" r:id="rId30"/>
    <p:sldId id="337" r:id="rId31"/>
    <p:sldId id="348" r:id="rId32"/>
    <p:sldId id="324" r:id="rId33"/>
    <p:sldId id="349" r:id="rId34"/>
    <p:sldId id="325" r:id="rId35"/>
    <p:sldId id="350" r:id="rId36"/>
    <p:sldId id="326" r:id="rId37"/>
    <p:sldId id="328" r:id="rId38"/>
    <p:sldId id="331" r:id="rId39"/>
    <p:sldId id="345" r:id="rId40"/>
    <p:sldId id="270" r:id="rId41"/>
    <p:sldId id="335" r:id="rId42"/>
    <p:sldId id="292" r:id="rId43"/>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eorge G England" initials="gg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D2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731" autoAdjust="0"/>
  </p:normalViewPr>
  <p:slideViewPr>
    <p:cSldViewPr>
      <p:cViewPr varScale="1">
        <p:scale>
          <a:sx n="64" d="100"/>
          <a:sy n="64" d="100"/>
        </p:scale>
        <p:origin x="1340" y="3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handoutMaster" Target="handoutMasters/handout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B2FA5B-B5AD-4EC2-BF07-026078115011}"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US"/>
        </a:p>
      </dgm:t>
    </dgm:pt>
    <dgm:pt modelId="{7EF1A477-8F9D-4204-9BA0-8A2C634115CF}">
      <dgm:prSet phldrT="[Text]"/>
      <dgm:spPr/>
      <dgm:t>
        <a:bodyPr/>
        <a:lstStyle/>
        <a:p>
          <a:r>
            <a:rPr lang="en-US" dirty="0"/>
            <a:t>Port of Seattle</a:t>
          </a:r>
        </a:p>
      </dgm:t>
    </dgm:pt>
    <dgm:pt modelId="{DCA13BF2-DCF4-4587-A61F-18C56671D186}" type="parTrans" cxnId="{59C1F919-A670-4341-AE8B-B2D579F473F0}">
      <dgm:prSet/>
      <dgm:spPr/>
      <dgm:t>
        <a:bodyPr/>
        <a:lstStyle/>
        <a:p>
          <a:endParaRPr lang="en-US"/>
        </a:p>
      </dgm:t>
    </dgm:pt>
    <dgm:pt modelId="{8316E915-AC9C-4132-8885-60523B0F129E}" type="sibTrans" cxnId="{59C1F919-A670-4341-AE8B-B2D579F473F0}">
      <dgm:prSet/>
      <dgm:spPr/>
      <dgm:t>
        <a:bodyPr/>
        <a:lstStyle/>
        <a:p>
          <a:endParaRPr lang="en-US"/>
        </a:p>
      </dgm:t>
    </dgm:pt>
    <dgm:pt modelId="{93E5615E-5E21-4883-9FEF-36961C6CEE37}">
      <dgm:prSet phldrT="[Text]" custT="1"/>
      <dgm:spPr/>
      <dgm:t>
        <a:bodyPr/>
        <a:lstStyle/>
        <a:p>
          <a:r>
            <a:rPr lang="en-US" sz="1800" dirty="0"/>
            <a:t>Aviation</a:t>
          </a:r>
        </a:p>
      </dgm:t>
    </dgm:pt>
    <dgm:pt modelId="{04E5591E-9F5A-40C7-AC7C-9A7AEE07E61F}" type="parTrans" cxnId="{59446CAC-883F-4743-AFCA-E8C45174B094}">
      <dgm:prSet/>
      <dgm:spPr/>
      <dgm:t>
        <a:bodyPr/>
        <a:lstStyle/>
        <a:p>
          <a:endParaRPr lang="en-US"/>
        </a:p>
      </dgm:t>
    </dgm:pt>
    <dgm:pt modelId="{884BEB70-771F-4D6D-BDD9-79E60F9BB705}" type="sibTrans" cxnId="{59446CAC-883F-4743-AFCA-E8C45174B094}">
      <dgm:prSet/>
      <dgm:spPr/>
      <dgm:t>
        <a:bodyPr/>
        <a:lstStyle/>
        <a:p>
          <a:endParaRPr lang="en-US"/>
        </a:p>
      </dgm:t>
    </dgm:pt>
    <dgm:pt modelId="{0560D332-7835-49B1-9D83-3BC18981FF95}">
      <dgm:prSet phldrT="[Text]" custT="1"/>
      <dgm:spPr/>
      <dgm:t>
        <a:bodyPr/>
        <a:lstStyle/>
        <a:p>
          <a:r>
            <a:rPr lang="en-US" sz="1800" dirty="0"/>
            <a:t>Economic Development</a:t>
          </a:r>
        </a:p>
      </dgm:t>
    </dgm:pt>
    <dgm:pt modelId="{0C5038A0-77F3-48AF-B1B9-BD094FF5B59D}" type="parTrans" cxnId="{1542F840-12F0-45D4-A2D2-0822E8306C8D}">
      <dgm:prSet/>
      <dgm:spPr/>
      <dgm:t>
        <a:bodyPr/>
        <a:lstStyle/>
        <a:p>
          <a:endParaRPr lang="en-US"/>
        </a:p>
      </dgm:t>
    </dgm:pt>
    <dgm:pt modelId="{2073D3E5-C391-4E99-9711-256E4D3F33AE}" type="sibTrans" cxnId="{1542F840-12F0-45D4-A2D2-0822E8306C8D}">
      <dgm:prSet/>
      <dgm:spPr/>
      <dgm:t>
        <a:bodyPr/>
        <a:lstStyle/>
        <a:p>
          <a:endParaRPr lang="en-US"/>
        </a:p>
      </dgm:t>
    </dgm:pt>
    <dgm:pt modelId="{62B42CC6-D49E-4E77-B584-1684A3DC1901}">
      <dgm:prSet phldrT="[Text]" custT="1"/>
      <dgm:spPr/>
      <dgm:t>
        <a:bodyPr/>
        <a:lstStyle/>
        <a:p>
          <a:r>
            <a:rPr lang="en-US" sz="1800" dirty="0"/>
            <a:t>NW Seaport Alliance</a:t>
          </a:r>
        </a:p>
      </dgm:t>
    </dgm:pt>
    <dgm:pt modelId="{8D5CFF01-044E-4170-9C06-02440B03A25C}" type="parTrans" cxnId="{AEF5DE7A-501B-4AE2-9005-577860E4DF45}">
      <dgm:prSet/>
      <dgm:spPr/>
      <dgm:t>
        <a:bodyPr/>
        <a:lstStyle/>
        <a:p>
          <a:endParaRPr lang="en-US"/>
        </a:p>
      </dgm:t>
    </dgm:pt>
    <dgm:pt modelId="{EB767482-0F35-4A00-9BA0-83CA5F763F2B}" type="sibTrans" cxnId="{AEF5DE7A-501B-4AE2-9005-577860E4DF45}">
      <dgm:prSet/>
      <dgm:spPr/>
      <dgm:t>
        <a:bodyPr/>
        <a:lstStyle/>
        <a:p>
          <a:endParaRPr lang="en-US"/>
        </a:p>
      </dgm:t>
    </dgm:pt>
    <dgm:pt modelId="{67DC1E01-F8AE-48AA-84B0-F6DC2FD88BFB}">
      <dgm:prSet phldrT="[Text]" custT="1"/>
      <dgm:spPr/>
      <dgm:t>
        <a:bodyPr/>
        <a:lstStyle/>
        <a:p>
          <a:r>
            <a:rPr lang="en-US" sz="1800" dirty="0"/>
            <a:t>Maritime</a:t>
          </a:r>
        </a:p>
      </dgm:t>
    </dgm:pt>
    <dgm:pt modelId="{1E1C0884-062A-4982-A37B-3FAAB7AF4068}" type="parTrans" cxnId="{551D982B-F9AE-4D92-9DD5-52D35E461AF9}">
      <dgm:prSet/>
      <dgm:spPr/>
      <dgm:t>
        <a:bodyPr/>
        <a:lstStyle/>
        <a:p>
          <a:endParaRPr lang="en-US"/>
        </a:p>
      </dgm:t>
    </dgm:pt>
    <dgm:pt modelId="{BC1D9DEB-D4CC-4F78-A3FA-59D90F49F13E}" type="sibTrans" cxnId="{551D982B-F9AE-4D92-9DD5-52D35E461AF9}">
      <dgm:prSet/>
      <dgm:spPr/>
      <dgm:t>
        <a:bodyPr/>
        <a:lstStyle/>
        <a:p>
          <a:endParaRPr lang="en-US"/>
        </a:p>
      </dgm:t>
    </dgm:pt>
    <dgm:pt modelId="{4E04A33B-7A4A-4465-808F-DDA93A2F0C33}" type="pres">
      <dgm:prSet presAssocID="{E8B2FA5B-B5AD-4EC2-BF07-026078115011}" presName="cycle" presStyleCnt="0">
        <dgm:presLayoutVars>
          <dgm:chMax val="1"/>
          <dgm:dir/>
          <dgm:animLvl val="ctr"/>
          <dgm:resizeHandles val="exact"/>
        </dgm:presLayoutVars>
      </dgm:prSet>
      <dgm:spPr/>
    </dgm:pt>
    <dgm:pt modelId="{7E931A03-EF04-4BEB-A118-49BD051F43E6}" type="pres">
      <dgm:prSet presAssocID="{7EF1A477-8F9D-4204-9BA0-8A2C634115CF}" presName="centerShape" presStyleLbl="node0" presStyleIdx="0" presStyleCnt="1" custScaleX="163388" custLinFactNeighborX="-6122" custLinFactNeighborY="-1804"/>
      <dgm:spPr/>
    </dgm:pt>
    <dgm:pt modelId="{64D0137E-184B-4CEB-A630-E6BAFCADEF71}" type="pres">
      <dgm:prSet presAssocID="{04E5591E-9F5A-40C7-AC7C-9A7AEE07E61F}" presName="Name9" presStyleLbl="parChTrans1D2" presStyleIdx="0" presStyleCnt="4"/>
      <dgm:spPr/>
    </dgm:pt>
    <dgm:pt modelId="{85AEDA93-4CE9-4F62-81CB-5839F1A4A2CB}" type="pres">
      <dgm:prSet presAssocID="{04E5591E-9F5A-40C7-AC7C-9A7AEE07E61F}" presName="connTx" presStyleLbl="parChTrans1D2" presStyleIdx="0" presStyleCnt="4"/>
      <dgm:spPr/>
    </dgm:pt>
    <dgm:pt modelId="{CE6F379F-E464-4F06-873F-614C5C5B508B}" type="pres">
      <dgm:prSet presAssocID="{93E5615E-5E21-4883-9FEF-36961C6CEE37}" presName="node" presStyleLbl="node1" presStyleIdx="0" presStyleCnt="4" custScaleX="123390" custRadScaleRad="102057" custRadScaleInc="-13020">
        <dgm:presLayoutVars>
          <dgm:bulletEnabled val="1"/>
        </dgm:presLayoutVars>
      </dgm:prSet>
      <dgm:spPr/>
    </dgm:pt>
    <dgm:pt modelId="{98999256-ECC1-4EA1-8D45-1F85E92957EE}" type="pres">
      <dgm:prSet presAssocID="{0C5038A0-77F3-48AF-B1B9-BD094FF5B59D}" presName="Name9" presStyleLbl="parChTrans1D2" presStyleIdx="1" presStyleCnt="4"/>
      <dgm:spPr/>
    </dgm:pt>
    <dgm:pt modelId="{CEC477C9-02EA-4252-A240-83DFDFFC7067}" type="pres">
      <dgm:prSet presAssocID="{0C5038A0-77F3-48AF-B1B9-BD094FF5B59D}" presName="connTx" presStyleLbl="parChTrans1D2" presStyleIdx="1" presStyleCnt="4"/>
      <dgm:spPr/>
    </dgm:pt>
    <dgm:pt modelId="{BEBC45EF-83AA-41A5-BF1D-C993627F7707}" type="pres">
      <dgm:prSet presAssocID="{0560D332-7835-49B1-9D83-3BC18981FF95}" presName="node" presStyleLbl="node1" presStyleIdx="1" presStyleCnt="4" custScaleX="199075" custRadScaleRad="137655">
        <dgm:presLayoutVars>
          <dgm:bulletEnabled val="1"/>
        </dgm:presLayoutVars>
      </dgm:prSet>
      <dgm:spPr/>
    </dgm:pt>
    <dgm:pt modelId="{4A7CFFB3-552C-43B7-AACF-7B1A56BE06D9}" type="pres">
      <dgm:prSet presAssocID="{8D5CFF01-044E-4170-9C06-02440B03A25C}" presName="Name9" presStyleLbl="parChTrans1D2" presStyleIdx="2" presStyleCnt="4"/>
      <dgm:spPr/>
    </dgm:pt>
    <dgm:pt modelId="{AAC3B629-7A26-43AC-B218-2FA94DA22F14}" type="pres">
      <dgm:prSet presAssocID="{8D5CFF01-044E-4170-9C06-02440B03A25C}" presName="connTx" presStyleLbl="parChTrans1D2" presStyleIdx="2" presStyleCnt="4"/>
      <dgm:spPr/>
    </dgm:pt>
    <dgm:pt modelId="{1BA2D493-28CF-4DA8-835C-48BF5A7997E2}" type="pres">
      <dgm:prSet presAssocID="{62B42CC6-D49E-4E77-B584-1684A3DC1901}" presName="node" presStyleLbl="node1" presStyleIdx="2" presStyleCnt="4" custScaleX="138307" custRadScaleRad="104357" custRadScaleInc="14644">
        <dgm:presLayoutVars>
          <dgm:bulletEnabled val="1"/>
        </dgm:presLayoutVars>
      </dgm:prSet>
      <dgm:spPr/>
    </dgm:pt>
    <dgm:pt modelId="{286EB966-D4A3-4A33-B784-2CE3657A3E7E}" type="pres">
      <dgm:prSet presAssocID="{1E1C0884-062A-4982-A37B-3FAAB7AF4068}" presName="Name9" presStyleLbl="parChTrans1D2" presStyleIdx="3" presStyleCnt="4"/>
      <dgm:spPr/>
    </dgm:pt>
    <dgm:pt modelId="{A2BB2905-2186-4825-9889-473BD75F9675}" type="pres">
      <dgm:prSet presAssocID="{1E1C0884-062A-4982-A37B-3FAAB7AF4068}" presName="connTx" presStyleLbl="parChTrans1D2" presStyleIdx="3" presStyleCnt="4"/>
      <dgm:spPr/>
    </dgm:pt>
    <dgm:pt modelId="{90F53465-A360-4B2C-A08B-21B5647654CE}" type="pres">
      <dgm:prSet presAssocID="{67DC1E01-F8AE-48AA-84B0-F6DC2FD88BFB}" presName="node" presStyleLbl="node1" presStyleIdx="3" presStyleCnt="4" custScaleX="127165" custRadScaleRad="137420">
        <dgm:presLayoutVars>
          <dgm:bulletEnabled val="1"/>
        </dgm:presLayoutVars>
      </dgm:prSet>
      <dgm:spPr/>
    </dgm:pt>
  </dgm:ptLst>
  <dgm:cxnLst>
    <dgm:cxn modelId="{50C9B603-64A5-4D4C-8DE4-F996539042E4}" type="presOf" srcId="{0C5038A0-77F3-48AF-B1B9-BD094FF5B59D}" destId="{CEC477C9-02EA-4252-A240-83DFDFFC7067}" srcOrd="1" destOrd="0" presId="urn:microsoft.com/office/officeart/2005/8/layout/radial1"/>
    <dgm:cxn modelId="{BCC3370A-EC27-491B-B6C0-CDD2EDFF300D}" type="presOf" srcId="{67DC1E01-F8AE-48AA-84B0-F6DC2FD88BFB}" destId="{90F53465-A360-4B2C-A08B-21B5647654CE}" srcOrd="0" destOrd="0" presId="urn:microsoft.com/office/officeart/2005/8/layout/radial1"/>
    <dgm:cxn modelId="{3888C00D-EE2E-4FA4-BE80-21C04D5E7574}" type="presOf" srcId="{0C5038A0-77F3-48AF-B1B9-BD094FF5B59D}" destId="{98999256-ECC1-4EA1-8D45-1F85E92957EE}" srcOrd="0" destOrd="0" presId="urn:microsoft.com/office/officeart/2005/8/layout/radial1"/>
    <dgm:cxn modelId="{59C1F919-A670-4341-AE8B-B2D579F473F0}" srcId="{E8B2FA5B-B5AD-4EC2-BF07-026078115011}" destId="{7EF1A477-8F9D-4204-9BA0-8A2C634115CF}" srcOrd="0" destOrd="0" parTransId="{DCA13BF2-DCF4-4587-A61F-18C56671D186}" sibTransId="{8316E915-AC9C-4132-8885-60523B0F129E}"/>
    <dgm:cxn modelId="{AB0F8B28-0568-44AD-A2B5-F467A392930B}" type="presOf" srcId="{04E5591E-9F5A-40C7-AC7C-9A7AEE07E61F}" destId="{85AEDA93-4CE9-4F62-81CB-5839F1A4A2CB}" srcOrd="1" destOrd="0" presId="urn:microsoft.com/office/officeart/2005/8/layout/radial1"/>
    <dgm:cxn modelId="{551D982B-F9AE-4D92-9DD5-52D35E461AF9}" srcId="{7EF1A477-8F9D-4204-9BA0-8A2C634115CF}" destId="{67DC1E01-F8AE-48AA-84B0-F6DC2FD88BFB}" srcOrd="3" destOrd="0" parTransId="{1E1C0884-062A-4982-A37B-3FAAB7AF4068}" sibTransId="{BC1D9DEB-D4CC-4F78-A3FA-59D90F49F13E}"/>
    <dgm:cxn modelId="{4E8E8230-0370-4A6F-AE0F-64BA900E003B}" type="presOf" srcId="{8D5CFF01-044E-4170-9C06-02440B03A25C}" destId="{AAC3B629-7A26-43AC-B218-2FA94DA22F14}" srcOrd="1" destOrd="0" presId="urn:microsoft.com/office/officeart/2005/8/layout/radial1"/>
    <dgm:cxn modelId="{D662BB32-1CAE-45E0-8739-F63423DE80BF}" type="presOf" srcId="{62B42CC6-D49E-4E77-B584-1684A3DC1901}" destId="{1BA2D493-28CF-4DA8-835C-48BF5A7997E2}" srcOrd="0" destOrd="0" presId="urn:microsoft.com/office/officeart/2005/8/layout/radial1"/>
    <dgm:cxn modelId="{1542F840-12F0-45D4-A2D2-0822E8306C8D}" srcId="{7EF1A477-8F9D-4204-9BA0-8A2C634115CF}" destId="{0560D332-7835-49B1-9D83-3BC18981FF95}" srcOrd="1" destOrd="0" parTransId="{0C5038A0-77F3-48AF-B1B9-BD094FF5B59D}" sibTransId="{2073D3E5-C391-4E99-9711-256E4D3F33AE}"/>
    <dgm:cxn modelId="{EC0B5054-A65B-4EFF-885C-406E7BAE9224}" type="presOf" srcId="{93E5615E-5E21-4883-9FEF-36961C6CEE37}" destId="{CE6F379F-E464-4F06-873F-614C5C5B508B}" srcOrd="0" destOrd="0" presId="urn:microsoft.com/office/officeart/2005/8/layout/radial1"/>
    <dgm:cxn modelId="{55852D55-BFD2-46DD-86A4-42DD3717E90E}" type="presOf" srcId="{04E5591E-9F5A-40C7-AC7C-9A7AEE07E61F}" destId="{64D0137E-184B-4CEB-A630-E6BAFCADEF71}" srcOrd="0" destOrd="0" presId="urn:microsoft.com/office/officeart/2005/8/layout/radial1"/>
    <dgm:cxn modelId="{AEF5DE7A-501B-4AE2-9005-577860E4DF45}" srcId="{7EF1A477-8F9D-4204-9BA0-8A2C634115CF}" destId="{62B42CC6-D49E-4E77-B584-1684A3DC1901}" srcOrd="2" destOrd="0" parTransId="{8D5CFF01-044E-4170-9C06-02440B03A25C}" sibTransId="{EB767482-0F35-4A00-9BA0-83CA5F763F2B}"/>
    <dgm:cxn modelId="{D34A3C96-B270-48E6-9B90-200DA8E4BF39}" type="presOf" srcId="{8D5CFF01-044E-4170-9C06-02440B03A25C}" destId="{4A7CFFB3-552C-43B7-AACF-7B1A56BE06D9}" srcOrd="0" destOrd="0" presId="urn:microsoft.com/office/officeart/2005/8/layout/radial1"/>
    <dgm:cxn modelId="{7C8B18A8-E1E9-4C79-B90F-128D95790EAF}" type="presOf" srcId="{0560D332-7835-49B1-9D83-3BC18981FF95}" destId="{BEBC45EF-83AA-41A5-BF1D-C993627F7707}" srcOrd="0" destOrd="0" presId="urn:microsoft.com/office/officeart/2005/8/layout/radial1"/>
    <dgm:cxn modelId="{59446CAC-883F-4743-AFCA-E8C45174B094}" srcId="{7EF1A477-8F9D-4204-9BA0-8A2C634115CF}" destId="{93E5615E-5E21-4883-9FEF-36961C6CEE37}" srcOrd="0" destOrd="0" parTransId="{04E5591E-9F5A-40C7-AC7C-9A7AEE07E61F}" sibTransId="{884BEB70-771F-4D6D-BDD9-79E60F9BB705}"/>
    <dgm:cxn modelId="{D111D8BB-7AAB-4620-AFDC-6CD607F887F1}" type="presOf" srcId="{E8B2FA5B-B5AD-4EC2-BF07-026078115011}" destId="{4E04A33B-7A4A-4465-808F-DDA93A2F0C33}" srcOrd="0" destOrd="0" presId="urn:microsoft.com/office/officeart/2005/8/layout/radial1"/>
    <dgm:cxn modelId="{CA3A9DD4-66BA-4797-977F-1959521A1E1B}" type="presOf" srcId="{1E1C0884-062A-4982-A37B-3FAAB7AF4068}" destId="{286EB966-D4A3-4A33-B784-2CE3657A3E7E}" srcOrd="0" destOrd="0" presId="urn:microsoft.com/office/officeart/2005/8/layout/radial1"/>
    <dgm:cxn modelId="{6B8246DF-F586-475B-A6EA-E365F2CCE85E}" type="presOf" srcId="{7EF1A477-8F9D-4204-9BA0-8A2C634115CF}" destId="{7E931A03-EF04-4BEB-A118-49BD051F43E6}" srcOrd="0" destOrd="0" presId="urn:microsoft.com/office/officeart/2005/8/layout/radial1"/>
    <dgm:cxn modelId="{F78C9DEA-0125-46A5-B4C9-22024A0350EF}" type="presOf" srcId="{1E1C0884-062A-4982-A37B-3FAAB7AF4068}" destId="{A2BB2905-2186-4825-9889-473BD75F9675}" srcOrd="1" destOrd="0" presId="urn:microsoft.com/office/officeart/2005/8/layout/radial1"/>
    <dgm:cxn modelId="{2760D3F8-6248-4CF1-B04A-408C340D7CFF}" type="presParOf" srcId="{4E04A33B-7A4A-4465-808F-DDA93A2F0C33}" destId="{7E931A03-EF04-4BEB-A118-49BD051F43E6}" srcOrd="0" destOrd="0" presId="urn:microsoft.com/office/officeart/2005/8/layout/radial1"/>
    <dgm:cxn modelId="{3D1E7920-EBC5-4A90-95F3-0EC66EA54775}" type="presParOf" srcId="{4E04A33B-7A4A-4465-808F-DDA93A2F0C33}" destId="{64D0137E-184B-4CEB-A630-E6BAFCADEF71}" srcOrd="1" destOrd="0" presId="urn:microsoft.com/office/officeart/2005/8/layout/radial1"/>
    <dgm:cxn modelId="{59842E22-AA51-45F0-9EA6-E5550891C964}" type="presParOf" srcId="{64D0137E-184B-4CEB-A630-E6BAFCADEF71}" destId="{85AEDA93-4CE9-4F62-81CB-5839F1A4A2CB}" srcOrd="0" destOrd="0" presId="urn:microsoft.com/office/officeart/2005/8/layout/radial1"/>
    <dgm:cxn modelId="{3EF53C9F-2ADB-434A-B42D-7AD45E69050F}" type="presParOf" srcId="{4E04A33B-7A4A-4465-808F-DDA93A2F0C33}" destId="{CE6F379F-E464-4F06-873F-614C5C5B508B}" srcOrd="2" destOrd="0" presId="urn:microsoft.com/office/officeart/2005/8/layout/radial1"/>
    <dgm:cxn modelId="{AF62C67B-AB6E-493C-A635-D415238E2C06}" type="presParOf" srcId="{4E04A33B-7A4A-4465-808F-DDA93A2F0C33}" destId="{98999256-ECC1-4EA1-8D45-1F85E92957EE}" srcOrd="3" destOrd="0" presId="urn:microsoft.com/office/officeart/2005/8/layout/radial1"/>
    <dgm:cxn modelId="{451613B2-0297-4764-A7F9-3C1A4C21A709}" type="presParOf" srcId="{98999256-ECC1-4EA1-8D45-1F85E92957EE}" destId="{CEC477C9-02EA-4252-A240-83DFDFFC7067}" srcOrd="0" destOrd="0" presId="urn:microsoft.com/office/officeart/2005/8/layout/radial1"/>
    <dgm:cxn modelId="{97A1569F-BB44-48C9-915E-8B8A99249740}" type="presParOf" srcId="{4E04A33B-7A4A-4465-808F-DDA93A2F0C33}" destId="{BEBC45EF-83AA-41A5-BF1D-C993627F7707}" srcOrd="4" destOrd="0" presId="urn:microsoft.com/office/officeart/2005/8/layout/radial1"/>
    <dgm:cxn modelId="{98441EBF-D58A-4B8F-A8D8-1713E85C591C}" type="presParOf" srcId="{4E04A33B-7A4A-4465-808F-DDA93A2F0C33}" destId="{4A7CFFB3-552C-43B7-AACF-7B1A56BE06D9}" srcOrd="5" destOrd="0" presId="urn:microsoft.com/office/officeart/2005/8/layout/radial1"/>
    <dgm:cxn modelId="{C7FDEC9A-97BF-4EDD-830D-243412A14F17}" type="presParOf" srcId="{4A7CFFB3-552C-43B7-AACF-7B1A56BE06D9}" destId="{AAC3B629-7A26-43AC-B218-2FA94DA22F14}" srcOrd="0" destOrd="0" presId="urn:microsoft.com/office/officeart/2005/8/layout/radial1"/>
    <dgm:cxn modelId="{3440DD64-62BE-48D2-B2F0-CCADD75A3172}" type="presParOf" srcId="{4E04A33B-7A4A-4465-808F-DDA93A2F0C33}" destId="{1BA2D493-28CF-4DA8-835C-48BF5A7997E2}" srcOrd="6" destOrd="0" presId="urn:microsoft.com/office/officeart/2005/8/layout/radial1"/>
    <dgm:cxn modelId="{15873C78-CC78-409B-8EBB-B8ECB14EACC9}" type="presParOf" srcId="{4E04A33B-7A4A-4465-808F-DDA93A2F0C33}" destId="{286EB966-D4A3-4A33-B784-2CE3657A3E7E}" srcOrd="7" destOrd="0" presId="urn:microsoft.com/office/officeart/2005/8/layout/radial1"/>
    <dgm:cxn modelId="{1722ECCC-01B5-439D-A154-2AC329D2A2CF}" type="presParOf" srcId="{286EB966-D4A3-4A33-B784-2CE3657A3E7E}" destId="{A2BB2905-2186-4825-9889-473BD75F9675}" srcOrd="0" destOrd="0" presId="urn:microsoft.com/office/officeart/2005/8/layout/radial1"/>
    <dgm:cxn modelId="{9F5C06DE-0C1B-4DBC-B93F-0465DEC362CB}" type="presParOf" srcId="{4E04A33B-7A4A-4465-808F-DDA93A2F0C33}" destId="{90F53465-A360-4B2C-A08B-21B5647654CE}" srcOrd="8" destOrd="0" presId="urn:microsoft.com/office/officeart/2005/8/layout/radia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9B735B-5DF5-4B92-8DB0-602D1740CADB}" type="doc">
      <dgm:prSet loTypeId="urn:microsoft.com/office/officeart/2005/8/layout/hProcess9" loCatId="process" qsTypeId="urn:microsoft.com/office/officeart/2005/8/quickstyle/simple1" qsCatId="simple" csTypeId="urn:microsoft.com/office/officeart/2005/8/colors/accent1_2" csCatId="accent1" phldr="1"/>
      <dgm:spPr/>
    </dgm:pt>
    <dgm:pt modelId="{62A80F92-A412-492F-A86D-821CFEA21D7F}">
      <dgm:prSet phldrT="[Text]" custT="1"/>
      <dgm:spPr/>
      <dgm:t>
        <a:bodyPr/>
        <a:lstStyle/>
        <a:p>
          <a:r>
            <a:rPr lang="en-US" sz="2200" dirty="0"/>
            <a:t>Owner defines project goals &amp; business case</a:t>
          </a:r>
        </a:p>
      </dgm:t>
    </dgm:pt>
    <dgm:pt modelId="{AEFC8CDE-A3B0-43C6-9795-A89D30B30C31}" type="parTrans" cxnId="{B3E38485-BFCD-4045-B5F9-854743FB8517}">
      <dgm:prSet/>
      <dgm:spPr/>
      <dgm:t>
        <a:bodyPr/>
        <a:lstStyle/>
        <a:p>
          <a:endParaRPr lang="en-US"/>
        </a:p>
      </dgm:t>
    </dgm:pt>
    <dgm:pt modelId="{BCE108AE-2663-4207-8F89-40B75BCB4260}" type="sibTrans" cxnId="{B3E38485-BFCD-4045-B5F9-854743FB8517}">
      <dgm:prSet/>
      <dgm:spPr/>
      <dgm:t>
        <a:bodyPr/>
        <a:lstStyle/>
        <a:p>
          <a:endParaRPr lang="en-US"/>
        </a:p>
      </dgm:t>
    </dgm:pt>
    <dgm:pt modelId="{D0D70C75-4B64-49C8-8B76-BC013E4BB780}">
      <dgm:prSet phldrT="[Text]" custT="1"/>
      <dgm:spPr/>
      <dgm:t>
        <a:bodyPr/>
        <a:lstStyle/>
        <a:p>
          <a:r>
            <a:rPr lang="en-US" sz="2200" dirty="0"/>
            <a:t>Key success factors are expressed in Project scope, quality, schedule and budget</a:t>
          </a:r>
        </a:p>
      </dgm:t>
    </dgm:pt>
    <dgm:pt modelId="{B3F173D1-14B4-443A-B11F-13E90161AE21}" type="parTrans" cxnId="{9B18195E-6846-4C05-BBD5-4AC932D24939}">
      <dgm:prSet/>
      <dgm:spPr/>
      <dgm:t>
        <a:bodyPr/>
        <a:lstStyle/>
        <a:p>
          <a:endParaRPr lang="en-US"/>
        </a:p>
      </dgm:t>
    </dgm:pt>
    <dgm:pt modelId="{D0528B36-5E2D-467D-9812-25CFB3634516}" type="sibTrans" cxnId="{9B18195E-6846-4C05-BBD5-4AC932D24939}">
      <dgm:prSet/>
      <dgm:spPr/>
      <dgm:t>
        <a:bodyPr/>
        <a:lstStyle/>
        <a:p>
          <a:endParaRPr lang="en-US"/>
        </a:p>
      </dgm:t>
    </dgm:pt>
    <dgm:pt modelId="{069E3F56-31CF-4475-BDC8-3754DAA50231}">
      <dgm:prSet phldrT="[Text]" custT="1"/>
      <dgm:spPr/>
      <dgm:t>
        <a:bodyPr/>
        <a:lstStyle/>
        <a:p>
          <a:r>
            <a:rPr lang="en-US" sz="2200" dirty="0"/>
            <a:t>Decision matrix to select best project delivery method</a:t>
          </a:r>
        </a:p>
      </dgm:t>
    </dgm:pt>
    <dgm:pt modelId="{3B6BBAE4-3F3A-4EBF-A9D3-6D733E600A37}" type="parTrans" cxnId="{C26D7E9A-03D8-40C4-85A8-F4C478AD7881}">
      <dgm:prSet/>
      <dgm:spPr/>
      <dgm:t>
        <a:bodyPr/>
        <a:lstStyle/>
        <a:p>
          <a:endParaRPr lang="en-US"/>
        </a:p>
      </dgm:t>
    </dgm:pt>
    <dgm:pt modelId="{AEACCF36-AB5B-4E20-BFA4-4CB893573DC7}" type="sibTrans" cxnId="{C26D7E9A-03D8-40C4-85A8-F4C478AD7881}">
      <dgm:prSet/>
      <dgm:spPr/>
      <dgm:t>
        <a:bodyPr/>
        <a:lstStyle/>
        <a:p>
          <a:endParaRPr lang="en-US"/>
        </a:p>
      </dgm:t>
    </dgm:pt>
    <dgm:pt modelId="{F7E506FB-5733-4260-B768-17622F3BF965}" type="pres">
      <dgm:prSet presAssocID="{CE9B735B-5DF5-4B92-8DB0-602D1740CADB}" presName="CompostProcess" presStyleCnt="0">
        <dgm:presLayoutVars>
          <dgm:dir/>
          <dgm:resizeHandles val="exact"/>
        </dgm:presLayoutVars>
      </dgm:prSet>
      <dgm:spPr/>
    </dgm:pt>
    <dgm:pt modelId="{735BD472-0F9F-4076-A08D-B41A890C05DF}" type="pres">
      <dgm:prSet presAssocID="{CE9B735B-5DF5-4B92-8DB0-602D1740CADB}" presName="arrow" presStyleLbl="bgShp" presStyleIdx="0" presStyleCnt="1"/>
      <dgm:spPr/>
    </dgm:pt>
    <dgm:pt modelId="{4C8EA642-E86B-4394-A53B-0CED40647403}" type="pres">
      <dgm:prSet presAssocID="{CE9B735B-5DF5-4B92-8DB0-602D1740CADB}" presName="linearProcess" presStyleCnt="0"/>
      <dgm:spPr/>
    </dgm:pt>
    <dgm:pt modelId="{D1167108-45E3-4E87-AF96-EB7809D18410}" type="pres">
      <dgm:prSet presAssocID="{62A80F92-A412-492F-A86D-821CFEA21D7F}" presName="textNode" presStyleLbl="node1" presStyleIdx="0" presStyleCnt="3">
        <dgm:presLayoutVars>
          <dgm:bulletEnabled val="1"/>
        </dgm:presLayoutVars>
      </dgm:prSet>
      <dgm:spPr/>
    </dgm:pt>
    <dgm:pt modelId="{9FCFCDD0-214F-4052-990F-7701717950D1}" type="pres">
      <dgm:prSet presAssocID="{BCE108AE-2663-4207-8F89-40B75BCB4260}" presName="sibTrans" presStyleCnt="0"/>
      <dgm:spPr/>
    </dgm:pt>
    <dgm:pt modelId="{8A72594F-166E-43CE-A9AA-F8A58F7A7370}" type="pres">
      <dgm:prSet presAssocID="{D0D70C75-4B64-49C8-8B76-BC013E4BB780}" presName="textNode" presStyleLbl="node1" presStyleIdx="1" presStyleCnt="3" custScaleY="150000">
        <dgm:presLayoutVars>
          <dgm:bulletEnabled val="1"/>
        </dgm:presLayoutVars>
      </dgm:prSet>
      <dgm:spPr/>
    </dgm:pt>
    <dgm:pt modelId="{3CB83088-AA8B-4376-9749-D9C2AB08B750}" type="pres">
      <dgm:prSet presAssocID="{D0528B36-5E2D-467D-9812-25CFB3634516}" presName="sibTrans" presStyleCnt="0"/>
      <dgm:spPr/>
    </dgm:pt>
    <dgm:pt modelId="{7090CD77-9E2E-4939-84DC-8985D1801461}" type="pres">
      <dgm:prSet presAssocID="{069E3F56-31CF-4475-BDC8-3754DAA50231}" presName="textNode" presStyleLbl="node1" presStyleIdx="2" presStyleCnt="3" custScaleY="140625">
        <dgm:presLayoutVars>
          <dgm:bulletEnabled val="1"/>
        </dgm:presLayoutVars>
      </dgm:prSet>
      <dgm:spPr/>
    </dgm:pt>
  </dgm:ptLst>
  <dgm:cxnLst>
    <dgm:cxn modelId="{C063520F-FB9F-409B-8877-EFB87E9C6C49}" type="presOf" srcId="{069E3F56-31CF-4475-BDC8-3754DAA50231}" destId="{7090CD77-9E2E-4939-84DC-8985D1801461}" srcOrd="0" destOrd="0" presId="urn:microsoft.com/office/officeart/2005/8/layout/hProcess9"/>
    <dgm:cxn modelId="{7EEB6F21-1A03-4EB2-85A0-AB14DD0C8476}" type="presOf" srcId="{CE9B735B-5DF5-4B92-8DB0-602D1740CADB}" destId="{F7E506FB-5733-4260-B768-17622F3BF965}" srcOrd="0" destOrd="0" presId="urn:microsoft.com/office/officeart/2005/8/layout/hProcess9"/>
    <dgm:cxn modelId="{9B9D3123-C411-4E01-986C-1CE04F0CED6A}" type="presOf" srcId="{62A80F92-A412-492F-A86D-821CFEA21D7F}" destId="{D1167108-45E3-4E87-AF96-EB7809D18410}" srcOrd="0" destOrd="0" presId="urn:microsoft.com/office/officeart/2005/8/layout/hProcess9"/>
    <dgm:cxn modelId="{9B18195E-6846-4C05-BBD5-4AC932D24939}" srcId="{CE9B735B-5DF5-4B92-8DB0-602D1740CADB}" destId="{D0D70C75-4B64-49C8-8B76-BC013E4BB780}" srcOrd="1" destOrd="0" parTransId="{B3F173D1-14B4-443A-B11F-13E90161AE21}" sibTransId="{D0528B36-5E2D-467D-9812-25CFB3634516}"/>
    <dgm:cxn modelId="{B3E38485-BFCD-4045-B5F9-854743FB8517}" srcId="{CE9B735B-5DF5-4B92-8DB0-602D1740CADB}" destId="{62A80F92-A412-492F-A86D-821CFEA21D7F}" srcOrd="0" destOrd="0" parTransId="{AEFC8CDE-A3B0-43C6-9795-A89D30B30C31}" sibTransId="{BCE108AE-2663-4207-8F89-40B75BCB4260}"/>
    <dgm:cxn modelId="{C26D7E9A-03D8-40C4-85A8-F4C478AD7881}" srcId="{CE9B735B-5DF5-4B92-8DB0-602D1740CADB}" destId="{069E3F56-31CF-4475-BDC8-3754DAA50231}" srcOrd="2" destOrd="0" parTransId="{3B6BBAE4-3F3A-4EBF-A9D3-6D733E600A37}" sibTransId="{AEACCF36-AB5B-4E20-BFA4-4CB893573DC7}"/>
    <dgm:cxn modelId="{C60701F8-A432-4AB1-9F20-917E3A2792DA}" type="presOf" srcId="{D0D70C75-4B64-49C8-8B76-BC013E4BB780}" destId="{8A72594F-166E-43CE-A9AA-F8A58F7A7370}" srcOrd="0" destOrd="0" presId="urn:microsoft.com/office/officeart/2005/8/layout/hProcess9"/>
    <dgm:cxn modelId="{EB6F6932-61B0-44A3-B611-D0187904CB86}" type="presParOf" srcId="{F7E506FB-5733-4260-B768-17622F3BF965}" destId="{735BD472-0F9F-4076-A08D-B41A890C05DF}" srcOrd="0" destOrd="0" presId="urn:microsoft.com/office/officeart/2005/8/layout/hProcess9"/>
    <dgm:cxn modelId="{8C3391CC-D3E8-4D5B-8BD6-62EA8CFD7F20}" type="presParOf" srcId="{F7E506FB-5733-4260-B768-17622F3BF965}" destId="{4C8EA642-E86B-4394-A53B-0CED40647403}" srcOrd="1" destOrd="0" presId="urn:microsoft.com/office/officeart/2005/8/layout/hProcess9"/>
    <dgm:cxn modelId="{2BD9BC9F-A92C-4345-A773-A5D4AA1B468C}" type="presParOf" srcId="{4C8EA642-E86B-4394-A53B-0CED40647403}" destId="{D1167108-45E3-4E87-AF96-EB7809D18410}" srcOrd="0" destOrd="0" presId="urn:microsoft.com/office/officeart/2005/8/layout/hProcess9"/>
    <dgm:cxn modelId="{F9D5E197-D76B-4D75-8710-B52E8FECFB71}" type="presParOf" srcId="{4C8EA642-E86B-4394-A53B-0CED40647403}" destId="{9FCFCDD0-214F-4052-990F-7701717950D1}" srcOrd="1" destOrd="0" presId="urn:microsoft.com/office/officeart/2005/8/layout/hProcess9"/>
    <dgm:cxn modelId="{CB44D266-347B-4F5F-8387-35747E1BD575}" type="presParOf" srcId="{4C8EA642-E86B-4394-A53B-0CED40647403}" destId="{8A72594F-166E-43CE-A9AA-F8A58F7A7370}" srcOrd="2" destOrd="0" presId="urn:microsoft.com/office/officeart/2005/8/layout/hProcess9"/>
    <dgm:cxn modelId="{18C1B502-92B5-41B5-A951-8D23F2046985}" type="presParOf" srcId="{4C8EA642-E86B-4394-A53B-0CED40647403}" destId="{3CB83088-AA8B-4376-9749-D9C2AB08B750}" srcOrd="3" destOrd="0" presId="urn:microsoft.com/office/officeart/2005/8/layout/hProcess9"/>
    <dgm:cxn modelId="{EFC5D073-02A8-4EF1-8146-88B3D105E428}" type="presParOf" srcId="{4C8EA642-E86B-4394-A53B-0CED40647403}" destId="{7090CD77-9E2E-4939-84DC-8985D1801461}" srcOrd="4" destOrd="0" presId="urn:microsoft.com/office/officeart/2005/8/layout/hProcess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BDB4A40-CE58-44A9-9C3F-61F63B9C849D}"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2C892815-BDEA-4CFC-B1E8-DD0E5BA9451E}">
      <dgm:prSet phldrT="[Text]" custT="1"/>
      <dgm:spPr/>
      <dgm:t>
        <a:bodyPr/>
        <a:lstStyle/>
        <a:p>
          <a:pPr algn="ctr"/>
          <a:r>
            <a:rPr lang="en-US" sz="1600" dirty="0">
              <a:latin typeface="Signika" panose="02010003020600000004" pitchFamily="2" charset="0"/>
            </a:rPr>
            <a:t>PM initiates Project Notebook process to document preliminary scope, schedule and budget</a:t>
          </a:r>
        </a:p>
      </dgm:t>
    </dgm:pt>
    <dgm:pt modelId="{ADEBA1D9-7BB9-4021-A5F9-AF1189E18768}" type="parTrans" cxnId="{2648A808-C9CB-4D40-A1BF-ADBC21060D66}">
      <dgm:prSet/>
      <dgm:spPr/>
      <dgm:t>
        <a:bodyPr/>
        <a:lstStyle/>
        <a:p>
          <a:pPr algn="ctr"/>
          <a:endParaRPr lang="en-US"/>
        </a:p>
      </dgm:t>
    </dgm:pt>
    <dgm:pt modelId="{2DC74E48-82F9-47D3-B17E-3A579B9343CD}" type="sibTrans" cxnId="{2648A808-C9CB-4D40-A1BF-ADBC21060D66}">
      <dgm:prSet/>
      <dgm:spPr>
        <a:solidFill>
          <a:srgbClr val="92D050"/>
        </a:solidFill>
      </dgm:spPr>
      <dgm:t>
        <a:bodyPr/>
        <a:lstStyle/>
        <a:p>
          <a:pPr algn="ctr"/>
          <a:endParaRPr lang="en-US"/>
        </a:p>
      </dgm:t>
    </dgm:pt>
    <dgm:pt modelId="{9290AD06-D80B-4CE5-974A-92ACB0067993}">
      <dgm:prSet phldrT="[Text]" custT="1"/>
      <dgm:spPr/>
      <dgm:t>
        <a:bodyPr/>
        <a:lstStyle/>
        <a:p>
          <a:pPr algn="ctr"/>
          <a:r>
            <a:rPr lang="en-US" sz="1600" dirty="0">
              <a:latin typeface="Signika" panose="02010003020600000004" pitchFamily="2" charset="0"/>
            </a:rPr>
            <a:t>PM follows CPO-8 Policy on Acquisition Planning Process to strategize and determine how project should best be delivered/procured</a:t>
          </a:r>
        </a:p>
      </dgm:t>
    </dgm:pt>
    <dgm:pt modelId="{15304281-19C6-44DE-BFE2-B09137075FDC}" type="parTrans" cxnId="{C9BACB97-7DD0-40B3-A8F6-55648624EECD}">
      <dgm:prSet/>
      <dgm:spPr/>
      <dgm:t>
        <a:bodyPr/>
        <a:lstStyle/>
        <a:p>
          <a:pPr algn="ctr"/>
          <a:endParaRPr lang="en-US"/>
        </a:p>
      </dgm:t>
    </dgm:pt>
    <dgm:pt modelId="{BCB104B4-601D-4037-ADEB-250762FE2B68}" type="sibTrans" cxnId="{C9BACB97-7DD0-40B3-A8F6-55648624EECD}">
      <dgm:prSet/>
      <dgm:spPr>
        <a:solidFill>
          <a:srgbClr val="92D050"/>
        </a:solidFill>
      </dgm:spPr>
      <dgm:t>
        <a:bodyPr/>
        <a:lstStyle/>
        <a:p>
          <a:pPr algn="ctr"/>
          <a:endParaRPr lang="en-US"/>
        </a:p>
      </dgm:t>
    </dgm:pt>
    <dgm:pt modelId="{96B38AA9-2A49-4B3E-BB1D-B4715E0B2389}">
      <dgm:prSet phldrT="[Text]" custT="1"/>
      <dgm:spPr/>
      <dgm:t>
        <a:bodyPr/>
        <a:lstStyle/>
        <a:p>
          <a:pPr algn="ctr"/>
          <a:r>
            <a:rPr lang="en-US" sz="1600">
              <a:latin typeface="Signika" panose="02010003020600000004" pitchFamily="2" charset="0"/>
            </a:rPr>
            <a:t>PM conducts Acqusition Planning Meeting with CM, Contracting Managers, key stakeholders and their respective  team and senior managers to evaluate the specific project and best delivery options</a:t>
          </a:r>
        </a:p>
      </dgm:t>
    </dgm:pt>
    <dgm:pt modelId="{C0C8994D-B447-46DD-9F28-D673E152433C}" type="parTrans" cxnId="{D06477D3-87E6-4332-8C24-0F7E0F1C6FA9}">
      <dgm:prSet/>
      <dgm:spPr/>
      <dgm:t>
        <a:bodyPr/>
        <a:lstStyle/>
        <a:p>
          <a:pPr algn="ctr"/>
          <a:endParaRPr lang="en-US"/>
        </a:p>
      </dgm:t>
    </dgm:pt>
    <dgm:pt modelId="{43DF30DD-D5DA-42EF-9FBE-269F6608FAF2}" type="sibTrans" cxnId="{D06477D3-87E6-4332-8C24-0F7E0F1C6FA9}">
      <dgm:prSet/>
      <dgm:spPr>
        <a:solidFill>
          <a:srgbClr val="92D050"/>
        </a:solidFill>
      </dgm:spPr>
      <dgm:t>
        <a:bodyPr/>
        <a:lstStyle/>
        <a:p>
          <a:pPr algn="ctr"/>
          <a:endParaRPr lang="en-US"/>
        </a:p>
      </dgm:t>
    </dgm:pt>
    <dgm:pt modelId="{FC49D058-DCE4-4193-9C0C-E817EC9FA32F}">
      <dgm:prSet phldrT="[Text]"/>
      <dgm:spPr/>
      <dgm:t>
        <a:bodyPr/>
        <a:lstStyle/>
        <a:p>
          <a:pPr algn="ctr"/>
          <a:r>
            <a:rPr lang="en-US">
              <a:latin typeface="Signika" panose="02010003020600000004" pitchFamily="2" charset="0"/>
            </a:rPr>
            <a:t>PM documents recommeneded project delivery/procurement methodolgy </a:t>
          </a:r>
        </a:p>
      </dgm:t>
    </dgm:pt>
    <dgm:pt modelId="{4B79A098-D539-4212-8E65-BBDE86428DA3}" type="parTrans" cxnId="{22309263-D863-4631-9DA5-490418B376BE}">
      <dgm:prSet/>
      <dgm:spPr/>
      <dgm:t>
        <a:bodyPr/>
        <a:lstStyle/>
        <a:p>
          <a:pPr algn="ctr"/>
          <a:endParaRPr lang="en-US"/>
        </a:p>
      </dgm:t>
    </dgm:pt>
    <dgm:pt modelId="{5AE0E011-4718-4458-9EC7-D0030EAEFFF9}" type="sibTrans" cxnId="{22309263-D863-4631-9DA5-490418B376BE}">
      <dgm:prSet/>
      <dgm:spPr>
        <a:solidFill>
          <a:srgbClr val="92D050"/>
        </a:solidFill>
      </dgm:spPr>
      <dgm:t>
        <a:bodyPr/>
        <a:lstStyle/>
        <a:p>
          <a:pPr algn="ctr"/>
          <a:endParaRPr lang="en-US"/>
        </a:p>
      </dgm:t>
    </dgm:pt>
    <dgm:pt modelId="{1C4AA7D5-8663-4ACC-9BE5-183EAA0DAD29}">
      <dgm:prSet phldrT="[Text]"/>
      <dgm:spPr/>
      <dgm:t>
        <a:bodyPr/>
        <a:lstStyle/>
        <a:p>
          <a:pPr algn="ctr"/>
          <a:r>
            <a:rPr lang="en-US" dirty="0">
              <a:latin typeface="Signika" panose="02010003020600000004" pitchFamily="2" charset="0"/>
            </a:rPr>
            <a:t>PM obtains concurrence from Investment Committee</a:t>
          </a:r>
        </a:p>
      </dgm:t>
    </dgm:pt>
    <dgm:pt modelId="{2B83415F-65E6-4AB5-A76E-AA522121CB61}" type="parTrans" cxnId="{17BF3669-1D4D-41DF-B11A-53787664506E}">
      <dgm:prSet/>
      <dgm:spPr/>
      <dgm:t>
        <a:bodyPr/>
        <a:lstStyle/>
        <a:p>
          <a:pPr algn="ctr"/>
          <a:endParaRPr lang="en-US"/>
        </a:p>
      </dgm:t>
    </dgm:pt>
    <dgm:pt modelId="{B50E37E0-7432-4D38-906F-9A18E5760C1D}" type="sibTrans" cxnId="{17BF3669-1D4D-41DF-B11A-53787664506E}">
      <dgm:prSet/>
      <dgm:spPr>
        <a:solidFill>
          <a:srgbClr val="92D050"/>
        </a:solidFill>
      </dgm:spPr>
      <dgm:t>
        <a:bodyPr/>
        <a:lstStyle/>
        <a:p>
          <a:pPr algn="ctr"/>
          <a:endParaRPr lang="en-US"/>
        </a:p>
      </dgm:t>
    </dgm:pt>
    <dgm:pt modelId="{9C1ABD8B-0B61-4F2C-A90A-235BE93C70C5}">
      <dgm:prSet/>
      <dgm:spPr/>
      <dgm:t>
        <a:bodyPr/>
        <a:lstStyle/>
        <a:p>
          <a:pPr algn="ctr"/>
          <a:r>
            <a:rPr lang="en-US">
              <a:latin typeface="Signika" panose="02010003020600000004" pitchFamily="2" charset="0"/>
            </a:rPr>
            <a:t>PM obtains final approval from Port of Seattle Commission</a:t>
          </a:r>
        </a:p>
      </dgm:t>
    </dgm:pt>
    <dgm:pt modelId="{784F4CD2-42B0-4AAC-B98B-21D22516E0C9}" type="parTrans" cxnId="{66EAE74D-66F0-4368-B1DA-E13809ABA17C}">
      <dgm:prSet/>
      <dgm:spPr/>
      <dgm:t>
        <a:bodyPr/>
        <a:lstStyle/>
        <a:p>
          <a:pPr algn="ctr"/>
          <a:endParaRPr lang="en-US"/>
        </a:p>
      </dgm:t>
    </dgm:pt>
    <dgm:pt modelId="{C783E523-5293-46DF-AFFF-35ECF261F455}" type="sibTrans" cxnId="{66EAE74D-66F0-4368-B1DA-E13809ABA17C}">
      <dgm:prSet/>
      <dgm:spPr/>
      <dgm:t>
        <a:bodyPr/>
        <a:lstStyle/>
        <a:p>
          <a:pPr algn="ctr"/>
          <a:endParaRPr lang="en-US"/>
        </a:p>
      </dgm:t>
    </dgm:pt>
    <dgm:pt modelId="{EACF5FCE-E4D8-4BFE-8368-0E98D1E53B39}" type="pres">
      <dgm:prSet presAssocID="{9BDB4A40-CE58-44A9-9C3F-61F63B9C849D}" presName="diagram" presStyleCnt="0">
        <dgm:presLayoutVars>
          <dgm:dir/>
          <dgm:resizeHandles val="exact"/>
        </dgm:presLayoutVars>
      </dgm:prSet>
      <dgm:spPr/>
    </dgm:pt>
    <dgm:pt modelId="{A3E9DE8B-6795-49DF-9CA0-7789B44C36B2}" type="pres">
      <dgm:prSet presAssocID="{2C892815-BDEA-4CFC-B1E8-DD0E5BA9451E}" presName="node" presStyleLbl="node1" presStyleIdx="0" presStyleCnt="6">
        <dgm:presLayoutVars>
          <dgm:bulletEnabled val="1"/>
        </dgm:presLayoutVars>
      </dgm:prSet>
      <dgm:spPr/>
    </dgm:pt>
    <dgm:pt modelId="{2B58336A-69EA-4E56-82C9-EFDAF0336F3E}" type="pres">
      <dgm:prSet presAssocID="{2DC74E48-82F9-47D3-B17E-3A579B9343CD}" presName="sibTrans" presStyleLbl="sibTrans2D1" presStyleIdx="0" presStyleCnt="5"/>
      <dgm:spPr/>
    </dgm:pt>
    <dgm:pt modelId="{3DB958B3-FA42-4B11-B2FE-C24EB558D03A}" type="pres">
      <dgm:prSet presAssocID="{2DC74E48-82F9-47D3-B17E-3A579B9343CD}" presName="connectorText" presStyleLbl="sibTrans2D1" presStyleIdx="0" presStyleCnt="5"/>
      <dgm:spPr/>
    </dgm:pt>
    <dgm:pt modelId="{7877DFCA-6371-4207-A4E4-FCF09126EB6D}" type="pres">
      <dgm:prSet presAssocID="{9290AD06-D80B-4CE5-974A-92ACB0067993}" presName="node" presStyleLbl="node1" presStyleIdx="1" presStyleCnt="6">
        <dgm:presLayoutVars>
          <dgm:bulletEnabled val="1"/>
        </dgm:presLayoutVars>
      </dgm:prSet>
      <dgm:spPr/>
    </dgm:pt>
    <dgm:pt modelId="{47858F02-E915-4A51-981F-2B7DD030042C}" type="pres">
      <dgm:prSet presAssocID="{BCB104B4-601D-4037-ADEB-250762FE2B68}" presName="sibTrans" presStyleLbl="sibTrans2D1" presStyleIdx="1" presStyleCnt="5"/>
      <dgm:spPr/>
    </dgm:pt>
    <dgm:pt modelId="{0917D522-67EC-46BF-BB83-131530E7F6BC}" type="pres">
      <dgm:prSet presAssocID="{BCB104B4-601D-4037-ADEB-250762FE2B68}" presName="connectorText" presStyleLbl="sibTrans2D1" presStyleIdx="1" presStyleCnt="5"/>
      <dgm:spPr/>
    </dgm:pt>
    <dgm:pt modelId="{63F4007A-A722-4EE1-9D07-3F936692EDB2}" type="pres">
      <dgm:prSet presAssocID="{96B38AA9-2A49-4B3E-BB1D-B4715E0B2389}" presName="node" presStyleLbl="node1" presStyleIdx="2" presStyleCnt="6" custScaleY="163829" custLinFactNeighborX="1196" custLinFactNeighborY="9300">
        <dgm:presLayoutVars>
          <dgm:bulletEnabled val="1"/>
        </dgm:presLayoutVars>
      </dgm:prSet>
      <dgm:spPr/>
    </dgm:pt>
    <dgm:pt modelId="{0F0A4954-EC1F-4122-B102-F20CE2C1EDF8}" type="pres">
      <dgm:prSet presAssocID="{43DF30DD-D5DA-42EF-9FBE-269F6608FAF2}" presName="sibTrans" presStyleLbl="sibTrans2D1" presStyleIdx="2" presStyleCnt="5"/>
      <dgm:spPr/>
    </dgm:pt>
    <dgm:pt modelId="{6C60DDE2-1BD0-424C-8A6C-E8C4E685A538}" type="pres">
      <dgm:prSet presAssocID="{43DF30DD-D5DA-42EF-9FBE-269F6608FAF2}" presName="connectorText" presStyleLbl="sibTrans2D1" presStyleIdx="2" presStyleCnt="5"/>
      <dgm:spPr/>
    </dgm:pt>
    <dgm:pt modelId="{46494154-18F1-4D1C-B544-20CF46E60B50}" type="pres">
      <dgm:prSet presAssocID="{FC49D058-DCE4-4193-9C0C-E817EC9FA32F}" presName="node" presStyleLbl="node1" presStyleIdx="3" presStyleCnt="6" custLinFactNeighborX="797" custLinFactNeighborY="-11292">
        <dgm:presLayoutVars>
          <dgm:bulletEnabled val="1"/>
        </dgm:presLayoutVars>
      </dgm:prSet>
      <dgm:spPr/>
    </dgm:pt>
    <dgm:pt modelId="{3577FD2E-FF9F-4F62-B577-C15B5030E8AE}" type="pres">
      <dgm:prSet presAssocID="{5AE0E011-4718-4458-9EC7-D0030EAEFFF9}" presName="sibTrans" presStyleLbl="sibTrans2D1" presStyleIdx="3" presStyleCnt="5"/>
      <dgm:spPr/>
    </dgm:pt>
    <dgm:pt modelId="{4CB35A16-5703-4EDB-BEE2-F96909130138}" type="pres">
      <dgm:prSet presAssocID="{5AE0E011-4718-4458-9EC7-D0030EAEFFF9}" presName="connectorText" presStyleLbl="sibTrans2D1" presStyleIdx="3" presStyleCnt="5"/>
      <dgm:spPr/>
    </dgm:pt>
    <dgm:pt modelId="{74B60D4D-8287-411E-9E34-6B7E7D466209}" type="pres">
      <dgm:prSet presAssocID="{1C4AA7D5-8663-4ACC-9BE5-183EAA0DAD29}" presName="node" presStyleLbl="node1" presStyleIdx="4" presStyleCnt="6" custLinFactNeighborX="6377" custLinFactNeighborY="-7307">
        <dgm:presLayoutVars>
          <dgm:bulletEnabled val="1"/>
        </dgm:presLayoutVars>
      </dgm:prSet>
      <dgm:spPr/>
    </dgm:pt>
    <dgm:pt modelId="{B3624A8F-27F4-4759-A76D-43B0D0C0A70F}" type="pres">
      <dgm:prSet presAssocID="{B50E37E0-7432-4D38-906F-9A18E5760C1D}" presName="sibTrans" presStyleLbl="sibTrans2D1" presStyleIdx="4" presStyleCnt="5"/>
      <dgm:spPr/>
    </dgm:pt>
    <dgm:pt modelId="{3EA9CE18-A63C-4723-912F-7BB8879FD64F}" type="pres">
      <dgm:prSet presAssocID="{B50E37E0-7432-4D38-906F-9A18E5760C1D}" presName="connectorText" presStyleLbl="sibTrans2D1" presStyleIdx="4" presStyleCnt="5"/>
      <dgm:spPr/>
    </dgm:pt>
    <dgm:pt modelId="{7493A0B5-181E-4B45-98BD-125765230EE2}" type="pres">
      <dgm:prSet presAssocID="{9C1ABD8B-0B61-4F2C-A90A-235BE93C70C5}" presName="node" presStyleLbl="node1" presStyleIdx="5" presStyleCnt="6" custLinFactNeighborX="8370" custLinFactNeighborY="-8635">
        <dgm:presLayoutVars>
          <dgm:bulletEnabled val="1"/>
        </dgm:presLayoutVars>
      </dgm:prSet>
      <dgm:spPr/>
    </dgm:pt>
  </dgm:ptLst>
  <dgm:cxnLst>
    <dgm:cxn modelId="{2648A808-C9CB-4D40-A1BF-ADBC21060D66}" srcId="{9BDB4A40-CE58-44A9-9C3F-61F63B9C849D}" destId="{2C892815-BDEA-4CFC-B1E8-DD0E5BA9451E}" srcOrd="0" destOrd="0" parTransId="{ADEBA1D9-7BB9-4021-A5F9-AF1189E18768}" sibTransId="{2DC74E48-82F9-47D3-B17E-3A579B9343CD}"/>
    <dgm:cxn modelId="{0C480609-891B-40E8-B554-C11387154E3C}" type="presOf" srcId="{5AE0E011-4718-4458-9EC7-D0030EAEFFF9}" destId="{4CB35A16-5703-4EDB-BEE2-F96909130138}" srcOrd="1" destOrd="0" presId="urn:microsoft.com/office/officeart/2005/8/layout/process5"/>
    <dgm:cxn modelId="{F1D7210C-9B7D-42F7-8670-4D5214B12C47}" type="presOf" srcId="{9BDB4A40-CE58-44A9-9C3F-61F63B9C849D}" destId="{EACF5FCE-E4D8-4BFE-8368-0E98D1E53B39}" srcOrd="0" destOrd="0" presId="urn:microsoft.com/office/officeart/2005/8/layout/process5"/>
    <dgm:cxn modelId="{1512B91A-FF04-4339-867D-D4580DB2CD0B}" type="presOf" srcId="{5AE0E011-4718-4458-9EC7-D0030EAEFFF9}" destId="{3577FD2E-FF9F-4F62-B577-C15B5030E8AE}" srcOrd="0" destOrd="0" presId="urn:microsoft.com/office/officeart/2005/8/layout/process5"/>
    <dgm:cxn modelId="{40ABB121-1A6A-49BF-A6E6-05ECF0BB3A68}" type="presOf" srcId="{1C4AA7D5-8663-4ACC-9BE5-183EAA0DAD29}" destId="{74B60D4D-8287-411E-9E34-6B7E7D466209}" srcOrd="0" destOrd="0" presId="urn:microsoft.com/office/officeart/2005/8/layout/process5"/>
    <dgm:cxn modelId="{E5618E34-120F-4E0D-8DCE-2BBC11044DAD}" type="presOf" srcId="{43DF30DD-D5DA-42EF-9FBE-269F6608FAF2}" destId="{0F0A4954-EC1F-4122-B102-F20CE2C1EDF8}" srcOrd="0" destOrd="0" presId="urn:microsoft.com/office/officeart/2005/8/layout/process5"/>
    <dgm:cxn modelId="{22309263-D863-4631-9DA5-490418B376BE}" srcId="{9BDB4A40-CE58-44A9-9C3F-61F63B9C849D}" destId="{FC49D058-DCE4-4193-9C0C-E817EC9FA32F}" srcOrd="3" destOrd="0" parTransId="{4B79A098-D539-4212-8E65-BBDE86428DA3}" sibTransId="{5AE0E011-4718-4458-9EC7-D0030EAEFFF9}"/>
    <dgm:cxn modelId="{17BF3669-1D4D-41DF-B11A-53787664506E}" srcId="{9BDB4A40-CE58-44A9-9C3F-61F63B9C849D}" destId="{1C4AA7D5-8663-4ACC-9BE5-183EAA0DAD29}" srcOrd="4" destOrd="0" parTransId="{2B83415F-65E6-4AB5-A76E-AA522121CB61}" sibTransId="{B50E37E0-7432-4D38-906F-9A18E5760C1D}"/>
    <dgm:cxn modelId="{C7DCA16A-949B-4959-8FDD-BF2823525CD2}" type="presOf" srcId="{BCB104B4-601D-4037-ADEB-250762FE2B68}" destId="{47858F02-E915-4A51-981F-2B7DD030042C}" srcOrd="0" destOrd="0" presId="urn:microsoft.com/office/officeart/2005/8/layout/process5"/>
    <dgm:cxn modelId="{66EAE74D-66F0-4368-B1DA-E13809ABA17C}" srcId="{9BDB4A40-CE58-44A9-9C3F-61F63B9C849D}" destId="{9C1ABD8B-0B61-4F2C-A90A-235BE93C70C5}" srcOrd="5" destOrd="0" parTransId="{784F4CD2-42B0-4AAC-B98B-21D22516E0C9}" sibTransId="{C783E523-5293-46DF-AFFF-35ECF261F455}"/>
    <dgm:cxn modelId="{D560686F-FCB4-4AB9-86FD-FB76C523C2A3}" type="presOf" srcId="{2DC74E48-82F9-47D3-B17E-3A579B9343CD}" destId="{3DB958B3-FA42-4B11-B2FE-C24EB558D03A}" srcOrd="1" destOrd="0" presId="urn:microsoft.com/office/officeart/2005/8/layout/process5"/>
    <dgm:cxn modelId="{3F5BD14F-D028-4525-BBFD-32BB55A7E188}" type="presOf" srcId="{9C1ABD8B-0B61-4F2C-A90A-235BE93C70C5}" destId="{7493A0B5-181E-4B45-98BD-125765230EE2}" srcOrd="0" destOrd="0" presId="urn:microsoft.com/office/officeart/2005/8/layout/process5"/>
    <dgm:cxn modelId="{9818F178-9845-4E06-B784-0B4DC54E5EFB}" type="presOf" srcId="{96B38AA9-2A49-4B3E-BB1D-B4715E0B2389}" destId="{63F4007A-A722-4EE1-9D07-3F936692EDB2}" srcOrd="0" destOrd="0" presId="urn:microsoft.com/office/officeart/2005/8/layout/process5"/>
    <dgm:cxn modelId="{13CA7297-F83B-4A27-B43E-43F6C768B7E4}" type="presOf" srcId="{B50E37E0-7432-4D38-906F-9A18E5760C1D}" destId="{3EA9CE18-A63C-4723-912F-7BB8879FD64F}" srcOrd="1" destOrd="0" presId="urn:microsoft.com/office/officeart/2005/8/layout/process5"/>
    <dgm:cxn modelId="{C9BACB97-7DD0-40B3-A8F6-55648624EECD}" srcId="{9BDB4A40-CE58-44A9-9C3F-61F63B9C849D}" destId="{9290AD06-D80B-4CE5-974A-92ACB0067993}" srcOrd="1" destOrd="0" parTransId="{15304281-19C6-44DE-BFE2-B09137075FDC}" sibTransId="{BCB104B4-601D-4037-ADEB-250762FE2B68}"/>
    <dgm:cxn modelId="{28F907A0-ABF2-4344-94E6-FDA187F9B186}" type="presOf" srcId="{FC49D058-DCE4-4193-9C0C-E817EC9FA32F}" destId="{46494154-18F1-4D1C-B544-20CF46E60B50}" srcOrd="0" destOrd="0" presId="urn:microsoft.com/office/officeart/2005/8/layout/process5"/>
    <dgm:cxn modelId="{849D2EAF-1B55-4CCD-89AE-55E0E0F92219}" type="presOf" srcId="{2DC74E48-82F9-47D3-B17E-3A579B9343CD}" destId="{2B58336A-69EA-4E56-82C9-EFDAF0336F3E}" srcOrd="0" destOrd="0" presId="urn:microsoft.com/office/officeart/2005/8/layout/process5"/>
    <dgm:cxn modelId="{1A7FA4B1-ED3D-47E5-B013-464927DF59C6}" type="presOf" srcId="{43DF30DD-D5DA-42EF-9FBE-269F6608FAF2}" destId="{6C60DDE2-1BD0-424C-8A6C-E8C4E685A538}" srcOrd="1" destOrd="0" presId="urn:microsoft.com/office/officeart/2005/8/layout/process5"/>
    <dgm:cxn modelId="{4EFE47D1-86CD-4A38-87CE-685D03152DBE}" type="presOf" srcId="{B50E37E0-7432-4D38-906F-9A18E5760C1D}" destId="{B3624A8F-27F4-4759-A76D-43B0D0C0A70F}" srcOrd="0" destOrd="0" presId="urn:microsoft.com/office/officeart/2005/8/layout/process5"/>
    <dgm:cxn modelId="{522F62D3-8A80-4A07-B238-9B347CB08E11}" type="presOf" srcId="{BCB104B4-601D-4037-ADEB-250762FE2B68}" destId="{0917D522-67EC-46BF-BB83-131530E7F6BC}" srcOrd="1" destOrd="0" presId="urn:microsoft.com/office/officeart/2005/8/layout/process5"/>
    <dgm:cxn modelId="{D06477D3-87E6-4332-8C24-0F7E0F1C6FA9}" srcId="{9BDB4A40-CE58-44A9-9C3F-61F63B9C849D}" destId="{96B38AA9-2A49-4B3E-BB1D-B4715E0B2389}" srcOrd="2" destOrd="0" parTransId="{C0C8994D-B447-46DD-9F28-D673E152433C}" sibTransId="{43DF30DD-D5DA-42EF-9FBE-269F6608FAF2}"/>
    <dgm:cxn modelId="{998AD1D6-8964-4603-AB32-2B826F4C04DC}" type="presOf" srcId="{2C892815-BDEA-4CFC-B1E8-DD0E5BA9451E}" destId="{A3E9DE8B-6795-49DF-9CA0-7789B44C36B2}" srcOrd="0" destOrd="0" presId="urn:microsoft.com/office/officeart/2005/8/layout/process5"/>
    <dgm:cxn modelId="{E50121DD-875F-42D1-95C2-A9973E208EF6}" type="presOf" srcId="{9290AD06-D80B-4CE5-974A-92ACB0067993}" destId="{7877DFCA-6371-4207-A4E4-FCF09126EB6D}" srcOrd="0" destOrd="0" presId="urn:microsoft.com/office/officeart/2005/8/layout/process5"/>
    <dgm:cxn modelId="{1838A160-7F80-46DB-84DA-7669931201F7}" type="presParOf" srcId="{EACF5FCE-E4D8-4BFE-8368-0E98D1E53B39}" destId="{A3E9DE8B-6795-49DF-9CA0-7789B44C36B2}" srcOrd="0" destOrd="0" presId="urn:microsoft.com/office/officeart/2005/8/layout/process5"/>
    <dgm:cxn modelId="{CD8C193F-6EC8-48FC-85E0-823F790097EA}" type="presParOf" srcId="{EACF5FCE-E4D8-4BFE-8368-0E98D1E53B39}" destId="{2B58336A-69EA-4E56-82C9-EFDAF0336F3E}" srcOrd="1" destOrd="0" presId="urn:microsoft.com/office/officeart/2005/8/layout/process5"/>
    <dgm:cxn modelId="{C0B392C6-66CD-4692-88B2-5418BD8057C6}" type="presParOf" srcId="{2B58336A-69EA-4E56-82C9-EFDAF0336F3E}" destId="{3DB958B3-FA42-4B11-B2FE-C24EB558D03A}" srcOrd="0" destOrd="0" presId="urn:microsoft.com/office/officeart/2005/8/layout/process5"/>
    <dgm:cxn modelId="{7CBE37F9-361A-43EC-B51B-E7F88E91059B}" type="presParOf" srcId="{EACF5FCE-E4D8-4BFE-8368-0E98D1E53B39}" destId="{7877DFCA-6371-4207-A4E4-FCF09126EB6D}" srcOrd="2" destOrd="0" presId="urn:microsoft.com/office/officeart/2005/8/layout/process5"/>
    <dgm:cxn modelId="{EBDC96A9-35B3-4DE2-B594-C53BB53E2AFD}" type="presParOf" srcId="{EACF5FCE-E4D8-4BFE-8368-0E98D1E53B39}" destId="{47858F02-E915-4A51-981F-2B7DD030042C}" srcOrd="3" destOrd="0" presId="urn:microsoft.com/office/officeart/2005/8/layout/process5"/>
    <dgm:cxn modelId="{AC07405D-31D2-4832-A05B-143ED543AFD7}" type="presParOf" srcId="{47858F02-E915-4A51-981F-2B7DD030042C}" destId="{0917D522-67EC-46BF-BB83-131530E7F6BC}" srcOrd="0" destOrd="0" presId="urn:microsoft.com/office/officeart/2005/8/layout/process5"/>
    <dgm:cxn modelId="{14C08F1E-ED7E-41F7-896C-11233183DF64}" type="presParOf" srcId="{EACF5FCE-E4D8-4BFE-8368-0E98D1E53B39}" destId="{63F4007A-A722-4EE1-9D07-3F936692EDB2}" srcOrd="4" destOrd="0" presId="urn:microsoft.com/office/officeart/2005/8/layout/process5"/>
    <dgm:cxn modelId="{B0605A62-E454-4C97-9AA4-32BF6DF745F2}" type="presParOf" srcId="{EACF5FCE-E4D8-4BFE-8368-0E98D1E53B39}" destId="{0F0A4954-EC1F-4122-B102-F20CE2C1EDF8}" srcOrd="5" destOrd="0" presId="urn:microsoft.com/office/officeart/2005/8/layout/process5"/>
    <dgm:cxn modelId="{DE2B5C2B-F70D-481D-B341-D179FD3020F4}" type="presParOf" srcId="{0F0A4954-EC1F-4122-B102-F20CE2C1EDF8}" destId="{6C60DDE2-1BD0-424C-8A6C-E8C4E685A538}" srcOrd="0" destOrd="0" presId="urn:microsoft.com/office/officeart/2005/8/layout/process5"/>
    <dgm:cxn modelId="{B2F93AC8-70F5-40EF-992D-EE6FA39EF056}" type="presParOf" srcId="{EACF5FCE-E4D8-4BFE-8368-0E98D1E53B39}" destId="{46494154-18F1-4D1C-B544-20CF46E60B50}" srcOrd="6" destOrd="0" presId="urn:microsoft.com/office/officeart/2005/8/layout/process5"/>
    <dgm:cxn modelId="{5E3749C9-858D-4E64-B197-A17C8633F5D5}" type="presParOf" srcId="{EACF5FCE-E4D8-4BFE-8368-0E98D1E53B39}" destId="{3577FD2E-FF9F-4F62-B577-C15B5030E8AE}" srcOrd="7" destOrd="0" presId="urn:microsoft.com/office/officeart/2005/8/layout/process5"/>
    <dgm:cxn modelId="{FB049048-0A83-4382-9515-FFFC113C446D}" type="presParOf" srcId="{3577FD2E-FF9F-4F62-B577-C15B5030E8AE}" destId="{4CB35A16-5703-4EDB-BEE2-F96909130138}" srcOrd="0" destOrd="0" presId="urn:microsoft.com/office/officeart/2005/8/layout/process5"/>
    <dgm:cxn modelId="{E72CC72A-A101-4D52-B376-67C09DEE94A7}" type="presParOf" srcId="{EACF5FCE-E4D8-4BFE-8368-0E98D1E53B39}" destId="{74B60D4D-8287-411E-9E34-6B7E7D466209}" srcOrd="8" destOrd="0" presId="urn:microsoft.com/office/officeart/2005/8/layout/process5"/>
    <dgm:cxn modelId="{068472B6-C99A-4992-B072-B5D2F49B82E3}" type="presParOf" srcId="{EACF5FCE-E4D8-4BFE-8368-0E98D1E53B39}" destId="{B3624A8F-27F4-4759-A76D-43B0D0C0A70F}" srcOrd="9" destOrd="0" presId="urn:microsoft.com/office/officeart/2005/8/layout/process5"/>
    <dgm:cxn modelId="{FCBE61DE-BE0E-42C1-9C0B-C82930C6FF13}" type="presParOf" srcId="{B3624A8F-27F4-4759-A76D-43B0D0C0A70F}" destId="{3EA9CE18-A63C-4723-912F-7BB8879FD64F}" srcOrd="0" destOrd="0" presId="urn:microsoft.com/office/officeart/2005/8/layout/process5"/>
    <dgm:cxn modelId="{641C4016-0A5B-405F-968E-5FCE86D49E95}" type="presParOf" srcId="{EACF5FCE-E4D8-4BFE-8368-0E98D1E53B39}" destId="{7493A0B5-181E-4B45-98BD-125765230EE2}" srcOrd="10"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931A03-EF04-4BEB-A118-49BD051F43E6}">
      <dsp:nvSpPr>
        <dsp:cNvPr id="0" name=""/>
        <dsp:cNvSpPr/>
      </dsp:nvSpPr>
      <dsp:spPr>
        <a:xfrm>
          <a:off x="1676404" y="1295399"/>
          <a:ext cx="1669269" cy="1021660"/>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t>Port of Seattle</a:t>
          </a:r>
        </a:p>
      </dsp:txBody>
      <dsp:txXfrm>
        <a:off x="1920863" y="1445018"/>
        <a:ext cx="1180351" cy="722422"/>
      </dsp:txXfrm>
    </dsp:sp>
    <dsp:sp modelId="{64D0137E-184B-4CEB-A630-E6BAFCADEF71}">
      <dsp:nvSpPr>
        <dsp:cNvPr id="0" name=""/>
        <dsp:cNvSpPr/>
      </dsp:nvSpPr>
      <dsp:spPr>
        <a:xfrm rot="16264420">
          <a:off x="2386238" y="1142427"/>
          <a:ext cx="273879" cy="32178"/>
        </a:xfrm>
        <a:custGeom>
          <a:avLst/>
          <a:gdLst/>
          <a:ahLst/>
          <a:cxnLst/>
          <a:rect l="0" t="0" r="0" b="0"/>
          <a:pathLst>
            <a:path>
              <a:moveTo>
                <a:pt x="0" y="16089"/>
              </a:moveTo>
              <a:lnTo>
                <a:pt x="273879" y="16089"/>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16330" y="1151669"/>
        <a:ext cx="13693" cy="13693"/>
      </dsp:txXfrm>
    </dsp:sp>
    <dsp:sp modelId="{CE6F379F-E464-4F06-873F-614C5C5B508B}">
      <dsp:nvSpPr>
        <dsp:cNvPr id="0" name=""/>
        <dsp:cNvSpPr/>
      </dsp:nvSpPr>
      <dsp:spPr>
        <a:xfrm>
          <a:off x="1905003" y="0"/>
          <a:ext cx="1260626" cy="1021660"/>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Aviation</a:t>
          </a:r>
        </a:p>
      </dsp:txBody>
      <dsp:txXfrm>
        <a:off x="2089617" y="149619"/>
        <a:ext cx="891398" cy="722422"/>
      </dsp:txXfrm>
    </dsp:sp>
    <dsp:sp modelId="{98999256-ECC1-4EA1-8D45-1F85E92957EE}">
      <dsp:nvSpPr>
        <dsp:cNvPr id="0" name=""/>
        <dsp:cNvSpPr/>
      </dsp:nvSpPr>
      <dsp:spPr>
        <a:xfrm rot="82729">
          <a:off x="3345008" y="1811937"/>
          <a:ext cx="143286" cy="32178"/>
        </a:xfrm>
        <a:custGeom>
          <a:avLst/>
          <a:gdLst/>
          <a:ahLst/>
          <a:cxnLst/>
          <a:rect l="0" t="0" r="0" b="0"/>
          <a:pathLst>
            <a:path>
              <a:moveTo>
                <a:pt x="0" y="16089"/>
              </a:moveTo>
              <a:lnTo>
                <a:pt x="143286" y="16089"/>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13069" y="1824444"/>
        <a:ext cx="7164" cy="7164"/>
      </dsp:txXfrm>
    </dsp:sp>
    <dsp:sp modelId="{BEBC45EF-83AA-41A5-BF1D-C993627F7707}">
      <dsp:nvSpPr>
        <dsp:cNvPr id="0" name=""/>
        <dsp:cNvSpPr/>
      </dsp:nvSpPr>
      <dsp:spPr>
        <a:xfrm>
          <a:off x="3487109" y="1343369"/>
          <a:ext cx="2033869" cy="1021660"/>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Economic Development</a:t>
          </a:r>
        </a:p>
      </dsp:txBody>
      <dsp:txXfrm>
        <a:off x="3784962" y="1492988"/>
        <a:ext cx="1438163" cy="722422"/>
      </dsp:txXfrm>
    </dsp:sp>
    <dsp:sp modelId="{4A7CFFB3-552C-43B7-AACF-7B1A56BE06D9}">
      <dsp:nvSpPr>
        <dsp:cNvPr id="0" name=""/>
        <dsp:cNvSpPr/>
      </dsp:nvSpPr>
      <dsp:spPr>
        <a:xfrm rot="5391197">
          <a:off x="2327978" y="2485810"/>
          <a:ext cx="369683" cy="32178"/>
        </a:xfrm>
        <a:custGeom>
          <a:avLst/>
          <a:gdLst/>
          <a:ahLst/>
          <a:cxnLst/>
          <a:rect l="0" t="0" r="0" b="0"/>
          <a:pathLst>
            <a:path>
              <a:moveTo>
                <a:pt x="0" y="16089"/>
              </a:moveTo>
              <a:lnTo>
                <a:pt x="369683" y="16089"/>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03578" y="2492657"/>
        <a:ext cx="18484" cy="18484"/>
      </dsp:txXfrm>
    </dsp:sp>
    <dsp:sp modelId="{1BA2D493-28CF-4DA8-835C-48BF5A7997E2}">
      <dsp:nvSpPr>
        <dsp:cNvPr id="0" name=""/>
        <dsp:cNvSpPr/>
      </dsp:nvSpPr>
      <dsp:spPr>
        <a:xfrm>
          <a:off x="1808088" y="2686739"/>
          <a:ext cx="1413027" cy="1021660"/>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NW Seaport Alliance</a:t>
          </a:r>
        </a:p>
      </dsp:txBody>
      <dsp:txXfrm>
        <a:off x="2015021" y="2836358"/>
        <a:ext cx="999161" cy="722422"/>
      </dsp:txXfrm>
    </dsp:sp>
    <dsp:sp modelId="{286EB966-D4A3-4A33-B784-2CE3657A3E7E}">
      <dsp:nvSpPr>
        <dsp:cNvPr id="0" name=""/>
        <dsp:cNvSpPr/>
      </dsp:nvSpPr>
      <dsp:spPr>
        <a:xfrm rot="10700940">
          <a:off x="1495865" y="1816785"/>
          <a:ext cx="181499" cy="32178"/>
        </a:xfrm>
        <a:custGeom>
          <a:avLst/>
          <a:gdLst/>
          <a:ahLst/>
          <a:cxnLst/>
          <a:rect l="0" t="0" r="0" b="0"/>
          <a:pathLst>
            <a:path>
              <a:moveTo>
                <a:pt x="0" y="16089"/>
              </a:moveTo>
              <a:lnTo>
                <a:pt x="181499" y="16089"/>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1582078" y="1828336"/>
        <a:ext cx="9074" cy="9074"/>
      </dsp:txXfrm>
    </dsp:sp>
    <dsp:sp modelId="{90F53465-A360-4B2C-A08B-21B5647654CE}">
      <dsp:nvSpPr>
        <dsp:cNvPr id="0" name=""/>
        <dsp:cNvSpPr/>
      </dsp:nvSpPr>
      <dsp:spPr>
        <a:xfrm>
          <a:off x="197145" y="1343369"/>
          <a:ext cx="1299193" cy="1021660"/>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Maritime</a:t>
          </a:r>
        </a:p>
      </dsp:txBody>
      <dsp:txXfrm>
        <a:off x="387407" y="1492988"/>
        <a:ext cx="918669" cy="7224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5BD472-0F9F-4076-A08D-B41A890C05DF}">
      <dsp:nvSpPr>
        <dsp:cNvPr id="0" name=""/>
        <dsp:cNvSpPr/>
      </dsp:nvSpPr>
      <dsp:spPr>
        <a:xfrm>
          <a:off x="491489" y="0"/>
          <a:ext cx="5570220" cy="40640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167108-45E3-4E87-AF96-EB7809D18410}">
      <dsp:nvSpPr>
        <dsp:cNvPr id="0" name=""/>
        <dsp:cNvSpPr/>
      </dsp:nvSpPr>
      <dsp:spPr>
        <a:xfrm>
          <a:off x="1921" y="1219199"/>
          <a:ext cx="2000090" cy="16256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Owner defines project goals &amp; business case</a:t>
          </a:r>
        </a:p>
      </dsp:txBody>
      <dsp:txXfrm>
        <a:off x="81276" y="1298554"/>
        <a:ext cx="1841380" cy="1466890"/>
      </dsp:txXfrm>
    </dsp:sp>
    <dsp:sp modelId="{8A72594F-166E-43CE-A9AA-F8A58F7A7370}">
      <dsp:nvSpPr>
        <dsp:cNvPr id="0" name=""/>
        <dsp:cNvSpPr/>
      </dsp:nvSpPr>
      <dsp:spPr>
        <a:xfrm>
          <a:off x="2276554" y="812799"/>
          <a:ext cx="2000090" cy="24384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Key success factors are expressed in Project scope, quality, schedule and budget</a:t>
          </a:r>
        </a:p>
      </dsp:txBody>
      <dsp:txXfrm>
        <a:off x="2374190" y="910435"/>
        <a:ext cx="1804818" cy="2243128"/>
      </dsp:txXfrm>
    </dsp:sp>
    <dsp:sp modelId="{7090CD77-9E2E-4939-84DC-8985D1801461}">
      <dsp:nvSpPr>
        <dsp:cNvPr id="0" name=""/>
        <dsp:cNvSpPr/>
      </dsp:nvSpPr>
      <dsp:spPr>
        <a:xfrm>
          <a:off x="4551188" y="889000"/>
          <a:ext cx="2000090" cy="228600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Decision matrix to select best project delivery method</a:t>
          </a:r>
        </a:p>
      </dsp:txBody>
      <dsp:txXfrm>
        <a:off x="4648824" y="986636"/>
        <a:ext cx="1804818" cy="20907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E9DE8B-6795-49DF-9CA0-7789B44C36B2}">
      <dsp:nvSpPr>
        <dsp:cNvPr id="0" name=""/>
        <dsp:cNvSpPr/>
      </dsp:nvSpPr>
      <dsp:spPr>
        <a:xfrm>
          <a:off x="178058" y="445695"/>
          <a:ext cx="2317446" cy="139046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Signika" panose="02010003020600000004" pitchFamily="2" charset="0"/>
            </a:rPr>
            <a:t>PM initiates Project Notebook process to document preliminary scope, schedule and budget</a:t>
          </a:r>
        </a:p>
      </dsp:txBody>
      <dsp:txXfrm>
        <a:off x="218783" y="486420"/>
        <a:ext cx="2235996" cy="1309018"/>
      </dsp:txXfrm>
    </dsp:sp>
    <dsp:sp modelId="{2B58336A-69EA-4E56-82C9-EFDAF0336F3E}">
      <dsp:nvSpPr>
        <dsp:cNvPr id="0" name=""/>
        <dsp:cNvSpPr/>
      </dsp:nvSpPr>
      <dsp:spPr>
        <a:xfrm>
          <a:off x="2699440" y="853565"/>
          <a:ext cx="491298" cy="574726"/>
        </a:xfrm>
        <a:prstGeom prst="rightArrow">
          <a:avLst>
            <a:gd name="adj1" fmla="val 60000"/>
            <a:gd name="adj2" fmla="val 50000"/>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699440" y="968510"/>
        <a:ext cx="343909" cy="344836"/>
      </dsp:txXfrm>
    </dsp:sp>
    <dsp:sp modelId="{7877DFCA-6371-4207-A4E4-FCF09126EB6D}">
      <dsp:nvSpPr>
        <dsp:cNvPr id="0" name=""/>
        <dsp:cNvSpPr/>
      </dsp:nvSpPr>
      <dsp:spPr>
        <a:xfrm>
          <a:off x="3422484" y="445695"/>
          <a:ext cx="2317446" cy="139046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latin typeface="Signika" panose="02010003020600000004" pitchFamily="2" charset="0"/>
            </a:rPr>
            <a:t>PM follows CPO-8 Policy on Acquisition Planning Process to strategize and determine how project should best be delivered/procured</a:t>
          </a:r>
        </a:p>
      </dsp:txBody>
      <dsp:txXfrm>
        <a:off x="3463209" y="486420"/>
        <a:ext cx="2235996" cy="1309018"/>
      </dsp:txXfrm>
    </dsp:sp>
    <dsp:sp modelId="{47858F02-E915-4A51-981F-2B7DD030042C}">
      <dsp:nvSpPr>
        <dsp:cNvPr id="0" name=""/>
        <dsp:cNvSpPr/>
      </dsp:nvSpPr>
      <dsp:spPr>
        <a:xfrm rot="135787">
          <a:off x="5949766" y="917656"/>
          <a:ext cx="506383" cy="574726"/>
        </a:xfrm>
        <a:prstGeom prst="rightArrow">
          <a:avLst>
            <a:gd name="adj1" fmla="val 60000"/>
            <a:gd name="adj2" fmla="val 50000"/>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949825" y="1029602"/>
        <a:ext cx="354468" cy="344836"/>
      </dsp:txXfrm>
    </dsp:sp>
    <dsp:sp modelId="{63F4007A-A722-4EE1-9D07-3F936692EDB2}">
      <dsp:nvSpPr>
        <dsp:cNvPr id="0" name=""/>
        <dsp:cNvSpPr/>
      </dsp:nvSpPr>
      <dsp:spPr>
        <a:xfrm>
          <a:off x="6694626" y="131247"/>
          <a:ext cx="2317446" cy="2277989"/>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Signika" panose="02010003020600000004" pitchFamily="2" charset="0"/>
            </a:rPr>
            <a:t>PM conducts Acqusition Planning Meeting with CM, Contracting Managers, key stakeholders and their respective  team and senior managers to evaluate the specific project and best delivery options</a:t>
          </a:r>
        </a:p>
      </dsp:txBody>
      <dsp:txXfrm>
        <a:off x="6761346" y="197967"/>
        <a:ext cx="2184006" cy="2144549"/>
      </dsp:txXfrm>
    </dsp:sp>
    <dsp:sp modelId="{0F0A4954-EC1F-4122-B102-F20CE2C1EDF8}">
      <dsp:nvSpPr>
        <dsp:cNvPr id="0" name=""/>
        <dsp:cNvSpPr/>
      </dsp:nvSpPr>
      <dsp:spPr>
        <a:xfrm rot="5412844">
          <a:off x="7678158" y="2432591"/>
          <a:ext cx="339548" cy="574726"/>
        </a:xfrm>
        <a:prstGeom prst="rightArrow">
          <a:avLst>
            <a:gd name="adj1" fmla="val 60000"/>
            <a:gd name="adj2" fmla="val 50000"/>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5400000">
        <a:off x="7675704" y="2550180"/>
        <a:ext cx="344836" cy="237684"/>
      </dsp:txXfrm>
    </dsp:sp>
    <dsp:sp modelId="{46494154-18F1-4D1C-B544-20CF46E60B50}">
      <dsp:nvSpPr>
        <dsp:cNvPr id="0" name=""/>
        <dsp:cNvSpPr/>
      </dsp:nvSpPr>
      <dsp:spPr>
        <a:xfrm>
          <a:off x="6685379" y="3049891"/>
          <a:ext cx="2317446" cy="139046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latin typeface="Signika" panose="02010003020600000004" pitchFamily="2" charset="0"/>
            </a:rPr>
            <a:t>PM documents recommeneded project delivery/procurement methodolgy </a:t>
          </a:r>
        </a:p>
      </dsp:txBody>
      <dsp:txXfrm>
        <a:off x="6726104" y="3090616"/>
        <a:ext cx="2235996" cy="1309018"/>
      </dsp:txXfrm>
    </dsp:sp>
    <dsp:sp modelId="{3577FD2E-FF9F-4F62-B577-C15B5030E8AE}">
      <dsp:nvSpPr>
        <dsp:cNvPr id="0" name=""/>
        <dsp:cNvSpPr/>
      </dsp:nvSpPr>
      <dsp:spPr>
        <a:xfrm rot="10738857">
          <a:off x="6087097" y="3485254"/>
          <a:ext cx="422829" cy="574726"/>
        </a:xfrm>
        <a:prstGeom prst="rightArrow">
          <a:avLst>
            <a:gd name="adj1" fmla="val 60000"/>
            <a:gd name="adj2" fmla="val 50000"/>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6213936" y="3599071"/>
        <a:ext cx="295980" cy="344836"/>
      </dsp:txXfrm>
    </dsp:sp>
    <dsp:sp modelId="{74B60D4D-8287-411E-9E34-6B7E7D466209}">
      <dsp:nvSpPr>
        <dsp:cNvPr id="0" name=""/>
        <dsp:cNvSpPr/>
      </dsp:nvSpPr>
      <dsp:spPr>
        <a:xfrm>
          <a:off x="3570267" y="3105301"/>
          <a:ext cx="2317446" cy="139046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latin typeface="Signika" panose="02010003020600000004" pitchFamily="2" charset="0"/>
            </a:rPr>
            <a:t>PM obtains concurrence from Investment Committee</a:t>
          </a:r>
        </a:p>
      </dsp:txBody>
      <dsp:txXfrm>
        <a:off x="3610992" y="3146026"/>
        <a:ext cx="2235996" cy="1309018"/>
      </dsp:txXfrm>
    </dsp:sp>
    <dsp:sp modelId="{B3624A8F-27F4-4759-A76D-43B0D0C0A70F}">
      <dsp:nvSpPr>
        <dsp:cNvPr id="0" name=""/>
        <dsp:cNvSpPr/>
      </dsp:nvSpPr>
      <dsp:spPr>
        <a:xfrm rot="10819848">
          <a:off x="2909669" y="3504015"/>
          <a:ext cx="466827" cy="574726"/>
        </a:xfrm>
        <a:prstGeom prst="rightArrow">
          <a:avLst>
            <a:gd name="adj1" fmla="val 60000"/>
            <a:gd name="adj2" fmla="val 50000"/>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rot="10800000">
        <a:off x="3049716" y="3619364"/>
        <a:ext cx="326779" cy="344836"/>
      </dsp:txXfrm>
    </dsp:sp>
    <dsp:sp modelId="{7493A0B5-181E-4B45-98BD-125765230EE2}">
      <dsp:nvSpPr>
        <dsp:cNvPr id="0" name=""/>
        <dsp:cNvSpPr/>
      </dsp:nvSpPr>
      <dsp:spPr>
        <a:xfrm>
          <a:off x="372028" y="3086835"/>
          <a:ext cx="2317446" cy="1390468"/>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latin typeface="Signika" panose="02010003020600000004" pitchFamily="2" charset="0"/>
            </a:rPr>
            <a:t>PM obtains final approval from Port of Seattle Commission</a:t>
          </a:r>
        </a:p>
      </dsp:txBody>
      <dsp:txXfrm>
        <a:off x="412753" y="3127560"/>
        <a:ext cx="2235996" cy="1309018"/>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17" tIns="46659" rIns="93317" bIns="46659"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317" tIns="46659" rIns="93317" bIns="46659" rtlCol="0"/>
          <a:lstStyle>
            <a:lvl1pPr algn="r">
              <a:defRPr sz="1200"/>
            </a:lvl1pPr>
          </a:lstStyle>
          <a:p>
            <a:fld id="{8BD6DBA6-0E77-4569-BB1B-0336914A8778}" type="datetimeFigureOut">
              <a:rPr lang="en-US" smtClean="0"/>
              <a:t>1/23/2020</a:t>
            </a:fld>
            <a:endParaRPr lang="en-US"/>
          </a:p>
        </p:txBody>
      </p:sp>
      <p:sp>
        <p:nvSpPr>
          <p:cNvPr id="4" name="Footer Placeholder 3"/>
          <p:cNvSpPr>
            <a:spLocks noGrp="1"/>
          </p:cNvSpPr>
          <p:nvPr>
            <p:ph type="ftr" sz="quarter" idx="2"/>
          </p:nvPr>
        </p:nvSpPr>
        <p:spPr>
          <a:xfrm>
            <a:off x="0" y="8842030"/>
            <a:ext cx="3043343" cy="465455"/>
          </a:xfrm>
          <a:prstGeom prst="rect">
            <a:avLst/>
          </a:prstGeom>
        </p:spPr>
        <p:txBody>
          <a:bodyPr vert="horz" lIns="93317" tIns="46659" rIns="93317" bIns="46659"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30"/>
            <a:ext cx="3043343" cy="465455"/>
          </a:xfrm>
          <a:prstGeom prst="rect">
            <a:avLst/>
          </a:prstGeom>
        </p:spPr>
        <p:txBody>
          <a:bodyPr vert="horz" lIns="93317" tIns="46659" rIns="93317" bIns="46659" rtlCol="0" anchor="b"/>
          <a:lstStyle>
            <a:lvl1pPr algn="r">
              <a:defRPr sz="1200"/>
            </a:lvl1pPr>
          </a:lstStyle>
          <a:p>
            <a:fld id="{BF56C724-4C00-4144-ACB7-366E0C1DAA47}" type="slidenum">
              <a:rPr lang="en-US" smtClean="0"/>
              <a:t>‹#›</a:t>
            </a:fld>
            <a:endParaRPr lang="en-US"/>
          </a:p>
        </p:txBody>
      </p:sp>
    </p:spTree>
    <p:extLst>
      <p:ext uri="{BB962C8B-B14F-4D97-AF65-F5344CB8AC3E}">
        <p14:creationId xmlns:p14="http://schemas.microsoft.com/office/powerpoint/2010/main" val="39527148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979" cy="465773"/>
          </a:xfrm>
          <a:prstGeom prst="rect">
            <a:avLst/>
          </a:prstGeom>
        </p:spPr>
        <p:txBody>
          <a:bodyPr vert="horz" lIns="91577" tIns="45789" rIns="91577" bIns="45789" rtlCol="0"/>
          <a:lstStyle>
            <a:lvl1pPr algn="l">
              <a:defRPr sz="1200"/>
            </a:lvl1pPr>
          </a:lstStyle>
          <a:p>
            <a:endParaRPr lang="en-US"/>
          </a:p>
        </p:txBody>
      </p:sp>
      <p:sp>
        <p:nvSpPr>
          <p:cNvPr id="3" name="Date Placeholder 2"/>
          <p:cNvSpPr>
            <a:spLocks noGrp="1"/>
          </p:cNvSpPr>
          <p:nvPr>
            <p:ph type="dt" idx="1"/>
          </p:nvPr>
        </p:nvSpPr>
        <p:spPr>
          <a:xfrm>
            <a:off x="3977531" y="0"/>
            <a:ext cx="3043979" cy="465773"/>
          </a:xfrm>
          <a:prstGeom prst="rect">
            <a:avLst/>
          </a:prstGeom>
        </p:spPr>
        <p:txBody>
          <a:bodyPr vert="horz" lIns="91577" tIns="45789" rIns="91577" bIns="45789" rtlCol="0"/>
          <a:lstStyle>
            <a:lvl1pPr algn="r">
              <a:defRPr sz="1200"/>
            </a:lvl1pPr>
          </a:lstStyle>
          <a:p>
            <a:fld id="{9FC1E15A-3D60-4835-A9B6-B4FAEE03EBEC}" type="datetimeFigureOut">
              <a:rPr lang="en-US" smtClean="0"/>
              <a:t>1/23/2020</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1577" tIns="45789" rIns="91577" bIns="45789" rtlCol="0" anchor="ctr"/>
          <a:lstStyle/>
          <a:p>
            <a:endParaRPr lang="en-US"/>
          </a:p>
        </p:txBody>
      </p:sp>
      <p:sp>
        <p:nvSpPr>
          <p:cNvPr id="5" name="Notes Placeholder 4"/>
          <p:cNvSpPr>
            <a:spLocks noGrp="1"/>
          </p:cNvSpPr>
          <p:nvPr>
            <p:ph type="body" sz="quarter" idx="3"/>
          </p:nvPr>
        </p:nvSpPr>
        <p:spPr>
          <a:xfrm>
            <a:off x="702946" y="4422459"/>
            <a:ext cx="5617208" cy="4188778"/>
          </a:xfrm>
          <a:prstGeom prst="rect">
            <a:avLst/>
          </a:prstGeom>
        </p:spPr>
        <p:txBody>
          <a:bodyPr vert="horz" lIns="91577" tIns="45789" rIns="91577" bIns="457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41738"/>
            <a:ext cx="3043979" cy="465773"/>
          </a:xfrm>
          <a:prstGeom prst="rect">
            <a:avLst/>
          </a:prstGeom>
        </p:spPr>
        <p:txBody>
          <a:bodyPr vert="horz" lIns="91577" tIns="45789" rIns="91577" bIns="45789" rtlCol="0" anchor="b"/>
          <a:lstStyle>
            <a:lvl1pPr algn="l">
              <a:defRPr sz="1200"/>
            </a:lvl1pPr>
          </a:lstStyle>
          <a:p>
            <a:endParaRPr lang="en-US"/>
          </a:p>
        </p:txBody>
      </p:sp>
      <p:sp>
        <p:nvSpPr>
          <p:cNvPr id="7" name="Slide Number Placeholder 6"/>
          <p:cNvSpPr>
            <a:spLocks noGrp="1"/>
          </p:cNvSpPr>
          <p:nvPr>
            <p:ph type="sldNum" sz="quarter" idx="5"/>
          </p:nvPr>
        </p:nvSpPr>
        <p:spPr>
          <a:xfrm>
            <a:off x="3977531" y="8841738"/>
            <a:ext cx="3043979" cy="465773"/>
          </a:xfrm>
          <a:prstGeom prst="rect">
            <a:avLst/>
          </a:prstGeom>
        </p:spPr>
        <p:txBody>
          <a:bodyPr vert="horz" lIns="91577" tIns="45789" rIns="91577" bIns="45789" rtlCol="0" anchor="b"/>
          <a:lstStyle>
            <a:lvl1pPr algn="r">
              <a:defRPr sz="1200"/>
            </a:lvl1pPr>
          </a:lstStyle>
          <a:p>
            <a:fld id="{FDCC6113-E875-41A9-B4E5-9517CA9291A2}" type="slidenum">
              <a:rPr lang="en-US" smtClean="0"/>
              <a:t>‹#›</a:t>
            </a:fld>
            <a:endParaRPr lang="en-US"/>
          </a:p>
        </p:txBody>
      </p:sp>
    </p:spTree>
    <p:extLst>
      <p:ext uri="{BB962C8B-B14F-4D97-AF65-F5344CB8AC3E}">
        <p14:creationId xmlns:p14="http://schemas.microsoft.com/office/powerpoint/2010/main" val="3824654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CC6113-E875-41A9-B4E5-9517CA9291A2}" type="slidenum">
              <a:rPr lang="en-US" smtClean="0"/>
              <a:t>8</a:t>
            </a:fld>
            <a:endParaRPr lang="en-US"/>
          </a:p>
        </p:txBody>
      </p:sp>
    </p:spTree>
    <p:extLst>
      <p:ext uri="{BB962C8B-B14F-4D97-AF65-F5344CB8AC3E}">
        <p14:creationId xmlns:p14="http://schemas.microsoft.com/office/powerpoint/2010/main" val="3856285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DCC6113-E875-41A9-B4E5-9517CA9291A2}" type="slidenum">
              <a:rPr lang="en-US" smtClean="0"/>
              <a:t>13</a:t>
            </a:fld>
            <a:endParaRPr lang="en-US"/>
          </a:p>
        </p:txBody>
      </p:sp>
    </p:spTree>
    <p:extLst>
      <p:ext uri="{BB962C8B-B14F-4D97-AF65-F5344CB8AC3E}">
        <p14:creationId xmlns:p14="http://schemas.microsoft.com/office/powerpoint/2010/main" val="1332810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139BB0E-C32D-4A21-B520-1769EA09A058}" type="datetimeFigureOut">
              <a:rPr lang="en-US" smtClean="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CBDD1B-4264-404A-B76E-863B23B0C55E}"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39BB0E-C32D-4A21-B520-1769EA09A058}" type="datetimeFigureOut">
              <a:rPr lang="en-US" smtClean="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CBDD1B-4264-404A-B76E-863B23B0C55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5139BB0E-C32D-4A21-B520-1769EA09A058}" type="datetimeFigureOut">
              <a:rPr lang="en-US" smtClean="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CBDD1B-4264-404A-B76E-863B23B0C55E}" type="slidenum">
              <a:rPr lang="en-US" smtClean="0"/>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39BB0E-C32D-4A21-B520-1769EA09A058}" type="datetimeFigureOut">
              <a:rPr lang="en-US" smtClean="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CBDD1B-4264-404A-B76E-863B23B0C55E}" type="slidenum">
              <a:rPr lang="en-US" smtClean="0"/>
              <a:t>‹#›</a:t>
            </a:fld>
            <a:endParaRPr lang="en-US"/>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139BB0E-C32D-4A21-B520-1769EA09A058}" type="datetimeFigureOut">
              <a:rPr lang="en-US" smtClean="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CBDD1B-4264-404A-B76E-863B23B0C55E}"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5139BB0E-C32D-4A21-B520-1769EA09A058}" type="datetimeFigureOut">
              <a:rPr lang="en-US" smtClean="0"/>
              <a:t>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CBDD1B-4264-404A-B76E-863B23B0C55E}" type="slidenum">
              <a:rPr lang="en-US" smtClean="0"/>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139BB0E-C32D-4A21-B520-1769EA09A058}" type="datetimeFigureOut">
              <a:rPr lang="en-US" smtClean="0"/>
              <a:t>1/23/2020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CBDD1B-4264-404A-B76E-863B23B0C55E}"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39BB0E-C32D-4A21-B520-1769EA09A058}" type="datetimeFigureOut">
              <a:rPr lang="en-US" smtClean="0"/>
              <a:t>1/23/2020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CBDD1B-4264-404A-B76E-863B23B0C55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5139BB0E-C32D-4A21-B520-1769EA09A058}" type="datetimeFigureOut">
              <a:rPr lang="en-US" smtClean="0"/>
              <a:t>1/23/2020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CBDD1B-4264-404A-B76E-863B23B0C55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5139BB0E-C32D-4A21-B520-1769EA09A058}" type="datetimeFigureOut">
              <a:rPr lang="en-US" smtClean="0"/>
              <a:t>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CBDD1B-4264-404A-B76E-863B23B0C55E}" type="slidenum">
              <a:rPr lang="en-US" smtClean="0"/>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39BB0E-C32D-4A21-B520-1769EA09A058}" type="datetimeFigureOut">
              <a:rPr lang="en-US" smtClean="0"/>
              <a:t>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CBDD1B-4264-404A-B76E-863B23B0C55E}" type="slidenum">
              <a:rPr lang="en-US" smtClean="0"/>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5139BB0E-C32D-4A21-B520-1769EA09A058}" type="datetimeFigureOut">
              <a:rPr lang="en-US" smtClean="0"/>
              <a:t>1/23/2020</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D7CBDD1B-4264-404A-B76E-863B23B0C55E}" type="slidenum">
              <a:rPr lang="en-US" smtClean="0"/>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gif"/><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gif"/><Relationship Id="rId1" Type="http://schemas.openxmlformats.org/officeDocument/2006/relationships/slideLayout" Target="../slideLayouts/slideLayout3.xml"/><Relationship Id="rId4" Type="http://schemas.openxmlformats.org/officeDocument/2006/relationships/image" Target="../media/image11.emf"/></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gif"/><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gi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gif"/><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gif"/><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gif"/><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gif"/><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gi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gif"/><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gif"/><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gif"/><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gif"/><Relationship Id="rId1" Type="http://schemas.openxmlformats.org/officeDocument/2006/relationships/slideLayout" Target="../slideLayouts/slideLayout3.xml"/><Relationship Id="rId4" Type="http://schemas.openxmlformats.org/officeDocument/2006/relationships/image" Target="../media/image20.emf"/></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gif"/><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gif"/><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gif"/><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gif"/><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gif"/><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gif"/><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gi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g"/><Relationship Id="rId7" Type="http://schemas.openxmlformats.org/officeDocument/2006/relationships/diagramColors" Target="../diagrams/colors1.xml"/><Relationship Id="rId2" Type="http://schemas.openxmlformats.org/officeDocument/2006/relationships/image" Target="../media/image2.gif"/><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gif"/><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gif"/><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gif"/><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gif"/><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gif"/><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gi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jpg"/><Relationship Id="rId7" Type="http://schemas.openxmlformats.org/officeDocument/2006/relationships/diagramColors" Target="../diagrams/colors2.xml"/><Relationship Id="rId2" Type="http://schemas.openxmlformats.org/officeDocument/2006/relationships/image" Target="../media/image2.gif"/><Relationship Id="rId1" Type="http://schemas.openxmlformats.org/officeDocument/2006/relationships/slideLayout" Target="../slideLayouts/slideLayout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7.pn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gif"/><Relationship Id="rId1" Type="http://schemas.openxmlformats.org/officeDocument/2006/relationships/slideLayout" Target="../slideLayouts/slideLayout3.xml"/><Relationship Id="rId4" Type="http://schemas.openxmlformats.org/officeDocument/2006/relationships/image" Target="../media/image8.emf"/></Relationships>
</file>

<file path=ppt/slides/_rels/slide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9.emf"/><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gif"/><Relationship Id="rId1" Type="http://schemas.openxmlformats.org/officeDocument/2006/relationships/slideLayout" Target="../slideLayouts/slideLayout3.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0374" y="381000"/>
            <a:ext cx="8508826" cy="1828800"/>
          </a:xfrm>
        </p:spPr>
        <p:txBody>
          <a:bodyPr>
            <a:normAutofit/>
          </a:bodyPr>
          <a:lstStyle/>
          <a:p>
            <a:r>
              <a:rPr lang="en-US" sz="3600" dirty="0">
                <a:solidFill>
                  <a:schemeClr val="bg1"/>
                </a:solidFill>
              </a:rPr>
              <a:t>Port of Seattle</a:t>
            </a:r>
            <a:br>
              <a:rPr lang="en-US" sz="3600" dirty="0">
                <a:solidFill>
                  <a:schemeClr val="bg1"/>
                </a:solidFill>
              </a:rPr>
            </a:br>
            <a:r>
              <a:rPr lang="en-US" sz="3600" dirty="0">
                <a:solidFill>
                  <a:schemeClr val="bg1"/>
                </a:solidFill>
              </a:rPr>
              <a:t>Public Body Recertification</a:t>
            </a:r>
            <a:br>
              <a:rPr lang="en-US" sz="3600" dirty="0">
                <a:solidFill>
                  <a:schemeClr val="bg1"/>
                </a:solidFill>
              </a:rPr>
            </a:br>
            <a:r>
              <a:rPr lang="en-US" sz="3600" dirty="0">
                <a:solidFill>
                  <a:schemeClr val="bg1"/>
                </a:solidFill>
              </a:rPr>
              <a:t>for GC/CM and Design-Build</a:t>
            </a:r>
          </a:p>
        </p:txBody>
      </p:sp>
      <p:grpSp>
        <p:nvGrpSpPr>
          <p:cNvPr id="13" name="Group 12"/>
          <p:cNvGrpSpPr/>
          <p:nvPr/>
        </p:nvGrpSpPr>
        <p:grpSpPr>
          <a:xfrm>
            <a:off x="330374" y="5634742"/>
            <a:ext cx="3022426" cy="1147058"/>
            <a:chOff x="330374" y="5454037"/>
            <a:chExt cx="3022426" cy="1147058"/>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374" y="5912062"/>
              <a:ext cx="3022426" cy="68903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270" y="5454037"/>
              <a:ext cx="1535730" cy="775621"/>
            </a:xfrm>
            <a:prstGeom prst="rect">
              <a:avLst/>
            </a:prstGeom>
          </p:spPr>
        </p:pic>
      </p:grpSp>
      <p:grpSp>
        <p:nvGrpSpPr>
          <p:cNvPr id="6" name="Group 5"/>
          <p:cNvGrpSpPr/>
          <p:nvPr/>
        </p:nvGrpSpPr>
        <p:grpSpPr>
          <a:xfrm>
            <a:off x="273130" y="2333467"/>
            <a:ext cx="8539506" cy="1982485"/>
            <a:chOff x="-23746" y="2286000"/>
            <a:chExt cx="8539506" cy="1982485"/>
          </a:xfrm>
        </p:grpSpPr>
        <p:pic>
          <p:nvPicPr>
            <p:cNvPr id="1025" name="Picture 1" descr="http://www.portseattle.org/Business/Conference-Facilities/The-Conference-Center-at-Sea-Tac/PublishingImages/sea_ext_logo.png"/>
            <p:cNvPicPr>
              <a:picLocks noChangeAspect="1" noChangeArrowheads="1"/>
            </p:cNvPicPr>
            <p:nvPr/>
          </p:nvPicPr>
          <p:blipFill rotWithShape="1">
            <a:blip r:embed="rId4">
              <a:extLst>
                <a:ext uri="{28A0092B-C50C-407E-A947-70E740481C1C}">
                  <a14:useLocalDpi xmlns:a14="http://schemas.microsoft.com/office/drawing/2010/main" val="0"/>
                </a:ext>
              </a:extLst>
            </a:blip>
            <a:srcRect l="22791"/>
            <a:stretch/>
          </p:blipFill>
          <p:spPr bwMode="auto">
            <a:xfrm>
              <a:off x="-2669" y="2286000"/>
              <a:ext cx="3012192" cy="1979919"/>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p:nvCxnSpPr>
          <p:spPr>
            <a:xfrm flipV="1">
              <a:off x="-14547" y="4268484"/>
              <a:ext cx="8530307" cy="1"/>
            </a:xfrm>
            <a:prstGeom prst="line">
              <a:avLst/>
            </a:prstGeom>
            <a:ln w="76200">
              <a:solidFill>
                <a:schemeClr val="bg1"/>
              </a:solidFill>
            </a:ln>
          </p:spPr>
          <p:style>
            <a:lnRef idx="2">
              <a:schemeClr val="dk1"/>
            </a:lnRef>
            <a:fillRef idx="0">
              <a:schemeClr val="dk1"/>
            </a:fillRef>
            <a:effectRef idx="1">
              <a:schemeClr val="dk1"/>
            </a:effectRef>
            <a:fontRef idx="minor">
              <a:schemeClr val="tx1"/>
            </a:fontRef>
          </p:style>
        </p:cxnSp>
        <p:cxnSp>
          <p:nvCxnSpPr>
            <p:cNvPr id="16" name="Straight Connector 15"/>
            <p:cNvCxnSpPr/>
            <p:nvPr/>
          </p:nvCxnSpPr>
          <p:spPr>
            <a:xfrm>
              <a:off x="-23746" y="2286001"/>
              <a:ext cx="8539506" cy="25852"/>
            </a:xfrm>
            <a:prstGeom prst="line">
              <a:avLst/>
            </a:prstGeom>
            <a:ln w="76200">
              <a:solidFill>
                <a:schemeClr val="bg1"/>
              </a:solidFill>
            </a:ln>
          </p:spPr>
          <p:style>
            <a:lnRef idx="2">
              <a:schemeClr val="dk1"/>
            </a:lnRef>
            <a:fillRef idx="0">
              <a:schemeClr val="dk1"/>
            </a:fillRef>
            <a:effectRef idx="1">
              <a:schemeClr val="dk1"/>
            </a:effectRef>
            <a:fontRef idx="minor">
              <a:schemeClr val="tx1"/>
            </a:fontRef>
          </p:style>
        </p:cxnSp>
      </p:grpSp>
      <p:sp>
        <p:nvSpPr>
          <p:cNvPr id="18" name="Title 1"/>
          <p:cNvSpPr txBox="1">
            <a:spLocks/>
          </p:cNvSpPr>
          <p:nvPr/>
        </p:nvSpPr>
        <p:spPr>
          <a:xfrm>
            <a:off x="304800" y="4495800"/>
            <a:ext cx="8508826" cy="1066800"/>
          </a:xfrm>
          <a:prstGeom prst="rect">
            <a:avLst/>
          </a:prstGeom>
        </p:spPr>
        <p:txBody>
          <a:bodyPr vert="horz" lIns="91440" tIns="45720" rIns="91440" bIns="45720" rtlCol="0" anchor="t">
            <a:normAutofit fontScale="97500"/>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a:solidFill>
                  <a:schemeClr val="bg1"/>
                </a:solidFill>
              </a:rPr>
              <a:t>January 23, 2020</a:t>
            </a:r>
          </a:p>
        </p:txBody>
      </p:sp>
      <p:pic>
        <p:nvPicPr>
          <p:cNvPr id="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5200" y="2359320"/>
            <a:ext cx="2703609" cy="1935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057" r="8708"/>
          <a:stretch/>
        </p:blipFill>
        <p:spPr bwMode="auto">
          <a:xfrm>
            <a:off x="6324600" y="2386421"/>
            <a:ext cx="2488036" cy="1881521"/>
          </a:xfrm>
          <a:prstGeom prst="rect">
            <a:avLst/>
          </a:prstGeom>
          <a:noFill/>
          <a:ln w="9525">
            <a:noFill/>
            <a:miter lim="800000"/>
            <a:headEnd/>
            <a:tailEnd/>
          </a:ln>
        </p:spPr>
      </p:pic>
    </p:spTree>
    <p:extLst>
      <p:ext uri="{BB962C8B-B14F-4D97-AF65-F5344CB8AC3E}">
        <p14:creationId xmlns:p14="http://schemas.microsoft.com/office/powerpoint/2010/main" val="22640704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52400" y="5560866"/>
            <a:ext cx="3022426" cy="1147058"/>
            <a:chOff x="330374" y="5454037"/>
            <a:chExt cx="3022426" cy="1147058"/>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374" y="5912062"/>
              <a:ext cx="3022426" cy="68903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270" y="5454037"/>
              <a:ext cx="1535730" cy="775621"/>
            </a:xfrm>
            <a:prstGeom prst="rect">
              <a:avLst/>
            </a:prstGeom>
          </p:spPr>
        </p:pic>
      </p:grpSp>
      <p:sp>
        <p:nvSpPr>
          <p:cNvPr id="8" name="TextBox 7">
            <a:extLst>
              <a:ext uri="{FF2B5EF4-FFF2-40B4-BE49-F238E27FC236}">
                <a16:creationId xmlns:a16="http://schemas.microsoft.com/office/drawing/2014/main" id="{E4E84845-84A6-43AF-805D-865BAA6F1845}"/>
              </a:ext>
            </a:extLst>
          </p:cNvPr>
          <p:cNvSpPr txBox="1"/>
          <p:nvPr/>
        </p:nvSpPr>
        <p:spPr>
          <a:xfrm>
            <a:off x="1981200" y="227580"/>
            <a:ext cx="5715000" cy="646331"/>
          </a:xfrm>
          <a:prstGeom prst="rect">
            <a:avLst/>
          </a:prstGeom>
          <a:noFill/>
        </p:spPr>
        <p:txBody>
          <a:bodyPr wrap="square" rtlCol="0">
            <a:spAutoFit/>
          </a:bodyPr>
          <a:lstStyle/>
          <a:p>
            <a:r>
              <a:rPr lang="en-US" sz="3600" dirty="0"/>
              <a:t>Construction Management</a:t>
            </a:r>
          </a:p>
        </p:txBody>
      </p:sp>
      <p:pic>
        <p:nvPicPr>
          <p:cNvPr id="3" name="Picture 2">
            <a:extLst>
              <a:ext uri="{FF2B5EF4-FFF2-40B4-BE49-F238E27FC236}">
                <a16:creationId xmlns:a16="http://schemas.microsoft.com/office/drawing/2014/main" id="{7F056D2F-1C1B-45BA-BC37-BB3F966472FC}"/>
              </a:ext>
            </a:extLst>
          </p:cNvPr>
          <p:cNvPicPr>
            <a:picLocks noChangeAspect="1"/>
          </p:cNvPicPr>
          <p:nvPr/>
        </p:nvPicPr>
        <p:blipFill>
          <a:blip r:embed="rId4"/>
          <a:stretch>
            <a:fillRect/>
          </a:stretch>
        </p:blipFill>
        <p:spPr>
          <a:xfrm>
            <a:off x="762000" y="860459"/>
            <a:ext cx="8001000" cy="5088217"/>
          </a:xfrm>
          <a:prstGeom prst="rect">
            <a:avLst/>
          </a:prstGeom>
        </p:spPr>
      </p:pic>
    </p:spTree>
    <p:extLst>
      <p:ext uri="{BB962C8B-B14F-4D97-AF65-F5344CB8AC3E}">
        <p14:creationId xmlns:p14="http://schemas.microsoft.com/office/powerpoint/2010/main" val="972534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9157" y="5575457"/>
            <a:ext cx="3022426" cy="1147058"/>
            <a:chOff x="330374" y="5454037"/>
            <a:chExt cx="3022426" cy="1147058"/>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374" y="5912062"/>
              <a:ext cx="3022426" cy="68903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270" y="5454037"/>
              <a:ext cx="1535730" cy="775621"/>
            </a:xfrm>
            <a:prstGeom prst="rect">
              <a:avLst/>
            </a:prstGeom>
          </p:spPr>
        </p:pic>
      </p:grpSp>
      <p:sp>
        <p:nvSpPr>
          <p:cNvPr id="9" name="TextBox 8">
            <a:extLst>
              <a:ext uri="{FF2B5EF4-FFF2-40B4-BE49-F238E27FC236}">
                <a16:creationId xmlns:a16="http://schemas.microsoft.com/office/drawing/2014/main" id="{BA081412-628D-42CB-8315-D31B87A3C3C6}"/>
              </a:ext>
            </a:extLst>
          </p:cNvPr>
          <p:cNvSpPr txBox="1"/>
          <p:nvPr/>
        </p:nvSpPr>
        <p:spPr>
          <a:xfrm>
            <a:off x="1371600" y="198347"/>
            <a:ext cx="5791200" cy="646331"/>
          </a:xfrm>
          <a:prstGeom prst="rect">
            <a:avLst/>
          </a:prstGeom>
          <a:noFill/>
        </p:spPr>
        <p:txBody>
          <a:bodyPr wrap="square" rtlCol="0">
            <a:spAutoFit/>
          </a:bodyPr>
          <a:lstStyle/>
          <a:p>
            <a:r>
              <a:rPr lang="en-US" sz="3600" dirty="0"/>
              <a:t>Central Procurement Office</a:t>
            </a:r>
          </a:p>
        </p:txBody>
      </p:sp>
      <p:pic>
        <p:nvPicPr>
          <p:cNvPr id="4" name="Picture 3">
            <a:extLst>
              <a:ext uri="{FF2B5EF4-FFF2-40B4-BE49-F238E27FC236}">
                <a16:creationId xmlns:a16="http://schemas.microsoft.com/office/drawing/2014/main" id="{9F96A2C3-E48A-4FF8-8DD8-DE92CEE6795D}"/>
              </a:ext>
            </a:extLst>
          </p:cNvPr>
          <p:cNvPicPr>
            <a:picLocks noChangeAspect="1"/>
          </p:cNvPicPr>
          <p:nvPr/>
        </p:nvPicPr>
        <p:blipFill>
          <a:blip r:embed="rId4"/>
          <a:stretch>
            <a:fillRect/>
          </a:stretch>
        </p:blipFill>
        <p:spPr>
          <a:xfrm>
            <a:off x="152400" y="875218"/>
            <a:ext cx="8839200" cy="4700239"/>
          </a:xfrm>
          <a:prstGeom prst="rect">
            <a:avLst/>
          </a:prstGeom>
        </p:spPr>
      </p:pic>
    </p:spTree>
    <p:extLst>
      <p:ext uri="{BB962C8B-B14F-4D97-AF65-F5344CB8AC3E}">
        <p14:creationId xmlns:p14="http://schemas.microsoft.com/office/powerpoint/2010/main" val="8188981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AA3075E-B439-43EB-9888-4902257B2DC1}"/>
              </a:ext>
            </a:extLst>
          </p:cNvPr>
          <p:cNvPicPr>
            <a:picLocks noChangeAspect="1"/>
          </p:cNvPicPr>
          <p:nvPr/>
        </p:nvPicPr>
        <p:blipFill>
          <a:blip r:embed="rId2"/>
          <a:stretch>
            <a:fillRect/>
          </a:stretch>
        </p:blipFill>
        <p:spPr>
          <a:xfrm>
            <a:off x="1200150" y="1427129"/>
            <a:ext cx="6743700" cy="4107062"/>
          </a:xfrm>
          <a:prstGeom prst="rect">
            <a:avLst/>
          </a:prstGeom>
        </p:spPr>
      </p:pic>
      <p:pic>
        <p:nvPicPr>
          <p:cNvPr id="4" name="Picture 3">
            <a:extLst>
              <a:ext uri="{FF2B5EF4-FFF2-40B4-BE49-F238E27FC236}">
                <a16:creationId xmlns:a16="http://schemas.microsoft.com/office/drawing/2014/main" id="{DEB25E7F-C9D2-4B95-9ABB-0F4A81DD415D}"/>
              </a:ext>
            </a:extLst>
          </p:cNvPr>
          <p:cNvPicPr>
            <a:picLocks noChangeAspect="1"/>
          </p:cNvPicPr>
          <p:nvPr/>
        </p:nvPicPr>
        <p:blipFill>
          <a:blip r:embed="rId3"/>
          <a:stretch>
            <a:fillRect/>
          </a:stretch>
        </p:blipFill>
        <p:spPr>
          <a:xfrm>
            <a:off x="381000" y="5562600"/>
            <a:ext cx="3023878" cy="1146147"/>
          </a:xfrm>
          <a:prstGeom prst="rect">
            <a:avLst/>
          </a:prstGeom>
        </p:spPr>
      </p:pic>
      <p:sp>
        <p:nvSpPr>
          <p:cNvPr id="8" name="TextBox 7">
            <a:extLst>
              <a:ext uri="{FF2B5EF4-FFF2-40B4-BE49-F238E27FC236}">
                <a16:creationId xmlns:a16="http://schemas.microsoft.com/office/drawing/2014/main" id="{741F9E89-1BB5-4CB7-A335-CEF90E574C16}"/>
              </a:ext>
            </a:extLst>
          </p:cNvPr>
          <p:cNvSpPr txBox="1"/>
          <p:nvPr/>
        </p:nvSpPr>
        <p:spPr>
          <a:xfrm>
            <a:off x="2438400" y="349911"/>
            <a:ext cx="4648200" cy="1077218"/>
          </a:xfrm>
          <a:prstGeom prst="rect">
            <a:avLst/>
          </a:prstGeom>
          <a:noFill/>
        </p:spPr>
        <p:txBody>
          <a:bodyPr wrap="square" rtlCol="0">
            <a:spAutoFit/>
          </a:bodyPr>
          <a:lstStyle/>
          <a:p>
            <a:r>
              <a:rPr lang="en-US" sz="3200" dirty="0"/>
              <a:t>Economic Development - Diversity in Contracting</a:t>
            </a:r>
          </a:p>
        </p:txBody>
      </p:sp>
    </p:spTree>
    <p:extLst>
      <p:ext uri="{BB962C8B-B14F-4D97-AF65-F5344CB8AC3E}">
        <p14:creationId xmlns:p14="http://schemas.microsoft.com/office/powerpoint/2010/main" val="2324196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031826" y="92968"/>
            <a:ext cx="5257800" cy="1447800"/>
          </a:xfrm>
        </p:spPr>
        <p:txBody>
          <a:bodyPr>
            <a:noAutofit/>
          </a:bodyPr>
          <a:lstStyle/>
          <a:p>
            <a:r>
              <a:rPr lang="en-US" sz="3200" dirty="0"/>
              <a:t>Alt Public Works Projects -Last 3 Years</a:t>
            </a:r>
          </a:p>
        </p:txBody>
      </p:sp>
      <p:grpSp>
        <p:nvGrpSpPr>
          <p:cNvPr id="5" name="Group 4"/>
          <p:cNvGrpSpPr/>
          <p:nvPr/>
        </p:nvGrpSpPr>
        <p:grpSpPr>
          <a:xfrm>
            <a:off x="457200" y="5375147"/>
            <a:ext cx="3022426" cy="1147058"/>
            <a:chOff x="330374" y="5454037"/>
            <a:chExt cx="3022426" cy="1147058"/>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374" y="5912062"/>
              <a:ext cx="3022426" cy="68903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270" y="5454037"/>
              <a:ext cx="1535730" cy="775621"/>
            </a:xfrm>
            <a:prstGeom prst="rect">
              <a:avLst/>
            </a:prstGeom>
          </p:spPr>
        </p:pic>
      </p:grpSp>
      <p:graphicFrame>
        <p:nvGraphicFramePr>
          <p:cNvPr id="2" name="Table 1">
            <a:extLst>
              <a:ext uri="{FF2B5EF4-FFF2-40B4-BE49-F238E27FC236}">
                <a16:creationId xmlns:a16="http://schemas.microsoft.com/office/drawing/2014/main" id="{22BB31A3-007F-477A-A11B-5B3321B62990}"/>
              </a:ext>
            </a:extLst>
          </p:cNvPr>
          <p:cNvGraphicFramePr>
            <a:graphicFrameLocks noGrp="1"/>
          </p:cNvGraphicFramePr>
          <p:nvPr>
            <p:extLst>
              <p:ext uri="{D42A27DB-BD31-4B8C-83A1-F6EECF244321}">
                <p14:modId xmlns:p14="http://schemas.microsoft.com/office/powerpoint/2010/main" val="1525269476"/>
              </p:ext>
            </p:extLst>
          </p:nvPr>
        </p:nvGraphicFramePr>
        <p:xfrm>
          <a:off x="685800" y="1540768"/>
          <a:ext cx="7772399" cy="3834379"/>
        </p:xfrm>
        <a:graphic>
          <a:graphicData uri="http://schemas.openxmlformats.org/drawingml/2006/table">
            <a:tbl>
              <a:tblPr firstRow="1" firstCol="1" bandRow="1">
                <a:tableStyleId>{5C22544A-7EE6-4342-B048-85BDC9FD1C3A}</a:tableStyleId>
              </a:tblPr>
              <a:tblGrid>
                <a:gridCol w="1561319">
                  <a:extLst>
                    <a:ext uri="{9D8B030D-6E8A-4147-A177-3AD203B41FA5}">
                      <a16:colId xmlns:a16="http://schemas.microsoft.com/office/drawing/2014/main" val="1185934142"/>
                    </a:ext>
                  </a:extLst>
                </a:gridCol>
                <a:gridCol w="1447351">
                  <a:extLst>
                    <a:ext uri="{9D8B030D-6E8A-4147-A177-3AD203B41FA5}">
                      <a16:colId xmlns:a16="http://schemas.microsoft.com/office/drawing/2014/main" val="1760134215"/>
                    </a:ext>
                  </a:extLst>
                </a:gridCol>
                <a:gridCol w="919315">
                  <a:extLst>
                    <a:ext uri="{9D8B030D-6E8A-4147-A177-3AD203B41FA5}">
                      <a16:colId xmlns:a16="http://schemas.microsoft.com/office/drawing/2014/main" val="1078063644"/>
                    </a:ext>
                  </a:extLst>
                </a:gridCol>
                <a:gridCol w="1337187">
                  <a:extLst>
                    <a:ext uri="{9D8B030D-6E8A-4147-A177-3AD203B41FA5}">
                      <a16:colId xmlns:a16="http://schemas.microsoft.com/office/drawing/2014/main" val="1565789977"/>
                    </a:ext>
                  </a:extLst>
                </a:gridCol>
                <a:gridCol w="1170040">
                  <a:extLst>
                    <a:ext uri="{9D8B030D-6E8A-4147-A177-3AD203B41FA5}">
                      <a16:colId xmlns:a16="http://schemas.microsoft.com/office/drawing/2014/main" val="1163392459"/>
                    </a:ext>
                  </a:extLst>
                </a:gridCol>
                <a:gridCol w="1337187">
                  <a:extLst>
                    <a:ext uri="{9D8B030D-6E8A-4147-A177-3AD203B41FA5}">
                      <a16:colId xmlns:a16="http://schemas.microsoft.com/office/drawing/2014/main" val="1099275542"/>
                    </a:ext>
                  </a:extLst>
                </a:gridCol>
              </a:tblGrid>
              <a:tr h="1025413">
                <a:tc>
                  <a:txBody>
                    <a:bodyPr/>
                    <a:lstStyle/>
                    <a:p>
                      <a:pPr marL="0" marR="0" algn="ctr">
                        <a:spcBef>
                          <a:spcPts val="0"/>
                        </a:spcBef>
                        <a:spcAft>
                          <a:spcPts val="0"/>
                        </a:spcAft>
                      </a:pPr>
                      <a:r>
                        <a:rPr lang="en-US" sz="1400" dirty="0">
                          <a:effectLst/>
                        </a:rPr>
                        <a:t>Project Name</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2506" marR="42506" marT="0" marB="0" anchor="ctr"/>
                </a:tc>
                <a:tc>
                  <a:txBody>
                    <a:bodyPr/>
                    <a:lstStyle/>
                    <a:p>
                      <a:pPr marL="0" marR="0" algn="ctr">
                        <a:spcBef>
                          <a:spcPts val="0"/>
                        </a:spcBef>
                        <a:spcAft>
                          <a:spcPts val="0"/>
                        </a:spcAft>
                      </a:pPr>
                      <a:r>
                        <a:rPr lang="en-US" sz="1400" dirty="0">
                          <a:effectLst/>
                        </a:rPr>
                        <a:t>Project Delivery Type</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2506" marR="42506" marT="0" marB="0" anchor="ctr"/>
                </a:tc>
                <a:tc>
                  <a:txBody>
                    <a:bodyPr/>
                    <a:lstStyle/>
                    <a:p>
                      <a:pPr marL="0" marR="0" algn="ctr">
                        <a:spcBef>
                          <a:spcPts val="0"/>
                        </a:spcBef>
                        <a:spcAft>
                          <a:spcPts val="0"/>
                        </a:spcAft>
                      </a:pPr>
                      <a:r>
                        <a:rPr lang="en-US" sz="1400" dirty="0">
                          <a:effectLst/>
                        </a:rPr>
                        <a:t>Status</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2506" marR="42506" marT="0" marB="0" anchor="ctr"/>
                </a:tc>
                <a:tc>
                  <a:txBody>
                    <a:bodyPr/>
                    <a:lstStyle/>
                    <a:p>
                      <a:pPr marL="0" marR="0" algn="ctr">
                        <a:spcBef>
                          <a:spcPts val="0"/>
                        </a:spcBef>
                        <a:spcAft>
                          <a:spcPts val="0"/>
                        </a:spcAft>
                      </a:pPr>
                      <a:r>
                        <a:rPr lang="en-US" sz="1400" dirty="0">
                          <a:effectLst/>
                        </a:rPr>
                        <a:t>Construction Start/</a:t>
                      </a:r>
                    </a:p>
                    <a:p>
                      <a:pPr marL="0" marR="0" algn="ctr">
                        <a:spcBef>
                          <a:spcPts val="0"/>
                        </a:spcBef>
                        <a:spcAft>
                          <a:spcPts val="0"/>
                        </a:spcAft>
                      </a:pPr>
                      <a:r>
                        <a:rPr lang="en-US" sz="1400" dirty="0">
                          <a:effectLst/>
                        </a:rPr>
                        <a:t>Completion Dates</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2506" marR="42506" marT="0" marB="0" anchor="ctr"/>
                </a:tc>
                <a:tc>
                  <a:txBody>
                    <a:bodyPr/>
                    <a:lstStyle/>
                    <a:p>
                      <a:pPr marL="0" marR="0" algn="ctr">
                        <a:spcBef>
                          <a:spcPts val="0"/>
                        </a:spcBef>
                        <a:spcAft>
                          <a:spcPts val="0"/>
                        </a:spcAft>
                      </a:pPr>
                      <a:r>
                        <a:rPr lang="en-US" sz="1400" dirty="0">
                          <a:effectLst/>
                        </a:rPr>
                        <a:t>Projected/</a:t>
                      </a:r>
                    </a:p>
                    <a:p>
                      <a:pPr marL="0" marR="0" algn="ctr">
                        <a:spcBef>
                          <a:spcPts val="0"/>
                        </a:spcBef>
                        <a:spcAft>
                          <a:spcPts val="0"/>
                        </a:spcAft>
                      </a:pPr>
                      <a:r>
                        <a:rPr lang="en-US" sz="1400" dirty="0">
                          <a:effectLst/>
                        </a:rPr>
                        <a:t>Actual Construction Cost</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2506" marR="42506" marT="0" marB="0" anchor="ctr"/>
                </a:tc>
                <a:tc>
                  <a:txBody>
                    <a:bodyPr/>
                    <a:lstStyle/>
                    <a:p>
                      <a:pPr marL="0" marR="0" algn="ctr">
                        <a:spcBef>
                          <a:spcPts val="0"/>
                        </a:spcBef>
                        <a:spcAft>
                          <a:spcPts val="0"/>
                        </a:spcAft>
                      </a:pPr>
                      <a:r>
                        <a:rPr lang="en-US" sz="1400" dirty="0">
                          <a:effectLst/>
                        </a:rPr>
                        <a:t>Cost overrun, delay, litigation or disputes</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2506" marR="42506" marT="0" marB="0" anchor="ctr"/>
                </a:tc>
                <a:extLst>
                  <a:ext uri="{0D108BD9-81ED-4DB2-BD59-A6C34878D82A}">
                    <a16:rowId xmlns:a16="http://schemas.microsoft.com/office/drawing/2014/main" val="477459735"/>
                  </a:ext>
                </a:extLst>
              </a:tr>
              <a:tr h="1025413">
                <a:tc>
                  <a:txBody>
                    <a:bodyPr/>
                    <a:lstStyle/>
                    <a:p>
                      <a:pPr marL="0" marR="0">
                        <a:spcBef>
                          <a:spcPts val="0"/>
                        </a:spcBef>
                        <a:spcAft>
                          <a:spcPts val="0"/>
                        </a:spcAft>
                      </a:pPr>
                      <a:endParaRPr lang="en-US" sz="1400" dirty="0">
                        <a:effectLst/>
                      </a:endParaRPr>
                    </a:p>
                    <a:p>
                      <a:pPr marL="0" marR="0">
                        <a:spcBef>
                          <a:spcPts val="0"/>
                        </a:spcBef>
                        <a:spcAft>
                          <a:spcPts val="0"/>
                        </a:spcAft>
                      </a:pPr>
                      <a:r>
                        <a:rPr lang="en-US" sz="1400" dirty="0">
                          <a:effectLst/>
                        </a:rPr>
                        <a:t>Concourse D Hardstand Project</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2506" marR="42506" marT="0" marB="0"/>
                </a:tc>
                <a:tc>
                  <a:txBody>
                    <a:bodyPr/>
                    <a:lstStyle/>
                    <a:p>
                      <a:pPr marL="0" marR="0" algn="ctr">
                        <a:spcBef>
                          <a:spcPts val="0"/>
                        </a:spcBef>
                        <a:spcAft>
                          <a:spcPts val="0"/>
                        </a:spcAft>
                      </a:pPr>
                      <a:r>
                        <a:rPr lang="en-US" sz="1400" dirty="0">
                          <a:effectLst/>
                        </a:rPr>
                        <a:t>DB</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2506" marR="42506" marT="0" marB="0" anchor="ctr"/>
                </a:tc>
                <a:tc>
                  <a:txBody>
                    <a:bodyPr/>
                    <a:lstStyle/>
                    <a:p>
                      <a:pPr marL="0" marR="0" algn="ctr">
                        <a:spcBef>
                          <a:spcPts val="0"/>
                        </a:spcBef>
                        <a:spcAft>
                          <a:spcPts val="0"/>
                        </a:spcAft>
                      </a:pPr>
                      <a:r>
                        <a:rPr lang="en-US" sz="1400" dirty="0">
                          <a:effectLst/>
                        </a:rPr>
                        <a:t>Done</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2506" marR="42506" marT="0" marB="0" anchor="ctr"/>
                </a:tc>
                <a:tc>
                  <a:txBody>
                    <a:bodyPr/>
                    <a:lstStyle/>
                    <a:p>
                      <a:pPr marL="0" marR="0" algn="ctr">
                        <a:spcBef>
                          <a:spcPts val="0"/>
                        </a:spcBef>
                        <a:spcAft>
                          <a:spcPts val="0"/>
                        </a:spcAft>
                      </a:pPr>
                      <a:r>
                        <a:rPr lang="en-US" sz="1400" dirty="0">
                          <a:effectLst/>
                        </a:rPr>
                        <a:t>Aug ’17 - </a:t>
                      </a:r>
                      <a:br>
                        <a:rPr lang="en-US" sz="1400" dirty="0">
                          <a:effectLst/>
                        </a:rPr>
                      </a:br>
                      <a:r>
                        <a:rPr lang="en-US" sz="1400" dirty="0">
                          <a:effectLst/>
                        </a:rPr>
                        <a:t>Oct ‘18</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2506" marR="42506" marT="0" marB="0" anchor="ctr"/>
                </a:tc>
                <a:tc>
                  <a:txBody>
                    <a:bodyPr/>
                    <a:lstStyle/>
                    <a:p>
                      <a:pPr marL="0" marR="0" algn="ctr">
                        <a:spcBef>
                          <a:spcPts val="0"/>
                        </a:spcBef>
                        <a:spcAft>
                          <a:spcPts val="0"/>
                        </a:spcAft>
                      </a:pPr>
                      <a:r>
                        <a:rPr lang="en-US" sz="1400" dirty="0">
                          <a:effectLst/>
                        </a:rPr>
                        <a:t>$26 M </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2506" marR="42506" marT="0" marB="0" anchor="ctr"/>
                </a:tc>
                <a:tc>
                  <a:txBody>
                    <a:bodyPr/>
                    <a:lstStyle/>
                    <a:p>
                      <a:pPr marL="0" marR="0" algn="ctr">
                        <a:spcBef>
                          <a:spcPts val="0"/>
                        </a:spcBef>
                        <a:spcAft>
                          <a:spcPts val="0"/>
                        </a:spcAft>
                      </a:pPr>
                      <a:r>
                        <a:rPr lang="en-US" sz="1400" dirty="0">
                          <a:effectLst/>
                        </a:rPr>
                        <a:t>Schedule delay due to varying site conditions</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2506" marR="42506" marT="0" marB="0" anchor="ctr"/>
                </a:tc>
                <a:extLst>
                  <a:ext uri="{0D108BD9-81ED-4DB2-BD59-A6C34878D82A}">
                    <a16:rowId xmlns:a16="http://schemas.microsoft.com/office/drawing/2014/main" val="2980345777"/>
                  </a:ext>
                </a:extLst>
              </a:tr>
              <a:tr h="669079">
                <a:tc>
                  <a:txBody>
                    <a:bodyPr/>
                    <a:lstStyle/>
                    <a:p>
                      <a:pPr marL="0" marR="0">
                        <a:spcBef>
                          <a:spcPts val="0"/>
                        </a:spcBef>
                        <a:spcAft>
                          <a:spcPts val="0"/>
                        </a:spcAft>
                      </a:pPr>
                      <a:endParaRPr lang="en-US" sz="1400" dirty="0">
                        <a:effectLst/>
                      </a:endParaRPr>
                    </a:p>
                    <a:p>
                      <a:pPr marL="0" marR="0">
                        <a:spcBef>
                          <a:spcPts val="0"/>
                        </a:spcBef>
                        <a:spcAft>
                          <a:spcPts val="0"/>
                        </a:spcAft>
                      </a:pPr>
                      <a:r>
                        <a:rPr lang="en-US" sz="1400" dirty="0">
                          <a:effectLst/>
                        </a:rPr>
                        <a:t>Alternate Utility Facility</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2506" marR="42506" marT="0" marB="0"/>
                </a:tc>
                <a:tc>
                  <a:txBody>
                    <a:bodyPr/>
                    <a:lstStyle/>
                    <a:p>
                      <a:pPr marL="0" marR="0" algn="ctr">
                        <a:spcBef>
                          <a:spcPts val="0"/>
                        </a:spcBef>
                        <a:spcAft>
                          <a:spcPts val="0"/>
                        </a:spcAft>
                      </a:pPr>
                      <a:r>
                        <a:rPr lang="en-US" sz="1400" dirty="0">
                          <a:effectLst/>
                        </a:rPr>
                        <a:t>Building Engineering Systems</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2506" marR="42506" marT="0" marB="0" anchor="ctr"/>
                </a:tc>
                <a:tc>
                  <a:txBody>
                    <a:bodyPr/>
                    <a:lstStyle/>
                    <a:p>
                      <a:pPr marL="0" marR="0" algn="ctr">
                        <a:spcBef>
                          <a:spcPts val="0"/>
                        </a:spcBef>
                        <a:spcAft>
                          <a:spcPts val="0"/>
                        </a:spcAft>
                      </a:pPr>
                      <a:r>
                        <a:rPr lang="en-US" sz="1400" dirty="0">
                          <a:effectLst/>
                        </a:rPr>
                        <a:t>Done</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2506" marR="42506" marT="0" marB="0" anchor="ctr"/>
                </a:tc>
                <a:tc>
                  <a:txBody>
                    <a:bodyPr/>
                    <a:lstStyle/>
                    <a:p>
                      <a:pPr marL="0" marR="0" algn="ctr">
                        <a:spcBef>
                          <a:spcPts val="0"/>
                        </a:spcBef>
                        <a:spcAft>
                          <a:spcPts val="0"/>
                        </a:spcAft>
                      </a:pPr>
                      <a:r>
                        <a:rPr lang="en-US" sz="1400" dirty="0">
                          <a:effectLst/>
                        </a:rPr>
                        <a:t>Sep ’17 – Mar ‘18</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2506" marR="42506" marT="0" marB="0" anchor="ctr"/>
                </a:tc>
                <a:tc>
                  <a:txBody>
                    <a:bodyPr/>
                    <a:lstStyle/>
                    <a:p>
                      <a:pPr marL="0" marR="0" algn="ctr">
                        <a:spcBef>
                          <a:spcPts val="0"/>
                        </a:spcBef>
                        <a:spcAft>
                          <a:spcPts val="0"/>
                        </a:spcAft>
                      </a:pPr>
                      <a:r>
                        <a:rPr lang="en-US" sz="1400" dirty="0">
                          <a:effectLst/>
                        </a:rPr>
                        <a:t>$30M</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2506" marR="42506" marT="0" marB="0" anchor="ctr"/>
                </a:tc>
                <a:tc>
                  <a:txBody>
                    <a:bodyPr/>
                    <a:lstStyle/>
                    <a:p>
                      <a:pPr marL="0" marR="0" algn="ctr">
                        <a:spcBef>
                          <a:spcPts val="0"/>
                        </a:spcBef>
                        <a:spcAft>
                          <a:spcPts val="0"/>
                        </a:spcAft>
                      </a:pPr>
                      <a:r>
                        <a:rPr lang="en-US" sz="1400" dirty="0">
                          <a:effectLst/>
                        </a:rPr>
                        <a:t>None</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2506" marR="42506" marT="0" marB="0" anchor="ctr"/>
                </a:tc>
                <a:extLst>
                  <a:ext uri="{0D108BD9-81ED-4DB2-BD59-A6C34878D82A}">
                    <a16:rowId xmlns:a16="http://schemas.microsoft.com/office/drawing/2014/main" val="2327550765"/>
                  </a:ext>
                </a:extLst>
              </a:tr>
              <a:tr h="883756">
                <a:tc>
                  <a:txBody>
                    <a:bodyPr/>
                    <a:lstStyle/>
                    <a:p>
                      <a:pPr marL="0" marR="0">
                        <a:spcBef>
                          <a:spcPts val="0"/>
                        </a:spcBef>
                        <a:spcAft>
                          <a:spcPts val="0"/>
                        </a:spcAft>
                      </a:pPr>
                      <a:endParaRPr lang="en-US" sz="1400" dirty="0">
                        <a:effectLst/>
                      </a:endParaRPr>
                    </a:p>
                    <a:p>
                      <a:pPr marL="0" marR="0">
                        <a:spcBef>
                          <a:spcPts val="0"/>
                        </a:spcBef>
                        <a:spcAft>
                          <a:spcPts val="0"/>
                        </a:spcAft>
                      </a:pPr>
                      <a:endParaRPr lang="en-US" sz="1400" dirty="0">
                        <a:effectLst/>
                      </a:endParaRPr>
                    </a:p>
                    <a:p>
                      <a:pPr marL="0" marR="0">
                        <a:spcBef>
                          <a:spcPts val="0"/>
                        </a:spcBef>
                        <a:spcAft>
                          <a:spcPts val="0"/>
                        </a:spcAft>
                      </a:pPr>
                      <a:r>
                        <a:rPr lang="en-US" sz="1400" dirty="0">
                          <a:effectLst/>
                        </a:rPr>
                        <a:t>Pier 69 Solar </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2506" marR="42506" marT="0" marB="0"/>
                </a:tc>
                <a:tc>
                  <a:txBody>
                    <a:bodyPr/>
                    <a:lstStyle/>
                    <a:p>
                      <a:pPr marL="0" marR="0" algn="ctr">
                        <a:spcBef>
                          <a:spcPts val="0"/>
                        </a:spcBef>
                        <a:spcAft>
                          <a:spcPts val="0"/>
                        </a:spcAft>
                      </a:pPr>
                      <a:r>
                        <a:rPr lang="en-US" sz="1400" dirty="0">
                          <a:effectLst/>
                        </a:rPr>
                        <a:t>Building Engineering Systems</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2506" marR="42506" marT="0" marB="0" anchor="ctr"/>
                </a:tc>
                <a:tc>
                  <a:txBody>
                    <a:bodyPr/>
                    <a:lstStyle/>
                    <a:p>
                      <a:pPr marL="0" marR="0" algn="ctr">
                        <a:spcBef>
                          <a:spcPts val="0"/>
                        </a:spcBef>
                        <a:spcAft>
                          <a:spcPts val="0"/>
                        </a:spcAft>
                      </a:pPr>
                      <a:r>
                        <a:rPr lang="en-US" sz="1400" dirty="0">
                          <a:effectLst/>
                        </a:rPr>
                        <a:t>Done</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2506" marR="42506" marT="0" marB="0" anchor="ctr"/>
                </a:tc>
                <a:tc>
                  <a:txBody>
                    <a:bodyPr/>
                    <a:lstStyle/>
                    <a:p>
                      <a:pPr marL="0" marR="0" algn="ctr">
                        <a:spcBef>
                          <a:spcPts val="0"/>
                        </a:spcBef>
                        <a:spcAft>
                          <a:spcPts val="0"/>
                        </a:spcAft>
                      </a:pPr>
                      <a:r>
                        <a:rPr lang="en-US" sz="1400" dirty="0">
                          <a:effectLst/>
                        </a:rPr>
                        <a:t>May ’18 – Apr ‘19</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2506" marR="42506" marT="0" marB="0" anchor="ctr"/>
                </a:tc>
                <a:tc>
                  <a:txBody>
                    <a:bodyPr/>
                    <a:lstStyle/>
                    <a:p>
                      <a:pPr marL="0" marR="0" algn="ctr">
                        <a:spcBef>
                          <a:spcPts val="0"/>
                        </a:spcBef>
                        <a:spcAft>
                          <a:spcPts val="0"/>
                        </a:spcAft>
                      </a:pPr>
                      <a:r>
                        <a:rPr lang="en-US" sz="1400" dirty="0">
                          <a:effectLst/>
                        </a:rPr>
                        <a:t>$323K</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2506" marR="42506" marT="0" marB="0" anchor="ctr"/>
                </a:tc>
                <a:tc>
                  <a:txBody>
                    <a:bodyPr/>
                    <a:lstStyle/>
                    <a:p>
                      <a:pPr marL="0" marR="0" algn="ctr">
                        <a:spcBef>
                          <a:spcPts val="0"/>
                        </a:spcBef>
                        <a:spcAft>
                          <a:spcPts val="0"/>
                        </a:spcAft>
                      </a:pPr>
                      <a:r>
                        <a:rPr lang="en-US" sz="1400" dirty="0">
                          <a:effectLst/>
                        </a:rPr>
                        <a:t>Schedule delay due to permit issue</a:t>
                      </a:r>
                      <a:endParaRPr lang="en-US" sz="1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2506" marR="42506" marT="0" marB="0" anchor="ctr"/>
                </a:tc>
                <a:extLst>
                  <a:ext uri="{0D108BD9-81ED-4DB2-BD59-A6C34878D82A}">
                    <a16:rowId xmlns:a16="http://schemas.microsoft.com/office/drawing/2014/main" val="3227037857"/>
                  </a:ext>
                </a:extLst>
              </a:tr>
              <a:tr h="230718">
                <a:tc>
                  <a:txBody>
                    <a:bodyPr/>
                    <a:lstStyle/>
                    <a:p>
                      <a:endParaRPr lang="en-US" sz="1400"/>
                    </a:p>
                  </a:txBody>
                  <a:tcPr marL="42506" marR="42506" marT="0" marB="0"/>
                </a:tc>
                <a:tc>
                  <a:txBody>
                    <a:bodyPr/>
                    <a:lstStyle/>
                    <a:p>
                      <a:endParaRPr lang="en-US" sz="1400" dirty="0"/>
                    </a:p>
                  </a:txBody>
                  <a:tcPr marL="42506" marR="42506" marT="0" marB="0" anchor="ctr"/>
                </a:tc>
                <a:tc>
                  <a:txBody>
                    <a:bodyPr/>
                    <a:lstStyle/>
                    <a:p>
                      <a:endParaRPr lang="en-US" sz="1400"/>
                    </a:p>
                  </a:txBody>
                  <a:tcPr marL="42506" marR="42506" marT="0" marB="0" anchor="ctr"/>
                </a:tc>
                <a:tc>
                  <a:txBody>
                    <a:bodyPr/>
                    <a:lstStyle/>
                    <a:p>
                      <a:endParaRPr lang="en-US" sz="1400" dirty="0"/>
                    </a:p>
                  </a:txBody>
                  <a:tcPr marL="42506" marR="42506" marT="0" marB="0" anchor="ctr"/>
                </a:tc>
                <a:tc>
                  <a:txBody>
                    <a:bodyPr/>
                    <a:lstStyle/>
                    <a:p>
                      <a:endParaRPr lang="en-US" sz="1400"/>
                    </a:p>
                  </a:txBody>
                  <a:tcPr marL="42506" marR="42506" marT="0" marB="0" anchor="ctr"/>
                </a:tc>
                <a:tc>
                  <a:txBody>
                    <a:bodyPr/>
                    <a:lstStyle/>
                    <a:p>
                      <a:endParaRPr lang="en-US" sz="1400" dirty="0"/>
                    </a:p>
                  </a:txBody>
                  <a:tcPr marL="42506" marR="42506" marT="0" marB="0" anchor="ctr"/>
                </a:tc>
                <a:extLst>
                  <a:ext uri="{0D108BD9-81ED-4DB2-BD59-A6C34878D82A}">
                    <a16:rowId xmlns:a16="http://schemas.microsoft.com/office/drawing/2014/main" val="1403895528"/>
                  </a:ext>
                </a:extLst>
              </a:tr>
            </a:tbl>
          </a:graphicData>
        </a:graphic>
      </p:graphicFrame>
    </p:spTree>
    <p:extLst>
      <p:ext uri="{BB962C8B-B14F-4D97-AF65-F5344CB8AC3E}">
        <p14:creationId xmlns:p14="http://schemas.microsoft.com/office/powerpoint/2010/main" val="2055320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9063" y="232060"/>
            <a:ext cx="1745937" cy="3581400"/>
          </a:xfrm>
        </p:spPr>
        <p:txBody>
          <a:bodyPr>
            <a:noAutofit/>
          </a:bodyPr>
          <a:lstStyle/>
          <a:p>
            <a:r>
              <a:rPr lang="en-US" sz="3200" dirty="0"/>
              <a:t>Alt Public Works Projects -Last 3 Years</a:t>
            </a:r>
          </a:p>
        </p:txBody>
      </p:sp>
      <p:grpSp>
        <p:nvGrpSpPr>
          <p:cNvPr id="5" name="Group 4"/>
          <p:cNvGrpSpPr/>
          <p:nvPr/>
        </p:nvGrpSpPr>
        <p:grpSpPr>
          <a:xfrm>
            <a:off x="457200" y="5375147"/>
            <a:ext cx="3022426" cy="1147058"/>
            <a:chOff x="330374" y="5454037"/>
            <a:chExt cx="3022426" cy="1147058"/>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374" y="5912062"/>
              <a:ext cx="3022426" cy="68903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270" y="5454037"/>
              <a:ext cx="1535730" cy="775621"/>
            </a:xfrm>
            <a:prstGeom prst="rect">
              <a:avLst/>
            </a:prstGeom>
          </p:spPr>
        </p:pic>
      </p:grpSp>
      <p:graphicFrame>
        <p:nvGraphicFramePr>
          <p:cNvPr id="2" name="Table 1">
            <a:extLst>
              <a:ext uri="{FF2B5EF4-FFF2-40B4-BE49-F238E27FC236}">
                <a16:creationId xmlns:a16="http://schemas.microsoft.com/office/drawing/2014/main" id="{22BB31A3-007F-477A-A11B-5B3321B62990}"/>
              </a:ext>
            </a:extLst>
          </p:cNvPr>
          <p:cNvGraphicFramePr>
            <a:graphicFrameLocks noGrp="1"/>
          </p:cNvGraphicFramePr>
          <p:nvPr>
            <p:extLst>
              <p:ext uri="{D42A27DB-BD31-4B8C-83A1-F6EECF244321}">
                <p14:modId xmlns:p14="http://schemas.microsoft.com/office/powerpoint/2010/main" val="3902000627"/>
              </p:ext>
            </p:extLst>
          </p:nvPr>
        </p:nvGraphicFramePr>
        <p:xfrm>
          <a:off x="2057400" y="367184"/>
          <a:ext cx="6769014" cy="5123734"/>
        </p:xfrm>
        <a:graphic>
          <a:graphicData uri="http://schemas.openxmlformats.org/drawingml/2006/table">
            <a:tbl>
              <a:tblPr firstRow="1" firstCol="1" bandRow="1">
                <a:tableStyleId>{5C22544A-7EE6-4342-B048-85BDC9FD1C3A}</a:tableStyleId>
              </a:tblPr>
              <a:tblGrid>
                <a:gridCol w="1460587">
                  <a:extLst>
                    <a:ext uri="{9D8B030D-6E8A-4147-A177-3AD203B41FA5}">
                      <a16:colId xmlns:a16="http://schemas.microsoft.com/office/drawing/2014/main" val="1185934142"/>
                    </a:ext>
                  </a:extLst>
                </a:gridCol>
                <a:gridCol w="752867">
                  <a:extLst>
                    <a:ext uri="{9D8B030D-6E8A-4147-A177-3AD203B41FA5}">
                      <a16:colId xmlns:a16="http://schemas.microsoft.com/office/drawing/2014/main" val="1760134215"/>
                    </a:ext>
                  </a:extLst>
                </a:gridCol>
                <a:gridCol w="1228333">
                  <a:extLst>
                    <a:ext uri="{9D8B030D-6E8A-4147-A177-3AD203B41FA5}">
                      <a16:colId xmlns:a16="http://schemas.microsoft.com/office/drawing/2014/main" val="1078063644"/>
                    </a:ext>
                  </a:extLst>
                </a:gridCol>
                <a:gridCol w="1219200">
                  <a:extLst>
                    <a:ext uri="{9D8B030D-6E8A-4147-A177-3AD203B41FA5}">
                      <a16:colId xmlns:a16="http://schemas.microsoft.com/office/drawing/2014/main" val="1565789977"/>
                    </a:ext>
                  </a:extLst>
                </a:gridCol>
                <a:gridCol w="983593">
                  <a:extLst>
                    <a:ext uri="{9D8B030D-6E8A-4147-A177-3AD203B41FA5}">
                      <a16:colId xmlns:a16="http://schemas.microsoft.com/office/drawing/2014/main" val="1163392459"/>
                    </a:ext>
                  </a:extLst>
                </a:gridCol>
                <a:gridCol w="1124434">
                  <a:extLst>
                    <a:ext uri="{9D8B030D-6E8A-4147-A177-3AD203B41FA5}">
                      <a16:colId xmlns:a16="http://schemas.microsoft.com/office/drawing/2014/main" val="1099275542"/>
                    </a:ext>
                  </a:extLst>
                </a:gridCol>
              </a:tblGrid>
              <a:tr h="676362">
                <a:tc>
                  <a:txBody>
                    <a:bodyPr/>
                    <a:lstStyle/>
                    <a:p>
                      <a:pPr marL="0" marR="0" algn="ctr">
                        <a:spcBef>
                          <a:spcPts val="0"/>
                        </a:spcBef>
                        <a:spcAft>
                          <a:spcPts val="0"/>
                        </a:spcAft>
                      </a:pPr>
                      <a:r>
                        <a:rPr lang="en-US" sz="1200" dirty="0">
                          <a:effectLst/>
                        </a:rPr>
                        <a:t>Project Name</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2506" marR="42506" marT="0" marB="0" anchor="ctr"/>
                </a:tc>
                <a:tc>
                  <a:txBody>
                    <a:bodyPr/>
                    <a:lstStyle/>
                    <a:p>
                      <a:pPr marL="0" marR="0" algn="ctr">
                        <a:spcBef>
                          <a:spcPts val="0"/>
                        </a:spcBef>
                        <a:spcAft>
                          <a:spcPts val="0"/>
                        </a:spcAft>
                      </a:pPr>
                      <a:r>
                        <a:rPr lang="en-US" sz="1200" dirty="0">
                          <a:effectLst/>
                        </a:rPr>
                        <a:t>Project Delivery Type</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2506" marR="42506" marT="0" marB="0" anchor="ctr"/>
                </a:tc>
                <a:tc>
                  <a:txBody>
                    <a:bodyPr/>
                    <a:lstStyle/>
                    <a:p>
                      <a:pPr marL="0" marR="0" algn="ctr">
                        <a:spcBef>
                          <a:spcPts val="0"/>
                        </a:spcBef>
                        <a:spcAft>
                          <a:spcPts val="0"/>
                        </a:spcAft>
                      </a:pPr>
                      <a:r>
                        <a:rPr lang="en-US" sz="1200" dirty="0">
                          <a:effectLst/>
                        </a:rPr>
                        <a:t>Status</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2506" marR="42506" marT="0" marB="0" anchor="ctr"/>
                </a:tc>
                <a:tc>
                  <a:txBody>
                    <a:bodyPr/>
                    <a:lstStyle/>
                    <a:p>
                      <a:pPr marL="0" marR="0" algn="ctr">
                        <a:spcBef>
                          <a:spcPts val="0"/>
                        </a:spcBef>
                        <a:spcAft>
                          <a:spcPts val="0"/>
                        </a:spcAft>
                      </a:pPr>
                      <a:r>
                        <a:rPr lang="en-US" sz="1200" dirty="0">
                          <a:effectLst/>
                        </a:rPr>
                        <a:t>Construction Start/</a:t>
                      </a:r>
                    </a:p>
                    <a:p>
                      <a:pPr marL="0" marR="0" algn="ctr">
                        <a:spcBef>
                          <a:spcPts val="0"/>
                        </a:spcBef>
                        <a:spcAft>
                          <a:spcPts val="0"/>
                        </a:spcAft>
                      </a:pPr>
                      <a:r>
                        <a:rPr lang="en-US" sz="1200" dirty="0">
                          <a:effectLst/>
                        </a:rPr>
                        <a:t>Completion Dates</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2506" marR="42506" marT="0" marB="0" anchor="ctr"/>
                </a:tc>
                <a:tc>
                  <a:txBody>
                    <a:bodyPr/>
                    <a:lstStyle/>
                    <a:p>
                      <a:pPr marL="0" marR="0" algn="ctr">
                        <a:spcBef>
                          <a:spcPts val="0"/>
                        </a:spcBef>
                        <a:spcAft>
                          <a:spcPts val="0"/>
                        </a:spcAft>
                      </a:pPr>
                      <a:r>
                        <a:rPr lang="en-US" sz="1200" dirty="0">
                          <a:effectLst/>
                        </a:rPr>
                        <a:t>Projected/</a:t>
                      </a:r>
                    </a:p>
                    <a:p>
                      <a:pPr marL="0" marR="0" algn="ctr">
                        <a:spcBef>
                          <a:spcPts val="0"/>
                        </a:spcBef>
                        <a:spcAft>
                          <a:spcPts val="0"/>
                        </a:spcAft>
                      </a:pPr>
                      <a:r>
                        <a:rPr lang="en-US" sz="1200" dirty="0">
                          <a:effectLst/>
                        </a:rPr>
                        <a:t>Actual Construction Cost</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2506" marR="42506" marT="0" marB="0" anchor="ctr"/>
                </a:tc>
                <a:tc>
                  <a:txBody>
                    <a:bodyPr/>
                    <a:lstStyle/>
                    <a:p>
                      <a:pPr marL="0" marR="0" algn="ctr">
                        <a:spcBef>
                          <a:spcPts val="0"/>
                        </a:spcBef>
                        <a:spcAft>
                          <a:spcPts val="0"/>
                        </a:spcAft>
                      </a:pPr>
                      <a:r>
                        <a:rPr lang="en-US" sz="1200" dirty="0">
                          <a:effectLst/>
                        </a:rPr>
                        <a:t>Cost overrun, delay, litigation or disputes</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2506" marR="42506" marT="0" marB="0" anchor="ctr"/>
                </a:tc>
                <a:extLst>
                  <a:ext uri="{0D108BD9-81ED-4DB2-BD59-A6C34878D82A}">
                    <a16:rowId xmlns:a16="http://schemas.microsoft.com/office/drawing/2014/main" val="477459735"/>
                  </a:ext>
                </a:extLst>
              </a:tr>
              <a:tr h="572307">
                <a:tc>
                  <a:txBody>
                    <a:bodyPr/>
                    <a:lstStyle/>
                    <a:p>
                      <a:pPr marL="0" marR="0">
                        <a:spcBef>
                          <a:spcPts val="0"/>
                        </a:spcBef>
                        <a:spcAft>
                          <a:spcPts val="0"/>
                        </a:spcAft>
                      </a:pPr>
                      <a:r>
                        <a:rPr lang="en-US" sz="1200" dirty="0">
                          <a:effectLst/>
                        </a:rPr>
                        <a:t>International Arrivals Facility</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2506" marR="42506" marT="0" marB="0"/>
                </a:tc>
                <a:tc>
                  <a:txBody>
                    <a:bodyPr/>
                    <a:lstStyle/>
                    <a:p>
                      <a:pPr marL="0" marR="0" algn="ctr">
                        <a:spcBef>
                          <a:spcPts val="0"/>
                        </a:spcBef>
                        <a:spcAft>
                          <a:spcPts val="0"/>
                        </a:spcAft>
                      </a:pPr>
                      <a:r>
                        <a:rPr lang="en-US" sz="1200" dirty="0">
                          <a:effectLst/>
                        </a:rPr>
                        <a:t>Progressive D-B</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2506" marR="42506" marT="0" marB="0"/>
                </a:tc>
                <a:tc>
                  <a:txBody>
                    <a:bodyPr/>
                    <a:lstStyle/>
                    <a:p>
                      <a:pPr marL="0" marR="0" algn="ctr">
                        <a:spcBef>
                          <a:spcPts val="0"/>
                        </a:spcBef>
                        <a:spcAft>
                          <a:spcPts val="0"/>
                        </a:spcAft>
                      </a:pPr>
                      <a:r>
                        <a:rPr lang="en-US" sz="1200" dirty="0">
                          <a:effectLst/>
                        </a:rPr>
                        <a:t>In construction</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2506" marR="42506" marT="0" marB="0"/>
                </a:tc>
                <a:tc>
                  <a:txBody>
                    <a:bodyPr/>
                    <a:lstStyle/>
                    <a:p>
                      <a:pPr marL="0" marR="0" algn="ctr">
                        <a:spcBef>
                          <a:spcPts val="0"/>
                        </a:spcBef>
                        <a:spcAft>
                          <a:spcPts val="0"/>
                        </a:spcAft>
                      </a:pPr>
                      <a:r>
                        <a:rPr lang="en-US" sz="1200" dirty="0">
                          <a:effectLst/>
                        </a:rPr>
                        <a:t>Oct ’16 – Nov ‘20</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2506" marR="42506" marT="0" marB="0"/>
                </a:tc>
                <a:tc>
                  <a:txBody>
                    <a:bodyPr/>
                    <a:lstStyle/>
                    <a:p>
                      <a:pPr marL="0" marR="0" algn="ctr">
                        <a:spcBef>
                          <a:spcPts val="0"/>
                        </a:spcBef>
                        <a:spcAft>
                          <a:spcPts val="0"/>
                        </a:spcAft>
                      </a:pPr>
                      <a:r>
                        <a:rPr lang="en-US" sz="1200" dirty="0">
                          <a:effectLst/>
                        </a:rPr>
                        <a:t> $774 M</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2506" marR="42506" marT="0" marB="0"/>
                </a:tc>
                <a:tc>
                  <a:txBody>
                    <a:bodyPr/>
                    <a:lstStyle/>
                    <a:p>
                      <a:pPr marL="0" marR="0" algn="ctr">
                        <a:spcBef>
                          <a:spcPts val="0"/>
                        </a:spcBef>
                        <a:spcAft>
                          <a:spcPts val="0"/>
                        </a:spcAft>
                      </a:pPr>
                      <a:r>
                        <a:rPr lang="en-US" sz="1200" dirty="0">
                          <a:effectLst/>
                        </a:rPr>
                        <a:t>TBD</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2506" marR="42506" marT="0" marB="0"/>
                </a:tc>
                <a:extLst>
                  <a:ext uri="{0D108BD9-81ED-4DB2-BD59-A6C34878D82A}">
                    <a16:rowId xmlns:a16="http://schemas.microsoft.com/office/drawing/2014/main" val="2980345777"/>
                  </a:ext>
                </a:extLst>
              </a:tr>
              <a:tr h="665956">
                <a:tc>
                  <a:txBody>
                    <a:bodyPr/>
                    <a:lstStyle/>
                    <a:p>
                      <a:pPr marL="0" marR="0">
                        <a:spcBef>
                          <a:spcPts val="0"/>
                        </a:spcBef>
                        <a:spcAft>
                          <a:spcPts val="0"/>
                        </a:spcAft>
                      </a:pPr>
                      <a:r>
                        <a:rPr lang="en-US" sz="1200" dirty="0">
                          <a:effectLst/>
                        </a:rPr>
                        <a:t>North Satellite Expansion Program</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2506" marR="42506" marT="0" marB="0"/>
                </a:tc>
                <a:tc>
                  <a:txBody>
                    <a:bodyPr/>
                    <a:lstStyle/>
                    <a:p>
                      <a:pPr marL="0" marR="0" algn="ctr">
                        <a:spcBef>
                          <a:spcPts val="0"/>
                        </a:spcBef>
                        <a:spcAft>
                          <a:spcPts val="0"/>
                        </a:spcAft>
                      </a:pPr>
                      <a:r>
                        <a:rPr lang="en-US" sz="1200" dirty="0">
                          <a:effectLst/>
                        </a:rPr>
                        <a:t>GC/CM with MC &amp; EC/CM</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2506" marR="42506" marT="0" marB="0"/>
                </a:tc>
                <a:tc>
                  <a:txBody>
                    <a:bodyPr/>
                    <a:lstStyle/>
                    <a:p>
                      <a:pPr marL="0" marR="0" algn="ctr">
                        <a:spcBef>
                          <a:spcPts val="0"/>
                        </a:spcBef>
                        <a:spcAft>
                          <a:spcPts val="0"/>
                        </a:spcAft>
                      </a:pPr>
                      <a:r>
                        <a:rPr lang="en-US" sz="1200" dirty="0">
                          <a:effectLst/>
                        </a:rPr>
                        <a:t>In construction</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2506" marR="42506" marT="0" marB="0"/>
                </a:tc>
                <a:tc>
                  <a:txBody>
                    <a:bodyPr/>
                    <a:lstStyle/>
                    <a:p>
                      <a:pPr marL="0" marR="0" algn="ctr">
                        <a:spcBef>
                          <a:spcPts val="0"/>
                        </a:spcBef>
                        <a:spcAft>
                          <a:spcPts val="0"/>
                        </a:spcAft>
                      </a:pPr>
                      <a:r>
                        <a:rPr lang="en-US" sz="1200">
                          <a:effectLst/>
                        </a:rPr>
                        <a:t>May ’16 – Oct ‘21</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2506" marR="42506" marT="0" marB="0"/>
                </a:tc>
                <a:tc>
                  <a:txBody>
                    <a:bodyPr/>
                    <a:lstStyle/>
                    <a:p>
                      <a:pPr marL="0" marR="0" algn="ctr">
                        <a:spcBef>
                          <a:spcPts val="0"/>
                        </a:spcBef>
                        <a:spcAft>
                          <a:spcPts val="0"/>
                        </a:spcAft>
                      </a:pPr>
                      <a:r>
                        <a:rPr lang="en-US" sz="1200">
                          <a:effectLst/>
                        </a:rPr>
                        <a:t>$482 M</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2506" marR="42506" marT="0" marB="0"/>
                </a:tc>
                <a:tc>
                  <a:txBody>
                    <a:bodyPr/>
                    <a:lstStyle/>
                    <a:p>
                      <a:pPr marL="0" marR="0" algn="ctr">
                        <a:spcBef>
                          <a:spcPts val="0"/>
                        </a:spcBef>
                        <a:spcAft>
                          <a:spcPts val="0"/>
                        </a:spcAft>
                      </a:pPr>
                      <a:r>
                        <a:rPr lang="en-US" sz="1200" dirty="0">
                          <a:effectLst/>
                        </a:rPr>
                        <a:t>None</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2506" marR="42506" marT="0" marB="0"/>
                </a:tc>
                <a:extLst>
                  <a:ext uri="{0D108BD9-81ED-4DB2-BD59-A6C34878D82A}">
                    <a16:rowId xmlns:a16="http://schemas.microsoft.com/office/drawing/2014/main" val="2327550765"/>
                  </a:ext>
                </a:extLst>
              </a:tr>
              <a:tr h="572307">
                <a:tc>
                  <a:txBody>
                    <a:bodyPr/>
                    <a:lstStyle/>
                    <a:p>
                      <a:pPr marL="0" marR="0">
                        <a:spcBef>
                          <a:spcPts val="0"/>
                        </a:spcBef>
                        <a:spcAft>
                          <a:spcPts val="0"/>
                        </a:spcAft>
                      </a:pPr>
                      <a:r>
                        <a:rPr lang="en-US" sz="1200">
                          <a:effectLst/>
                        </a:rPr>
                        <a:t>Main Terminal Low Voltage</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2506" marR="42506" marT="0" marB="0"/>
                </a:tc>
                <a:tc>
                  <a:txBody>
                    <a:bodyPr/>
                    <a:lstStyle/>
                    <a:p>
                      <a:pPr marL="0" marR="0" algn="ctr">
                        <a:spcBef>
                          <a:spcPts val="0"/>
                        </a:spcBef>
                        <a:spcAft>
                          <a:spcPts val="0"/>
                        </a:spcAft>
                      </a:pPr>
                      <a:r>
                        <a:rPr lang="en-US" sz="1200">
                          <a:effectLst/>
                        </a:rPr>
                        <a:t>GC/CM</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2506" marR="42506" marT="0" marB="0"/>
                </a:tc>
                <a:tc>
                  <a:txBody>
                    <a:bodyPr/>
                    <a:lstStyle/>
                    <a:p>
                      <a:pPr marL="0" marR="0">
                        <a:spcBef>
                          <a:spcPts val="0"/>
                        </a:spcBef>
                        <a:spcAft>
                          <a:spcPts val="0"/>
                        </a:spcAft>
                      </a:pPr>
                      <a:r>
                        <a:rPr lang="en-US" sz="1200" dirty="0">
                          <a:effectLst/>
                        </a:rPr>
                        <a:t>In early preconstruction</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2506" marR="42506" marT="0" marB="0"/>
                </a:tc>
                <a:tc>
                  <a:txBody>
                    <a:bodyPr/>
                    <a:lstStyle/>
                    <a:p>
                      <a:pPr marL="0" marR="0" algn="ctr">
                        <a:spcBef>
                          <a:spcPts val="0"/>
                        </a:spcBef>
                        <a:spcAft>
                          <a:spcPts val="0"/>
                        </a:spcAft>
                      </a:pPr>
                      <a:r>
                        <a:rPr lang="en-US" sz="1200" dirty="0">
                          <a:effectLst/>
                        </a:rPr>
                        <a:t>Sep ’22 – Sep ‘25</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2506" marR="42506" marT="0" marB="0"/>
                </a:tc>
                <a:tc>
                  <a:txBody>
                    <a:bodyPr/>
                    <a:lstStyle/>
                    <a:p>
                      <a:pPr marL="0" marR="0" algn="ctr">
                        <a:spcBef>
                          <a:spcPts val="0"/>
                        </a:spcBef>
                        <a:spcAft>
                          <a:spcPts val="0"/>
                        </a:spcAft>
                      </a:pPr>
                      <a:r>
                        <a:rPr lang="en-US" sz="1200">
                          <a:effectLst/>
                        </a:rPr>
                        <a:t>$58 M</a:t>
                      </a:r>
                      <a:endParaRPr lang="en-US" sz="1200">
                        <a:effectLst/>
                        <a:latin typeface="Arial" panose="020B0604020202020204" pitchFamily="34" charset="0"/>
                        <a:ea typeface="Times New Roman" panose="02020603050405020304" pitchFamily="18" charset="0"/>
                        <a:cs typeface="Times New Roman" panose="02020603050405020304" pitchFamily="18" charset="0"/>
                      </a:endParaRPr>
                    </a:p>
                  </a:txBody>
                  <a:tcPr marL="42506" marR="42506" marT="0" marB="0"/>
                </a:tc>
                <a:tc>
                  <a:txBody>
                    <a:bodyPr/>
                    <a:lstStyle/>
                    <a:p>
                      <a:pPr marL="0" marR="0" algn="ctr">
                        <a:spcBef>
                          <a:spcPts val="0"/>
                        </a:spcBef>
                        <a:spcAft>
                          <a:spcPts val="0"/>
                        </a:spcAft>
                      </a:pPr>
                      <a:r>
                        <a:rPr lang="en-US" sz="1200" dirty="0">
                          <a:effectLst/>
                        </a:rPr>
                        <a:t>None</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2506" marR="42506" marT="0" marB="0"/>
                </a:tc>
                <a:extLst>
                  <a:ext uri="{0D108BD9-81ED-4DB2-BD59-A6C34878D82A}">
                    <a16:rowId xmlns:a16="http://schemas.microsoft.com/office/drawing/2014/main" val="3227037857"/>
                  </a:ext>
                </a:extLst>
              </a:tr>
              <a:tr h="573194">
                <a:tc>
                  <a:txBody>
                    <a:bodyPr/>
                    <a:lstStyle/>
                    <a:p>
                      <a:pPr marL="0" marR="0">
                        <a:spcBef>
                          <a:spcPts val="0"/>
                        </a:spcBef>
                        <a:spcAft>
                          <a:spcPts val="0"/>
                        </a:spcAft>
                      </a:pPr>
                      <a:r>
                        <a:rPr lang="en-US" sz="1200" dirty="0">
                          <a:effectLst/>
                        </a:rPr>
                        <a:t>Site 23 and 25 Restoration</a:t>
                      </a:r>
                      <a:endParaRPr lang="en-US" sz="1200" dirty="0">
                        <a:effectLst/>
                        <a:latin typeface="Arial" panose="020B0604020202020204" pitchFamily="34" charset="0"/>
                        <a:ea typeface="+mn-ea"/>
                        <a:cs typeface="Times New Roman" panose="02020603050405020304" pitchFamily="18" charset="0"/>
                      </a:endParaRPr>
                    </a:p>
                  </a:txBody>
                  <a:tcPr marL="42506" marR="42506" marT="0" marB="0"/>
                </a:tc>
                <a:tc>
                  <a:txBody>
                    <a:bodyPr/>
                    <a:lstStyle/>
                    <a:p>
                      <a:pPr marL="0" marR="0" algn="ctr">
                        <a:spcBef>
                          <a:spcPts val="0"/>
                        </a:spcBef>
                        <a:spcAft>
                          <a:spcPts val="0"/>
                        </a:spcAft>
                      </a:pPr>
                      <a:r>
                        <a:rPr lang="en-US" sz="1200">
                          <a:effectLst/>
                        </a:rPr>
                        <a:t>Heavy Civil GC/CM</a:t>
                      </a:r>
                      <a:endParaRPr lang="en-US" sz="1200">
                        <a:effectLst/>
                        <a:latin typeface="Arial" panose="020B0604020202020204" pitchFamily="34" charset="0"/>
                        <a:ea typeface="+mn-ea"/>
                        <a:cs typeface="Times New Roman" panose="02020603050405020304" pitchFamily="18" charset="0"/>
                      </a:endParaRPr>
                    </a:p>
                  </a:txBody>
                  <a:tcPr marL="42506" marR="42506" marT="0" marB="0"/>
                </a:tc>
                <a:tc>
                  <a:txBody>
                    <a:bodyPr/>
                    <a:lstStyle/>
                    <a:p>
                      <a:pPr marL="0" marR="0" algn="ctr">
                        <a:spcBef>
                          <a:spcPts val="0"/>
                        </a:spcBef>
                        <a:spcAft>
                          <a:spcPts val="0"/>
                        </a:spcAft>
                      </a:pPr>
                      <a:r>
                        <a:rPr lang="en-US" sz="1200" dirty="0">
                          <a:effectLst/>
                        </a:rPr>
                        <a:t>In preconstruction</a:t>
                      </a:r>
                      <a:endParaRPr lang="en-US" sz="1200" dirty="0">
                        <a:effectLst/>
                        <a:latin typeface="Arial" panose="020B0604020202020204" pitchFamily="34" charset="0"/>
                        <a:ea typeface="+mn-ea"/>
                        <a:cs typeface="Times New Roman" panose="02020603050405020304" pitchFamily="18" charset="0"/>
                      </a:endParaRPr>
                    </a:p>
                  </a:txBody>
                  <a:tcPr marL="42506" marR="42506" marT="0" marB="0"/>
                </a:tc>
                <a:tc>
                  <a:txBody>
                    <a:bodyPr/>
                    <a:lstStyle/>
                    <a:p>
                      <a:pPr marL="0" marR="0" algn="ctr">
                        <a:spcBef>
                          <a:spcPts val="0"/>
                        </a:spcBef>
                        <a:spcAft>
                          <a:spcPts val="0"/>
                        </a:spcAft>
                      </a:pPr>
                      <a:r>
                        <a:rPr lang="en-US" sz="1200" dirty="0">
                          <a:effectLst/>
                        </a:rPr>
                        <a:t>Apr ’20 – Feb ‘21</a:t>
                      </a:r>
                      <a:endParaRPr lang="en-US" sz="1200" dirty="0">
                        <a:effectLst/>
                        <a:latin typeface="Arial" panose="020B0604020202020204" pitchFamily="34" charset="0"/>
                        <a:ea typeface="+mn-ea"/>
                        <a:cs typeface="Times New Roman" panose="02020603050405020304" pitchFamily="18" charset="0"/>
                      </a:endParaRPr>
                    </a:p>
                  </a:txBody>
                  <a:tcPr marL="42506" marR="42506" marT="0" marB="0"/>
                </a:tc>
                <a:tc>
                  <a:txBody>
                    <a:bodyPr/>
                    <a:lstStyle/>
                    <a:p>
                      <a:pPr marL="0" marR="0" algn="ctr">
                        <a:spcBef>
                          <a:spcPts val="0"/>
                        </a:spcBef>
                        <a:spcAft>
                          <a:spcPts val="0"/>
                        </a:spcAft>
                      </a:pPr>
                      <a:r>
                        <a:rPr lang="en-US" sz="1200" dirty="0">
                          <a:effectLst/>
                        </a:rPr>
                        <a:t>$15 M</a:t>
                      </a:r>
                      <a:endParaRPr lang="en-US" sz="1200" dirty="0">
                        <a:effectLst/>
                        <a:latin typeface="Arial" panose="020B0604020202020204" pitchFamily="34" charset="0"/>
                        <a:ea typeface="+mn-ea"/>
                        <a:cs typeface="Times New Roman" panose="02020603050405020304" pitchFamily="18" charset="0"/>
                      </a:endParaRPr>
                    </a:p>
                  </a:txBody>
                  <a:tcPr marL="42506" marR="42506" marT="0" marB="0"/>
                </a:tc>
                <a:tc>
                  <a:txBody>
                    <a:bodyPr/>
                    <a:lstStyle/>
                    <a:p>
                      <a:pPr marL="0" marR="0" algn="ctr">
                        <a:spcBef>
                          <a:spcPts val="0"/>
                        </a:spcBef>
                        <a:spcAft>
                          <a:spcPts val="0"/>
                        </a:spcAft>
                      </a:pPr>
                      <a:r>
                        <a:rPr lang="en-US" sz="1200" dirty="0">
                          <a:effectLst/>
                        </a:rPr>
                        <a:t>None</a:t>
                      </a:r>
                      <a:endParaRPr lang="en-US" sz="1200" dirty="0">
                        <a:effectLst/>
                        <a:latin typeface="Arial" panose="020B0604020202020204" pitchFamily="34" charset="0"/>
                        <a:ea typeface="+mn-ea"/>
                        <a:cs typeface="Times New Roman" panose="02020603050405020304" pitchFamily="18" charset="0"/>
                      </a:endParaRPr>
                    </a:p>
                  </a:txBody>
                  <a:tcPr marL="42506" marR="42506" marT="0" marB="0"/>
                </a:tc>
                <a:extLst>
                  <a:ext uri="{0D108BD9-81ED-4DB2-BD59-A6C34878D82A}">
                    <a16:rowId xmlns:a16="http://schemas.microsoft.com/office/drawing/2014/main" val="2642210684"/>
                  </a:ext>
                </a:extLst>
              </a:tr>
              <a:tr h="1004225">
                <a:tc>
                  <a:txBody>
                    <a:bodyPr/>
                    <a:lstStyle/>
                    <a:p>
                      <a:pPr marL="0" marR="0">
                        <a:spcBef>
                          <a:spcPts val="0"/>
                        </a:spcBef>
                        <a:spcAft>
                          <a:spcPts val="0"/>
                        </a:spcAft>
                      </a:pPr>
                      <a:r>
                        <a:rPr lang="en-US" sz="1200" dirty="0">
                          <a:effectLst/>
                        </a:rPr>
                        <a:t>Telecommunication Meet Me Room</a:t>
                      </a:r>
                    </a:p>
                    <a:p>
                      <a:pPr marL="0" marR="0">
                        <a:spcBef>
                          <a:spcPts val="0"/>
                        </a:spcBef>
                        <a:spcAft>
                          <a:spcPts val="0"/>
                        </a:spcAft>
                      </a:pP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2506" marR="42506" marT="0" marB="0"/>
                </a:tc>
                <a:tc>
                  <a:txBody>
                    <a:bodyPr/>
                    <a:lstStyle/>
                    <a:p>
                      <a:pPr marL="0" marR="0" algn="ctr">
                        <a:spcBef>
                          <a:spcPts val="0"/>
                        </a:spcBef>
                        <a:spcAft>
                          <a:spcPts val="0"/>
                        </a:spcAft>
                      </a:pPr>
                      <a:r>
                        <a:rPr lang="en-US" sz="1200" dirty="0">
                          <a:effectLst/>
                        </a:rPr>
                        <a:t>DB</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2506" marR="42506" marT="0" marB="0"/>
                </a:tc>
                <a:tc>
                  <a:txBody>
                    <a:bodyPr/>
                    <a:lstStyle/>
                    <a:p>
                      <a:pPr marL="0" marR="0" algn="ctr">
                        <a:spcBef>
                          <a:spcPts val="0"/>
                        </a:spcBef>
                        <a:spcAft>
                          <a:spcPts val="0"/>
                        </a:spcAft>
                      </a:pPr>
                      <a:r>
                        <a:rPr lang="en-US" sz="1200" dirty="0">
                          <a:effectLst/>
                        </a:rPr>
                        <a:t>In procurement</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2506" marR="42506" marT="0" marB="0"/>
                </a:tc>
                <a:tc>
                  <a:txBody>
                    <a:bodyPr/>
                    <a:lstStyle/>
                    <a:p>
                      <a:pPr marL="0" marR="0" algn="ctr">
                        <a:spcBef>
                          <a:spcPts val="0"/>
                        </a:spcBef>
                        <a:spcAft>
                          <a:spcPts val="0"/>
                        </a:spcAft>
                      </a:pPr>
                      <a:r>
                        <a:rPr lang="en-US" sz="1200" dirty="0">
                          <a:effectLst/>
                        </a:rPr>
                        <a:t>Jun ’20 – Feb ‘21</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2506" marR="42506" marT="0" marB="0"/>
                </a:tc>
                <a:tc>
                  <a:txBody>
                    <a:bodyPr/>
                    <a:lstStyle/>
                    <a:p>
                      <a:pPr marL="0" marR="0" algn="ctr">
                        <a:spcBef>
                          <a:spcPts val="0"/>
                        </a:spcBef>
                        <a:spcAft>
                          <a:spcPts val="0"/>
                        </a:spcAft>
                      </a:pPr>
                      <a:r>
                        <a:rPr lang="en-US" sz="1200" dirty="0">
                          <a:effectLst/>
                        </a:rPr>
                        <a:t>$2.5 M</a:t>
                      </a: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2506" marR="42506" marT="0" marB="0"/>
                </a:tc>
                <a:tc>
                  <a:txBody>
                    <a:bodyPr/>
                    <a:lstStyle/>
                    <a:p>
                      <a:pPr marL="0" marR="0" algn="ctr">
                        <a:spcBef>
                          <a:spcPts val="0"/>
                        </a:spcBef>
                        <a:spcAft>
                          <a:spcPts val="0"/>
                        </a:spcAft>
                      </a:pPr>
                      <a:r>
                        <a:rPr lang="en-US" sz="1200" dirty="0">
                          <a:effectLst/>
                        </a:rPr>
                        <a:t>None</a:t>
                      </a:r>
                    </a:p>
                    <a:p>
                      <a:pPr marL="0" marR="0" algn="ctr">
                        <a:spcBef>
                          <a:spcPts val="0"/>
                        </a:spcBef>
                        <a:spcAft>
                          <a:spcPts val="0"/>
                        </a:spcAft>
                      </a:pPr>
                      <a:endParaRPr lang="en-US" sz="12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42506" marR="42506" marT="0" marB="0"/>
                </a:tc>
                <a:extLst>
                  <a:ext uri="{0D108BD9-81ED-4DB2-BD59-A6C34878D82A}">
                    <a16:rowId xmlns:a16="http://schemas.microsoft.com/office/drawing/2014/main" val="3715667852"/>
                  </a:ext>
                </a:extLst>
              </a:tr>
              <a:tr h="1004225">
                <a:tc>
                  <a:txBody>
                    <a:bodyPr/>
                    <a:lstStyle/>
                    <a:p>
                      <a:pPr marL="0" marR="0">
                        <a:spcBef>
                          <a:spcPts val="0"/>
                        </a:spcBef>
                        <a:spcAft>
                          <a:spcPts val="0"/>
                        </a:spcAft>
                      </a:pPr>
                      <a:r>
                        <a:rPr lang="en-US" sz="1200" dirty="0">
                          <a:effectLst/>
                          <a:latin typeface="+mn-lt"/>
                          <a:ea typeface="Times New Roman" panose="02020603050405020304" pitchFamily="18" charset="0"/>
                          <a:cs typeface="Times New Roman" panose="02020603050405020304" pitchFamily="18" charset="0"/>
                        </a:rPr>
                        <a:t>Interim Westside </a:t>
                      </a:r>
                      <a:r>
                        <a:rPr lang="en-US" sz="1200" dirty="0" err="1">
                          <a:effectLst/>
                          <a:latin typeface="+mn-lt"/>
                          <a:ea typeface="Times New Roman" panose="02020603050405020304" pitchFamily="18" charset="0"/>
                          <a:cs typeface="Times New Roman" panose="02020603050405020304" pitchFamily="18" charset="0"/>
                        </a:rPr>
                        <a:t>Firestation</a:t>
                      </a:r>
                      <a:endParaRPr lang="en-US" sz="1200" dirty="0">
                        <a:effectLst/>
                        <a:latin typeface="+mn-lt"/>
                        <a:ea typeface="Times New Roman" panose="02020603050405020304" pitchFamily="18" charset="0"/>
                        <a:cs typeface="Times New Roman" panose="02020603050405020304" pitchFamily="18" charset="0"/>
                      </a:endParaRPr>
                    </a:p>
                  </a:txBody>
                  <a:tcPr marL="42506" marR="42506" marT="0" marB="0"/>
                </a:tc>
                <a:tc>
                  <a:txBody>
                    <a:bodyPr/>
                    <a:lstStyle/>
                    <a:p>
                      <a:pPr marL="0" marR="0" algn="ctr">
                        <a:spcBef>
                          <a:spcPts val="0"/>
                        </a:spcBef>
                        <a:spcAft>
                          <a:spcPts val="0"/>
                        </a:spcAft>
                      </a:pPr>
                      <a:r>
                        <a:rPr lang="en-US" sz="1200" dirty="0">
                          <a:effectLst/>
                          <a:latin typeface="+mn-lt"/>
                          <a:ea typeface="Times New Roman" panose="02020603050405020304" pitchFamily="18" charset="0"/>
                          <a:cs typeface="Times New Roman" panose="02020603050405020304" pitchFamily="18" charset="0"/>
                        </a:rPr>
                        <a:t>DB</a:t>
                      </a:r>
                    </a:p>
                  </a:txBody>
                  <a:tcPr marL="42506" marR="42506" marT="0" marB="0"/>
                </a:tc>
                <a:tc>
                  <a:txBody>
                    <a:bodyPr/>
                    <a:lstStyle/>
                    <a:p>
                      <a:pPr marL="0" marR="0" algn="ctr">
                        <a:spcBef>
                          <a:spcPts val="0"/>
                        </a:spcBef>
                        <a:spcAft>
                          <a:spcPts val="0"/>
                        </a:spcAft>
                      </a:pPr>
                      <a:r>
                        <a:rPr lang="en-US" sz="1200" dirty="0">
                          <a:effectLst/>
                          <a:latin typeface="+mn-lt"/>
                          <a:ea typeface="Times New Roman" panose="02020603050405020304" pitchFamily="18" charset="0"/>
                          <a:cs typeface="Times New Roman" panose="02020603050405020304" pitchFamily="18" charset="0"/>
                        </a:rPr>
                        <a:t>In Design</a:t>
                      </a:r>
                    </a:p>
                  </a:txBody>
                  <a:tcPr marL="42506" marR="42506" marT="0" marB="0"/>
                </a:tc>
                <a:tc>
                  <a:txBody>
                    <a:bodyPr/>
                    <a:lstStyle/>
                    <a:p>
                      <a:pPr marL="0" marR="0" algn="ctr">
                        <a:spcBef>
                          <a:spcPts val="0"/>
                        </a:spcBef>
                        <a:spcAft>
                          <a:spcPts val="0"/>
                        </a:spcAft>
                      </a:pPr>
                      <a:r>
                        <a:rPr lang="en-US" sz="1200" dirty="0">
                          <a:effectLst/>
                          <a:latin typeface="+mn-lt"/>
                          <a:ea typeface="Times New Roman" panose="02020603050405020304" pitchFamily="18" charset="0"/>
                          <a:cs typeface="Times New Roman" panose="02020603050405020304" pitchFamily="18" charset="0"/>
                        </a:rPr>
                        <a:t>Apr’20 – Nov’20</a:t>
                      </a:r>
                    </a:p>
                  </a:txBody>
                  <a:tcPr marL="42506" marR="42506" marT="0" marB="0"/>
                </a:tc>
                <a:tc>
                  <a:txBody>
                    <a:bodyPr/>
                    <a:lstStyle/>
                    <a:p>
                      <a:pPr marL="0" marR="0" algn="ctr" defTabSz="914400" rtl="0" eaLnBrk="1" latinLnBrk="0" hangingPunct="1">
                        <a:spcBef>
                          <a:spcPts val="0"/>
                        </a:spcBef>
                        <a:spcAft>
                          <a:spcPts val="0"/>
                        </a:spcAft>
                      </a:pPr>
                      <a:r>
                        <a:rPr lang="en-US" sz="1200" kern="1200" dirty="0">
                          <a:solidFill>
                            <a:schemeClr val="dk1"/>
                          </a:solidFill>
                          <a:effectLst/>
                          <a:latin typeface="+mn-lt"/>
                          <a:ea typeface="+mn-ea"/>
                          <a:cs typeface="+mn-cs"/>
                        </a:rPr>
                        <a:t>$4.6M</a:t>
                      </a:r>
                    </a:p>
                  </a:txBody>
                  <a:tcPr marL="42506" marR="42506" marT="0" marB="0"/>
                </a:tc>
                <a:tc>
                  <a:txBody>
                    <a:bodyPr/>
                    <a:lstStyle/>
                    <a:p>
                      <a:pPr marL="0" marR="0" algn="ctr" defTabSz="914400" rtl="0" eaLnBrk="1" latinLnBrk="0" hangingPunct="1">
                        <a:spcBef>
                          <a:spcPts val="0"/>
                        </a:spcBef>
                        <a:spcAft>
                          <a:spcPts val="0"/>
                        </a:spcAft>
                      </a:pPr>
                      <a:r>
                        <a:rPr lang="en-US" sz="1200" kern="1200" dirty="0">
                          <a:solidFill>
                            <a:schemeClr val="dk1"/>
                          </a:solidFill>
                          <a:effectLst/>
                          <a:latin typeface="+mn-lt"/>
                          <a:ea typeface="+mn-ea"/>
                          <a:cs typeface="+mn-cs"/>
                        </a:rPr>
                        <a:t>None</a:t>
                      </a:r>
                    </a:p>
                  </a:txBody>
                  <a:tcPr marL="42506" marR="42506" marT="0" marB="0"/>
                </a:tc>
                <a:extLst>
                  <a:ext uri="{0D108BD9-81ED-4DB2-BD59-A6C34878D82A}">
                    <a16:rowId xmlns:a16="http://schemas.microsoft.com/office/drawing/2014/main" val="714115534"/>
                  </a:ext>
                </a:extLst>
              </a:tr>
            </a:tbl>
          </a:graphicData>
        </a:graphic>
      </p:graphicFrame>
    </p:spTree>
    <p:extLst>
      <p:ext uri="{BB962C8B-B14F-4D97-AF65-F5344CB8AC3E}">
        <p14:creationId xmlns:p14="http://schemas.microsoft.com/office/powerpoint/2010/main" val="2554182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a:spLocks noGrp="1"/>
          </p:cNvSpPr>
          <p:nvPr>
            <p:ph type="body" idx="1"/>
          </p:nvPr>
        </p:nvSpPr>
        <p:spPr>
          <a:xfrm>
            <a:off x="685800" y="1562099"/>
            <a:ext cx="7086600" cy="276970"/>
          </a:xfrm>
        </p:spPr>
        <p:txBody>
          <a:bodyPr anchor="t">
            <a:noAutofit/>
          </a:bodyPr>
          <a:lstStyle/>
          <a:p>
            <a:r>
              <a:rPr lang="en-US" sz="2800" b="1" u="sng" dirty="0"/>
              <a:t>Concourse D Hardstand </a:t>
            </a:r>
            <a:r>
              <a:rPr lang="en-US" sz="2800" b="1" u="sng" dirty="0" err="1"/>
              <a:t>Holdroom</a:t>
            </a:r>
            <a:endParaRPr lang="en-US" sz="2800" b="1" u="sng" dirty="0"/>
          </a:p>
        </p:txBody>
      </p:sp>
      <p:sp>
        <p:nvSpPr>
          <p:cNvPr id="5" name="Title 1"/>
          <p:cNvSpPr txBox="1">
            <a:spLocks/>
          </p:cNvSpPr>
          <p:nvPr/>
        </p:nvSpPr>
        <p:spPr>
          <a:xfrm>
            <a:off x="685800" y="328417"/>
            <a:ext cx="7772400" cy="1195583"/>
          </a:xfrm>
          <a:prstGeom prst="rect">
            <a:avLst/>
          </a:prstGeom>
        </p:spPr>
        <p:txBody>
          <a:bodyPr vert="horz" lIns="91440" tIns="45720" rIns="91440" bIns="45720" rtlCol="0" anchor="t">
            <a:normAutofit fontScale="92500" lnSpcReduction="10000"/>
          </a:bodyPr>
          <a:lstStyle>
            <a:lvl1pPr algn="ctr" defTabSz="914400" rtl="0" eaLnBrk="1" latinLnBrk="0" hangingPunct="1">
              <a:spcBef>
                <a:spcPct val="0"/>
              </a:spcBef>
              <a:buNone/>
              <a:defRPr sz="4400" b="0" kern="1200" cap="none">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Traditional Design Build</a:t>
            </a:r>
          </a:p>
          <a:p>
            <a:r>
              <a:rPr lang="en-US" sz="3500" dirty="0"/>
              <a:t>(Completed)</a:t>
            </a:r>
          </a:p>
        </p:txBody>
      </p:sp>
      <p:grpSp>
        <p:nvGrpSpPr>
          <p:cNvPr id="6" name="Group 5"/>
          <p:cNvGrpSpPr/>
          <p:nvPr/>
        </p:nvGrpSpPr>
        <p:grpSpPr>
          <a:xfrm>
            <a:off x="330374" y="5634742"/>
            <a:ext cx="3022426" cy="1147058"/>
            <a:chOff x="330374" y="5454037"/>
            <a:chExt cx="3022426" cy="1147058"/>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374" y="5912062"/>
              <a:ext cx="3022426" cy="68903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270" y="5454037"/>
              <a:ext cx="1535730" cy="775621"/>
            </a:xfrm>
            <a:prstGeom prst="rect">
              <a:avLst/>
            </a:prstGeom>
          </p:spPr>
        </p:pic>
      </p:grpSp>
      <p:sp>
        <p:nvSpPr>
          <p:cNvPr id="11" name="Text Placeholder 2"/>
          <p:cNvSpPr txBox="1">
            <a:spLocks/>
          </p:cNvSpPr>
          <p:nvPr/>
        </p:nvSpPr>
        <p:spPr>
          <a:xfrm>
            <a:off x="685800" y="2057399"/>
            <a:ext cx="5870333" cy="3359013"/>
          </a:xfrm>
          <a:prstGeom prst="rect">
            <a:avLst/>
          </a:prstGeom>
        </p:spPr>
        <p:txBody>
          <a:bodyPr vert="horz" lIns="91440" tIns="45720" rIns="91440" bIns="45720" rtlCol="0" anchor="t">
            <a:normAutofit/>
          </a:bodyPr>
          <a:lstStyle>
            <a:lvl1pPr marL="0" indent="0" algn="ctr" defTabSz="914400" rtl="0" eaLnBrk="1" latinLnBrk="0" hangingPunct="1">
              <a:spcBef>
                <a:spcPct val="20000"/>
              </a:spcBef>
              <a:buClr>
                <a:schemeClr val="accent1"/>
              </a:buClr>
              <a:buSzPct val="100000"/>
              <a:buFont typeface="Symbol" pitchFamily="18" charset="2"/>
              <a:buNone/>
              <a:defRPr sz="2000" kern="1200">
                <a:solidFill>
                  <a:srgbClr val="FFFFFF"/>
                </a:solidFill>
                <a:latin typeface="+mn-lt"/>
                <a:ea typeface="+mn-ea"/>
                <a:cs typeface="+mn-cs"/>
              </a:defRPr>
            </a:lvl1pPr>
            <a:lvl2pPr marL="457200" indent="0" algn="l" defTabSz="914400" rtl="0" eaLnBrk="1" latinLnBrk="0" hangingPunct="1">
              <a:spcBef>
                <a:spcPct val="20000"/>
              </a:spcBef>
              <a:buClr>
                <a:schemeClr val="accent1"/>
              </a:buClr>
              <a:buSzPct val="100000"/>
              <a:buFont typeface="Symbol"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Clr>
                <a:schemeClr val="accent1"/>
              </a:buClr>
              <a:buSzPct val="100000"/>
              <a:buFont typeface="Symbol"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Clr>
                <a:schemeClr val="accent1"/>
              </a:buClr>
              <a:buSzPct val="100000"/>
              <a:buFont typeface="Symbol"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Clr>
                <a:schemeClr val="accent1"/>
              </a:buClr>
              <a:buSzPct val="100000"/>
              <a:buFont typeface="Symbol"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9pPr>
          </a:lstStyle>
          <a:p>
            <a:pPr algn="l">
              <a:buClr>
                <a:schemeClr val="bg1"/>
              </a:buClr>
            </a:pPr>
            <a:r>
              <a:rPr lang="en-US" sz="2400" b="1" dirty="0">
                <a:solidFill>
                  <a:schemeClr val="accent1">
                    <a:lumMod val="50000"/>
                  </a:schemeClr>
                </a:solidFill>
              </a:rPr>
              <a:t>Total Contract Cost:		</a:t>
            </a:r>
            <a:r>
              <a:rPr lang="en-US" sz="2400" dirty="0">
                <a:solidFill>
                  <a:schemeClr val="accent1">
                    <a:lumMod val="50000"/>
                  </a:schemeClr>
                </a:solidFill>
              </a:rPr>
              <a:t>$26 Million</a:t>
            </a:r>
          </a:p>
          <a:p>
            <a:pPr algn="l">
              <a:buClr>
                <a:schemeClr val="bg1"/>
              </a:buClr>
            </a:pPr>
            <a:r>
              <a:rPr lang="en-US" sz="2400" b="1" dirty="0">
                <a:solidFill>
                  <a:schemeClr val="accent1">
                    <a:lumMod val="50000"/>
                  </a:schemeClr>
                </a:solidFill>
              </a:rPr>
              <a:t>Construction Start:</a:t>
            </a:r>
            <a:r>
              <a:rPr lang="en-US" sz="2400" dirty="0">
                <a:solidFill>
                  <a:schemeClr val="accent1">
                    <a:lumMod val="50000"/>
                  </a:schemeClr>
                </a:solidFill>
              </a:rPr>
              <a:t>		Aug 2017</a:t>
            </a:r>
          </a:p>
          <a:p>
            <a:pPr algn="l">
              <a:buClr>
                <a:schemeClr val="bg1"/>
              </a:buClr>
            </a:pPr>
            <a:r>
              <a:rPr lang="en-US" sz="2400" b="1" dirty="0">
                <a:solidFill>
                  <a:schemeClr val="accent1">
                    <a:lumMod val="50000"/>
                  </a:schemeClr>
                </a:solidFill>
              </a:rPr>
              <a:t>Construction Complete:</a:t>
            </a:r>
            <a:r>
              <a:rPr lang="en-US" sz="2400" dirty="0">
                <a:solidFill>
                  <a:schemeClr val="accent1">
                    <a:lumMod val="50000"/>
                  </a:schemeClr>
                </a:solidFill>
              </a:rPr>
              <a:t>	Oct 2018</a:t>
            </a:r>
          </a:p>
          <a:p>
            <a:pPr marL="171450" indent="-171450" algn="l">
              <a:buClr>
                <a:schemeClr val="bg1"/>
              </a:buClr>
              <a:buFont typeface="Arial" panose="020B0604020202020204" pitchFamily="34" charset="0"/>
              <a:buChar char="•"/>
            </a:pPr>
            <a:endParaRPr lang="en-US" sz="1800" dirty="0">
              <a:solidFill>
                <a:schemeClr val="accent1">
                  <a:lumMod val="50000"/>
                </a:schemeClr>
              </a:solidFill>
            </a:endParaRPr>
          </a:p>
          <a:p>
            <a:pPr algn="l">
              <a:buClr>
                <a:schemeClr val="bg1"/>
              </a:buClr>
            </a:pPr>
            <a:endParaRPr lang="en-US" sz="1800" b="1" dirty="0">
              <a:solidFill>
                <a:schemeClr val="accent1">
                  <a:lumMod val="50000"/>
                </a:schemeClr>
              </a:solidFill>
            </a:endParaRPr>
          </a:p>
        </p:txBody>
      </p:sp>
      <p:pic>
        <p:nvPicPr>
          <p:cNvPr id="2" name="Picture 1">
            <a:extLst>
              <a:ext uri="{FF2B5EF4-FFF2-40B4-BE49-F238E27FC236}">
                <a16:creationId xmlns:a16="http://schemas.microsoft.com/office/drawing/2014/main" id="{ADBBA104-1204-4A9A-9CCE-9B10591FE1FE}"/>
              </a:ext>
            </a:extLst>
          </p:cNvPr>
          <p:cNvPicPr>
            <a:picLocks noChangeAspect="1"/>
          </p:cNvPicPr>
          <p:nvPr/>
        </p:nvPicPr>
        <p:blipFill>
          <a:blip r:embed="rId4"/>
          <a:stretch>
            <a:fillRect/>
          </a:stretch>
        </p:blipFill>
        <p:spPr>
          <a:xfrm>
            <a:off x="3733800" y="3440687"/>
            <a:ext cx="4724400" cy="3156490"/>
          </a:xfrm>
          <a:prstGeom prst="rect">
            <a:avLst/>
          </a:prstGeom>
        </p:spPr>
      </p:pic>
    </p:spTree>
    <p:extLst>
      <p:ext uri="{BB962C8B-B14F-4D97-AF65-F5344CB8AC3E}">
        <p14:creationId xmlns:p14="http://schemas.microsoft.com/office/powerpoint/2010/main" val="3371101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a:spLocks noGrp="1"/>
          </p:cNvSpPr>
          <p:nvPr>
            <p:ph type="body" idx="1"/>
          </p:nvPr>
        </p:nvSpPr>
        <p:spPr>
          <a:xfrm>
            <a:off x="-228600" y="1492332"/>
            <a:ext cx="5215641" cy="457200"/>
          </a:xfrm>
        </p:spPr>
        <p:txBody>
          <a:bodyPr anchor="t">
            <a:noAutofit/>
          </a:bodyPr>
          <a:lstStyle/>
          <a:p>
            <a:r>
              <a:rPr lang="en-US" sz="2800" b="1" u="sng" dirty="0"/>
              <a:t>Alternate Utility Facility</a:t>
            </a:r>
          </a:p>
        </p:txBody>
      </p:sp>
      <p:sp>
        <p:nvSpPr>
          <p:cNvPr id="5" name="Title 1"/>
          <p:cNvSpPr txBox="1">
            <a:spLocks/>
          </p:cNvSpPr>
          <p:nvPr/>
        </p:nvSpPr>
        <p:spPr>
          <a:xfrm>
            <a:off x="685800" y="328417"/>
            <a:ext cx="7772400" cy="1195583"/>
          </a:xfrm>
          <a:prstGeom prst="rect">
            <a:avLst/>
          </a:prstGeom>
        </p:spPr>
        <p:txBody>
          <a:bodyPr vert="horz" lIns="91440" tIns="45720" rIns="91440" bIns="45720" rtlCol="0" anchor="t">
            <a:normAutofit fontScale="92500" lnSpcReduction="20000"/>
          </a:bodyPr>
          <a:lstStyle>
            <a:lvl1pPr algn="ctr" defTabSz="914400" rtl="0" eaLnBrk="1" latinLnBrk="0" hangingPunct="1">
              <a:spcBef>
                <a:spcPct val="0"/>
              </a:spcBef>
              <a:buNone/>
              <a:defRPr sz="4400" b="0" kern="1200" cap="none">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Building Engineering System</a:t>
            </a:r>
          </a:p>
          <a:p>
            <a:r>
              <a:rPr lang="en-US" dirty="0"/>
              <a:t>(Lump Sum)</a:t>
            </a:r>
          </a:p>
        </p:txBody>
      </p:sp>
      <p:grpSp>
        <p:nvGrpSpPr>
          <p:cNvPr id="6" name="Group 5"/>
          <p:cNvGrpSpPr/>
          <p:nvPr/>
        </p:nvGrpSpPr>
        <p:grpSpPr>
          <a:xfrm>
            <a:off x="330374" y="5634742"/>
            <a:ext cx="3022426" cy="1147058"/>
            <a:chOff x="330374" y="5454037"/>
            <a:chExt cx="3022426" cy="1147058"/>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374" y="5912062"/>
              <a:ext cx="3022426" cy="68903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270" y="5454037"/>
              <a:ext cx="1535730" cy="775621"/>
            </a:xfrm>
            <a:prstGeom prst="rect">
              <a:avLst/>
            </a:prstGeom>
          </p:spPr>
        </p:pic>
      </p:grpSp>
      <p:sp>
        <p:nvSpPr>
          <p:cNvPr id="11" name="Text Placeholder 2"/>
          <p:cNvSpPr txBox="1">
            <a:spLocks/>
          </p:cNvSpPr>
          <p:nvPr/>
        </p:nvSpPr>
        <p:spPr>
          <a:xfrm>
            <a:off x="198532" y="2499756"/>
            <a:ext cx="5870333" cy="3359013"/>
          </a:xfrm>
          <a:prstGeom prst="rect">
            <a:avLst/>
          </a:prstGeom>
        </p:spPr>
        <p:txBody>
          <a:bodyPr vert="horz" lIns="91440" tIns="45720" rIns="91440" bIns="45720" rtlCol="0" anchor="t">
            <a:normAutofit/>
          </a:bodyPr>
          <a:lstStyle>
            <a:lvl1pPr marL="0" indent="0" algn="ctr" defTabSz="914400" rtl="0" eaLnBrk="1" latinLnBrk="0" hangingPunct="1">
              <a:spcBef>
                <a:spcPct val="20000"/>
              </a:spcBef>
              <a:buClr>
                <a:schemeClr val="accent1"/>
              </a:buClr>
              <a:buSzPct val="100000"/>
              <a:buFont typeface="Symbol" pitchFamily="18" charset="2"/>
              <a:buNone/>
              <a:defRPr sz="2000" kern="1200">
                <a:solidFill>
                  <a:srgbClr val="FFFFFF"/>
                </a:solidFill>
                <a:latin typeface="+mn-lt"/>
                <a:ea typeface="+mn-ea"/>
                <a:cs typeface="+mn-cs"/>
              </a:defRPr>
            </a:lvl1pPr>
            <a:lvl2pPr marL="457200" indent="0" algn="l" defTabSz="914400" rtl="0" eaLnBrk="1" latinLnBrk="0" hangingPunct="1">
              <a:spcBef>
                <a:spcPct val="20000"/>
              </a:spcBef>
              <a:buClr>
                <a:schemeClr val="accent1"/>
              </a:buClr>
              <a:buSzPct val="100000"/>
              <a:buFont typeface="Symbol"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Clr>
                <a:schemeClr val="accent1"/>
              </a:buClr>
              <a:buSzPct val="100000"/>
              <a:buFont typeface="Symbol"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Clr>
                <a:schemeClr val="accent1"/>
              </a:buClr>
              <a:buSzPct val="100000"/>
              <a:buFont typeface="Symbol"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Clr>
                <a:schemeClr val="accent1"/>
              </a:buClr>
              <a:buSzPct val="100000"/>
              <a:buFont typeface="Symbol"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9pPr>
          </a:lstStyle>
          <a:p>
            <a:pPr algn="l">
              <a:buClrTx/>
            </a:pPr>
            <a:r>
              <a:rPr lang="en-US" sz="2400" b="1" dirty="0">
                <a:solidFill>
                  <a:schemeClr val="accent1">
                    <a:lumMod val="50000"/>
                  </a:schemeClr>
                </a:solidFill>
              </a:rPr>
              <a:t>Total Contract  Cost:	</a:t>
            </a:r>
          </a:p>
          <a:p>
            <a:pPr algn="l">
              <a:buClrTx/>
            </a:pPr>
            <a:r>
              <a:rPr lang="en-US" sz="2400" dirty="0">
                <a:solidFill>
                  <a:schemeClr val="accent1">
                    <a:lumMod val="50000"/>
                  </a:schemeClr>
                </a:solidFill>
              </a:rPr>
              <a:t>	$30 Million</a:t>
            </a:r>
          </a:p>
          <a:p>
            <a:pPr algn="l">
              <a:buClrTx/>
            </a:pPr>
            <a:r>
              <a:rPr lang="en-US" sz="2400" b="1" dirty="0">
                <a:solidFill>
                  <a:schemeClr val="accent1">
                    <a:lumMod val="50000"/>
                  </a:schemeClr>
                </a:solidFill>
              </a:rPr>
              <a:t>Construction Start:</a:t>
            </a:r>
            <a:r>
              <a:rPr lang="en-US" sz="2400" dirty="0">
                <a:solidFill>
                  <a:schemeClr val="accent1">
                    <a:lumMod val="50000"/>
                  </a:schemeClr>
                </a:solidFill>
              </a:rPr>
              <a:t>	</a:t>
            </a:r>
          </a:p>
          <a:p>
            <a:pPr algn="l">
              <a:buClrTx/>
            </a:pPr>
            <a:r>
              <a:rPr lang="en-US" sz="2400" dirty="0">
                <a:solidFill>
                  <a:schemeClr val="accent1">
                    <a:lumMod val="50000"/>
                  </a:schemeClr>
                </a:solidFill>
              </a:rPr>
              <a:t>	Sept 2017</a:t>
            </a:r>
          </a:p>
          <a:p>
            <a:pPr algn="l">
              <a:buClrTx/>
            </a:pPr>
            <a:r>
              <a:rPr lang="en-US" sz="2400" b="1" dirty="0">
                <a:solidFill>
                  <a:schemeClr val="accent1">
                    <a:lumMod val="50000"/>
                  </a:schemeClr>
                </a:solidFill>
              </a:rPr>
              <a:t>Construction Complete:</a:t>
            </a:r>
          </a:p>
          <a:p>
            <a:pPr algn="l">
              <a:buClrTx/>
            </a:pPr>
            <a:r>
              <a:rPr lang="en-US" sz="2400" dirty="0">
                <a:solidFill>
                  <a:schemeClr val="accent1">
                    <a:lumMod val="50000"/>
                  </a:schemeClr>
                </a:solidFill>
              </a:rPr>
              <a:t>	March 2018</a:t>
            </a:r>
          </a:p>
          <a:p>
            <a:pPr marL="171450" indent="-171450" algn="l">
              <a:buClr>
                <a:schemeClr val="bg1"/>
              </a:buClr>
              <a:buFont typeface="Arial" panose="020B0604020202020204" pitchFamily="34" charset="0"/>
              <a:buChar char="•"/>
            </a:pPr>
            <a:endParaRPr lang="en-US" sz="1800" dirty="0">
              <a:solidFill>
                <a:schemeClr val="accent1">
                  <a:lumMod val="50000"/>
                </a:schemeClr>
              </a:solidFill>
            </a:endParaRPr>
          </a:p>
          <a:p>
            <a:pPr algn="l">
              <a:buClr>
                <a:schemeClr val="bg1"/>
              </a:buClr>
            </a:pPr>
            <a:endParaRPr lang="en-US" sz="1800" b="1" dirty="0">
              <a:solidFill>
                <a:schemeClr val="accent1">
                  <a:lumMod val="50000"/>
                </a:schemeClr>
              </a:solidFill>
            </a:endParaRPr>
          </a:p>
        </p:txBody>
      </p:sp>
      <p:pic>
        <p:nvPicPr>
          <p:cNvPr id="3" name="Picture 2">
            <a:extLst>
              <a:ext uri="{FF2B5EF4-FFF2-40B4-BE49-F238E27FC236}">
                <a16:creationId xmlns:a16="http://schemas.microsoft.com/office/drawing/2014/main" id="{DB56BD8D-5414-4E07-A709-0D0B680BDA34}"/>
              </a:ext>
            </a:extLst>
          </p:cNvPr>
          <p:cNvPicPr>
            <a:picLocks noChangeAspect="1"/>
          </p:cNvPicPr>
          <p:nvPr/>
        </p:nvPicPr>
        <p:blipFill>
          <a:blip r:embed="rId4"/>
          <a:stretch>
            <a:fillRect/>
          </a:stretch>
        </p:blipFill>
        <p:spPr>
          <a:xfrm>
            <a:off x="3818460" y="2093303"/>
            <a:ext cx="4618083" cy="3467100"/>
          </a:xfrm>
          <a:prstGeom prst="rect">
            <a:avLst/>
          </a:prstGeom>
        </p:spPr>
      </p:pic>
    </p:spTree>
    <p:extLst>
      <p:ext uri="{BB962C8B-B14F-4D97-AF65-F5344CB8AC3E}">
        <p14:creationId xmlns:p14="http://schemas.microsoft.com/office/powerpoint/2010/main" val="38342006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5800" y="228600"/>
            <a:ext cx="7772400" cy="1524000"/>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b="0" kern="1200" cap="none">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Building Engineering System</a:t>
            </a:r>
          </a:p>
        </p:txBody>
      </p:sp>
      <p:sp>
        <p:nvSpPr>
          <p:cNvPr id="5" name="Text Placeholder 2"/>
          <p:cNvSpPr>
            <a:spLocks noGrp="1"/>
          </p:cNvSpPr>
          <p:nvPr>
            <p:ph type="body" idx="1"/>
          </p:nvPr>
        </p:nvSpPr>
        <p:spPr>
          <a:xfrm>
            <a:off x="369270" y="1143000"/>
            <a:ext cx="3742267" cy="457200"/>
          </a:xfrm>
        </p:spPr>
        <p:txBody>
          <a:bodyPr anchor="t">
            <a:noAutofit/>
          </a:bodyPr>
          <a:lstStyle/>
          <a:p>
            <a:r>
              <a:rPr lang="en-US" sz="2800" b="1" u="sng" dirty="0"/>
              <a:t>Pier 69 Solar</a:t>
            </a:r>
          </a:p>
        </p:txBody>
      </p:sp>
      <p:grpSp>
        <p:nvGrpSpPr>
          <p:cNvPr id="7" name="Group 6"/>
          <p:cNvGrpSpPr/>
          <p:nvPr/>
        </p:nvGrpSpPr>
        <p:grpSpPr>
          <a:xfrm>
            <a:off x="330374" y="5634742"/>
            <a:ext cx="3022426" cy="1147058"/>
            <a:chOff x="330374" y="5454037"/>
            <a:chExt cx="3022426" cy="1147058"/>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374" y="5912062"/>
              <a:ext cx="3022426" cy="689033"/>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270" y="5454037"/>
              <a:ext cx="1535730" cy="775621"/>
            </a:xfrm>
            <a:prstGeom prst="rect">
              <a:avLst/>
            </a:prstGeom>
          </p:spPr>
        </p:pic>
      </p:grpSp>
      <p:sp>
        <p:nvSpPr>
          <p:cNvPr id="10" name="Text Placeholder 2"/>
          <p:cNvSpPr txBox="1">
            <a:spLocks/>
          </p:cNvSpPr>
          <p:nvPr/>
        </p:nvSpPr>
        <p:spPr>
          <a:xfrm>
            <a:off x="304799" y="1600200"/>
            <a:ext cx="5870333" cy="3359013"/>
          </a:xfrm>
          <a:prstGeom prst="rect">
            <a:avLst/>
          </a:prstGeom>
        </p:spPr>
        <p:txBody>
          <a:bodyPr vert="horz" lIns="91440" tIns="45720" rIns="91440" bIns="45720" rtlCol="0" anchor="t">
            <a:normAutofit/>
          </a:bodyPr>
          <a:lstStyle>
            <a:lvl1pPr marL="0" indent="0" algn="ctr" defTabSz="914400" rtl="0" eaLnBrk="1" latinLnBrk="0" hangingPunct="1">
              <a:spcBef>
                <a:spcPct val="20000"/>
              </a:spcBef>
              <a:buClr>
                <a:schemeClr val="accent1"/>
              </a:buClr>
              <a:buSzPct val="100000"/>
              <a:buFont typeface="Symbol" pitchFamily="18" charset="2"/>
              <a:buNone/>
              <a:defRPr sz="2000" kern="1200">
                <a:solidFill>
                  <a:srgbClr val="FFFFFF"/>
                </a:solidFill>
                <a:latin typeface="+mn-lt"/>
                <a:ea typeface="+mn-ea"/>
                <a:cs typeface="+mn-cs"/>
              </a:defRPr>
            </a:lvl1pPr>
            <a:lvl2pPr marL="457200" indent="0" algn="l" defTabSz="914400" rtl="0" eaLnBrk="1" latinLnBrk="0" hangingPunct="1">
              <a:spcBef>
                <a:spcPct val="20000"/>
              </a:spcBef>
              <a:buClr>
                <a:schemeClr val="accent1"/>
              </a:buClr>
              <a:buSzPct val="100000"/>
              <a:buFont typeface="Symbol"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Clr>
                <a:schemeClr val="accent1"/>
              </a:buClr>
              <a:buSzPct val="100000"/>
              <a:buFont typeface="Symbol"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Clr>
                <a:schemeClr val="accent1"/>
              </a:buClr>
              <a:buSzPct val="100000"/>
              <a:buFont typeface="Symbol"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Clr>
                <a:schemeClr val="accent1"/>
              </a:buClr>
              <a:buSzPct val="100000"/>
              <a:buFont typeface="Symbol"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9pPr>
          </a:lstStyle>
          <a:p>
            <a:pPr algn="l">
              <a:buClr>
                <a:schemeClr val="bg1"/>
              </a:buClr>
            </a:pPr>
            <a:r>
              <a:rPr lang="en-US" sz="2400" b="1" dirty="0">
                <a:solidFill>
                  <a:schemeClr val="accent1">
                    <a:lumMod val="50000"/>
                  </a:schemeClr>
                </a:solidFill>
              </a:rPr>
              <a:t>Total Contract  Cost:	</a:t>
            </a:r>
          </a:p>
          <a:p>
            <a:pPr lvl="1">
              <a:buClr>
                <a:schemeClr val="bg1"/>
              </a:buClr>
            </a:pPr>
            <a:r>
              <a:rPr lang="en-US" sz="2200" dirty="0">
                <a:solidFill>
                  <a:schemeClr val="accent1">
                    <a:lumMod val="50000"/>
                  </a:schemeClr>
                </a:solidFill>
              </a:rPr>
              <a:t>$323k</a:t>
            </a:r>
          </a:p>
          <a:p>
            <a:pPr algn="l">
              <a:buClr>
                <a:schemeClr val="bg1"/>
              </a:buClr>
            </a:pPr>
            <a:r>
              <a:rPr lang="en-US" sz="2400" b="1" dirty="0">
                <a:solidFill>
                  <a:schemeClr val="accent1">
                    <a:lumMod val="50000"/>
                  </a:schemeClr>
                </a:solidFill>
              </a:rPr>
              <a:t>Construction Start:</a:t>
            </a:r>
            <a:r>
              <a:rPr lang="en-US" sz="2400" dirty="0">
                <a:solidFill>
                  <a:schemeClr val="accent1">
                    <a:lumMod val="50000"/>
                  </a:schemeClr>
                </a:solidFill>
              </a:rPr>
              <a:t>	</a:t>
            </a:r>
          </a:p>
          <a:p>
            <a:pPr lvl="1">
              <a:buClr>
                <a:schemeClr val="bg1"/>
              </a:buClr>
            </a:pPr>
            <a:r>
              <a:rPr lang="en-US" sz="2200" dirty="0">
                <a:solidFill>
                  <a:schemeClr val="accent1">
                    <a:lumMod val="50000"/>
                  </a:schemeClr>
                </a:solidFill>
              </a:rPr>
              <a:t>May 2018</a:t>
            </a:r>
          </a:p>
          <a:p>
            <a:pPr algn="l">
              <a:buClr>
                <a:schemeClr val="bg1"/>
              </a:buClr>
            </a:pPr>
            <a:r>
              <a:rPr lang="en-US" sz="2400" b="1" dirty="0">
                <a:solidFill>
                  <a:schemeClr val="accent1">
                    <a:lumMod val="50000"/>
                  </a:schemeClr>
                </a:solidFill>
              </a:rPr>
              <a:t>Construction Complete:</a:t>
            </a:r>
          </a:p>
          <a:p>
            <a:pPr lvl="1">
              <a:buClr>
                <a:schemeClr val="bg1"/>
              </a:buClr>
            </a:pPr>
            <a:r>
              <a:rPr lang="en-US" sz="2200" dirty="0">
                <a:solidFill>
                  <a:schemeClr val="accent1">
                    <a:lumMod val="50000"/>
                  </a:schemeClr>
                </a:solidFill>
              </a:rPr>
              <a:t>April 2019</a:t>
            </a:r>
          </a:p>
          <a:p>
            <a:pPr marL="171450" indent="-171450" algn="l">
              <a:buClr>
                <a:schemeClr val="bg1"/>
              </a:buClr>
              <a:buFont typeface="Arial" panose="020B0604020202020204" pitchFamily="34" charset="0"/>
              <a:buChar char="•"/>
            </a:pPr>
            <a:endParaRPr lang="en-US" sz="1600" dirty="0">
              <a:solidFill>
                <a:schemeClr val="accent1">
                  <a:lumMod val="50000"/>
                </a:schemeClr>
              </a:solidFill>
            </a:endParaRPr>
          </a:p>
          <a:p>
            <a:pPr algn="l">
              <a:buClr>
                <a:schemeClr val="bg1"/>
              </a:buClr>
            </a:pPr>
            <a:endParaRPr lang="en-US" sz="1200" b="1" dirty="0">
              <a:solidFill>
                <a:schemeClr val="accent1">
                  <a:lumMod val="50000"/>
                </a:schemeClr>
              </a:solidFill>
            </a:endParaRPr>
          </a:p>
        </p:txBody>
      </p:sp>
      <p:pic>
        <p:nvPicPr>
          <p:cNvPr id="2" name="Picture 1">
            <a:extLst>
              <a:ext uri="{FF2B5EF4-FFF2-40B4-BE49-F238E27FC236}">
                <a16:creationId xmlns:a16="http://schemas.microsoft.com/office/drawing/2014/main" id="{73ED6169-AB7A-41FC-B5AC-C0FB440216AD}"/>
              </a:ext>
            </a:extLst>
          </p:cNvPr>
          <p:cNvPicPr>
            <a:picLocks noChangeAspect="1"/>
          </p:cNvPicPr>
          <p:nvPr/>
        </p:nvPicPr>
        <p:blipFill>
          <a:blip r:embed="rId4"/>
          <a:stretch>
            <a:fillRect/>
          </a:stretch>
        </p:blipFill>
        <p:spPr>
          <a:xfrm>
            <a:off x="3757401" y="1635868"/>
            <a:ext cx="5081800" cy="3811350"/>
          </a:xfrm>
          <a:prstGeom prst="rect">
            <a:avLst/>
          </a:prstGeom>
        </p:spPr>
      </p:pic>
    </p:spTree>
    <p:extLst>
      <p:ext uri="{BB962C8B-B14F-4D97-AF65-F5344CB8AC3E}">
        <p14:creationId xmlns:p14="http://schemas.microsoft.com/office/powerpoint/2010/main" val="20704588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a:spLocks noGrp="1"/>
          </p:cNvSpPr>
          <p:nvPr>
            <p:ph type="body" idx="1"/>
          </p:nvPr>
        </p:nvSpPr>
        <p:spPr>
          <a:xfrm>
            <a:off x="-247393" y="1371600"/>
            <a:ext cx="5215641" cy="457200"/>
          </a:xfrm>
        </p:spPr>
        <p:txBody>
          <a:bodyPr anchor="t">
            <a:noAutofit/>
          </a:bodyPr>
          <a:lstStyle/>
          <a:p>
            <a:r>
              <a:rPr lang="en-US" sz="2800" b="1" u="sng" dirty="0"/>
              <a:t>North Satellite Expansion</a:t>
            </a:r>
          </a:p>
        </p:txBody>
      </p:sp>
      <p:sp>
        <p:nvSpPr>
          <p:cNvPr id="5" name="Title 1"/>
          <p:cNvSpPr txBox="1">
            <a:spLocks/>
          </p:cNvSpPr>
          <p:nvPr/>
        </p:nvSpPr>
        <p:spPr>
          <a:xfrm>
            <a:off x="685800" y="328417"/>
            <a:ext cx="7772400" cy="1195583"/>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b="0" kern="1200" cap="none">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GC/CM with MC &amp; EC/CM</a:t>
            </a:r>
          </a:p>
          <a:p>
            <a:r>
              <a:rPr lang="en-US" sz="3200" dirty="0"/>
              <a:t>(in construction)</a:t>
            </a:r>
          </a:p>
        </p:txBody>
      </p:sp>
      <p:grpSp>
        <p:nvGrpSpPr>
          <p:cNvPr id="6" name="Group 5"/>
          <p:cNvGrpSpPr/>
          <p:nvPr/>
        </p:nvGrpSpPr>
        <p:grpSpPr>
          <a:xfrm>
            <a:off x="330374" y="5634742"/>
            <a:ext cx="3022426" cy="1147058"/>
            <a:chOff x="330374" y="5454037"/>
            <a:chExt cx="3022426" cy="1147058"/>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374" y="5912062"/>
              <a:ext cx="3022426" cy="68903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270" y="5454037"/>
              <a:ext cx="1535730" cy="775621"/>
            </a:xfrm>
            <a:prstGeom prst="rect">
              <a:avLst/>
            </a:prstGeom>
          </p:spPr>
        </p:pic>
      </p:grpSp>
      <p:sp>
        <p:nvSpPr>
          <p:cNvPr id="11" name="Text Placeholder 2"/>
          <p:cNvSpPr txBox="1">
            <a:spLocks/>
          </p:cNvSpPr>
          <p:nvPr/>
        </p:nvSpPr>
        <p:spPr>
          <a:xfrm>
            <a:off x="225666" y="1828800"/>
            <a:ext cx="5870333" cy="3359013"/>
          </a:xfrm>
          <a:prstGeom prst="rect">
            <a:avLst/>
          </a:prstGeom>
        </p:spPr>
        <p:txBody>
          <a:bodyPr vert="horz" lIns="91440" tIns="45720" rIns="91440" bIns="45720" rtlCol="0" anchor="t">
            <a:normAutofit/>
          </a:bodyPr>
          <a:lstStyle>
            <a:lvl1pPr marL="0" indent="0" algn="ctr" defTabSz="914400" rtl="0" eaLnBrk="1" latinLnBrk="0" hangingPunct="1">
              <a:spcBef>
                <a:spcPct val="20000"/>
              </a:spcBef>
              <a:buClr>
                <a:schemeClr val="accent1"/>
              </a:buClr>
              <a:buSzPct val="100000"/>
              <a:buFont typeface="Symbol" pitchFamily="18" charset="2"/>
              <a:buNone/>
              <a:defRPr sz="2000" kern="1200">
                <a:solidFill>
                  <a:srgbClr val="FFFFFF"/>
                </a:solidFill>
                <a:latin typeface="+mn-lt"/>
                <a:ea typeface="+mn-ea"/>
                <a:cs typeface="+mn-cs"/>
              </a:defRPr>
            </a:lvl1pPr>
            <a:lvl2pPr marL="457200" indent="0" algn="l" defTabSz="914400" rtl="0" eaLnBrk="1" latinLnBrk="0" hangingPunct="1">
              <a:spcBef>
                <a:spcPct val="20000"/>
              </a:spcBef>
              <a:buClr>
                <a:schemeClr val="accent1"/>
              </a:buClr>
              <a:buSzPct val="100000"/>
              <a:buFont typeface="Symbol"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Clr>
                <a:schemeClr val="accent1"/>
              </a:buClr>
              <a:buSzPct val="100000"/>
              <a:buFont typeface="Symbol"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Clr>
                <a:schemeClr val="accent1"/>
              </a:buClr>
              <a:buSzPct val="100000"/>
              <a:buFont typeface="Symbol"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Clr>
                <a:schemeClr val="accent1"/>
              </a:buClr>
              <a:buSzPct val="100000"/>
              <a:buFont typeface="Symbol"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9pPr>
          </a:lstStyle>
          <a:p>
            <a:pPr algn="l">
              <a:buClr>
                <a:schemeClr val="bg1"/>
              </a:buClr>
            </a:pPr>
            <a:r>
              <a:rPr lang="en-US" sz="2400" b="1" dirty="0">
                <a:solidFill>
                  <a:schemeClr val="accent1">
                    <a:lumMod val="50000"/>
                  </a:schemeClr>
                </a:solidFill>
              </a:rPr>
              <a:t>Total Contract  Cost:		</a:t>
            </a:r>
            <a:r>
              <a:rPr lang="en-US" sz="2400" dirty="0">
                <a:solidFill>
                  <a:schemeClr val="accent1">
                    <a:lumMod val="50000"/>
                  </a:schemeClr>
                </a:solidFill>
              </a:rPr>
              <a:t>$482 Million</a:t>
            </a:r>
          </a:p>
          <a:p>
            <a:pPr algn="l">
              <a:buClr>
                <a:schemeClr val="bg1"/>
              </a:buClr>
            </a:pPr>
            <a:r>
              <a:rPr lang="en-US" sz="2400" b="1" dirty="0">
                <a:solidFill>
                  <a:schemeClr val="accent1">
                    <a:lumMod val="50000"/>
                  </a:schemeClr>
                </a:solidFill>
              </a:rPr>
              <a:t>Construction Start:</a:t>
            </a:r>
            <a:r>
              <a:rPr lang="en-US" sz="2400" dirty="0">
                <a:solidFill>
                  <a:schemeClr val="accent1">
                    <a:lumMod val="50000"/>
                  </a:schemeClr>
                </a:solidFill>
              </a:rPr>
              <a:t>		May 2016</a:t>
            </a:r>
          </a:p>
          <a:p>
            <a:pPr algn="l">
              <a:buClr>
                <a:schemeClr val="bg1"/>
              </a:buClr>
            </a:pPr>
            <a:r>
              <a:rPr lang="en-US" sz="2400" b="1" dirty="0">
                <a:solidFill>
                  <a:schemeClr val="accent1">
                    <a:lumMod val="50000"/>
                  </a:schemeClr>
                </a:solidFill>
              </a:rPr>
              <a:t>Construction Complete:</a:t>
            </a:r>
            <a:r>
              <a:rPr lang="en-US" sz="2400" dirty="0">
                <a:solidFill>
                  <a:schemeClr val="accent1">
                    <a:lumMod val="50000"/>
                  </a:schemeClr>
                </a:solidFill>
              </a:rPr>
              <a:t>	Oct 2021</a:t>
            </a:r>
          </a:p>
          <a:p>
            <a:pPr marL="171450" indent="-171450" algn="l">
              <a:buClr>
                <a:schemeClr val="bg1"/>
              </a:buClr>
              <a:buFont typeface="Arial" panose="020B0604020202020204" pitchFamily="34" charset="0"/>
              <a:buChar char="•"/>
            </a:pPr>
            <a:endParaRPr lang="en-US" sz="1800" dirty="0">
              <a:solidFill>
                <a:schemeClr val="accent1">
                  <a:lumMod val="50000"/>
                </a:schemeClr>
              </a:solidFill>
            </a:endParaRPr>
          </a:p>
          <a:p>
            <a:pPr algn="l">
              <a:buClr>
                <a:schemeClr val="bg1"/>
              </a:buClr>
            </a:pPr>
            <a:endParaRPr lang="en-US" sz="1800" b="1" dirty="0">
              <a:solidFill>
                <a:schemeClr val="accent1">
                  <a:lumMod val="50000"/>
                </a:schemeClr>
              </a:solidFill>
            </a:endParaRPr>
          </a:p>
        </p:txBody>
      </p:sp>
      <p:pic>
        <p:nvPicPr>
          <p:cNvPr id="2" name="Picture 1">
            <a:extLst>
              <a:ext uri="{FF2B5EF4-FFF2-40B4-BE49-F238E27FC236}">
                <a16:creationId xmlns:a16="http://schemas.microsoft.com/office/drawing/2014/main" id="{B516D5D9-5050-4149-A27F-714D80265A62}"/>
              </a:ext>
            </a:extLst>
          </p:cNvPr>
          <p:cNvPicPr>
            <a:picLocks noChangeAspect="1"/>
          </p:cNvPicPr>
          <p:nvPr/>
        </p:nvPicPr>
        <p:blipFill>
          <a:blip r:embed="rId4"/>
          <a:stretch>
            <a:fillRect/>
          </a:stretch>
        </p:blipFill>
        <p:spPr>
          <a:xfrm>
            <a:off x="3832422" y="3131814"/>
            <a:ext cx="4968248" cy="3278549"/>
          </a:xfrm>
          <a:prstGeom prst="rect">
            <a:avLst/>
          </a:prstGeom>
        </p:spPr>
      </p:pic>
    </p:spTree>
    <p:extLst>
      <p:ext uri="{BB962C8B-B14F-4D97-AF65-F5344CB8AC3E}">
        <p14:creationId xmlns:p14="http://schemas.microsoft.com/office/powerpoint/2010/main" val="19296466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52400" y="5560866"/>
            <a:ext cx="3022426" cy="1147058"/>
            <a:chOff x="330374" y="5454037"/>
            <a:chExt cx="3022426" cy="1147058"/>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374" y="5912062"/>
              <a:ext cx="3022426" cy="68903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270" y="5454037"/>
              <a:ext cx="1535730" cy="775621"/>
            </a:xfrm>
            <a:prstGeom prst="rect">
              <a:avLst/>
            </a:prstGeom>
          </p:spPr>
        </p:pic>
      </p:grpSp>
      <p:sp>
        <p:nvSpPr>
          <p:cNvPr id="2" name="TextBox 1">
            <a:extLst>
              <a:ext uri="{FF2B5EF4-FFF2-40B4-BE49-F238E27FC236}">
                <a16:creationId xmlns:a16="http://schemas.microsoft.com/office/drawing/2014/main" id="{CB8BB008-5F4D-497C-AB1C-15657F1D5F32}"/>
              </a:ext>
            </a:extLst>
          </p:cNvPr>
          <p:cNvSpPr txBox="1"/>
          <p:nvPr/>
        </p:nvSpPr>
        <p:spPr>
          <a:xfrm>
            <a:off x="914400" y="304800"/>
            <a:ext cx="7569374" cy="769441"/>
          </a:xfrm>
          <a:prstGeom prst="rect">
            <a:avLst/>
          </a:prstGeom>
          <a:noFill/>
        </p:spPr>
        <p:txBody>
          <a:bodyPr wrap="square" rtlCol="0">
            <a:spAutoFit/>
          </a:bodyPr>
          <a:lstStyle/>
          <a:p>
            <a:r>
              <a:rPr lang="en-US" sz="4400" dirty="0">
                <a:solidFill>
                  <a:srgbClr val="FFFFFF"/>
                </a:solidFill>
                <a:latin typeface="+mj-lt"/>
                <a:ea typeface="+mj-ea"/>
                <a:cs typeface="+mj-cs"/>
              </a:rPr>
              <a:t>Subcontract Bidding Summary </a:t>
            </a:r>
          </a:p>
        </p:txBody>
      </p:sp>
      <p:graphicFrame>
        <p:nvGraphicFramePr>
          <p:cNvPr id="3" name="Table 2">
            <a:extLst>
              <a:ext uri="{FF2B5EF4-FFF2-40B4-BE49-F238E27FC236}">
                <a16:creationId xmlns:a16="http://schemas.microsoft.com/office/drawing/2014/main" id="{53A95A08-1439-4E63-BBDE-7507D2EF0D25}"/>
              </a:ext>
            </a:extLst>
          </p:cNvPr>
          <p:cNvGraphicFramePr>
            <a:graphicFrameLocks noGrp="1"/>
          </p:cNvGraphicFramePr>
          <p:nvPr>
            <p:extLst>
              <p:ext uri="{D42A27DB-BD31-4B8C-83A1-F6EECF244321}">
                <p14:modId xmlns:p14="http://schemas.microsoft.com/office/powerpoint/2010/main" val="869117146"/>
              </p:ext>
            </p:extLst>
          </p:nvPr>
        </p:nvGraphicFramePr>
        <p:xfrm>
          <a:off x="2971800" y="1074241"/>
          <a:ext cx="5791200" cy="5129112"/>
        </p:xfrm>
        <a:graphic>
          <a:graphicData uri="http://schemas.openxmlformats.org/drawingml/2006/table">
            <a:tbl>
              <a:tblPr>
                <a:tableStyleId>{5C22544A-7EE6-4342-B048-85BDC9FD1C3A}</a:tableStyleId>
              </a:tblPr>
              <a:tblGrid>
                <a:gridCol w="2441971">
                  <a:extLst>
                    <a:ext uri="{9D8B030D-6E8A-4147-A177-3AD203B41FA5}">
                      <a16:colId xmlns:a16="http://schemas.microsoft.com/office/drawing/2014/main" val="3789359254"/>
                    </a:ext>
                  </a:extLst>
                </a:gridCol>
                <a:gridCol w="1941054">
                  <a:extLst>
                    <a:ext uri="{9D8B030D-6E8A-4147-A177-3AD203B41FA5}">
                      <a16:colId xmlns:a16="http://schemas.microsoft.com/office/drawing/2014/main" val="3841990323"/>
                    </a:ext>
                  </a:extLst>
                </a:gridCol>
                <a:gridCol w="1408175">
                  <a:extLst>
                    <a:ext uri="{9D8B030D-6E8A-4147-A177-3AD203B41FA5}">
                      <a16:colId xmlns:a16="http://schemas.microsoft.com/office/drawing/2014/main" val="1187923018"/>
                    </a:ext>
                  </a:extLst>
                </a:gridCol>
              </a:tblGrid>
              <a:tr h="587623">
                <a:tc>
                  <a:txBody>
                    <a:bodyPr/>
                    <a:lstStyle/>
                    <a:p>
                      <a:pPr algn="ctr" fontAlgn="ctr"/>
                      <a:r>
                        <a:rPr lang="en-US" sz="1600" b="1" i="0" u="none" strike="noStrike" dirty="0">
                          <a:solidFill>
                            <a:srgbClr val="000000"/>
                          </a:solidFill>
                          <a:effectLst/>
                          <a:latin typeface="Calibri" panose="020F0502020204030204" pitchFamily="34" charset="0"/>
                        </a:rPr>
                        <a:t>NORTH SATELLITE</a:t>
                      </a:r>
                    </a:p>
                  </a:txBody>
                  <a:tcPr marL="6350" marR="6350" marT="6350" marB="0" anchor="ctr"/>
                </a:tc>
                <a:tc>
                  <a:txBody>
                    <a:bodyPr/>
                    <a:lstStyle/>
                    <a:p>
                      <a:pPr algn="ctr" fontAlgn="ctr"/>
                      <a:r>
                        <a:rPr lang="en-US" sz="1600" b="1" u="none" strike="noStrike" dirty="0">
                          <a:effectLst/>
                        </a:rPr>
                        <a:t>CONTRACTOR NAME</a:t>
                      </a:r>
                      <a:endParaRPr lang="en-US" sz="16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en-US" sz="1600" b="1" u="none" strike="noStrike" dirty="0">
                          <a:effectLst/>
                        </a:rPr>
                        <a:t>TOTALS</a:t>
                      </a:r>
                      <a:endParaRPr lang="en-US" sz="1600" b="1" i="0" u="none" strike="noStrike" dirty="0">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501345804"/>
                  </a:ext>
                </a:extLst>
              </a:tr>
              <a:tr h="629286">
                <a:tc>
                  <a:txBody>
                    <a:bodyPr/>
                    <a:lstStyle/>
                    <a:p>
                      <a:pPr algn="l" fontAlgn="b"/>
                      <a:r>
                        <a:rPr lang="en-US" sz="1600" u="none" strike="noStrike" dirty="0">
                          <a:effectLst/>
                        </a:rPr>
                        <a:t>Total work bid to be self-performed by the GCCM</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Hensel Phelps</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ctr" fontAlgn="b"/>
                      <a:r>
                        <a:rPr lang="en-US" sz="1600" u="none" strike="noStrike">
                          <a:effectLst/>
                        </a:rPr>
                        <a:t>None</a:t>
                      </a:r>
                      <a:endParaRPr lang="en-US" sz="1600" b="1"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798428738"/>
                  </a:ext>
                </a:extLst>
              </a:tr>
              <a:tr h="470275">
                <a:tc>
                  <a:txBody>
                    <a:bodyPr/>
                    <a:lstStyle/>
                    <a:p>
                      <a:pPr algn="l" fontAlgn="b"/>
                      <a:r>
                        <a:rPr lang="en-US" sz="1600" u="none" strike="noStrike">
                          <a:effectLst/>
                        </a:rPr>
                        <a:t>Total work bid out by the GCCM</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    201,337,015 </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550630241"/>
                  </a:ext>
                </a:extLst>
              </a:tr>
              <a:tr h="238160">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35828706"/>
                  </a:ext>
                </a:extLst>
              </a:tr>
              <a:tr h="629286">
                <a:tc>
                  <a:txBody>
                    <a:bodyPr/>
                    <a:lstStyle/>
                    <a:p>
                      <a:pPr algn="l" fontAlgn="b"/>
                      <a:r>
                        <a:rPr lang="en-US" sz="1600" u="none" strike="noStrike">
                          <a:effectLst/>
                        </a:rPr>
                        <a:t>Total work self performed by the MCCM</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Hermanson Mechanical</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    48,088,048 </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4190060712"/>
                  </a:ext>
                </a:extLst>
              </a:tr>
              <a:tr h="470275">
                <a:tc>
                  <a:txBody>
                    <a:bodyPr/>
                    <a:lstStyle/>
                    <a:p>
                      <a:pPr algn="l" fontAlgn="b"/>
                      <a:r>
                        <a:rPr lang="en-US" sz="1600" u="none" strike="noStrike" dirty="0">
                          <a:effectLst/>
                        </a:rPr>
                        <a:t>Total work bid out by the MCCM</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     20,267,024 </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697240737"/>
                  </a:ext>
                </a:extLst>
              </a:tr>
              <a:tr h="238160">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264023808"/>
                  </a:ext>
                </a:extLst>
              </a:tr>
              <a:tr h="629286">
                <a:tc>
                  <a:txBody>
                    <a:bodyPr/>
                    <a:lstStyle/>
                    <a:p>
                      <a:pPr algn="l" fontAlgn="b"/>
                      <a:r>
                        <a:rPr lang="en-US" sz="1600" u="none" strike="noStrike">
                          <a:effectLst/>
                        </a:rPr>
                        <a:t>Total work self performed by the ECCM</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VECA Electric</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     69,624,307 </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3054555892"/>
                  </a:ext>
                </a:extLst>
              </a:tr>
              <a:tr h="470275">
                <a:tc>
                  <a:txBody>
                    <a:bodyPr/>
                    <a:lstStyle/>
                    <a:p>
                      <a:pPr algn="l" fontAlgn="b"/>
                      <a:r>
                        <a:rPr lang="en-US" sz="1600" u="none" strike="noStrike">
                          <a:effectLst/>
                        </a:rPr>
                        <a:t>Total work bid out by the ECCM</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     12,308,028 </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1607936937"/>
                  </a:ext>
                </a:extLst>
              </a:tr>
              <a:tr h="238160">
                <a:tc>
                  <a:txBody>
                    <a:bodyPr/>
                    <a:lstStyle/>
                    <a:p>
                      <a:pPr algn="l" fontAlgn="b"/>
                      <a:r>
                        <a:rPr lang="en-US" sz="1600" u="none" strike="noStrike">
                          <a:effectLst/>
                        </a:rPr>
                        <a:t> </a:t>
                      </a:r>
                      <a:endParaRPr lang="en-US" sz="1600" b="1" i="0" u="none" strike="noStrike">
                        <a:solidFill>
                          <a:srgbClr val="000000"/>
                        </a:solidFill>
                        <a:effectLst/>
                        <a:latin typeface="Calibri" panose="020F0502020204030204" pitchFamily="34" charset="0"/>
                      </a:endParaRPr>
                    </a:p>
                  </a:txBody>
                  <a:tcPr marL="19050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379180860"/>
                  </a:ext>
                </a:extLst>
              </a:tr>
              <a:tr h="420971">
                <a:tc>
                  <a:txBody>
                    <a:bodyPr/>
                    <a:lstStyle/>
                    <a:p>
                      <a:pPr algn="l" fontAlgn="b"/>
                      <a:r>
                        <a:rPr lang="en-US" sz="1600" u="none" strike="noStrike">
                          <a:effectLst/>
                        </a:rPr>
                        <a:t>Total Subcontractors</a:t>
                      </a:r>
                      <a:endParaRPr lang="en-US" sz="1600" b="1" i="0" u="none" strike="noStrike">
                        <a:solidFill>
                          <a:srgbClr val="000000"/>
                        </a:solidFill>
                        <a:effectLst/>
                        <a:latin typeface="Calibri" panose="020F0502020204030204" pitchFamily="34" charset="0"/>
                      </a:endParaRPr>
                    </a:p>
                  </a:txBody>
                  <a:tcPr marL="190500" marR="6350" marT="6350" marB="0" anchor="b"/>
                </a:tc>
                <a:tc>
                  <a:txBody>
                    <a:bodyPr/>
                    <a:lstStyle/>
                    <a:p>
                      <a:pPr algn="l" fontAlgn="b"/>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6350" marR="6350" marT="6350" marB="0" anchor="b"/>
                </a:tc>
                <a:tc>
                  <a:txBody>
                    <a:bodyPr/>
                    <a:lstStyle/>
                    <a:p>
                      <a:pPr algn="l" fontAlgn="b"/>
                      <a:r>
                        <a:rPr lang="en-US" sz="1600" u="none" strike="noStrike" dirty="0">
                          <a:effectLst/>
                        </a:rPr>
                        <a:t> $   351,624,422 </a:t>
                      </a:r>
                      <a:endParaRPr lang="en-US" sz="1600" b="0" i="0" u="none" strike="noStrike" dirty="0">
                        <a:solidFill>
                          <a:srgbClr val="000000"/>
                        </a:solidFill>
                        <a:effectLst/>
                        <a:latin typeface="Calibri" panose="020F0502020204030204" pitchFamily="34" charset="0"/>
                      </a:endParaRPr>
                    </a:p>
                  </a:txBody>
                  <a:tcPr marL="6350" marR="6350" marT="6350" marB="0" anchor="b"/>
                </a:tc>
                <a:extLst>
                  <a:ext uri="{0D108BD9-81ED-4DB2-BD59-A6C34878D82A}">
                    <a16:rowId xmlns:a16="http://schemas.microsoft.com/office/drawing/2014/main" val="2434320328"/>
                  </a:ext>
                </a:extLst>
              </a:tr>
            </a:tbl>
          </a:graphicData>
        </a:graphic>
      </p:graphicFrame>
    </p:spTree>
    <p:extLst>
      <p:ext uri="{BB962C8B-B14F-4D97-AF65-F5344CB8AC3E}">
        <p14:creationId xmlns:p14="http://schemas.microsoft.com/office/powerpoint/2010/main" val="34485083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59515"/>
            <a:ext cx="7353300" cy="676656"/>
          </a:xfrm>
        </p:spPr>
        <p:txBody>
          <a:bodyPr>
            <a:normAutofit fontScale="90000"/>
          </a:bodyPr>
          <a:lstStyle/>
          <a:p>
            <a:r>
              <a:rPr lang="en-US" dirty="0">
                <a:solidFill>
                  <a:schemeClr val="bg1"/>
                </a:solidFill>
              </a:rPr>
              <a:t>Introducing the Team</a:t>
            </a:r>
          </a:p>
        </p:txBody>
      </p:sp>
      <p:grpSp>
        <p:nvGrpSpPr>
          <p:cNvPr id="5" name="Group 4"/>
          <p:cNvGrpSpPr/>
          <p:nvPr/>
        </p:nvGrpSpPr>
        <p:grpSpPr>
          <a:xfrm>
            <a:off x="330374" y="5867400"/>
            <a:ext cx="2717626" cy="914400"/>
            <a:chOff x="330374" y="5454037"/>
            <a:chExt cx="3022426" cy="1147058"/>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374" y="5912062"/>
              <a:ext cx="3022426" cy="68903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270" y="5454037"/>
              <a:ext cx="1535730" cy="775621"/>
            </a:xfrm>
            <a:prstGeom prst="rect">
              <a:avLst/>
            </a:prstGeom>
          </p:spPr>
        </p:pic>
      </p:grpSp>
      <p:sp>
        <p:nvSpPr>
          <p:cNvPr id="8" name="Text Placeholder 2"/>
          <p:cNvSpPr txBox="1">
            <a:spLocks/>
          </p:cNvSpPr>
          <p:nvPr/>
        </p:nvSpPr>
        <p:spPr>
          <a:xfrm>
            <a:off x="493486" y="838200"/>
            <a:ext cx="8686800" cy="5760285"/>
          </a:xfrm>
          <a:prstGeom prst="rect">
            <a:avLst/>
          </a:prstGeom>
        </p:spPr>
        <p:txBody>
          <a:bodyPr vert="horz" lIns="91440" tIns="45720" rIns="91440" bIns="45720" rtlCol="0" anchor="t">
            <a:normAutofit/>
          </a:bodyPr>
          <a:lstStyle>
            <a:lvl1pPr marL="0" indent="0" algn="ctr" defTabSz="914400" rtl="0" eaLnBrk="1" latinLnBrk="0" hangingPunct="1">
              <a:spcBef>
                <a:spcPct val="20000"/>
              </a:spcBef>
              <a:buClr>
                <a:schemeClr val="accent1"/>
              </a:buClr>
              <a:buSzPct val="100000"/>
              <a:buFont typeface="Symbol" pitchFamily="18" charset="2"/>
              <a:buNone/>
              <a:defRPr sz="2000" kern="1200">
                <a:solidFill>
                  <a:srgbClr val="FFFFFF"/>
                </a:solidFill>
                <a:latin typeface="+mn-lt"/>
                <a:ea typeface="+mn-ea"/>
                <a:cs typeface="+mn-cs"/>
              </a:defRPr>
            </a:lvl1pPr>
            <a:lvl2pPr marL="457200" indent="0" algn="l" defTabSz="914400" rtl="0" eaLnBrk="1" latinLnBrk="0" hangingPunct="1">
              <a:spcBef>
                <a:spcPct val="20000"/>
              </a:spcBef>
              <a:buClr>
                <a:schemeClr val="accent1"/>
              </a:buClr>
              <a:buSzPct val="100000"/>
              <a:buFont typeface="Symbol"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Clr>
                <a:schemeClr val="accent1"/>
              </a:buClr>
              <a:buSzPct val="100000"/>
              <a:buFont typeface="Symbol"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Clr>
                <a:schemeClr val="accent1"/>
              </a:buClr>
              <a:buSzPct val="100000"/>
              <a:buFont typeface="Symbol"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Clr>
                <a:schemeClr val="accent1"/>
              </a:buClr>
              <a:buSzPct val="100000"/>
              <a:buFont typeface="Symbol"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9pPr>
          </a:lstStyle>
          <a:p>
            <a:pPr marL="342900" indent="-342900" algn="l">
              <a:buClrTx/>
              <a:buFont typeface="Arial" panose="020B0604020202020204" pitchFamily="34" charset="0"/>
              <a:buChar char="•"/>
            </a:pPr>
            <a:r>
              <a:rPr lang="en-US" sz="2800" dirty="0">
                <a:solidFill>
                  <a:schemeClr val="tx1"/>
                </a:solidFill>
              </a:rPr>
              <a:t>Tina Soike – Director of Engineering</a:t>
            </a:r>
          </a:p>
          <a:p>
            <a:pPr marL="342900" indent="-342900" algn="l">
              <a:buClrTx/>
              <a:buFont typeface="Arial" panose="020B0604020202020204" pitchFamily="34" charset="0"/>
              <a:buChar char="•"/>
            </a:pPr>
            <a:r>
              <a:rPr lang="en-US" sz="2800" dirty="0">
                <a:solidFill>
                  <a:schemeClr val="tx1"/>
                </a:solidFill>
              </a:rPr>
              <a:t>Janice Zahn – Assistant Director of Engineering, Construction</a:t>
            </a:r>
          </a:p>
          <a:p>
            <a:pPr marL="342900" indent="-342900" algn="l">
              <a:buClrTx/>
              <a:buFont typeface="Arial" panose="020B0604020202020204" pitchFamily="34" charset="0"/>
              <a:buChar char="•"/>
            </a:pPr>
            <a:r>
              <a:rPr lang="en-US" sz="2800" dirty="0">
                <a:solidFill>
                  <a:schemeClr val="tx1"/>
                </a:solidFill>
              </a:rPr>
              <a:t>Nora Huey – Director, Central Procurement Office</a:t>
            </a:r>
          </a:p>
          <a:p>
            <a:pPr marL="342900" indent="-342900" algn="l">
              <a:buClrTx/>
              <a:buFont typeface="Arial" panose="020B0604020202020204" pitchFamily="34" charset="0"/>
              <a:buChar char="•"/>
            </a:pPr>
            <a:r>
              <a:rPr lang="en-US" sz="2800" dirty="0">
                <a:solidFill>
                  <a:schemeClr val="tx1"/>
                </a:solidFill>
              </a:rPr>
              <a:t>Kyle Dilbert – Senior Manager, Construction Contracting</a:t>
            </a:r>
          </a:p>
          <a:p>
            <a:pPr marL="342900" indent="-342900" algn="l">
              <a:buClrTx/>
              <a:buFont typeface="Arial" panose="020B0604020202020204" pitchFamily="34" charset="0"/>
              <a:buChar char="•"/>
            </a:pPr>
            <a:r>
              <a:rPr lang="en-US" sz="2800" dirty="0">
                <a:solidFill>
                  <a:schemeClr val="tx1"/>
                </a:solidFill>
              </a:rPr>
              <a:t>Wayne Grotheer – Director, Aviation Project Management Group</a:t>
            </a:r>
          </a:p>
          <a:p>
            <a:pPr marL="342900" indent="-342900" algn="l">
              <a:buClrTx/>
              <a:buFont typeface="Arial" panose="020B0604020202020204" pitchFamily="34" charset="0"/>
              <a:buChar char="•"/>
            </a:pPr>
            <a:r>
              <a:rPr lang="en-US" sz="2800" dirty="0">
                <a:solidFill>
                  <a:schemeClr val="tx1"/>
                </a:solidFill>
              </a:rPr>
              <a:t>Lawrence Coleman – WMBE Program Manager</a:t>
            </a:r>
          </a:p>
          <a:p>
            <a:pPr marL="342900" indent="-342900" algn="l">
              <a:buClrTx/>
              <a:buFont typeface="Arial" panose="020B0604020202020204" pitchFamily="34" charset="0"/>
              <a:buChar char="•"/>
            </a:pPr>
            <a:r>
              <a:rPr lang="en-US" sz="2800" dirty="0">
                <a:solidFill>
                  <a:schemeClr val="tx1"/>
                </a:solidFill>
              </a:rPr>
              <a:t>Angela Peterson – Manager, Construction Contracting</a:t>
            </a:r>
          </a:p>
        </p:txBody>
      </p:sp>
    </p:spTree>
    <p:extLst>
      <p:ext uri="{BB962C8B-B14F-4D97-AF65-F5344CB8AC3E}">
        <p14:creationId xmlns:p14="http://schemas.microsoft.com/office/powerpoint/2010/main" val="12408182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a:spLocks noGrp="1"/>
          </p:cNvSpPr>
          <p:nvPr>
            <p:ph type="body" idx="1"/>
          </p:nvPr>
        </p:nvSpPr>
        <p:spPr>
          <a:xfrm>
            <a:off x="350166" y="1548740"/>
            <a:ext cx="5215641" cy="457200"/>
          </a:xfrm>
        </p:spPr>
        <p:txBody>
          <a:bodyPr anchor="t">
            <a:noAutofit/>
          </a:bodyPr>
          <a:lstStyle/>
          <a:p>
            <a:r>
              <a:rPr lang="en-US" sz="2800" b="1" u="sng" dirty="0"/>
              <a:t>International Arrivals Facility</a:t>
            </a:r>
          </a:p>
        </p:txBody>
      </p:sp>
      <p:sp>
        <p:nvSpPr>
          <p:cNvPr id="5" name="Title 1"/>
          <p:cNvSpPr txBox="1">
            <a:spLocks/>
          </p:cNvSpPr>
          <p:nvPr/>
        </p:nvSpPr>
        <p:spPr>
          <a:xfrm>
            <a:off x="685800" y="328417"/>
            <a:ext cx="7772400" cy="1195583"/>
          </a:xfrm>
          <a:prstGeom prst="rect">
            <a:avLst/>
          </a:prstGeom>
        </p:spPr>
        <p:txBody>
          <a:bodyPr vert="horz" lIns="91440" tIns="45720" rIns="91440" bIns="45720" rtlCol="0" anchor="t">
            <a:normAutofit fontScale="92500" lnSpcReduction="10000"/>
          </a:bodyPr>
          <a:lstStyle>
            <a:lvl1pPr algn="ctr" defTabSz="914400" rtl="0" eaLnBrk="1" latinLnBrk="0" hangingPunct="1">
              <a:spcBef>
                <a:spcPct val="0"/>
              </a:spcBef>
              <a:buNone/>
              <a:defRPr sz="4400" b="0" kern="1200" cap="none">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Progressive Design Build</a:t>
            </a:r>
          </a:p>
          <a:p>
            <a:r>
              <a:rPr lang="en-US" sz="3500" dirty="0"/>
              <a:t>(in construction)</a:t>
            </a:r>
          </a:p>
        </p:txBody>
      </p:sp>
      <p:grpSp>
        <p:nvGrpSpPr>
          <p:cNvPr id="6" name="Group 5"/>
          <p:cNvGrpSpPr/>
          <p:nvPr/>
        </p:nvGrpSpPr>
        <p:grpSpPr>
          <a:xfrm>
            <a:off x="330374" y="5634742"/>
            <a:ext cx="3022426" cy="1147058"/>
            <a:chOff x="330374" y="5454037"/>
            <a:chExt cx="3022426" cy="1147058"/>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374" y="5912062"/>
              <a:ext cx="3022426" cy="68903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270" y="5454037"/>
              <a:ext cx="1535730" cy="775621"/>
            </a:xfrm>
            <a:prstGeom prst="rect">
              <a:avLst/>
            </a:prstGeom>
          </p:spPr>
        </p:pic>
      </p:grpSp>
      <p:sp>
        <p:nvSpPr>
          <p:cNvPr id="11" name="Text Placeholder 2"/>
          <p:cNvSpPr txBox="1">
            <a:spLocks/>
          </p:cNvSpPr>
          <p:nvPr/>
        </p:nvSpPr>
        <p:spPr>
          <a:xfrm>
            <a:off x="685800" y="2057399"/>
            <a:ext cx="5870333" cy="3359013"/>
          </a:xfrm>
          <a:prstGeom prst="rect">
            <a:avLst/>
          </a:prstGeom>
        </p:spPr>
        <p:txBody>
          <a:bodyPr vert="horz" lIns="91440" tIns="45720" rIns="91440" bIns="45720" rtlCol="0" anchor="t">
            <a:normAutofit/>
          </a:bodyPr>
          <a:lstStyle>
            <a:lvl1pPr marL="0" indent="0" algn="ctr" defTabSz="914400" rtl="0" eaLnBrk="1" latinLnBrk="0" hangingPunct="1">
              <a:spcBef>
                <a:spcPct val="20000"/>
              </a:spcBef>
              <a:buClr>
                <a:schemeClr val="accent1"/>
              </a:buClr>
              <a:buSzPct val="100000"/>
              <a:buFont typeface="Symbol" pitchFamily="18" charset="2"/>
              <a:buNone/>
              <a:defRPr sz="2000" kern="1200">
                <a:solidFill>
                  <a:srgbClr val="FFFFFF"/>
                </a:solidFill>
                <a:latin typeface="+mn-lt"/>
                <a:ea typeface="+mn-ea"/>
                <a:cs typeface="+mn-cs"/>
              </a:defRPr>
            </a:lvl1pPr>
            <a:lvl2pPr marL="457200" indent="0" algn="l" defTabSz="914400" rtl="0" eaLnBrk="1" latinLnBrk="0" hangingPunct="1">
              <a:spcBef>
                <a:spcPct val="20000"/>
              </a:spcBef>
              <a:buClr>
                <a:schemeClr val="accent1"/>
              </a:buClr>
              <a:buSzPct val="100000"/>
              <a:buFont typeface="Symbol"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Clr>
                <a:schemeClr val="accent1"/>
              </a:buClr>
              <a:buSzPct val="100000"/>
              <a:buFont typeface="Symbol"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Clr>
                <a:schemeClr val="accent1"/>
              </a:buClr>
              <a:buSzPct val="100000"/>
              <a:buFont typeface="Symbol"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Clr>
                <a:schemeClr val="accent1"/>
              </a:buClr>
              <a:buSzPct val="100000"/>
              <a:buFont typeface="Symbol"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9pPr>
          </a:lstStyle>
          <a:p>
            <a:pPr algn="l">
              <a:buClr>
                <a:schemeClr val="bg1"/>
              </a:buClr>
            </a:pPr>
            <a:r>
              <a:rPr lang="en-US" sz="2400" b="1" dirty="0">
                <a:solidFill>
                  <a:schemeClr val="accent1">
                    <a:lumMod val="50000"/>
                  </a:schemeClr>
                </a:solidFill>
              </a:rPr>
              <a:t>Total Contract Cost:		</a:t>
            </a:r>
            <a:r>
              <a:rPr lang="en-US" sz="2400" dirty="0">
                <a:solidFill>
                  <a:schemeClr val="accent1">
                    <a:lumMod val="50000"/>
                  </a:schemeClr>
                </a:solidFill>
              </a:rPr>
              <a:t>$774 Million</a:t>
            </a:r>
          </a:p>
          <a:p>
            <a:pPr algn="l">
              <a:buClr>
                <a:schemeClr val="bg1"/>
              </a:buClr>
            </a:pPr>
            <a:r>
              <a:rPr lang="en-US" sz="2400" b="1" dirty="0">
                <a:solidFill>
                  <a:schemeClr val="accent1">
                    <a:lumMod val="50000"/>
                  </a:schemeClr>
                </a:solidFill>
              </a:rPr>
              <a:t>Construction Start:</a:t>
            </a:r>
            <a:r>
              <a:rPr lang="en-US" sz="2400" dirty="0">
                <a:solidFill>
                  <a:schemeClr val="accent1">
                    <a:lumMod val="50000"/>
                  </a:schemeClr>
                </a:solidFill>
              </a:rPr>
              <a:t>		Oct 2016</a:t>
            </a:r>
          </a:p>
          <a:p>
            <a:pPr algn="l">
              <a:buClr>
                <a:schemeClr val="bg1"/>
              </a:buClr>
            </a:pPr>
            <a:r>
              <a:rPr lang="en-US" sz="2400" b="1" dirty="0">
                <a:solidFill>
                  <a:schemeClr val="accent1">
                    <a:lumMod val="50000"/>
                  </a:schemeClr>
                </a:solidFill>
              </a:rPr>
              <a:t>Construction Complete:</a:t>
            </a:r>
            <a:r>
              <a:rPr lang="en-US" sz="2400" dirty="0">
                <a:solidFill>
                  <a:schemeClr val="accent1">
                    <a:lumMod val="50000"/>
                  </a:schemeClr>
                </a:solidFill>
              </a:rPr>
              <a:t>	Nov 2020</a:t>
            </a:r>
          </a:p>
          <a:p>
            <a:pPr marL="171450" indent="-171450" algn="l">
              <a:buClr>
                <a:schemeClr val="bg1"/>
              </a:buClr>
              <a:buFont typeface="Arial" panose="020B0604020202020204" pitchFamily="34" charset="0"/>
              <a:buChar char="•"/>
            </a:pPr>
            <a:endParaRPr lang="en-US" sz="1800" dirty="0">
              <a:solidFill>
                <a:schemeClr val="accent1">
                  <a:lumMod val="50000"/>
                </a:schemeClr>
              </a:solidFill>
            </a:endParaRPr>
          </a:p>
          <a:p>
            <a:pPr algn="l">
              <a:buClr>
                <a:schemeClr val="bg1"/>
              </a:buClr>
            </a:pPr>
            <a:endParaRPr lang="en-US" sz="1800" b="1" dirty="0">
              <a:solidFill>
                <a:schemeClr val="accent1">
                  <a:lumMod val="50000"/>
                </a:schemeClr>
              </a:solidFill>
            </a:endParaRPr>
          </a:p>
        </p:txBody>
      </p:sp>
      <p:pic>
        <p:nvPicPr>
          <p:cNvPr id="12" name="Picture 2" descr="AER-01_LESS GLASScompress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1696" y="3459804"/>
            <a:ext cx="5263111"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42715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a:spLocks noGrp="1"/>
          </p:cNvSpPr>
          <p:nvPr>
            <p:ph type="body" idx="1"/>
          </p:nvPr>
        </p:nvSpPr>
        <p:spPr>
          <a:xfrm>
            <a:off x="225666" y="1359613"/>
            <a:ext cx="5215641" cy="457200"/>
          </a:xfrm>
        </p:spPr>
        <p:txBody>
          <a:bodyPr anchor="t">
            <a:noAutofit/>
          </a:bodyPr>
          <a:lstStyle/>
          <a:p>
            <a:r>
              <a:rPr lang="en-US" sz="2800" b="1" u="sng" dirty="0"/>
              <a:t>Main Terminal Low Voltage</a:t>
            </a:r>
          </a:p>
        </p:txBody>
      </p:sp>
      <p:sp>
        <p:nvSpPr>
          <p:cNvPr id="5" name="Title 1"/>
          <p:cNvSpPr txBox="1">
            <a:spLocks/>
          </p:cNvSpPr>
          <p:nvPr/>
        </p:nvSpPr>
        <p:spPr>
          <a:xfrm>
            <a:off x="685800" y="328417"/>
            <a:ext cx="7772400" cy="1195583"/>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b="0" kern="1200" cap="none">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GC/CM with EC/CM</a:t>
            </a:r>
          </a:p>
          <a:p>
            <a:r>
              <a:rPr lang="en-US" sz="3200" dirty="0"/>
              <a:t>(in pre-construction)</a:t>
            </a:r>
          </a:p>
        </p:txBody>
      </p:sp>
      <p:grpSp>
        <p:nvGrpSpPr>
          <p:cNvPr id="6" name="Group 5"/>
          <p:cNvGrpSpPr/>
          <p:nvPr/>
        </p:nvGrpSpPr>
        <p:grpSpPr>
          <a:xfrm>
            <a:off x="330374" y="5634742"/>
            <a:ext cx="3022426" cy="1147058"/>
            <a:chOff x="330374" y="5454037"/>
            <a:chExt cx="3022426" cy="1147058"/>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374" y="5912062"/>
              <a:ext cx="3022426" cy="68903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270" y="5454037"/>
              <a:ext cx="1535730" cy="775621"/>
            </a:xfrm>
            <a:prstGeom prst="rect">
              <a:avLst/>
            </a:prstGeom>
          </p:spPr>
        </p:pic>
      </p:grpSp>
      <p:sp>
        <p:nvSpPr>
          <p:cNvPr id="11" name="Text Placeholder 2"/>
          <p:cNvSpPr txBox="1">
            <a:spLocks/>
          </p:cNvSpPr>
          <p:nvPr/>
        </p:nvSpPr>
        <p:spPr>
          <a:xfrm>
            <a:off x="225666" y="1828800"/>
            <a:ext cx="5870333" cy="3359013"/>
          </a:xfrm>
          <a:prstGeom prst="rect">
            <a:avLst/>
          </a:prstGeom>
        </p:spPr>
        <p:txBody>
          <a:bodyPr vert="horz" lIns="91440" tIns="45720" rIns="91440" bIns="45720" rtlCol="0" anchor="t">
            <a:normAutofit/>
          </a:bodyPr>
          <a:lstStyle>
            <a:lvl1pPr marL="0" indent="0" algn="ctr" defTabSz="914400" rtl="0" eaLnBrk="1" latinLnBrk="0" hangingPunct="1">
              <a:spcBef>
                <a:spcPct val="20000"/>
              </a:spcBef>
              <a:buClr>
                <a:schemeClr val="accent1"/>
              </a:buClr>
              <a:buSzPct val="100000"/>
              <a:buFont typeface="Symbol" pitchFamily="18" charset="2"/>
              <a:buNone/>
              <a:defRPr sz="2000" kern="1200">
                <a:solidFill>
                  <a:srgbClr val="FFFFFF"/>
                </a:solidFill>
                <a:latin typeface="+mn-lt"/>
                <a:ea typeface="+mn-ea"/>
                <a:cs typeface="+mn-cs"/>
              </a:defRPr>
            </a:lvl1pPr>
            <a:lvl2pPr marL="457200" indent="0" algn="l" defTabSz="914400" rtl="0" eaLnBrk="1" latinLnBrk="0" hangingPunct="1">
              <a:spcBef>
                <a:spcPct val="20000"/>
              </a:spcBef>
              <a:buClr>
                <a:schemeClr val="accent1"/>
              </a:buClr>
              <a:buSzPct val="100000"/>
              <a:buFont typeface="Symbol"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Clr>
                <a:schemeClr val="accent1"/>
              </a:buClr>
              <a:buSzPct val="100000"/>
              <a:buFont typeface="Symbol"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Clr>
                <a:schemeClr val="accent1"/>
              </a:buClr>
              <a:buSzPct val="100000"/>
              <a:buFont typeface="Symbol"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Clr>
                <a:schemeClr val="accent1"/>
              </a:buClr>
              <a:buSzPct val="100000"/>
              <a:buFont typeface="Symbol"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9pPr>
          </a:lstStyle>
          <a:p>
            <a:pPr algn="l">
              <a:buClr>
                <a:schemeClr val="bg1"/>
              </a:buClr>
            </a:pPr>
            <a:r>
              <a:rPr lang="en-US" sz="2400" b="1" dirty="0">
                <a:solidFill>
                  <a:schemeClr val="accent1">
                    <a:lumMod val="50000"/>
                  </a:schemeClr>
                </a:solidFill>
              </a:rPr>
              <a:t>Total Contract  Cost:		</a:t>
            </a:r>
            <a:r>
              <a:rPr lang="en-US" sz="2400" dirty="0">
                <a:solidFill>
                  <a:schemeClr val="accent1">
                    <a:lumMod val="50000"/>
                  </a:schemeClr>
                </a:solidFill>
              </a:rPr>
              <a:t>$58 Million</a:t>
            </a:r>
          </a:p>
          <a:p>
            <a:pPr algn="l">
              <a:buClr>
                <a:schemeClr val="bg1"/>
              </a:buClr>
            </a:pPr>
            <a:r>
              <a:rPr lang="en-US" sz="2400" b="1" dirty="0">
                <a:solidFill>
                  <a:schemeClr val="accent1">
                    <a:lumMod val="50000"/>
                  </a:schemeClr>
                </a:solidFill>
              </a:rPr>
              <a:t>Construction Start:</a:t>
            </a:r>
            <a:r>
              <a:rPr lang="en-US" sz="2400" dirty="0">
                <a:solidFill>
                  <a:schemeClr val="accent1">
                    <a:lumMod val="50000"/>
                  </a:schemeClr>
                </a:solidFill>
              </a:rPr>
              <a:t>		Sept 2022</a:t>
            </a:r>
          </a:p>
          <a:p>
            <a:pPr algn="l">
              <a:buClr>
                <a:schemeClr val="bg1"/>
              </a:buClr>
            </a:pPr>
            <a:r>
              <a:rPr lang="en-US" sz="2400" b="1" dirty="0">
                <a:solidFill>
                  <a:schemeClr val="accent1">
                    <a:lumMod val="50000"/>
                  </a:schemeClr>
                </a:solidFill>
              </a:rPr>
              <a:t>Construction Complete:</a:t>
            </a:r>
            <a:r>
              <a:rPr lang="en-US" sz="2400" dirty="0">
                <a:solidFill>
                  <a:schemeClr val="accent1">
                    <a:lumMod val="50000"/>
                  </a:schemeClr>
                </a:solidFill>
              </a:rPr>
              <a:t>	Sept 2025</a:t>
            </a:r>
          </a:p>
          <a:p>
            <a:pPr marL="171450" indent="-171450" algn="l">
              <a:buClr>
                <a:schemeClr val="bg1"/>
              </a:buClr>
              <a:buFont typeface="Arial" panose="020B0604020202020204" pitchFamily="34" charset="0"/>
              <a:buChar char="•"/>
            </a:pPr>
            <a:endParaRPr lang="en-US" sz="1800" dirty="0">
              <a:solidFill>
                <a:schemeClr val="accent1">
                  <a:lumMod val="50000"/>
                </a:schemeClr>
              </a:solidFill>
            </a:endParaRPr>
          </a:p>
          <a:p>
            <a:pPr algn="l">
              <a:buClr>
                <a:schemeClr val="bg1"/>
              </a:buClr>
            </a:pPr>
            <a:endParaRPr lang="en-US" sz="1800" b="1" dirty="0">
              <a:solidFill>
                <a:schemeClr val="accent1">
                  <a:lumMod val="50000"/>
                </a:schemeClr>
              </a:solidFill>
            </a:endParaRPr>
          </a:p>
        </p:txBody>
      </p:sp>
    </p:spTree>
    <p:extLst>
      <p:ext uri="{BB962C8B-B14F-4D97-AF65-F5344CB8AC3E}">
        <p14:creationId xmlns:p14="http://schemas.microsoft.com/office/powerpoint/2010/main" val="25191311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a:spLocks noGrp="1"/>
          </p:cNvSpPr>
          <p:nvPr>
            <p:ph type="body" idx="1"/>
          </p:nvPr>
        </p:nvSpPr>
        <p:spPr>
          <a:xfrm>
            <a:off x="685800" y="1562099"/>
            <a:ext cx="7086600" cy="276970"/>
          </a:xfrm>
        </p:spPr>
        <p:txBody>
          <a:bodyPr anchor="t">
            <a:noAutofit/>
          </a:bodyPr>
          <a:lstStyle/>
          <a:p>
            <a:r>
              <a:rPr lang="en-US" sz="2800" b="1" u="sng" dirty="0"/>
              <a:t>Interim Westside Fire Station</a:t>
            </a:r>
          </a:p>
        </p:txBody>
      </p:sp>
      <p:sp>
        <p:nvSpPr>
          <p:cNvPr id="5" name="Title 1"/>
          <p:cNvSpPr txBox="1">
            <a:spLocks/>
          </p:cNvSpPr>
          <p:nvPr/>
        </p:nvSpPr>
        <p:spPr>
          <a:xfrm>
            <a:off x="685800" y="328417"/>
            <a:ext cx="7772400" cy="1195583"/>
          </a:xfrm>
          <a:prstGeom prst="rect">
            <a:avLst/>
          </a:prstGeom>
        </p:spPr>
        <p:txBody>
          <a:bodyPr vert="horz" lIns="91440" tIns="45720" rIns="91440" bIns="45720" rtlCol="0" anchor="t">
            <a:normAutofit fontScale="92500" lnSpcReduction="10000"/>
          </a:bodyPr>
          <a:lstStyle>
            <a:lvl1pPr algn="ctr" defTabSz="914400" rtl="0" eaLnBrk="1" latinLnBrk="0" hangingPunct="1">
              <a:spcBef>
                <a:spcPct val="0"/>
              </a:spcBef>
              <a:buNone/>
              <a:defRPr sz="4400" b="0" kern="1200" cap="none">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Traditional Design Build</a:t>
            </a:r>
          </a:p>
          <a:p>
            <a:r>
              <a:rPr lang="en-US" sz="3500" dirty="0"/>
              <a:t>(In Design)</a:t>
            </a:r>
          </a:p>
        </p:txBody>
      </p:sp>
      <p:grpSp>
        <p:nvGrpSpPr>
          <p:cNvPr id="6" name="Group 5"/>
          <p:cNvGrpSpPr/>
          <p:nvPr/>
        </p:nvGrpSpPr>
        <p:grpSpPr>
          <a:xfrm>
            <a:off x="330374" y="5634742"/>
            <a:ext cx="3022426" cy="1147058"/>
            <a:chOff x="330374" y="5454037"/>
            <a:chExt cx="3022426" cy="1147058"/>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374" y="5912062"/>
              <a:ext cx="3022426" cy="68903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270" y="5454037"/>
              <a:ext cx="1535730" cy="775621"/>
            </a:xfrm>
            <a:prstGeom prst="rect">
              <a:avLst/>
            </a:prstGeom>
          </p:spPr>
        </p:pic>
      </p:grpSp>
      <p:sp>
        <p:nvSpPr>
          <p:cNvPr id="11" name="Text Placeholder 2"/>
          <p:cNvSpPr txBox="1">
            <a:spLocks/>
          </p:cNvSpPr>
          <p:nvPr/>
        </p:nvSpPr>
        <p:spPr>
          <a:xfrm>
            <a:off x="685800" y="2057399"/>
            <a:ext cx="5870333" cy="3359013"/>
          </a:xfrm>
          <a:prstGeom prst="rect">
            <a:avLst/>
          </a:prstGeom>
        </p:spPr>
        <p:txBody>
          <a:bodyPr vert="horz" lIns="91440" tIns="45720" rIns="91440" bIns="45720" rtlCol="0" anchor="t">
            <a:normAutofit/>
          </a:bodyPr>
          <a:lstStyle>
            <a:lvl1pPr marL="0" indent="0" algn="ctr" defTabSz="914400" rtl="0" eaLnBrk="1" latinLnBrk="0" hangingPunct="1">
              <a:spcBef>
                <a:spcPct val="20000"/>
              </a:spcBef>
              <a:buClr>
                <a:schemeClr val="accent1"/>
              </a:buClr>
              <a:buSzPct val="100000"/>
              <a:buFont typeface="Symbol" pitchFamily="18" charset="2"/>
              <a:buNone/>
              <a:defRPr sz="2000" kern="1200">
                <a:solidFill>
                  <a:srgbClr val="FFFFFF"/>
                </a:solidFill>
                <a:latin typeface="+mn-lt"/>
                <a:ea typeface="+mn-ea"/>
                <a:cs typeface="+mn-cs"/>
              </a:defRPr>
            </a:lvl1pPr>
            <a:lvl2pPr marL="457200" indent="0" algn="l" defTabSz="914400" rtl="0" eaLnBrk="1" latinLnBrk="0" hangingPunct="1">
              <a:spcBef>
                <a:spcPct val="20000"/>
              </a:spcBef>
              <a:buClr>
                <a:schemeClr val="accent1"/>
              </a:buClr>
              <a:buSzPct val="100000"/>
              <a:buFont typeface="Symbol"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Clr>
                <a:schemeClr val="accent1"/>
              </a:buClr>
              <a:buSzPct val="100000"/>
              <a:buFont typeface="Symbol"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Clr>
                <a:schemeClr val="accent1"/>
              </a:buClr>
              <a:buSzPct val="100000"/>
              <a:buFont typeface="Symbol"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Clr>
                <a:schemeClr val="accent1"/>
              </a:buClr>
              <a:buSzPct val="100000"/>
              <a:buFont typeface="Symbol"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9pPr>
          </a:lstStyle>
          <a:p>
            <a:pPr algn="l">
              <a:buClr>
                <a:schemeClr val="bg1"/>
              </a:buClr>
            </a:pPr>
            <a:r>
              <a:rPr lang="en-US" sz="2400" b="1" dirty="0">
                <a:solidFill>
                  <a:schemeClr val="accent1">
                    <a:lumMod val="50000"/>
                  </a:schemeClr>
                </a:solidFill>
              </a:rPr>
              <a:t>Total Contract Cost:		</a:t>
            </a:r>
            <a:r>
              <a:rPr lang="en-US" sz="2400" dirty="0">
                <a:solidFill>
                  <a:schemeClr val="accent1">
                    <a:lumMod val="50000"/>
                  </a:schemeClr>
                </a:solidFill>
              </a:rPr>
              <a:t>$4.9 Million</a:t>
            </a:r>
          </a:p>
          <a:p>
            <a:pPr algn="l">
              <a:buClr>
                <a:schemeClr val="bg1"/>
              </a:buClr>
            </a:pPr>
            <a:r>
              <a:rPr lang="en-US" sz="2400" b="1" dirty="0">
                <a:solidFill>
                  <a:schemeClr val="accent1">
                    <a:lumMod val="50000"/>
                  </a:schemeClr>
                </a:solidFill>
              </a:rPr>
              <a:t>Construction Start:</a:t>
            </a:r>
            <a:r>
              <a:rPr lang="en-US" sz="2400" dirty="0">
                <a:solidFill>
                  <a:schemeClr val="accent1">
                    <a:lumMod val="50000"/>
                  </a:schemeClr>
                </a:solidFill>
              </a:rPr>
              <a:t>		April 2020</a:t>
            </a:r>
          </a:p>
          <a:p>
            <a:pPr algn="l">
              <a:buClr>
                <a:schemeClr val="bg1"/>
              </a:buClr>
            </a:pPr>
            <a:r>
              <a:rPr lang="en-US" sz="2400" b="1" dirty="0">
                <a:solidFill>
                  <a:schemeClr val="accent1">
                    <a:lumMod val="50000"/>
                  </a:schemeClr>
                </a:solidFill>
              </a:rPr>
              <a:t>Construction Complete:</a:t>
            </a:r>
            <a:r>
              <a:rPr lang="en-US" sz="2400" dirty="0">
                <a:solidFill>
                  <a:schemeClr val="accent1">
                    <a:lumMod val="50000"/>
                  </a:schemeClr>
                </a:solidFill>
              </a:rPr>
              <a:t>	Nov 2020</a:t>
            </a:r>
          </a:p>
          <a:p>
            <a:pPr marL="171450" indent="-171450" algn="l">
              <a:buClr>
                <a:schemeClr val="bg1"/>
              </a:buClr>
              <a:buFont typeface="Arial" panose="020B0604020202020204" pitchFamily="34" charset="0"/>
              <a:buChar char="•"/>
            </a:pPr>
            <a:endParaRPr lang="en-US" sz="1800" dirty="0">
              <a:solidFill>
                <a:schemeClr val="accent1">
                  <a:lumMod val="50000"/>
                </a:schemeClr>
              </a:solidFill>
            </a:endParaRPr>
          </a:p>
          <a:p>
            <a:pPr algn="l">
              <a:buClr>
                <a:schemeClr val="bg1"/>
              </a:buClr>
            </a:pPr>
            <a:endParaRPr lang="en-US" sz="1800" b="1" dirty="0">
              <a:solidFill>
                <a:schemeClr val="accent1">
                  <a:lumMod val="50000"/>
                </a:schemeClr>
              </a:solidFill>
            </a:endParaRPr>
          </a:p>
        </p:txBody>
      </p:sp>
      <p:pic>
        <p:nvPicPr>
          <p:cNvPr id="2" name="Picture 1">
            <a:extLst>
              <a:ext uri="{FF2B5EF4-FFF2-40B4-BE49-F238E27FC236}">
                <a16:creationId xmlns:a16="http://schemas.microsoft.com/office/drawing/2014/main" id="{1282FE88-C334-419D-A832-D900074AF659}"/>
              </a:ext>
            </a:extLst>
          </p:cNvPr>
          <p:cNvPicPr>
            <a:picLocks noChangeAspect="1"/>
          </p:cNvPicPr>
          <p:nvPr/>
        </p:nvPicPr>
        <p:blipFill>
          <a:blip r:embed="rId4"/>
          <a:stretch>
            <a:fillRect/>
          </a:stretch>
        </p:blipFill>
        <p:spPr>
          <a:xfrm>
            <a:off x="2209800" y="3588564"/>
            <a:ext cx="6172200" cy="2659836"/>
          </a:xfrm>
          <a:prstGeom prst="rect">
            <a:avLst/>
          </a:prstGeom>
        </p:spPr>
      </p:pic>
    </p:spTree>
    <p:extLst>
      <p:ext uri="{BB962C8B-B14F-4D97-AF65-F5344CB8AC3E}">
        <p14:creationId xmlns:p14="http://schemas.microsoft.com/office/powerpoint/2010/main" val="13122199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a:spLocks noGrp="1"/>
          </p:cNvSpPr>
          <p:nvPr>
            <p:ph type="body" idx="1"/>
          </p:nvPr>
        </p:nvSpPr>
        <p:spPr>
          <a:xfrm>
            <a:off x="-247393" y="1371600"/>
            <a:ext cx="5215641" cy="457200"/>
          </a:xfrm>
        </p:spPr>
        <p:txBody>
          <a:bodyPr anchor="t">
            <a:noAutofit/>
          </a:bodyPr>
          <a:lstStyle/>
          <a:p>
            <a:r>
              <a:rPr lang="en-US" sz="2800" b="1" u="sng" dirty="0"/>
              <a:t>Site 23 and 25 Restoration</a:t>
            </a:r>
          </a:p>
        </p:txBody>
      </p:sp>
      <p:sp>
        <p:nvSpPr>
          <p:cNvPr id="5" name="Title 1"/>
          <p:cNvSpPr txBox="1">
            <a:spLocks/>
          </p:cNvSpPr>
          <p:nvPr/>
        </p:nvSpPr>
        <p:spPr>
          <a:xfrm>
            <a:off x="685800" y="328417"/>
            <a:ext cx="7772400" cy="1195583"/>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b="0" kern="1200" cap="none">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Heavy Civil GC/CM</a:t>
            </a:r>
          </a:p>
          <a:p>
            <a:r>
              <a:rPr lang="en-US" sz="3200" dirty="0"/>
              <a:t>(in pre-construction)</a:t>
            </a:r>
          </a:p>
        </p:txBody>
      </p:sp>
      <p:grpSp>
        <p:nvGrpSpPr>
          <p:cNvPr id="6" name="Group 5"/>
          <p:cNvGrpSpPr/>
          <p:nvPr/>
        </p:nvGrpSpPr>
        <p:grpSpPr>
          <a:xfrm>
            <a:off x="330374" y="5634742"/>
            <a:ext cx="3022426" cy="1147058"/>
            <a:chOff x="330374" y="5454037"/>
            <a:chExt cx="3022426" cy="1147058"/>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374" y="5912062"/>
              <a:ext cx="3022426" cy="68903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270" y="5454037"/>
              <a:ext cx="1535730" cy="775621"/>
            </a:xfrm>
            <a:prstGeom prst="rect">
              <a:avLst/>
            </a:prstGeom>
          </p:spPr>
        </p:pic>
      </p:grpSp>
      <p:sp>
        <p:nvSpPr>
          <p:cNvPr id="11" name="Text Placeholder 2"/>
          <p:cNvSpPr txBox="1">
            <a:spLocks/>
          </p:cNvSpPr>
          <p:nvPr/>
        </p:nvSpPr>
        <p:spPr>
          <a:xfrm>
            <a:off x="225666" y="1828800"/>
            <a:ext cx="5870333" cy="3359013"/>
          </a:xfrm>
          <a:prstGeom prst="rect">
            <a:avLst/>
          </a:prstGeom>
        </p:spPr>
        <p:txBody>
          <a:bodyPr vert="horz" lIns="91440" tIns="45720" rIns="91440" bIns="45720" rtlCol="0" anchor="t">
            <a:normAutofit/>
          </a:bodyPr>
          <a:lstStyle>
            <a:lvl1pPr marL="0" indent="0" algn="ctr" defTabSz="914400" rtl="0" eaLnBrk="1" latinLnBrk="0" hangingPunct="1">
              <a:spcBef>
                <a:spcPct val="20000"/>
              </a:spcBef>
              <a:buClr>
                <a:schemeClr val="accent1"/>
              </a:buClr>
              <a:buSzPct val="100000"/>
              <a:buFont typeface="Symbol" pitchFamily="18" charset="2"/>
              <a:buNone/>
              <a:defRPr sz="2000" kern="1200">
                <a:solidFill>
                  <a:srgbClr val="FFFFFF"/>
                </a:solidFill>
                <a:latin typeface="+mn-lt"/>
                <a:ea typeface="+mn-ea"/>
                <a:cs typeface="+mn-cs"/>
              </a:defRPr>
            </a:lvl1pPr>
            <a:lvl2pPr marL="457200" indent="0" algn="l" defTabSz="914400" rtl="0" eaLnBrk="1" latinLnBrk="0" hangingPunct="1">
              <a:spcBef>
                <a:spcPct val="20000"/>
              </a:spcBef>
              <a:buClr>
                <a:schemeClr val="accent1"/>
              </a:buClr>
              <a:buSzPct val="100000"/>
              <a:buFont typeface="Symbol"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Clr>
                <a:schemeClr val="accent1"/>
              </a:buClr>
              <a:buSzPct val="100000"/>
              <a:buFont typeface="Symbol"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Clr>
                <a:schemeClr val="accent1"/>
              </a:buClr>
              <a:buSzPct val="100000"/>
              <a:buFont typeface="Symbol"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Clr>
                <a:schemeClr val="accent1"/>
              </a:buClr>
              <a:buSzPct val="100000"/>
              <a:buFont typeface="Symbol"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9pPr>
          </a:lstStyle>
          <a:p>
            <a:pPr algn="l">
              <a:buClr>
                <a:schemeClr val="bg1"/>
              </a:buClr>
            </a:pPr>
            <a:r>
              <a:rPr lang="en-US" sz="2400" b="1" dirty="0">
                <a:solidFill>
                  <a:schemeClr val="accent1">
                    <a:lumMod val="50000"/>
                  </a:schemeClr>
                </a:solidFill>
              </a:rPr>
              <a:t>Total Contract Cost:		</a:t>
            </a:r>
            <a:r>
              <a:rPr lang="en-US" sz="2400" dirty="0">
                <a:solidFill>
                  <a:schemeClr val="accent1">
                    <a:lumMod val="50000"/>
                  </a:schemeClr>
                </a:solidFill>
              </a:rPr>
              <a:t>$15 Million</a:t>
            </a:r>
          </a:p>
          <a:p>
            <a:pPr algn="l">
              <a:buClr>
                <a:schemeClr val="bg1"/>
              </a:buClr>
            </a:pPr>
            <a:r>
              <a:rPr lang="en-US" sz="2400" b="1" dirty="0">
                <a:solidFill>
                  <a:schemeClr val="accent1">
                    <a:lumMod val="50000"/>
                  </a:schemeClr>
                </a:solidFill>
              </a:rPr>
              <a:t>Construction Start:</a:t>
            </a:r>
            <a:r>
              <a:rPr lang="en-US" sz="2400" dirty="0">
                <a:solidFill>
                  <a:schemeClr val="accent1">
                    <a:lumMod val="50000"/>
                  </a:schemeClr>
                </a:solidFill>
              </a:rPr>
              <a:t>		April 2020</a:t>
            </a:r>
          </a:p>
          <a:p>
            <a:pPr algn="l">
              <a:buClr>
                <a:schemeClr val="bg1"/>
              </a:buClr>
            </a:pPr>
            <a:r>
              <a:rPr lang="en-US" sz="2400" b="1" dirty="0">
                <a:solidFill>
                  <a:schemeClr val="accent1">
                    <a:lumMod val="50000"/>
                  </a:schemeClr>
                </a:solidFill>
              </a:rPr>
              <a:t>Construction Complete:  	</a:t>
            </a:r>
            <a:r>
              <a:rPr lang="en-US" sz="2400" dirty="0">
                <a:solidFill>
                  <a:schemeClr val="accent1">
                    <a:lumMod val="50000"/>
                  </a:schemeClr>
                </a:solidFill>
              </a:rPr>
              <a:t>Feb 2021</a:t>
            </a:r>
          </a:p>
          <a:p>
            <a:pPr marL="171450" indent="-171450" algn="l">
              <a:buClr>
                <a:schemeClr val="bg1"/>
              </a:buClr>
              <a:buFont typeface="Arial" panose="020B0604020202020204" pitchFamily="34" charset="0"/>
              <a:buChar char="•"/>
            </a:pPr>
            <a:endParaRPr lang="en-US" sz="1800" dirty="0">
              <a:solidFill>
                <a:schemeClr val="accent1">
                  <a:lumMod val="50000"/>
                </a:schemeClr>
              </a:solidFill>
            </a:endParaRPr>
          </a:p>
          <a:p>
            <a:pPr algn="l">
              <a:buClr>
                <a:schemeClr val="bg1"/>
              </a:buClr>
            </a:pPr>
            <a:endParaRPr lang="en-US" sz="1800" b="1" dirty="0">
              <a:solidFill>
                <a:schemeClr val="accent1">
                  <a:lumMod val="50000"/>
                </a:schemeClr>
              </a:solidFill>
            </a:endParaRPr>
          </a:p>
        </p:txBody>
      </p:sp>
    </p:spTree>
    <p:extLst>
      <p:ext uri="{BB962C8B-B14F-4D97-AF65-F5344CB8AC3E}">
        <p14:creationId xmlns:p14="http://schemas.microsoft.com/office/powerpoint/2010/main" val="5511855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p:cNvSpPr>
            <a:spLocks noGrp="1"/>
          </p:cNvSpPr>
          <p:nvPr>
            <p:ph type="body" idx="1"/>
          </p:nvPr>
        </p:nvSpPr>
        <p:spPr>
          <a:xfrm>
            <a:off x="-247393" y="1371599"/>
            <a:ext cx="6876793" cy="599329"/>
          </a:xfrm>
        </p:spPr>
        <p:txBody>
          <a:bodyPr anchor="t">
            <a:noAutofit/>
          </a:bodyPr>
          <a:lstStyle/>
          <a:p>
            <a:r>
              <a:rPr lang="en-US" sz="2800" b="1" u="sng" dirty="0"/>
              <a:t>Telecommunications Meet Me Room</a:t>
            </a:r>
          </a:p>
        </p:txBody>
      </p:sp>
      <p:sp>
        <p:nvSpPr>
          <p:cNvPr id="5" name="Title 1"/>
          <p:cNvSpPr txBox="1">
            <a:spLocks/>
          </p:cNvSpPr>
          <p:nvPr/>
        </p:nvSpPr>
        <p:spPr>
          <a:xfrm>
            <a:off x="685800" y="328417"/>
            <a:ext cx="7772400" cy="1195583"/>
          </a:xfrm>
          <a:prstGeom prst="rect">
            <a:avLst/>
          </a:prstGeom>
        </p:spPr>
        <p:txBody>
          <a:bodyPr vert="horz" lIns="91440" tIns="45720" rIns="91440" bIns="45720" rtlCol="0" anchor="t">
            <a:normAutofit lnSpcReduction="10000"/>
          </a:bodyPr>
          <a:lstStyle>
            <a:lvl1pPr algn="ctr" defTabSz="914400" rtl="0" eaLnBrk="1" latinLnBrk="0" hangingPunct="1">
              <a:spcBef>
                <a:spcPct val="0"/>
              </a:spcBef>
              <a:buNone/>
              <a:defRPr sz="4400" b="0" kern="1200" cap="none">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Traditional Design Build</a:t>
            </a:r>
          </a:p>
          <a:p>
            <a:r>
              <a:rPr lang="en-US" sz="3200" dirty="0"/>
              <a:t>(in procurement)</a:t>
            </a:r>
          </a:p>
        </p:txBody>
      </p:sp>
      <p:grpSp>
        <p:nvGrpSpPr>
          <p:cNvPr id="6" name="Group 5"/>
          <p:cNvGrpSpPr/>
          <p:nvPr/>
        </p:nvGrpSpPr>
        <p:grpSpPr>
          <a:xfrm>
            <a:off x="330374" y="5634742"/>
            <a:ext cx="3022426" cy="1147058"/>
            <a:chOff x="330374" y="5454037"/>
            <a:chExt cx="3022426" cy="1147058"/>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374" y="5912062"/>
              <a:ext cx="3022426" cy="68903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270" y="5454037"/>
              <a:ext cx="1535730" cy="775621"/>
            </a:xfrm>
            <a:prstGeom prst="rect">
              <a:avLst/>
            </a:prstGeom>
          </p:spPr>
        </p:pic>
      </p:grpSp>
      <p:sp>
        <p:nvSpPr>
          <p:cNvPr id="11" name="Text Placeholder 2"/>
          <p:cNvSpPr txBox="1">
            <a:spLocks/>
          </p:cNvSpPr>
          <p:nvPr/>
        </p:nvSpPr>
        <p:spPr>
          <a:xfrm>
            <a:off x="225666" y="1828800"/>
            <a:ext cx="5870333" cy="3359013"/>
          </a:xfrm>
          <a:prstGeom prst="rect">
            <a:avLst/>
          </a:prstGeom>
        </p:spPr>
        <p:txBody>
          <a:bodyPr vert="horz" lIns="91440" tIns="45720" rIns="91440" bIns="45720" rtlCol="0" anchor="t">
            <a:normAutofit/>
          </a:bodyPr>
          <a:lstStyle>
            <a:lvl1pPr marL="0" indent="0" algn="ctr" defTabSz="914400" rtl="0" eaLnBrk="1" latinLnBrk="0" hangingPunct="1">
              <a:spcBef>
                <a:spcPct val="20000"/>
              </a:spcBef>
              <a:buClr>
                <a:schemeClr val="accent1"/>
              </a:buClr>
              <a:buSzPct val="100000"/>
              <a:buFont typeface="Symbol" pitchFamily="18" charset="2"/>
              <a:buNone/>
              <a:defRPr sz="2000" kern="1200">
                <a:solidFill>
                  <a:srgbClr val="FFFFFF"/>
                </a:solidFill>
                <a:latin typeface="+mn-lt"/>
                <a:ea typeface="+mn-ea"/>
                <a:cs typeface="+mn-cs"/>
              </a:defRPr>
            </a:lvl1pPr>
            <a:lvl2pPr marL="457200" indent="0" algn="l" defTabSz="914400" rtl="0" eaLnBrk="1" latinLnBrk="0" hangingPunct="1">
              <a:spcBef>
                <a:spcPct val="20000"/>
              </a:spcBef>
              <a:buClr>
                <a:schemeClr val="accent1"/>
              </a:buClr>
              <a:buSzPct val="100000"/>
              <a:buFont typeface="Symbol"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Clr>
                <a:schemeClr val="accent1"/>
              </a:buClr>
              <a:buSzPct val="100000"/>
              <a:buFont typeface="Symbol"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Clr>
                <a:schemeClr val="accent1"/>
              </a:buClr>
              <a:buSzPct val="100000"/>
              <a:buFont typeface="Symbol"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Clr>
                <a:schemeClr val="accent1"/>
              </a:buClr>
              <a:buSzPct val="100000"/>
              <a:buFont typeface="Symbol"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9pPr>
          </a:lstStyle>
          <a:p>
            <a:pPr algn="l">
              <a:buClr>
                <a:schemeClr val="bg1"/>
              </a:buClr>
            </a:pPr>
            <a:r>
              <a:rPr lang="en-US" sz="2400" b="1" dirty="0">
                <a:solidFill>
                  <a:schemeClr val="accent1">
                    <a:lumMod val="50000"/>
                  </a:schemeClr>
                </a:solidFill>
              </a:rPr>
              <a:t>Total Contract Cost:		</a:t>
            </a:r>
            <a:r>
              <a:rPr lang="en-US" sz="2400" dirty="0">
                <a:solidFill>
                  <a:schemeClr val="accent1">
                    <a:lumMod val="50000"/>
                  </a:schemeClr>
                </a:solidFill>
              </a:rPr>
              <a:t>$2.5 Million</a:t>
            </a:r>
          </a:p>
          <a:p>
            <a:pPr algn="l">
              <a:buClr>
                <a:schemeClr val="bg1"/>
              </a:buClr>
            </a:pPr>
            <a:r>
              <a:rPr lang="en-US" sz="2400" b="1" dirty="0">
                <a:solidFill>
                  <a:schemeClr val="accent1">
                    <a:lumMod val="50000"/>
                  </a:schemeClr>
                </a:solidFill>
              </a:rPr>
              <a:t>Construction Start:</a:t>
            </a:r>
            <a:r>
              <a:rPr lang="en-US" sz="2400" dirty="0">
                <a:solidFill>
                  <a:schemeClr val="accent1">
                    <a:lumMod val="50000"/>
                  </a:schemeClr>
                </a:solidFill>
              </a:rPr>
              <a:t>		June 2020</a:t>
            </a:r>
          </a:p>
          <a:p>
            <a:pPr algn="l">
              <a:buClr>
                <a:schemeClr val="bg1"/>
              </a:buClr>
            </a:pPr>
            <a:r>
              <a:rPr lang="en-US" sz="2400" b="1" dirty="0">
                <a:solidFill>
                  <a:schemeClr val="accent1">
                    <a:lumMod val="50000"/>
                  </a:schemeClr>
                </a:solidFill>
              </a:rPr>
              <a:t>Construction Complete:</a:t>
            </a:r>
            <a:r>
              <a:rPr lang="en-US" sz="2400" dirty="0">
                <a:solidFill>
                  <a:schemeClr val="accent1">
                    <a:lumMod val="50000"/>
                  </a:schemeClr>
                </a:solidFill>
              </a:rPr>
              <a:t>	Feb 2021</a:t>
            </a:r>
          </a:p>
          <a:p>
            <a:pPr marL="171450" indent="-171450" algn="l">
              <a:buClr>
                <a:schemeClr val="bg1"/>
              </a:buClr>
              <a:buFont typeface="Arial" panose="020B0604020202020204" pitchFamily="34" charset="0"/>
              <a:buChar char="•"/>
            </a:pPr>
            <a:endParaRPr lang="en-US" sz="1800" dirty="0">
              <a:solidFill>
                <a:schemeClr val="accent1">
                  <a:lumMod val="50000"/>
                </a:schemeClr>
              </a:solidFill>
            </a:endParaRPr>
          </a:p>
          <a:p>
            <a:pPr algn="l">
              <a:buClr>
                <a:schemeClr val="bg1"/>
              </a:buClr>
            </a:pPr>
            <a:endParaRPr lang="en-US" sz="1800" b="1" dirty="0">
              <a:solidFill>
                <a:schemeClr val="accent1">
                  <a:lumMod val="50000"/>
                </a:schemeClr>
              </a:solidFill>
            </a:endParaRPr>
          </a:p>
        </p:txBody>
      </p:sp>
    </p:spTree>
    <p:extLst>
      <p:ext uri="{BB962C8B-B14F-4D97-AF65-F5344CB8AC3E}">
        <p14:creationId xmlns:p14="http://schemas.microsoft.com/office/powerpoint/2010/main" val="41013784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382000" cy="676656"/>
          </a:xfrm>
        </p:spPr>
        <p:txBody>
          <a:bodyPr>
            <a:normAutofit fontScale="90000"/>
          </a:bodyPr>
          <a:lstStyle/>
          <a:p>
            <a:r>
              <a:rPr lang="en-US" dirty="0">
                <a:solidFill>
                  <a:schemeClr val="bg1"/>
                </a:solidFill>
              </a:rPr>
              <a:t>Port of Seattle Alternative Delivery Industry Engagement and Learning</a:t>
            </a:r>
          </a:p>
        </p:txBody>
      </p:sp>
      <p:grpSp>
        <p:nvGrpSpPr>
          <p:cNvPr id="5" name="Group 4"/>
          <p:cNvGrpSpPr/>
          <p:nvPr/>
        </p:nvGrpSpPr>
        <p:grpSpPr>
          <a:xfrm>
            <a:off x="330374" y="5634742"/>
            <a:ext cx="3022426" cy="1147058"/>
            <a:chOff x="330374" y="5454037"/>
            <a:chExt cx="3022426" cy="1147058"/>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374" y="5912062"/>
              <a:ext cx="3022426" cy="68903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270" y="5454037"/>
              <a:ext cx="1535730" cy="775621"/>
            </a:xfrm>
            <a:prstGeom prst="rect">
              <a:avLst/>
            </a:prstGeom>
          </p:spPr>
        </p:pic>
      </p:grpSp>
      <p:sp>
        <p:nvSpPr>
          <p:cNvPr id="8" name="Text Placeholder 2"/>
          <p:cNvSpPr txBox="1">
            <a:spLocks/>
          </p:cNvSpPr>
          <p:nvPr/>
        </p:nvSpPr>
        <p:spPr>
          <a:xfrm>
            <a:off x="762000" y="1823024"/>
            <a:ext cx="7848600" cy="3962400"/>
          </a:xfrm>
          <a:prstGeom prst="rect">
            <a:avLst/>
          </a:prstGeom>
        </p:spPr>
        <p:txBody>
          <a:bodyPr vert="horz" lIns="91440" tIns="45720" rIns="91440" bIns="45720" rtlCol="0" anchor="t">
            <a:normAutofit/>
          </a:bodyPr>
          <a:lstStyle>
            <a:lvl1pPr marL="0" indent="0" algn="ctr" defTabSz="914400" rtl="0" eaLnBrk="1" latinLnBrk="0" hangingPunct="1">
              <a:spcBef>
                <a:spcPct val="20000"/>
              </a:spcBef>
              <a:buClr>
                <a:schemeClr val="accent1"/>
              </a:buClr>
              <a:buSzPct val="100000"/>
              <a:buFont typeface="Symbol" pitchFamily="18" charset="2"/>
              <a:buNone/>
              <a:defRPr sz="2000" kern="1200">
                <a:solidFill>
                  <a:srgbClr val="FFFFFF"/>
                </a:solidFill>
                <a:latin typeface="+mn-lt"/>
                <a:ea typeface="+mn-ea"/>
                <a:cs typeface="+mn-cs"/>
              </a:defRPr>
            </a:lvl1pPr>
            <a:lvl2pPr marL="457200" indent="0" algn="l" defTabSz="914400" rtl="0" eaLnBrk="1" latinLnBrk="0" hangingPunct="1">
              <a:spcBef>
                <a:spcPct val="20000"/>
              </a:spcBef>
              <a:buClr>
                <a:schemeClr val="accent1"/>
              </a:buClr>
              <a:buSzPct val="100000"/>
              <a:buFont typeface="Symbol"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Clr>
                <a:schemeClr val="accent1"/>
              </a:buClr>
              <a:buSzPct val="100000"/>
              <a:buFont typeface="Symbol"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Clr>
                <a:schemeClr val="accent1"/>
              </a:buClr>
              <a:buSzPct val="100000"/>
              <a:buFont typeface="Symbol"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Clr>
                <a:schemeClr val="accent1"/>
              </a:buClr>
              <a:buSzPct val="100000"/>
              <a:buFont typeface="Symbol"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9pPr>
          </a:lstStyle>
          <a:p>
            <a:pPr marL="342900" indent="-342900" algn="l">
              <a:buClrTx/>
              <a:buFont typeface="Arial" panose="020B0604020202020204" pitchFamily="34" charset="0"/>
              <a:buChar char="•"/>
            </a:pPr>
            <a:r>
              <a:rPr lang="en-US" sz="2800" dirty="0">
                <a:solidFill>
                  <a:schemeClr val="tx1"/>
                </a:solidFill>
              </a:rPr>
              <a:t>Capital Projects Advisory Review Board (CPARB)</a:t>
            </a:r>
          </a:p>
          <a:p>
            <a:pPr marL="342900" indent="-342900" algn="l">
              <a:buClrTx/>
              <a:buFont typeface="Arial" panose="020B0604020202020204" pitchFamily="34" charset="0"/>
              <a:buChar char="•"/>
            </a:pPr>
            <a:r>
              <a:rPr lang="en-US" sz="2800" dirty="0">
                <a:solidFill>
                  <a:schemeClr val="tx1"/>
                </a:solidFill>
              </a:rPr>
              <a:t>CPARB Subcommittees</a:t>
            </a:r>
          </a:p>
          <a:p>
            <a:pPr marL="342900" indent="-342900" algn="l">
              <a:buClrTx/>
              <a:buFont typeface="Arial" panose="020B0604020202020204" pitchFamily="34" charset="0"/>
              <a:buChar char="•"/>
            </a:pPr>
            <a:r>
              <a:rPr lang="en-US" sz="2800" dirty="0">
                <a:solidFill>
                  <a:schemeClr val="tx1"/>
                </a:solidFill>
              </a:rPr>
              <a:t>Project Review Committee (PRC)</a:t>
            </a:r>
          </a:p>
          <a:p>
            <a:pPr marL="342900" indent="-342900" algn="l">
              <a:buClrTx/>
              <a:buFont typeface="Arial" panose="020B0604020202020204" pitchFamily="34" charset="0"/>
              <a:buChar char="•"/>
            </a:pPr>
            <a:r>
              <a:rPr lang="en-US" sz="2800" dirty="0">
                <a:solidFill>
                  <a:schemeClr val="tx1"/>
                </a:solidFill>
              </a:rPr>
              <a:t>Design Build Association of America (DBIA) Owners Subcommittee</a:t>
            </a:r>
          </a:p>
          <a:p>
            <a:pPr marL="342900" indent="-342900" algn="l">
              <a:buClrTx/>
              <a:buFont typeface="Arial" panose="020B0604020202020204" pitchFamily="34" charset="0"/>
              <a:buChar char="•"/>
            </a:pPr>
            <a:r>
              <a:rPr lang="en-US" sz="2800" dirty="0">
                <a:solidFill>
                  <a:schemeClr val="tx1"/>
                </a:solidFill>
              </a:rPr>
              <a:t>Public Owners Roundtables</a:t>
            </a:r>
          </a:p>
          <a:p>
            <a:pPr marL="342900" indent="-342900" algn="l">
              <a:buClrTx/>
              <a:buFont typeface="Arial" panose="020B0604020202020204" pitchFamily="34" charset="0"/>
              <a:buChar char="•"/>
            </a:pPr>
            <a:r>
              <a:rPr lang="en-US" sz="2800" dirty="0">
                <a:solidFill>
                  <a:schemeClr val="tx1"/>
                </a:solidFill>
              </a:rPr>
              <a:t>AGC DB Training and Education</a:t>
            </a:r>
          </a:p>
          <a:p>
            <a:pPr marL="342900" indent="-342900" algn="l">
              <a:buClr>
                <a:schemeClr val="bg1"/>
              </a:buClr>
              <a:buFont typeface="Arial" panose="020B0604020202020204" pitchFamily="34" charset="0"/>
              <a:buChar char="•"/>
            </a:pPr>
            <a:endParaRPr lang="en-US" sz="2400" dirty="0">
              <a:solidFill>
                <a:schemeClr val="accent1">
                  <a:lumMod val="50000"/>
                </a:schemeClr>
              </a:solidFill>
            </a:endParaRPr>
          </a:p>
        </p:txBody>
      </p:sp>
    </p:spTree>
    <p:extLst>
      <p:ext uri="{BB962C8B-B14F-4D97-AF65-F5344CB8AC3E}">
        <p14:creationId xmlns:p14="http://schemas.microsoft.com/office/powerpoint/2010/main" val="2708659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382000" cy="676656"/>
          </a:xfrm>
        </p:spPr>
        <p:txBody>
          <a:bodyPr>
            <a:normAutofit fontScale="90000"/>
          </a:bodyPr>
          <a:lstStyle/>
          <a:p>
            <a:r>
              <a:rPr lang="en-US" dirty="0">
                <a:solidFill>
                  <a:schemeClr val="bg1"/>
                </a:solidFill>
              </a:rPr>
              <a:t>Small Business and Diversity in Contracting</a:t>
            </a:r>
          </a:p>
        </p:txBody>
      </p:sp>
      <p:grpSp>
        <p:nvGrpSpPr>
          <p:cNvPr id="5" name="Group 4"/>
          <p:cNvGrpSpPr/>
          <p:nvPr/>
        </p:nvGrpSpPr>
        <p:grpSpPr>
          <a:xfrm>
            <a:off x="330374" y="5634742"/>
            <a:ext cx="3022426" cy="1147058"/>
            <a:chOff x="330374" y="5454037"/>
            <a:chExt cx="3022426" cy="1147058"/>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374" y="5912062"/>
              <a:ext cx="3022426" cy="68903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270" y="5454037"/>
              <a:ext cx="1535730" cy="775621"/>
            </a:xfrm>
            <a:prstGeom prst="rect">
              <a:avLst/>
            </a:prstGeom>
          </p:spPr>
        </p:pic>
      </p:grpSp>
      <p:sp>
        <p:nvSpPr>
          <p:cNvPr id="8" name="Text Placeholder 2"/>
          <p:cNvSpPr txBox="1">
            <a:spLocks/>
          </p:cNvSpPr>
          <p:nvPr/>
        </p:nvSpPr>
        <p:spPr>
          <a:xfrm>
            <a:off x="767255" y="2133600"/>
            <a:ext cx="7848600" cy="3959167"/>
          </a:xfrm>
          <a:prstGeom prst="rect">
            <a:avLst/>
          </a:prstGeom>
        </p:spPr>
        <p:txBody>
          <a:bodyPr vert="horz" lIns="91440" tIns="45720" rIns="91440" bIns="45720" rtlCol="0" anchor="t">
            <a:normAutofit/>
          </a:bodyPr>
          <a:lstStyle>
            <a:lvl1pPr marL="0" indent="0" algn="ctr" defTabSz="914400" rtl="0" eaLnBrk="1" latinLnBrk="0" hangingPunct="1">
              <a:spcBef>
                <a:spcPct val="20000"/>
              </a:spcBef>
              <a:buClr>
                <a:schemeClr val="accent1"/>
              </a:buClr>
              <a:buSzPct val="100000"/>
              <a:buFont typeface="Symbol" pitchFamily="18" charset="2"/>
              <a:buNone/>
              <a:defRPr sz="2000" kern="1200">
                <a:solidFill>
                  <a:srgbClr val="FFFFFF"/>
                </a:solidFill>
                <a:latin typeface="+mn-lt"/>
                <a:ea typeface="+mn-ea"/>
                <a:cs typeface="+mn-cs"/>
              </a:defRPr>
            </a:lvl1pPr>
            <a:lvl2pPr marL="457200" indent="0" algn="l" defTabSz="914400" rtl="0" eaLnBrk="1" latinLnBrk="0" hangingPunct="1">
              <a:spcBef>
                <a:spcPct val="20000"/>
              </a:spcBef>
              <a:buClr>
                <a:schemeClr val="accent1"/>
              </a:buClr>
              <a:buSzPct val="100000"/>
              <a:buFont typeface="Symbol"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Clr>
                <a:schemeClr val="accent1"/>
              </a:buClr>
              <a:buSzPct val="100000"/>
              <a:buFont typeface="Symbol"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Clr>
                <a:schemeClr val="accent1"/>
              </a:buClr>
              <a:buSzPct val="100000"/>
              <a:buFont typeface="Symbol"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Clr>
                <a:schemeClr val="accent1"/>
              </a:buClr>
              <a:buSzPct val="100000"/>
              <a:buFont typeface="Symbol"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9pPr>
          </a:lstStyle>
          <a:p>
            <a:pPr algn="l">
              <a:buClrTx/>
            </a:pPr>
            <a:r>
              <a:rPr lang="en-US" sz="2800" dirty="0">
                <a:solidFill>
                  <a:schemeClr val="tx1"/>
                </a:solidFill>
              </a:rPr>
              <a:t>Previous Goals:</a:t>
            </a:r>
          </a:p>
          <a:p>
            <a:pPr marL="342900" indent="-342900" algn="l">
              <a:buClrTx/>
              <a:buFont typeface="Arial" panose="020B0604020202020204" pitchFamily="34" charset="0"/>
              <a:buChar char="•"/>
            </a:pPr>
            <a:r>
              <a:rPr lang="en-US" sz="2800" dirty="0">
                <a:solidFill>
                  <a:schemeClr val="tx1"/>
                </a:solidFill>
              </a:rPr>
              <a:t>Small Business - aspirational goals</a:t>
            </a:r>
          </a:p>
          <a:p>
            <a:pPr marL="342900" indent="-342900" algn="l">
              <a:buClrTx/>
              <a:buFont typeface="Arial" panose="020B0604020202020204" pitchFamily="34" charset="0"/>
              <a:buChar char="•"/>
            </a:pPr>
            <a:r>
              <a:rPr lang="en-US" sz="2800" dirty="0">
                <a:solidFill>
                  <a:schemeClr val="tx1"/>
                </a:solidFill>
              </a:rPr>
              <a:t>Small Contractors Supplier – requirements</a:t>
            </a:r>
          </a:p>
          <a:p>
            <a:pPr marL="342900" indent="-342900" algn="l">
              <a:buClrTx/>
              <a:buFont typeface="Arial" panose="020B0604020202020204" pitchFamily="34" charset="0"/>
              <a:buChar char="•"/>
            </a:pPr>
            <a:endParaRPr lang="en-US" sz="2800" dirty="0">
              <a:solidFill>
                <a:schemeClr val="tx1"/>
              </a:solidFill>
            </a:endParaRPr>
          </a:p>
          <a:p>
            <a:pPr algn="l">
              <a:buClrTx/>
            </a:pPr>
            <a:r>
              <a:rPr lang="en-US" sz="2800" dirty="0">
                <a:solidFill>
                  <a:schemeClr val="tx1"/>
                </a:solidFill>
              </a:rPr>
              <a:t>Goals moving forward:</a:t>
            </a:r>
          </a:p>
          <a:p>
            <a:pPr marL="342900" indent="-342900" algn="l">
              <a:buClrTx/>
              <a:buFont typeface="Arial" panose="020B0604020202020204" pitchFamily="34" charset="0"/>
              <a:buChar char="•"/>
            </a:pPr>
            <a:r>
              <a:rPr lang="en-US" sz="2800" dirty="0">
                <a:solidFill>
                  <a:schemeClr val="tx1"/>
                </a:solidFill>
              </a:rPr>
              <a:t>Diversity in Contracting</a:t>
            </a:r>
          </a:p>
          <a:p>
            <a:pPr marL="342900" indent="-342900" algn="l">
              <a:buClr>
                <a:schemeClr val="bg1"/>
              </a:buClr>
              <a:buFont typeface="Arial" panose="020B0604020202020204" pitchFamily="34" charset="0"/>
              <a:buChar char="•"/>
            </a:pPr>
            <a:endParaRPr lang="en-US" sz="2400" dirty="0">
              <a:solidFill>
                <a:schemeClr val="accent1">
                  <a:lumMod val="50000"/>
                </a:schemeClr>
              </a:solidFill>
            </a:endParaRPr>
          </a:p>
        </p:txBody>
      </p:sp>
    </p:spTree>
    <p:extLst>
      <p:ext uri="{BB962C8B-B14F-4D97-AF65-F5344CB8AC3E}">
        <p14:creationId xmlns:p14="http://schemas.microsoft.com/office/powerpoint/2010/main" val="30503204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270" y="533400"/>
            <a:ext cx="8382000" cy="676656"/>
          </a:xfrm>
        </p:spPr>
        <p:txBody>
          <a:bodyPr>
            <a:normAutofit fontScale="90000"/>
          </a:bodyPr>
          <a:lstStyle/>
          <a:p>
            <a:r>
              <a:rPr lang="en-US" dirty="0">
                <a:solidFill>
                  <a:schemeClr val="bg1"/>
                </a:solidFill>
              </a:rPr>
              <a:t>Workforce Development</a:t>
            </a:r>
          </a:p>
        </p:txBody>
      </p:sp>
      <p:grpSp>
        <p:nvGrpSpPr>
          <p:cNvPr id="5" name="Group 4"/>
          <p:cNvGrpSpPr/>
          <p:nvPr/>
        </p:nvGrpSpPr>
        <p:grpSpPr>
          <a:xfrm>
            <a:off x="330374" y="5634742"/>
            <a:ext cx="3022426" cy="1147058"/>
            <a:chOff x="330374" y="5454037"/>
            <a:chExt cx="3022426" cy="1147058"/>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374" y="5912062"/>
              <a:ext cx="3022426" cy="68903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270" y="5454037"/>
              <a:ext cx="1535730" cy="775621"/>
            </a:xfrm>
            <a:prstGeom prst="rect">
              <a:avLst/>
            </a:prstGeom>
          </p:spPr>
        </p:pic>
      </p:grpSp>
      <p:sp>
        <p:nvSpPr>
          <p:cNvPr id="8" name="Text Placeholder 2"/>
          <p:cNvSpPr txBox="1">
            <a:spLocks/>
          </p:cNvSpPr>
          <p:nvPr/>
        </p:nvSpPr>
        <p:spPr>
          <a:xfrm>
            <a:off x="767255" y="2130367"/>
            <a:ext cx="7848600" cy="2365433"/>
          </a:xfrm>
          <a:prstGeom prst="rect">
            <a:avLst/>
          </a:prstGeom>
        </p:spPr>
        <p:txBody>
          <a:bodyPr vert="horz" lIns="91440" tIns="45720" rIns="91440" bIns="45720" rtlCol="0" anchor="t">
            <a:normAutofit/>
          </a:bodyPr>
          <a:lstStyle>
            <a:lvl1pPr marL="0" indent="0" algn="ctr" defTabSz="914400" rtl="0" eaLnBrk="1" latinLnBrk="0" hangingPunct="1">
              <a:spcBef>
                <a:spcPct val="20000"/>
              </a:spcBef>
              <a:buClr>
                <a:schemeClr val="accent1"/>
              </a:buClr>
              <a:buSzPct val="100000"/>
              <a:buFont typeface="Symbol" pitchFamily="18" charset="2"/>
              <a:buNone/>
              <a:defRPr sz="2000" kern="1200">
                <a:solidFill>
                  <a:srgbClr val="FFFFFF"/>
                </a:solidFill>
                <a:latin typeface="+mn-lt"/>
                <a:ea typeface="+mn-ea"/>
                <a:cs typeface="+mn-cs"/>
              </a:defRPr>
            </a:lvl1pPr>
            <a:lvl2pPr marL="457200" indent="0" algn="l" defTabSz="914400" rtl="0" eaLnBrk="1" latinLnBrk="0" hangingPunct="1">
              <a:spcBef>
                <a:spcPct val="20000"/>
              </a:spcBef>
              <a:buClr>
                <a:schemeClr val="accent1"/>
              </a:buClr>
              <a:buSzPct val="100000"/>
              <a:buFont typeface="Symbol"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Clr>
                <a:schemeClr val="accent1"/>
              </a:buClr>
              <a:buSzPct val="100000"/>
              <a:buFont typeface="Symbol"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Clr>
                <a:schemeClr val="accent1"/>
              </a:buClr>
              <a:buSzPct val="100000"/>
              <a:buFont typeface="Symbol"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Clr>
                <a:schemeClr val="accent1"/>
              </a:buClr>
              <a:buSzPct val="100000"/>
              <a:buFont typeface="Symbol"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9pPr>
          </a:lstStyle>
          <a:p>
            <a:pPr marL="342900" indent="-342900" algn="l">
              <a:buClrTx/>
              <a:buFont typeface="Arial" panose="020B0604020202020204" pitchFamily="34" charset="0"/>
              <a:buChar char="•"/>
            </a:pPr>
            <a:r>
              <a:rPr lang="en-US" sz="2800" dirty="0">
                <a:solidFill>
                  <a:schemeClr val="tx1"/>
                </a:solidFill>
              </a:rPr>
              <a:t>Apprenticeship goals</a:t>
            </a:r>
          </a:p>
          <a:p>
            <a:pPr marL="342900" indent="-342900" algn="l">
              <a:buClrTx/>
              <a:buFont typeface="Arial" panose="020B0604020202020204" pitchFamily="34" charset="0"/>
              <a:buChar char="•"/>
            </a:pPr>
            <a:r>
              <a:rPr lang="en-US" sz="2800" dirty="0">
                <a:solidFill>
                  <a:schemeClr val="tx1"/>
                </a:solidFill>
              </a:rPr>
              <a:t>Priority Hire Program within Project Labor Agreements</a:t>
            </a:r>
          </a:p>
          <a:p>
            <a:pPr marL="342900" indent="-342900" algn="l">
              <a:buClr>
                <a:schemeClr val="bg1"/>
              </a:buClr>
              <a:buFont typeface="Arial" panose="020B0604020202020204" pitchFamily="34" charset="0"/>
              <a:buChar char="•"/>
            </a:pPr>
            <a:endParaRPr lang="en-US" sz="2400" dirty="0">
              <a:solidFill>
                <a:schemeClr val="accent1">
                  <a:lumMod val="50000"/>
                </a:schemeClr>
              </a:solidFill>
            </a:endParaRPr>
          </a:p>
        </p:txBody>
      </p:sp>
    </p:spTree>
    <p:extLst>
      <p:ext uri="{BB962C8B-B14F-4D97-AF65-F5344CB8AC3E}">
        <p14:creationId xmlns:p14="http://schemas.microsoft.com/office/powerpoint/2010/main" val="6944516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19200" y="762000"/>
            <a:ext cx="6417734" cy="939801"/>
          </a:xfrm>
        </p:spPr>
        <p:txBody>
          <a:bodyPr>
            <a:normAutofit/>
          </a:bodyPr>
          <a:lstStyle/>
          <a:p>
            <a:r>
              <a:rPr lang="en-US" sz="4000" dirty="0"/>
              <a:t>Panel Question #1</a:t>
            </a:r>
          </a:p>
        </p:txBody>
      </p:sp>
      <p:sp>
        <p:nvSpPr>
          <p:cNvPr id="4" name="Rectangle 3"/>
          <p:cNvSpPr/>
          <p:nvPr/>
        </p:nvSpPr>
        <p:spPr>
          <a:xfrm>
            <a:off x="609600" y="2063493"/>
            <a:ext cx="8382000" cy="2677656"/>
          </a:xfrm>
          <a:prstGeom prst="rect">
            <a:avLst/>
          </a:prstGeom>
        </p:spPr>
        <p:txBody>
          <a:bodyPr wrap="square">
            <a:spAutoFit/>
          </a:bodyPr>
          <a:lstStyle/>
          <a:p>
            <a:r>
              <a:rPr lang="en-US" sz="2800" b="1" dirty="0"/>
              <a:t>Professional Services contracts:</a:t>
            </a:r>
          </a:p>
          <a:p>
            <a:endParaRPr lang="en-US" sz="2800" dirty="0"/>
          </a:p>
          <a:p>
            <a:pPr lvl="0"/>
            <a:r>
              <a:rPr lang="en-US" sz="2800" dirty="0"/>
              <a:t>What is your WMBE participation on professional services contracts?</a:t>
            </a:r>
          </a:p>
          <a:p>
            <a:pPr marL="514350" lvl="0" indent="-514350">
              <a:buFont typeface="+mj-lt"/>
              <a:buAutoNum type="alphaLcPeriod"/>
            </a:pPr>
            <a:r>
              <a:rPr lang="en-US" sz="2800" dirty="0"/>
              <a:t>What percentage of those contracts have been primed by the WMBEs?</a:t>
            </a:r>
          </a:p>
        </p:txBody>
      </p:sp>
      <p:grpSp>
        <p:nvGrpSpPr>
          <p:cNvPr id="5" name="Group 4"/>
          <p:cNvGrpSpPr/>
          <p:nvPr/>
        </p:nvGrpSpPr>
        <p:grpSpPr>
          <a:xfrm>
            <a:off x="191296" y="5560866"/>
            <a:ext cx="3022426" cy="1147058"/>
            <a:chOff x="330374" y="5454037"/>
            <a:chExt cx="3022426" cy="1147058"/>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374" y="5912062"/>
              <a:ext cx="3022426" cy="68903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270" y="5454037"/>
              <a:ext cx="1535730" cy="775621"/>
            </a:xfrm>
            <a:prstGeom prst="rect">
              <a:avLst/>
            </a:prstGeom>
          </p:spPr>
        </p:pic>
      </p:grpSp>
    </p:spTree>
    <p:extLst>
      <p:ext uri="{BB962C8B-B14F-4D97-AF65-F5344CB8AC3E}">
        <p14:creationId xmlns:p14="http://schemas.microsoft.com/office/powerpoint/2010/main" val="30018816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36673" y="0"/>
            <a:ext cx="6417734" cy="1295400"/>
          </a:xfrm>
        </p:spPr>
        <p:txBody>
          <a:bodyPr>
            <a:normAutofit/>
          </a:bodyPr>
          <a:lstStyle/>
          <a:p>
            <a:r>
              <a:rPr lang="en-US" sz="4000" dirty="0"/>
              <a:t>Response to Question #1</a:t>
            </a:r>
          </a:p>
        </p:txBody>
      </p:sp>
      <p:grpSp>
        <p:nvGrpSpPr>
          <p:cNvPr id="5" name="Group 4"/>
          <p:cNvGrpSpPr/>
          <p:nvPr/>
        </p:nvGrpSpPr>
        <p:grpSpPr>
          <a:xfrm>
            <a:off x="191296" y="5560866"/>
            <a:ext cx="3022426" cy="1147058"/>
            <a:chOff x="330374" y="5454037"/>
            <a:chExt cx="3022426" cy="1147058"/>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374" y="5912062"/>
              <a:ext cx="3022426" cy="68903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270" y="5454037"/>
              <a:ext cx="1535730" cy="775621"/>
            </a:xfrm>
            <a:prstGeom prst="rect">
              <a:avLst/>
            </a:prstGeom>
          </p:spPr>
        </p:pic>
      </p:grpSp>
      <p:graphicFrame>
        <p:nvGraphicFramePr>
          <p:cNvPr id="2" name="Table 1">
            <a:extLst>
              <a:ext uri="{FF2B5EF4-FFF2-40B4-BE49-F238E27FC236}">
                <a16:creationId xmlns:a16="http://schemas.microsoft.com/office/drawing/2014/main" id="{F41A8773-1D8B-413A-8F2B-FFBF4557A3FA}"/>
              </a:ext>
            </a:extLst>
          </p:cNvPr>
          <p:cNvGraphicFramePr>
            <a:graphicFrameLocks noGrp="1"/>
          </p:cNvGraphicFramePr>
          <p:nvPr>
            <p:extLst>
              <p:ext uri="{D42A27DB-BD31-4B8C-83A1-F6EECF244321}">
                <p14:modId xmlns:p14="http://schemas.microsoft.com/office/powerpoint/2010/main" val="1380074138"/>
              </p:ext>
            </p:extLst>
          </p:nvPr>
        </p:nvGraphicFramePr>
        <p:xfrm>
          <a:off x="831273" y="1456450"/>
          <a:ext cx="8075608" cy="4191004"/>
        </p:xfrm>
        <a:graphic>
          <a:graphicData uri="http://schemas.openxmlformats.org/drawingml/2006/table">
            <a:tbl>
              <a:tblPr firstRow="1" firstCol="1" bandRow="1">
                <a:tableStyleId>{5C22544A-7EE6-4342-B048-85BDC9FD1C3A}</a:tableStyleId>
              </a:tblPr>
              <a:tblGrid>
                <a:gridCol w="5049262">
                  <a:extLst>
                    <a:ext uri="{9D8B030D-6E8A-4147-A177-3AD203B41FA5}">
                      <a16:colId xmlns:a16="http://schemas.microsoft.com/office/drawing/2014/main" val="4236257889"/>
                    </a:ext>
                  </a:extLst>
                </a:gridCol>
                <a:gridCol w="3026346">
                  <a:extLst>
                    <a:ext uri="{9D8B030D-6E8A-4147-A177-3AD203B41FA5}">
                      <a16:colId xmlns:a16="http://schemas.microsoft.com/office/drawing/2014/main" val="2749476613"/>
                    </a:ext>
                  </a:extLst>
                </a:gridCol>
              </a:tblGrid>
              <a:tr h="523679">
                <a:tc>
                  <a:txBody>
                    <a:bodyPr/>
                    <a:lstStyle/>
                    <a:p>
                      <a:pPr marL="0" marR="0">
                        <a:lnSpc>
                          <a:spcPct val="107000"/>
                        </a:lnSpc>
                        <a:spcBef>
                          <a:spcPts val="0"/>
                        </a:spcBef>
                        <a:spcAft>
                          <a:spcPts val="600"/>
                        </a:spcAft>
                      </a:pPr>
                      <a:r>
                        <a:rPr lang="en-US" sz="2400" dirty="0">
                          <a:effectLst/>
                        </a:rPr>
                        <a:t># of Contracts</a:t>
                      </a:r>
                      <a:endParaRPr lang="en-US" sz="2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600"/>
                        </a:spcAft>
                      </a:pPr>
                      <a:r>
                        <a:rPr lang="en-US" sz="2400">
                          <a:effectLst/>
                        </a:rPr>
                        <a:t>270</a:t>
                      </a:r>
                      <a:endParaRPr lang="en-US"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379112779"/>
                  </a:ext>
                </a:extLst>
              </a:tr>
              <a:tr h="523679">
                <a:tc>
                  <a:txBody>
                    <a:bodyPr/>
                    <a:lstStyle/>
                    <a:p>
                      <a:pPr marL="0" marR="0">
                        <a:lnSpc>
                          <a:spcPct val="107000"/>
                        </a:lnSpc>
                        <a:spcBef>
                          <a:spcPts val="0"/>
                        </a:spcBef>
                        <a:spcAft>
                          <a:spcPts val="600"/>
                        </a:spcAft>
                      </a:pPr>
                      <a:r>
                        <a:rPr lang="en-US" sz="2400" dirty="0">
                          <a:effectLst/>
                        </a:rPr>
                        <a:t>Total paid (year to date Q3-2019)</a:t>
                      </a:r>
                      <a:endParaRPr lang="en-US" sz="2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600"/>
                        </a:spcAft>
                      </a:pPr>
                      <a:r>
                        <a:rPr lang="en-US" sz="2400">
                          <a:effectLst/>
                        </a:rPr>
                        <a:t>$30,997,807.45 </a:t>
                      </a:r>
                      <a:endParaRPr lang="en-US"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12576543"/>
                  </a:ext>
                </a:extLst>
              </a:tr>
              <a:tr h="523679">
                <a:tc>
                  <a:txBody>
                    <a:bodyPr/>
                    <a:lstStyle/>
                    <a:p>
                      <a:pPr marL="0" marR="0">
                        <a:lnSpc>
                          <a:spcPct val="107000"/>
                        </a:lnSpc>
                        <a:spcBef>
                          <a:spcPts val="0"/>
                        </a:spcBef>
                        <a:spcAft>
                          <a:spcPts val="600"/>
                        </a:spcAft>
                      </a:pPr>
                      <a:r>
                        <a:rPr lang="en-US" sz="2400" dirty="0">
                          <a:effectLst/>
                        </a:rPr>
                        <a:t># of Contracts with WMBE Prime</a:t>
                      </a:r>
                      <a:endParaRPr lang="en-US" sz="2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600"/>
                        </a:spcAft>
                      </a:pPr>
                      <a:r>
                        <a:rPr lang="en-US" sz="2400">
                          <a:effectLst/>
                        </a:rPr>
                        <a:t>69</a:t>
                      </a:r>
                      <a:endParaRPr lang="en-US"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117033969"/>
                  </a:ext>
                </a:extLst>
              </a:tr>
              <a:tr h="1048930">
                <a:tc>
                  <a:txBody>
                    <a:bodyPr/>
                    <a:lstStyle/>
                    <a:p>
                      <a:pPr marL="0" marR="0">
                        <a:lnSpc>
                          <a:spcPct val="107000"/>
                        </a:lnSpc>
                        <a:spcBef>
                          <a:spcPts val="0"/>
                        </a:spcBef>
                        <a:spcAft>
                          <a:spcPts val="600"/>
                        </a:spcAft>
                      </a:pPr>
                      <a:r>
                        <a:rPr lang="en-US" sz="2400" dirty="0">
                          <a:effectLst/>
                        </a:rPr>
                        <a:t>Percent of Contracts to WMBE Prime</a:t>
                      </a:r>
                      <a:endParaRPr lang="en-US" sz="2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600"/>
                        </a:spcAft>
                      </a:pPr>
                      <a:r>
                        <a:rPr lang="en-US" sz="2400">
                          <a:effectLst/>
                        </a:rPr>
                        <a:t>25.60%</a:t>
                      </a:r>
                      <a:endParaRPr lang="en-US" sz="24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33600640"/>
                  </a:ext>
                </a:extLst>
              </a:tr>
              <a:tr h="523679">
                <a:tc>
                  <a:txBody>
                    <a:bodyPr/>
                    <a:lstStyle/>
                    <a:p>
                      <a:pPr marL="0" marR="0">
                        <a:lnSpc>
                          <a:spcPct val="107000"/>
                        </a:lnSpc>
                        <a:spcBef>
                          <a:spcPts val="0"/>
                        </a:spcBef>
                        <a:spcAft>
                          <a:spcPts val="600"/>
                        </a:spcAft>
                      </a:pPr>
                      <a:r>
                        <a:rPr lang="en-US" sz="2400" dirty="0">
                          <a:effectLst/>
                        </a:rPr>
                        <a:t>Total paid to WMBE Primes</a:t>
                      </a:r>
                      <a:endParaRPr lang="en-US" sz="2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600"/>
                        </a:spcAft>
                      </a:pPr>
                      <a:r>
                        <a:rPr lang="en-US" sz="2400" dirty="0">
                          <a:effectLst/>
                        </a:rPr>
                        <a:t>$5,505,796.47 </a:t>
                      </a:r>
                      <a:endParaRPr lang="en-US" sz="2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60888074"/>
                  </a:ext>
                </a:extLst>
              </a:tr>
              <a:tr h="523679">
                <a:tc>
                  <a:txBody>
                    <a:bodyPr/>
                    <a:lstStyle/>
                    <a:p>
                      <a:pPr marL="0" marR="0">
                        <a:lnSpc>
                          <a:spcPct val="107000"/>
                        </a:lnSpc>
                        <a:spcBef>
                          <a:spcPts val="0"/>
                        </a:spcBef>
                        <a:spcAft>
                          <a:spcPts val="600"/>
                        </a:spcAft>
                      </a:pPr>
                      <a:r>
                        <a:rPr lang="en-US" sz="2400" dirty="0">
                          <a:effectLst/>
                        </a:rPr>
                        <a:t>WMBE participation by Spending</a:t>
                      </a:r>
                      <a:endParaRPr lang="en-US" sz="2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600"/>
                        </a:spcAft>
                      </a:pPr>
                      <a:r>
                        <a:rPr lang="en-US" sz="2400" dirty="0">
                          <a:effectLst/>
                        </a:rPr>
                        <a:t>18.78%</a:t>
                      </a:r>
                      <a:endParaRPr lang="en-US" sz="2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77674359"/>
                  </a:ext>
                </a:extLst>
              </a:tr>
              <a:tr h="523679">
                <a:tc>
                  <a:txBody>
                    <a:bodyPr/>
                    <a:lstStyle/>
                    <a:p>
                      <a:pPr marL="0" marR="0">
                        <a:lnSpc>
                          <a:spcPct val="107000"/>
                        </a:lnSpc>
                        <a:spcBef>
                          <a:spcPts val="0"/>
                        </a:spcBef>
                        <a:spcAft>
                          <a:spcPts val="600"/>
                        </a:spcAft>
                      </a:pPr>
                      <a:r>
                        <a:rPr lang="en-US" sz="2400" dirty="0">
                          <a:effectLst/>
                        </a:rPr>
                        <a:t>Total paid to WMBE firms </a:t>
                      </a:r>
                      <a:endParaRPr lang="en-US" sz="2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nSpc>
                          <a:spcPct val="107000"/>
                        </a:lnSpc>
                        <a:spcBef>
                          <a:spcPts val="0"/>
                        </a:spcBef>
                        <a:spcAft>
                          <a:spcPts val="600"/>
                        </a:spcAft>
                      </a:pPr>
                      <a:r>
                        <a:rPr lang="en-US" sz="2400" dirty="0">
                          <a:effectLst/>
                        </a:rPr>
                        <a:t>$5,822,646.95 </a:t>
                      </a:r>
                      <a:endParaRPr lang="en-US" sz="24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501249811"/>
                  </a:ext>
                </a:extLst>
              </a:tr>
            </a:tbl>
          </a:graphicData>
        </a:graphic>
      </p:graphicFrame>
    </p:spTree>
    <p:extLst>
      <p:ext uri="{BB962C8B-B14F-4D97-AF65-F5344CB8AC3E}">
        <p14:creationId xmlns:p14="http://schemas.microsoft.com/office/powerpoint/2010/main" val="1708387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7772400" cy="1295400"/>
          </a:xfrm>
        </p:spPr>
        <p:txBody>
          <a:bodyPr/>
          <a:lstStyle/>
          <a:p>
            <a:r>
              <a:rPr lang="en-US" dirty="0"/>
              <a:t>About the Port Of Seattle</a:t>
            </a:r>
          </a:p>
        </p:txBody>
      </p:sp>
      <p:grpSp>
        <p:nvGrpSpPr>
          <p:cNvPr id="4" name="Group 3"/>
          <p:cNvGrpSpPr/>
          <p:nvPr/>
        </p:nvGrpSpPr>
        <p:grpSpPr>
          <a:xfrm>
            <a:off x="330374" y="5634742"/>
            <a:ext cx="3022426" cy="1147058"/>
            <a:chOff x="330374" y="5454037"/>
            <a:chExt cx="3022426" cy="1147058"/>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374" y="5912062"/>
              <a:ext cx="3022426" cy="68903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270" y="5454037"/>
              <a:ext cx="1535730" cy="775621"/>
            </a:xfrm>
            <a:prstGeom prst="rect">
              <a:avLst/>
            </a:prstGeom>
          </p:spPr>
        </p:pic>
      </p:grpSp>
      <p:sp>
        <p:nvSpPr>
          <p:cNvPr id="8" name="Text Placeholder 2"/>
          <p:cNvSpPr>
            <a:spLocks noGrp="1"/>
          </p:cNvSpPr>
          <p:nvPr>
            <p:ph type="body" idx="1"/>
          </p:nvPr>
        </p:nvSpPr>
        <p:spPr>
          <a:xfrm>
            <a:off x="741188" y="914400"/>
            <a:ext cx="5223224" cy="3962400"/>
          </a:xfrm>
        </p:spPr>
        <p:txBody>
          <a:bodyPr anchor="t">
            <a:normAutofit/>
          </a:bodyPr>
          <a:lstStyle/>
          <a:p>
            <a:pPr marL="342900" indent="-342900" algn="l">
              <a:buClr>
                <a:schemeClr val="bg1"/>
              </a:buClr>
              <a:buFont typeface="Arial" panose="020B0604020202020204" pitchFamily="34" charset="0"/>
              <a:buChar char="•"/>
            </a:pPr>
            <a:r>
              <a:rPr lang="en-US" sz="2400" dirty="0">
                <a:solidFill>
                  <a:schemeClr val="tx1"/>
                </a:solidFill>
              </a:rPr>
              <a:t>Seattle-Tacoma International Airport</a:t>
            </a:r>
          </a:p>
          <a:p>
            <a:pPr marL="342900" indent="-342900" algn="l">
              <a:buClr>
                <a:schemeClr val="bg1"/>
              </a:buClr>
              <a:buFont typeface="Arial" panose="020B0604020202020204" pitchFamily="34" charset="0"/>
              <a:buChar char="•"/>
            </a:pPr>
            <a:r>
              <a:rPr lang="en-US" sz="2400" dirty="0">
                <a:solidFill>
                  <a:schemeClr val="tx1"/>
                </a:solidFill>
              </a:rPr>
              <a:t>Two cruise terminals</a:t>
            </a:r>
          </a:p>
          <a:p>
            <a:pPr marL="342900" indent="-342900" algn="l">
              <a:buClr>
                <a:schemeClr val="bg1"/>
              </a:buClr>
              <a:buFont typeface="Arial" panose="020B0604020202020204" pitchFamily="34" charset="0"/>
              <a:buChar char="•"/>
            </a:pPr>
            <a:r>
              <a:rPr lang="en-US" sz="2400" dirty="0">
                <a:solidFill>
                  <a:schemeClr val="tx1"/>
                </a:solidFill>
              </a:rPr>
              <a:t>Fisherman’s terminal</a:t>
            </a:r>
          </a:p>
          <a:p>
            <a:pPr marL="342900" indent="-342900" algn="l">
              <a:buClr>
                <a:schemeClr val="bg1"/>
              </a:buClr>
              <a:buFont typeface="Arial" panose="020B0604020202020204" pitchFamily="34" charset="0"/>
              <a:buChar char="•"/>
            </a:pPr>
            <a:r>
              <a:rPr lang="en-US" sz="2400" dirty="0">
                <a:solidFill>
                  <a:schemeClr val="tx1"/>
                </a:solidFill>
              </a:rPr>
              <a:t>Four public marinas</a:t>
            </a:r>
          </a:p>
          <a:p>
            <a:pPr marL="342900" indent="-342900" algn="l">
              <a:buClr>
                <a:schemeClr val="bg1"/>
              </a:buClr>
              <a:buFont typeface="Arial" panose="020B0604020202020204" pitchFamily="34" charset="0"/>
              <a:buChar char="•"/>
            </a:pPr>
            <a:r>
              <a:rPr lang="en-US" sz="2400" dirty="0">
                <a:solidFill>
                  <a:schemeClr val="tx1"/>
                </a:solidFill>
              </a:rPr>
              <a:t>Real estate holdings</a:t>
            </a:r>
          </a:p>
          <a:p>
            <a:pPr marL="342900" indent="-342900" algn="l">
              <a:buClr>
                <a:schemeClr val="bg1"/>
              </a:buClr>
              <a:buFont typeface="Arial" panose="020B0604020202020204" pitchFamily="34" charset="0"/>
              <a:buChar char="•"/>
            </a:pPr>
            <a:r>
              <a:rPr lang="en-US" sz="2400" dirty="0">
                <a:solidFill>
                  <a:schemeClr val="tx1"/>
                </a:solidFill>
              </a:rPr>
              <a:t>Four cargo handling terminals</a:t>
            </a:r>
          </a:p>
          <a:p>
            <a:pPr algn="l">
              <a:buClr>
                <a:schemeClr val="bg1"/>
              </a:buClr>
            </a:pPr>
            <a:endParaRPr lang="en-US" dirty="0">
              <a:solidFill>
                <a:schemeClr val="accent1">
                  <a:lumMod val="50000"/>
                </a:schemeClr>
              </a:solidFill>
            </a:endParaRPr>
          </a:p>
        </p:txBody>
      </p:sp>
      <p:graphicFrame>
        <p:nvGraphicFramePr>
          <p:cNvPr id="9" name="Diagram 8"/>
          <p:cNvGraphicFramePr/>
          <p:nvPr>
            <p:extLst>
              <p:ext uri="{D42A27DB-BD31-4B8C-83A1-F6EECF244321}">
                <p14:modId xmlns:p14="http://schemas.microsoft.com/office/powerpoint/2010/main" val="3049457991"/>
              </p:ext>
            </p:extLst>
          </p:nvPr>
        </p:nvGraphicFramePr>
        <p:xfrm>
          <a:off x="3276600" y="2667000"/>
          <a:ext cx="5715000" cy="3708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602985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63133" y="685800"/>
            <a:ext cx="6417734" cy="939801"/>
          </a:xfrm>
        </p:spPr>
        <p:txBody>
          <a:bodyPr>
            <a:normAutofit/>
          </a:bodyPr>
          <a:lstStyle/>
          <a:p>
            <a:r>
              <a:rPr lang="en-US" sz="4000" dirty="0"/>
              <a:t>Panel Question #2</a:t>
            </a:r>
          </a:p>
        </p:txBody>
      </p:sp>
      <p:sp>
        <p:nvSpPr>
          <p:cNvPr id="4" name="Rectangle 3"/>
          <p:cNvSpPr/>
          <p:nvPr/>
        </p:nvSpPr>
        <p:spPr>
          <a:xfrm>
            <a:off x="609600" y="1924463"/>
            <a:ext cx="8382000" cy="3108543"/>
          </a:xfrm>
          <a:prstGeom prst="rect">
            <a:avLst/>
          </a:prstGeom>
        </p:spPr>
        <p:txBody>
          <a:bodyPr wrap="square">
            <a:spAutoFit/>
          </a:bodyPr>
          <a:lstStyle/>
          <a:p>
            <a:r>
              <a:rPr lang="en-US" sz="2800" b="1" dirty="0"/>
              <a:t>Professional Services contracts:</a:t>
            </a:r>
          </a:p>
          <a:p>
            <a:pPr lvl="0"/>
            <a:endParaRPr lang="en-US" sz="2800" dirty="0"/>
          </a:p>
          <a:p>
            <a:pPr lvl="0"/>
            <a:r>
              <a:rPr lang="en-US" sz="2800" dirty="0"/>
              <a:t>Have you had complaints from any WMBEs working on your contracts?</a:t>
            </a:r>
          </a:p>
          <a:p>
            <a:pPr lvl="0"/>
            <a:r>
              <a:rPr lang="en-US" sz="2800" dirty="0"/>
              <a:t>a.	How did you resolve those complaints?</a:t>
            </a:r>
          </a:p>
          <a:p>
            <a:pPr marL="514350" lvl="0" indent="-514350">
              <a:buAutoNum type="alphaLcPeriod" startAt="2"/>
            </a:pPr>
            <a:r>
              <a:rPr lang="en-US" sz="2800" dirty="0"/>
              <a:t>     What steps did you implement to ensure those </a:t>
            </a:r>
          </a:p>
          <a:p>
            <a:pPr lvl="0"/>
            <a:r>
              <a:rPr lang="en-US" sz="2800" dirty="0"/>
              <a:t> 	complaints would not happen again?</a:t>
            </a:r>
          </a:p>
        </p:txBody>
      </p:sp>
      <p:grpSp>
        <p:nvGrpSpPr>
          <p:cNvPr id="5" name="Group 4"/>
          <p:cNvGrpSpPr/>
          <p:nvPr/>
        </p:nvGrpSpPr>
        <p:grpSpPr>
          <a:xfrm>
            <a:off x="191296" y="5560866"/>
            <a:ext cx="3022426" cy="1147058"/>
            <a:chOff x="330374" y="5454037"/>
            <a:chExt cx="3022426" cy="1147058"/>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374" y="5912062"/>
              <a:ext cx="3022426" cy="68903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270" y="5454037"/>
              <a:ext cx="1535730" cy="775621"/>
            </a:xfrm>
            <a:prstGeom prst="rect">
              <a:avLst/>
            </a:prstGeom>
          </p:spPr>
        </p:pic>
      </p:grpSp>
    </p:spTree>
    <p:extLst>
      <p:ext uri="{BB962C8B-B14F-4D97-AF65-F5344CB8AC3E}">
        <p14:creationId xmlns:p14="http://schemas.microsoft.com/office/powerpoint/2010/main" val="2010278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36673" y="0"/>
            <a:ext cx="6417734" cy="1295400"/>
          </a:xfrm>
        </p:spPr>
        <p:txBody>
          <a:bodyPr>
            <a:normAutofit/>
          </a:bodyPr>
          <a:lstStyle/>
          <a:p>
            <a:r>
              <a:rPr lang="en-US" sz="4000" dirty="0"/>
              <a:t>Response to Question #2</a:t>
            </a:r>
          </a:p>
        </p:txBody>
      </p:sp>
      <p:grpSp>
        <p:nvGrpSpPr>
          <p:cNvPr id="5" name="Group 4"/>
          <p:cNvGrpSpPr/>
          <p:nvPr/>
        </p:nvGrpSpPr>
        <p:grpSpPr>
          <a:xfrm>
            <a:off x="191296" y="5560866"/>
            <a:ext cx="3022426" cy="1147058"/>
            <a:chOff x="330374" y="5454037"/>
            <a:chExt cx="3022426" cy="1147058"/>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374" y="5912062"/>
              <a:ext cx="3022426" cy="68903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270" y="5454037"/>
              <a:ext cx="1535730" cy="775621"/>
            </a:xfrm>
            <a:prstGeom prst="rect">
              <a:avLst/>
            </a:prstGeom>
          </p:spPr>
        </p:pic>
      </p:grpSp>
      <p:sp>
        <p:nvSpPr>
          <p:cNvPr id="8" name="Rectangle 7">
            <a:extLst>
              <a:ext uri="{FF2B5EF4-FFF2-40B4-BE49-F238E27FC236}">
                <a16:creationId xmlns:a16="http://schemas.microsoft.com/office/drawing/2014/main" id="{DAE62A66-7C0A-4B09-955C-F597AD26B654}"/>
              </a:ext>
            </a:extLst>
          </p:cNvPr>
          <p:cNvSpPr/>
          <p:nvPr/>
        </p:nvSpPr>
        <p:spPr>
          <a:xfrm>
            <a:off x="609600" y="1924463"/>
            <a:ext cx="8382000" cy="4401205"/>
          </a:xfrm>
          <a:prstGeom prst="rect">
            <a:avLst/>
          </a:prstGeom>
        </p:spPr>
        <p:txBody>
          <a:bodyPr wrap="square">
            <a:spAutoFit/>
          </a:bodyPr>
          <a:lstStyle/>
          <a:p>
            <a:pPr marL="457200" indent="-457200">
              <a:buFont typeface="Arial" panose="020B0604020202020204" pitchFamily="34" charset="0"/>
              <a:buChar char="•"/>
            </a:pPr>
            <a:r>
              <a:rPr lang="en-US" sz="2800" dirty="0"/>
              <a:t>Our Diversity in Contracting department staff are the advocate for WMBE firms and addresses complaints on Port contracts</a:t>
            </a:r>
          </a:p>
          <a:p>
            <a:pPr marL="457200" indent="-457200">
              <a:buFont typeface="Arial" panose="020B0604020202020204" pitchFamily="34" charset="0"/>
              <a:buChar char="•"/>
            </a:pPr>
            <a:r>
              <a:rPr lang="en-US" sz="2800" dirty="0"/>
              <a:t>The Port offers many services to support WMBE firms doing business with the Port, including:</a:t>
            </a:r>
          </a:p>
          <a:p>
            <a:pPr marL="914400" lvl="1" indent="-457200">
              <a:buFont typeface="Arial" panose="020B0604020202020204" pitchFamily="34" charset="0"/>
              <a:buChar char="•"/>
            </a:pPr>
            <a:r>
              <a:rPr lang="en-US" sz="2800" dirty="0" err="1"/>
              <a:t>PortGen</a:t>
            </a:r>
            <a:r>
              <a:rPr lang="en-US" sz="2800" dirty="0"/>
              <a:t> Program</a:t>
            </a:r>
          </a:p>
          <a:p>
            <a:pPr marL="914400" lvl="1" indent="-457200">
              <a:buFont typeface="Arial" panose="020B0604020202020204" pitchFamily="34" charset="0"/>
              <a:buChar char="•"/>
            </a:pPr>
            <a:r>
              <a:rPr lang="en-US" sz="2800" dirty="0"/>
              <a:t>Kickoff meetings</a:t>
            </a:r>
          </a:p>
          <a:p>
            <a:pPr marL="914400" lvl="1" indent="-457200">
              <a:buFont typeface="Arial" panose="020B0604020202020204" pitchFamily="34" charset="0"/>
              <a:buChar char="•"/>
            </a:pPr>
            <a:r>
              <a:rPr lang="en-US" sz="2800" dirty="0"/>
              <a:t>Dispute Resolution Process</a:t>
            </a:r>
          </a:p>
          <a:p>
            <a:pPr marL="457200" indent="-457200">
              <a:buFont typeface="Arial" panose="020B0604020202020204" pitchFamily="34" charset="0"/>
              <a:buChar char="•"/>
            </a:pPr>
            <a:endParaRPr lang="en-US" sz="2800" dirty="0"/>
          </a:p>
          <a:p>
            <a:endParaRPr lang="en-US" sz="2800" dirty="0"/>
          </a:p>
        </p:txBody>
      </p:sp>
    </p:spTree>
    <p:extLst>
      <p:ext uri="{BB962C8B-B14F-4D97-AF65-F5344CB8AC3E}">
        <p14:creationId xmlns:p14="http://schemas.microsoft.com/office/powerpoint/2010/main" val="2128383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15533" y="381000"/>
            <a:ext cx="6417734" cy="939801"/>
          </a:xfrm>
        </p:spPr>
        <p:txBody>
          <a:bodyPr>
            <a:normAutofit/>
          </a:bodyPr>
          <a:lstStyle/>
          <a:p>
            <a:r>
              <a:rPr lang="en-US" sz="4000" dirty="0"/>
              <a:t>Panel Question #3</a:t>
            </a:r>
          </a:p>
        </p:txBody>
      </p:sp>
      <p:sp>
        <p:nvSpPr>
          <p:cNvPr id="4" name="Rectangle 3"/>
          <p:cNvSpPr/>
          <p:nvPr/>
        </p:nvSpPr>
        <p:spPr>
          <a:xfrm>
            <a:off x="533400" y="1371600"/>
            <a:ext cx="8382000" cy="3539430"/>
          </a:xfrm>
          <a:prstGeom prst="rect">
            <a:avLst/>
          </a:prstGeom>
        </p:spPr>
        <p:txBody>
          <a:bodyPr wrap="square">
            <a:spAutoFit/>
          </a:bodyPr>
          <a:lstStyle/>
          <a:p>
            <a:pPr lvl="0"/>
            <a:r>
              <a:rPr lang="en-US" sz="2800" dirty="0"/>
              <a:t>3.	What is the ratio of Port of Seattle WMBE dedicated support staff to WMBE contracts? </a:t>
            </a:r>
          </a:p>
          <a:p>
            <a:pPr lvl="0"/>
            <a:endParaRPr lang="en-US" sz="2800" dirty="0"/>
          </a:p>
          <a:p>
            <a:pPr lvl="0"/>
            <a:r>
              <a:rPr lang="en-US" sz="2800" dirty="0"/>
              <a:t>RESPONSE:</a:t>
            </a:r>
          </a:p>
          <a:p>
            <a:pPr lvl="0"/>
            <a:r>
              <a:rPr lang="en-US" sz="2800" dirty="0"/>
              <a:t>5 Diversity in Contracting Department Staff (2 more FTE’s scheduled for 2020)</a:t>
            </a:r>
          </a:p>
          <a:p>
            <a:pPr lvl="0"/>
            <a:r>
              <a:rPr lang="en-US" sz="2800" dirty="0"/>
              <a:t>    </a:t>
            </a:r>
            <a:r>
              <a:rPr lang="en-US" sz="2800" i="1" dirty="0"/>
              <a:t>plus</a:t>
            </a:r>
          </a:p>
          <a:p>
            <a:pPr lvl="0"/>
            <a:r>
              <a:rPr lang="en-US" sz="2800" dirty="0"/>
              <a:t>1 Contract Administrator per contract </a:t>
            </a:r>
          </a:p>
        </p:txBody>
      </p:sp>
      <p:grpSp>
        <p:nvGrpSpPr>
          <p:cNvPr id="5" name="Group 4"/>
          <p:cNvGrpSpPr/>
          <p:nvPr/>
        </p:nvGrpSpPr>
        <p:grpSpPr>
          <a:xfrm>
            <a:off x="191296" y="5560866"/>
            <a:ext cx="3022426" cy="1147058"/>
            <a:chOff x="330374" y="5454037"/>
            <a:chExt cx="3022426" cy="1147058"/>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374" y="5912062"/>
              <a:ext cx="3022426" cy="68903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270" y="5454037"/>
              <a:ext cx="1535730" cy="775621"/>
            </a:xfrm>
            <a:prstGeom prst="rect">
              <a:avLst/>
            </a:prstGeom>
          </p:spPr>
        </p:pic>
      </p:grpSp>
    </p:spTree>
    <p:extLst>
      <p:ext uri="{BB962C8B-B14F-4D97-AF65-F5344CB8AC3E}">
        <p14:creationId xmlns:p14="http://schemas.microsoft.com/office/powerpoint/2010/main" val="30139269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609600"/>
            <a:ext cx="6417734" cy="939801"/>
          </a:xfrm>
        </p:spPr>
        <p:txBody>
          <a:bodyPr>
            <a:normAutofit/>
          </a:bodyPr>
          <a:lstStyle/>
          <a:p>
            <a:r>
              <a:rPr lang="en-US" sz="4000" dirty="0"/>
              <a:t>Panel Question #4</a:t>
            </a:r>
          </a:p>
        </p:txBody>
      </p:sp>
      <p:sp>
        <p:nvSpPr>
          <p:cNvPr id="4" name="Rectangle 3"/>
          <p:cNvSpPr/>
          <p:nvPr/>
        </p:nvSpPr>
        <p:spPr>
          <a:xfrm>
            <a:off x="533400" y="1981200"/>
            <a:ext cx="8382000" cy="2246769"/>
          </a:xfrm>
          <a:prstGeom prst="rect">
            <a:avLst/>
          </a:prstGeom>
        </p:spPr>
        <p:txBody>
          <a:bodyPr wrap="square">
            <a:spAutoFit/>
          </a:bodyPr>
          <a:lstStyle/>
          <a:p>
            <a:pPr lvl="0"/>
            <a:r>
              <a:rPr lang="en-US" sz="2800" b="1" dirty="0"/>
              <a:t>Construction/Design-Build contracts:</a:t>
            </a:r>
          </a:p>
          <a:p>
            <a:pPr lvl="0"/>
            <a:endParaRPr lang="en-US" sz="2800" b="1" dirty="0"/>
          </a:p>
          <a:p>
            <a:pPr lvl="0"/>
            <a:r>
              <a:rPr lang="en-US" sz="2800" dirty="0"/>
              <a:t>1.	Do you use inclusion managers to assist WMBEs navigate the Design-Build process and/or Construction contracts? </a:t>
            </a:r>
          </a:p>
        </p:txBody>
      </p:sp>
    </p:spTree>
    <p:extLst>
      <p:ext uri="{BB962C8B-B14F-4D97-AF65-F5344CB8AC3E}">
        <p14:creationId xmlns:p14="http://schemas.microsoft.com/office/powerpoint/2010/main" val="42520238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63133" y="61649"/>
            <a:ext cx="6417734" cy="939801"/>
          </a:xfrm>
        </p:spPr>
        <p:txBody>
          <a:bodyPr>
            <a:normAutofit/>
          </a:bodyPr>
          <a:lstStyle/>
          <a:p>
            <a:r>
              <a:rPr lang="en-US" sz="4000" dirty="0"/>
              <a:t>Response to Question #4</a:t>
            </a:r>
          </a:p>
        </p:txBody>
      </p:sp>
      <p:sp>
        <p:nvSpPr>
          <p:cNvPr id="4" name="Rectangle 3"/>
          <p:cNvSpPr/>
          <p:nvPr/>
        </p:nvSpPr>
        <p:spPr>
          <a:xfrm>
            <a:off x="381000" y="1001450"/>
            <a:ext cx="8763000" cy="5386090"/>
          </a:xfrm>
          <a:prstGeom prst="rect">
            <a:avLst/>
          </a:prstGeom>
        </p:spPr>
        <p:txBody>
          <a:bodyPr wrap="square">
            <a:spAutoFit/>
          </a:bodyPr>
          <a:lstStyle/>
          <a:p>
            <a:pPr marL="342900" lvl="0" indent="-342900">
              <a:buFont typeface="Arial" panose="020B0604020202020204" pitchFamily="34" charset="0"/>
              <a:buChar char="•"/>
            </a:pPr>
            <a:r>
              <a:rPr lang="en-US" sz="2800" dirty="0"/>
              <a:t>Through Prime’s dedicated WMBE liaison officer, and the Port’s Diversity in Contracting staff</a:t>
            </a:r>
          </a:p>
          <a:p>
            <a:pPr marL="342900" lvl="0" indent="-342900">
              <a:buFont typeface="Arial" panose="020B0604020202020204" pitchFamily="34" charset="0"/>
              <a:buChar char="•"/>
            </a:pPr>
            <a:r>
              <a:rPr lang="en-US" sz="2800" dirty="0"/>
              <a:t>Port uses “</a:t>
            </a:r>
            <a:r>
              <a:rPr lang="en-US" sz="2800" dirty="0" err="1"/>
              <a:t>PortGen</a:t>
            </a:r>
            <a:r>
              <a:rPr lang="en-US" sz="2800" dirty="0"/>
              <a:t>” to provide WMBE businesses project info prior to pre-proposal or pre-bid meetings</a:t>
            </a:r>
          </a:p>
          <a:p>
            <a:pPr marL="342900" lvl="0" indent="-342900">
              <a:buFont typeface="Arial" panose="020B0604020202020204" pitchFamily="34" charset="0"/>
              <a:buChar char="•"/>
            </a:pPr>
            <a:r>
              <a:rPr lang="en-US" sz="2800" dirty="0"/>
              <a:t>During the </a:t>
            </a:r>
            <a:r>
              <a:rPr lang="en-US" sz="2800" dirty="0" err="1"/>
              <a:t>PortGen</a:t>
            </a:r>
            <a:r>
              <a:rPr lang="en-US" sz="2800" dirty="0"/>
              <a:t> events, WMBE businesses have opportunities with staff to understand the design and construction process, and to strategize teaming partnerships with potential primes (or prime-subs) that are in attendance or signed-up on the Port’s plan holders list. </a:t>
            </a:r>
          </a:p>
          <a:p>
            <a:pPr lvl="0"/>
            <a:endParaRPr lang="en-US" sz="3200" dirty="0"/>
          </a:p>
          <a:p>
            <a:pPr lvl="0"/>
            <a:endParaRPr lang="en-US" sz="3200" dirty="0"/>
          </a:p>
        </p:txBody>
      </p:sp>
      <p:grpSp>
        <p:nvGrpSpPr>
          <p:cNvPr id="5" name="Group 4"/>
          <p:cNvGrpSpPr/>
          <p:nvPr/>
        </p:nvGrpSpPr>
        <p:grpSpPr>
          <a:xfrm>
            <a:off x="191296" y="5560866"/>
            <a:ext cx="3022426" cy="1147058"/>
            <a:chOff x="330374" y="5454037"/>
            <a:chExt cx="3022426" cy="1147058"/>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374" y="5912062"/>
              <a:ext cx="3022426" cy="68903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270" y="5454037"/>
              <a:ext cx="1535730" cy="775621"/>
            </a:xfrm>
            <a:prstGeom prst="rect">
              <a:avLst/>
            </a:prstGeom>
          </p:spPr>
        </p:pic>
      </p:grpSp>
    </p:spTree>
    <p:extLst>
      <p:ext uri="{BB962C8B-B14F-4D97-AF65-F5344CB8AC3E}">
        <p14:creationId xmlns:p14="http://schemas.microsoft.com/office/powerpoint/2010/main" val="33380105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609600"/>
            <a:ext cx="6417734" cy="939801"/>
          </a:xfrm>
        </p:spPr>
        <p:txBody>
          <a:bodyPr>
            <a:normAutofit/>
          </a:bodyPr>
          <a:lstStyle/>
          <a:p>
            <a:r>
              <a:rPr lang="en-US" sz="4000" dirty="0"/>
              <a:t>Panel Question #5</a:t>
            </a:r>
          </a:p>
        </p:txBody>
      </p:sp>
      <p:sp>
        <p:nvSpPr>
          <p:cNvPr id="4" name="Rectangle 3"/>
          <p:cNvSpPr/>
          <p:nvPr/>
        </p:nvSpPr>
        <p:spPr>
          <a:xfrm>
            <a:off x="533400" y="1981200"/>
            <a:ext cx="8382000" cy="3970318"/>
          </a:xfrm>
          <a:prstGeom prst="rect">
            <a:avLst/>
          </a:prstGeom>
        </p:spPr>
        <p:txBody>
          <a:bodyPr wrap="square">
            <a:spAutoFit/>
          </a:bodyPr>
          <a:lstStyle/>
          <a:p>
            <a:pPr lvl="0"/>
            <a:r>
              <a:rPr lang="en-US" sz="2800" dirty="0"/>
              <a:t>Since the Port uses Project Labor Agreements.  Does the Port have a dual benefit reimbursement process to level the playing field for WMBEs and Open shop contractors?  (See Sound Transit, City of Seattle and King County for examples of the Dual Benefit Reimbursement process.)</a:t>
            </a:r>
          </a:p>
          <a:p>
            <a:pPr lvl="0"/>
            <a:endParaRPr lang="en-US" sz="2800" dirty="0"/>
          </a:p>
          <a:p>
            <a:pPr lvl="0"/>
            <a:r>
              <a:rPr lang="en-US" sz="2800" b="1" dirty="0"/>
              <a:t>RESPONSE:</a:t>
            </a:r>
            <a:r>
              <a:rPr lang="en-US" sz="2800" dirty="0"/>
              <a:t> No. We continue to monitor this program with other public agencies. </a:t>
            </a:r>
          </a:p>
        </p:txBody>
      </p:sp>
    </p:spTree>
    <p:extLst>
      <p:ext uri="{BB962C8B-B14F-4D97-AF65-F5344CB8AC3E}">
        <p14:creationId xmlns:p14="http://schemas.microsoft.com/office/powerpoint/2010/main" val="17433348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28600" y="228600"/>
            <a:ext cx="8686800" cy="1219200"/>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4400" b="0" kern="1200" cap="none">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Overall Lessons Learned</a:t>
            </a:r>
          </a:p>
        </p:txBody>
      </p:sp>
      <p:grpSp>
        <p:nvGrpSpPr>
          <p:cNvPr id="5" name="Group 4"/>
          <p:cNvGrpSpPr/>
          <p:nvPr/>
        </p:nvGrpSpPr>
        <p:grpSpPr>
          <a:xfrm>
            <a:off x="330374" y="5634742"/>
            <a:ext cx="3022426" cy="1147058"/>
            <a:chOff x="330374" y="5454037"/>
            <a:chExt cx="3022426" cy="1147058"/>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374" y="5912062"/>
              <a:ext cx="3022426" cy="68903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270" y="5454037"/>
              <a:ext cx="1535730" cy="775621"/>
            </a:xfrm>
            <a:prstGeom prst="rect">
              <a:avLst/>
            </a:prstGeom>
          </p:spPr>
        </p:pic>
      </p:grpSp>
      <p:sp>
        <p:nvSpPr>
          <p:cNvPr id="11" name="Rectangle 10"/>
          <p:cNvSpPr/>
          <p:nvPr/>
        </p:nvSpPr>
        <p:spPr>
          <a:xfrm>
            <a:off x="533400" y="834747"/>
            <a:ext cx="8387938" cy="4831579"/>
          </a:xfrm>
          <a:prstGeom prst="rect">
            <a:avLst/>
          </a:prstGeom>
        </p:spPr>
        <p:txBody>
          <a:bodyPr wrap="square">
            <a:spAutoFit/>
          </a:bodyPr>
          <a:lstStyle/>
          <a:p>
            <a:pPr marL="285750" indent="-285750">
              <a:lnSpc>
                <a:spcPct val="150000"/>
              </a:lnSpc>
              <a:buFont typeface="Arial" panose="020B0604020202020204" pitchFamily="34" charset="0"/>
              <a:buChar char="•"/>
            </a:pPr>
            <a:r>
              <a:rPr lang="en-US" sz="2600" dirty="0"/>
              <a:t>Continue to set owner and team culture for partnership in alternative delivery methods </a:t>
            </a:r>
          </a:p>
          <a:p>
            <a:pPr marL="285750" indent="-285750">
              <a:lnSpc>
                <a:spcPct val="150000"/>
              </a:lnSpc>
              <a:buFont typeface="Arial" panose="020B0604020202020204" pitchFamily="34" charset="0"/>
              <a:buChar char="•"/>
            </a:pPr>
            <a:r>
              <a:rPr lang="en-US" sz="2600" dirty="0"/>
              <a:t>Provide opportunity for proposers to give input to contract terms and conditions</a:t>
            </a:r>
          </a:p>
          <a:p>
            <a:pPr marL="285750" indent="-285750">
              <a:lnSpc>
                <a:spcPct val="150000"/>
              </a:lnSpc>
              <a:buFont typeface="Arial" panose="020B0604020202020204" pitchFamily="34" charset="0"/>
              <a:buChar char="•"/>
            </a:pPr>
            <a:r>
              <a:rPr lang="en-US" sz="2600" dirty="0"/>
              <a:t>Utilize the pre-construction (GC/CM) and Validation periods (DB) to leverage the knowledge of contractor to influence design, schedule and constructability</a:t>
            </a:r>
          </a:p>
          <a:p>
            <a:pPr marL="285750" indent="-285750">
              <a:lnSpc>
                <a:spcPct val="150000"/>
              </a:lnSpc>
              <a:buFont typeface="Arial" panose="020B0604020202020204" pitchFamily="34" charset="0"/>
              <a:buChar char="•"/>
            </a:pPr>
            <a:r>
              <a:rPr lang="en-US" sz="2600" dirty="0"/>
              <a:t>Greater possibility to increase WMBE utilization</a:t>
            </a:r>
          </a:p>
        </p:txBody>
      </p:sp>
    </p:spTree>
    <p:extLst>
      <p:ext uri="{BB962C8B-B14F-4D97-AF65-F5344CB8AC3E}">
        <p14:creationId xmlns:p14="http://schemas.microsoft.com/office/powerpoint/2010/main" val="9174977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786"/>
            <a:ext cx="8229600" cy="1252728"/>
          </a:xfrm>
        </p:spPr>
        <p:txBody>
          <a:bodyPr>
            <a:normAutofit/>
          </a:bodyPr>
          <a:lstStyle/>
          <a:p>
            <a:r>
              <a:rPr lang="en-US" dirty="0"/>
              <a:t>In Summary</a:t>
            </a:r>
          </a:p>
        </p:txBody>
      </p:sp>
      <p:sp>
        <p:nvSpPr>
          <p:cNvPr id="3" name="Content Placeholder 2"/>
          <p:cNvSpPr>
            <a:spLocks noGrp="1"/>
          </p:cNvSpPr>
          <p:nvPr>
            <p:ph idx="1"/>
          </p:nvPr>
        </p:nvSpPr>
        <p:spPr>
          <a:xfrm>
            <a:off x="762000" y="818796"/>
            <a:ext cx="7408333" cy="5220407"/>
          </a:xfrm>
        </p:spPr>
        <p:txBody>
          <a:bodyPr>
            <a:noAutofit/>
          </a:bodyPr>
          <a:lstStyle/>
          <a:p>
            <a:pPr marL="0" indent="0">
              <a:lnSpc>
                <a:spcPct val="150000"/>
              </a:lnSpc>
              <a:buClrTx/>
              <a:buNone/>
            </a:pPr>
            <a:r>
              <a:rPr lang="en-US" sz="2800" dirty="0">
                <a:solidFill>
                  <a:schemeClr val="tx1"/>
                </a:solidFill>
              </a:rPr>
              <a:t>Port is committed to:</a:t>
            </a:r>
          </a:p>
          <a:p>
            <a:pPr>
              <a:lnSpc>
                <a:spcPct val="150000"/>
              </a:lnSpc>
              <a:buClrTx/>
              <a:buFont typeface="Arial" panose="020B0604020202020204" pitchFamily="34" charset="0"/>
              <a:buChar char="•"/>
            </a:pPr>
            <a:r>
              <a:rPr lang="en-US" sz="2800" dirty="0">
                <a:solidFill>
                  <a:schemeClr val="tx1"/>
                </a:solidFill>
              </a:rPr>
              <a:t>Leveraging best practices from industry</a:t>
            </a:r>
          </a:p>
          <a:p>
            <a:pPr>
              <a:lnSpc>
                <a:spcPct val="150000"/>
              </a:lnSpc>
              <a:buClrTx/>
              <a:buFont typeface="Arial" panose="020B0604020202020204" pitchFamily="34" charset="0"/>
              <a:buChar char="•"/>
            </a:pPr>
            <a:r>
              <a:rPr lang="en-US" sz="2800" dirty="0">
                <a:solidFill>
                  <a:schemeClr val="tx1"/>
                </a:solidFill>
              </a:rPr>
              <a:t>Continued training of staff and augmenting project teams with experienced consultants</a:t>
            </a:r>
          </a:p>
          <a:p>
            <a:pPr>
              <a:lnSpc>
                <a:spcPct val="150000"/>
              </a:lnSpc>
              <a:buClrTx/>
              <a:buFont typeface="Arial" panose="020B0604020202020204" pitchFamily="34" charset="0"/>
              <a:buChar char="•"/>
            </a:pPr>
            <a:r>
              <a:rPr lang="en-US" sz="2800" dirty="0">
                <a:solidFill>
                  <a:schemeClr val="tx1"/>
                </a:solidFill>
              </a:rPr>
              <a:t>Improving the industry in alternative delivery</a:t>
            </a:r>
          </a:p>
          <a:p>
            <a:pPr>
              <a:lnSpc>
                <a:spcPct val="150000"/>
              </a:lnSpc>
              <a:buClrTx/>
              <a:buFont typeface="Arial" panose="020B0604020202020204" pitchFamily="34" charset="0"/>
              <a:buChar char="•"/>
            </a:pPr>
            <a:r>
              <a:rPr lang="en-US" sz="2800" dirty="0">
                <a:solidFill>
                  <a:schemeClr val="tx1"/>
                </a:solidFill>
              </a:rPr>
              <a:t>Leveraging alternative delivery projects to  </a:t>
            </a:r>
          </a:p>
          <a:p>
            <a:pPr marL="0" indent="0">
              <a:lnSpc>
                <a:spcPct val="150000"/>
              </a:lnSpc>
              <a:buClrTx/>
              <a:buNone/>
            </a:pPr>
            <a:r>
              <a:rPr lang="en-US" sz="2800" dirty="0">
                <a:solidFill>
                  <a:schemeClr val="tx1"/>
                </a:solidFill>
              </a:rPr>
              <a:t>              increase our diversity in contracting</a:t>
            </a:r>
          </a:p>
          <a:p>
            <a:pPr marL="0" indent="0">
              <a:lnSpc>
                <a:spcPct val="150000"/>
              </a:lnSpc>
              <a:buClrTx/>
              <a:buNone/>
            </a:pPr>
            <a:endParaRPr lang="en-US" sz="2800" dirty="0">
              <a:solidFill>
                <a:schemeClr val="tx1"/>
              </a:solidFill>
            </a:endParaRPr>
          </a:p>
        </p:txBody>
      </p:sp>
      <p:sp>
        <p:nvSpPr>
          <p:cNvPr id="4" name="Slide Number Placeholder 3"/>
          <p:cNvSpPr>
            <a:spLocks noGrp="1"/>
          </p:cNvSpPr>
          <p:nvPr>
            <p:ph type="sldNum" sz="quarter" idx="12"/>
          </p:nvPr>
        </p:nvSpPr>
        <p:spPr/>
        <p:txBody>
          <a:bodyPr/>
          <a:lstStyle/>
          <a:p>
            <a:fld id="{7DCC7E7D-7DCC-4878-85BD-31D16CDED718}" type="slidenum">
              <a:rPr lang="en-US" smtClean="0"/>
              <a:t>37</a:t>
            </a:fld>
            <a:endParaRPr lang="en-US" dirty="0"/>
          </a:p>
        </p:txBody>
      </p:sp>
      <p:grpSp>
        <p:nvGrpSpPr>
          <p:cNvPr id="5" name="Group 4"/>
          <p:cNvGrpSpPr/>
          <p:nvPr/>
        </p:nvGrpSpPr>
        <p:grpSpPr>
          <a:xfrm>
            <a:off x="158357" y="5445362"/>
            <a:ext cx="3022426" cy="1147058"/>
            <a:chOff x="330374" y="5454037"/>
            <a:chExt cx="3022426" cy="1147058"/>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374" y="5912062"/>
              <a:ext cx="3022426" cy="68903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270" y="5454037"/>
              <a:ext cx="1535730" cy="775621"/>
            </a:xfrm>
            <a:prstGeom prst="rect">
              <a:avLst/>
            </a:prstGeom>
          </p:spPr>
        </p:pic>
      </p:grpSp>
    </p:spTree>
    <p:extLst>
      <p:ext uri="{BB962C8B-B14F-4D97-AF65-F5344CB8AC3E}">
        <p14:creationId xmlns:p14="http://schemas.microsoft.com/office/powerpoint/2010/main" val="7474785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t>Thank You</a:t>
            </a:r>
          </a:p>
        </p:txBody>
      </p:sp>
      <p:sp>
        <p:nvSpPr>
          <p:cNvPr id="3" name="Content Placeholder 2"/>
          <p:cNvSpPr>
            <a:spLocks noGrp="1"/>
          </p:cNvSpPr>
          <p:nvPr>
            <p:ph idx="1"/>
          </p:nvPr>
        </p:nvSpPr>
        <p:spPr>
          <a:xfrm>
            <a:off x="914400" y="2895600"/>
            <a:ext cx="7408333" cy="1487542"/>
          </a:xfrm>
        </p:spPr>
        <p:txBody>
          <a:bodyPr>
            <a:normAutofit fontScale="92500" lnSpcReduction="10000"/>
          </a:bodyPr>
          <a:lstStyle/>
          <a:p>
            <a:pPr marL="0" indent="0" algn="ctr">
              <a:buNone/>
            </a:pPr>
            <a:r>
              <a:rPr lang="en-US" sz="4800" dirty="0"/>
              <a:t>Questions?      </a:t>
            </a:r>
          </a:p>
          <a:p>
            <a:pPr marL="0" indent="0" algn="ctr">
              <a:buNone/>
            </a:pPr>
            <a:r>
              <a:rPr lang="en-US" sz="4800" dirty="0"/>
              <a:t>         </a:t>
            </a:r>
            <a:endParaRPr lang="en-US" dirty="0"/>
          </a:p>
        </p:txBody>
      </p:sp>
      <p:grpSp>
        <p:nvGrpSpPr>
          <p:cNvPr id="8" name="Group 7"/>
          <p:cNvGrpSpPr/>
          <p:nvPr/>
        </p:nvGrpSpPr>
        <p:grpSpPr>
          <a:xfrm>
            <a:off x="313849" y="5525014"/>
            <a:ext cx="3022426" cy="1147058"/>
            <a:chOff x="330374" y="5454037"/>
            <a:chExt cx="3022426" cy="1147058"/>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374" y="5912062"/>
              <a:ext cx="3022426" cy="689033"/>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270" y="5454037"/>
              <a:ext cx="1535730" cy="775621"/>
            </a:xfrm>
            <a:prstGeom prst="rect">
              <a:avLst/>
            </a:prstGeom>
          </p:spPr>
        </p:pic>
      </p:grpSp>
    </p:spTree>
    <p:extLst>
      <p:ext uri="{BB962C8B-B14F-4D97-AF65-F5344CB8AC3E}">
        <p14:creationId xmlns:p14="http://schemas.microsoft.com/office/powerpoint/2010/main" val="653344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59515"/>
            <a:ext cx="7353300" cy="676656"/>
          </a:xfrm>
        </p:spPr>
        <p:txBody>
          <a:bodyPr>
            <a:normAutofit fontScale="90000"/>
          </a:bodyPr>
          <a:lstStyle/>
          <a:p>
            <a:r>
              <a:rPr lang="en-US" dirty="0">
                <a:solidFill>
                  <a:schemeClr val="bg1"/>
                </a:solidFill>
              </a:rPr>
              <a:t>Project Delivery Leadership Team</a:t>
            </a:r>
          </a:p>
        </p:txBody>
      </p:sp>
      <p:grpSp>
        <p:nvGrpSpPr>
          <p:cNvPr id="5" name="Group 4"/>
          <p:cNvGrpSpPr/>
          <p:nvPr/>
        </p:nvGrpSpPr>
        <p:grpSpPr>
          <a:xfrm>
            <a:off x="330374" y="5634742"/>
            <a:ext cx="3022426" cy="1147058"/>
            <a:chOff x="330374" y="5454037"/>
            <a:chExt cx="3022426" cy="1147058"/>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374" y="5912062"/>
              <a:ext cx="3022426" cy="68903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270" y="5454037"/>
              <a:ext cx="1535730" cy="775621"/>
            </a:xfrm>
            <a:prstGeom prst="rect">
              <a:avLst/>
            </a:prstGeom>
          </p:spPr>
        </p:pic>
      </p:grpSp>
      <p:sp>
        <p:nvSpPr>
          <p:cNvPr id="8" name="Text Placeholder 2"/>
          <p:cNvSpPr txBox="1">
            <a:spLocks/>
          </p:cNvSpPr>
          <p:nvPr/>
        </p:nvSpPr>
        <p:spPr>
          <a:xfrm>
            <a:off x="457200" y="990600"/>
            <a:ext cx="8686800" cy="5102167"/>
          </a:xfrm>
          <a:prstGeom prst="rect">
            <a:avLst/>
          </a:prstGeom>
        </p:spPr>
        <p:txBody>
          <a:bodyPr vert="horz" lIns="91440" tIns="45720" rIns="91440" bIns="45720" rtlCol="0" anchor="t">
            <a:normAutofit/>
          </a:bodyPr>
          <a:lstStyle>
            <a:lvl1pPr marL="0" indent="0" algn="ctr" defTabSz="914400" rtl="0" eaLnBrk="1" latinLnBrk="0" hangingPunct="1">
              <a:spcBef>
                <a:spcPct val="20000"/>
              </a:spcBef>
              <a:buClr>
                <a:schemeClr val="accent1"/>
              </a:buClr>
              <a:buSzPct val="100000"/>
              <a:buFont typeface="Symbol" pitchFamily="18" charset="2"/>
              <a:buNone/>
              <a:defRPr sz="2000" kern="1200">
                <a:solidFill>
                  <a:srgbClr val="FFFFFF"/>
                </a:solidFill>
                <a:latin typeface="+mn-lt"/>
                <a:ea typeface="+mn-ea"/>
                <a:cs typeface="+mn-cs"/>
              </a:defRPr>
            </a:lvl1pPr>
            <a:lvl2pPr marL="457200" indent="0" algn="l" defTabSz="914400" rtl="0" eaLnBrk="1" latinLnBrk="0" hangingPunct="1">
              <a:spcBef>
                <a:spcPct val="20000"/>
              </a:spcBef>
              <a:buClr>
                <a:schemeClr val="accent1"/>
              </a:buClr>
              <a:buSzPct val="100000"/>
              <a:buFont typeface="Symbol" pitchFamily="18" charset="2"/>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Clr>
                <a:schemeClr val="accent1"/>
              </a:buClr>
              <a:buSzPct val="100000"/>
              <a:buFont typeface="Symbol" pitchFamily="18" charset="2"/>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Clr>
                <a:schemeClr val="accent1"/>
              </a:buClr>
              <a:buSzPct val="100000"/>
              <a:buFont typeface="Symbol" pitchFamily="18" charset="2"/>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Clr>
                <a:schemeClr val="accent1"/>
              </a:buClr>
              <a:buSzPct val="100000"/>
              <a:buFont typeface="Symbol" pitchFamily="18" charset="2"/>
              <a:buNone/>
              <a:defRPr sz="1400" kern="1200">
                <a:solidFill>
                  <a:schemeClr val="tx1">
                    <a:tint val="75000"/>
                  </a:schemeClr>
                </a:solidFill>
                <a:latin typeface="+mn-lt"/>
                <a:ea typeface="+mn-ea"/>
                <a:cs typeface="+mn-cs"/>
              </a:defRPr>
            </a:lvl5pPr>
            <a:lvl6pPr marL="22860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6pPr>
            <a:lvl7pPr marL="27432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7pPr>
            <a:lvl8pPr marL="32004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8pPr>
            <a:lvl9pPr marL="3657600" indent="0" algn="l" defTabSz="914400" rtl="0" eaLnBrk="1" latinLnBrk="0" hangingPunct="1">
              <a:spcBef>
                <a:spcPts val="384"/>
              </a:spcBef>
              <a:buClr>
                <a:schemeClr val="accent1"/>
              </a:buClr>
              <a:buFont typeface="Symbol" pitchFamily="18" charset="2"/>
              <a:buNone/>
              <a:defRPr sz="1400" kern="1200">
                <a:solidFill>
                  <a:schemeClr val="tx1">
                    <a:tint val="75000"/>
                  </a:schemeClr>
                </a:solidFill>
                <a:latin typeface="+mn-lt"/>
                <a:ea typeface="+mn-ea"/>
                <a:cs typeface="+mn-cs"/>
              </a:defRPr>
            </a:lvl9pPr>
          </a:lstStyle>
          <a:p>
            <a:pPr marL="342900" indent="-342900" algn="l">
              <a:buClrTx/>
              <a:buFont typeface="Arial" panose="020B0604020202020204" pitchFamily="34" charset="0"/>
              <a:buChar char="•"/>
            </a:pPr>
            <a:r>
              <a:rPr lang="en-US" sz="2400" dirty="0">
                <a:solidFill>
                  <a:schemeClr val="tx1"/>
                </a:solidFill>
              </a:rPr>
              <a:t>Elizabeth Leavitt – Senior Director, Engineering, Environment and Sustainability</a:t>
            </a:r>
          </a:p>
          <a:p>
            <a:pPr marL="342900" indent="-342900" algn="l">
              <a:buClrTx/>
              <a:buFont typeface="Arial" panose="020B0604020202020204" pitchFamily="34" charset="0"/>
              <a:buChar char="•"/>
            </a:pPr>
            <a:r>
              <a:rPr lang="en-US" sz="2400" dirty="0">
                <a:solidFill>
                  <a:schemeClr val="tx1"/>
                </a:solidFill>
              </a:rPr>
              <a:t>Tina Soike – Director of Engineering</a:t>
            </a:r>
          </a:p>
          <a:p>
            <a:pPr marL="342900" indent="-342900" algn="l">
              <a:buClrTx/>
              <a:buFont typeface="Arial" panose="020B0604020202020204" pitchFamily="34" charset="0"/>
              <a:buChar char="•"/>
            </a:pPr>
            <a:r>
              <a:rPr lang="en-US" sz="2400" dirty="0">
                <a:solidFill>
                  <a:schemeClr val="tx1"/>
                </a:solidFill>
              </a:rPr>
              <a:t>Janice Zahn – Assistant Director of Engineering, Construction</a:t>
            </a:r>
          </a:p>
          <a:p>
            <a:pPr marL="342900" indent="-342900" algn="l">
              <a:buClrTx/>
              <a:buFont typeface="Arial" panose="020B0604020202020204" pitchFamily="34" charset="0"/>
              <a:buChar char="•"/>
            </a:pPr>
            <a:r>
              <a:rPr lang="en-US" sz="2400" dirty="0">
                <a:solidFill>
                  <a:schemeClr val="tx1"/>
                </a:solidFill>
              </a:rPr>
              <a:t>Nora Huey – Director, Central Procurement Office</a:t>
            </a:r>
          </a:p>
          <a:p>
            <a:pPr marL="342900" indent="-342900" algn="l">
              <a:buClrTx/>
              <a:buFont typeface="Arial" panose="020B0604020202020204" pitchFamily="34" charset="0"/>
              <a:buChar char="•"/>
            </a:pPr>
            <a:r>
              <a:rPr lang="en-US" sz="2400" dirty="0">
                <a:solidFill>
                  <a:schemeClr val="tx1"/>
                </a:solidFill>
              </a:rPr>
              <a:t>Kyle Dilbert – Senior Manager, Construction Contracting</a:t>
            </a:r>
          </a:p>
          <a:p>
            <a:pPr marL="342900" indent="-342900" algn="l">
              <a:buClrTx/>
              <a:buFont typeface="Arial" panose="020B0604020202020204" pitchFamily="34" charset="0"/>
              <a:buChar char="•"/>
            </a:pPr>
            <a:r>
              <a:rPr lang="en-US" sz="2400" dirty="0">
                <a:solidFill>
                  <a:schemeClr val="tx1"/>
                </a:solidFill>
              </a:rPr>
              <a:t>Wayne Grotheer – Director, Aviation Project Management Group</a:t>
            </a:r>
          </a:p>
          <a:p>
            <a:pPr marL="342900" indent="-342900" algn="l">
              <a:buClrTx/>
              <a:buFont typeface="Arial" panose="020B0604020202020204" pitchFamily="34" charset="0"/>
              <a:buChar char="•"/>
            </a:pPr>
            <a:r>
              <a:rPr lang="en-US" sz="2400" dirty="0">
                <a:solidFill>
                  <a:schemeClr val="tx1"/>
                </a:solidFill>
              </a:rPr>
              <a:t>Anne Porter – Director, Seaport Project Management</a:t>
            </a:r>
          </a:p>
          <a:p>
            <a:pPr marL="342900" indent="-342900" algn="l">
              <a:buClrTx/>
              <a:buFont typeface="Arial" panose="020B0604020202020204" pitchFamily="34" charset="0"/>
              <a:buChar char="•"/>
            </a:pPr>
            <a:r>
              <a:rPr lang="en-US" sz="2400" dirty="0">
                <a:solidFill>
                  <a:schemeClr val="tx1"/>
                </a:solidFill>
              </a:rPr>
              <a:t>Mian Rice – Director, Diversity in Contracting</a:t>
            </a:r>
          </a:p>
        </p:txBody>
      </p:sp>
    </p:spTree>
    <p:extLst>
      <p:ext uri="{BB962C8B-B14F-4D97-AF65-F5344CB8AC3E}">
        <p14:creationId xmlns:p14="http://schemas.microsoft.com/office/powerpoint/2010/main" val="1859604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62000" y="228600"/>
            <a:ext cx="7772400" cy="1295400"/>
          </a:xfrm>
        </p:spPr>
        <p:txBody>
          <a:bodyPr>
            <a:normAutofit fontScale="90000"/>
          </a:bodyPr>
          <a:lstStyle/>
          <a:p>
            <a:r>
              <a:rPr lang="en-US" dirty="0"/>
              <a:t>Our Project Delivery Method</a:t>
            </a:r>
            <a:br>
              <a:rPr lang="en-US" dirty="0"/>
            </a:br>
            <a:r>
              <a:rPr lang="en-US" dirty="0"/>
              <a:t>Selection Process</a:t>
            </a:r>
          </a:p>
        </p:txBody>
      </p:sp>
      <p:grpSp>
        <p:nvGrpSpPr>
          <p:cNvPr id="5" name="Group 4"/>
          <p:cNvGrpSpPr/>
          <p:nvPr/>
        </p:nvGrpSpPr>
        <p:grpSpPr>
          <a:xfrm>
            <a:off x="330374" y="5634742"/>
            <a:ext cx="3022426" cy="1147058"/>
            <a:chOff x="330374" y="5454037"/>
            <a:chExt cx="3022426" cy="1147058"/>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374" y="5912062"/>
              <a:ext cx="3022426" cy="68903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270" y="5454037"/>
              <a:ext cx="1535730" cy="775621"/>
            </a:xfrm>
            <a:prstGeom prst="rect">
              <a:avLst/>
            </a:prstGeom>
          </p:spPr>
        </p:pic>
      </p:grpSp>
      <p:graphicFrame>
        <p:nvGraphicFramePr>
          <p:cNvPr id="3" name="Diagram 2"/>
          <p:cNvGraphicFramePr/>
          <p:nvPr>
            <p:extLst>
              <p:ext uri="{D42A27DB-BD31-4B8C-83A1-F6EECF244321}">
                <p14:modId xmlns:p14="http://schemas.microsoft.com/office/powerpoint/2010/main" val="1476153835"/>
              </p:ext>
            </p:extLst>
          </p:nvPr>
        </p:nvGraphicFramePr>
        <p:xfrm>
          <a:off x="1524000" y="1524000"/>
          <a:ext cx="65532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10735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47811095"/>
              </p:ext>
            </p:extLst>
          </p:nvPr>
        </p:nvGraphicFramePr>
        <p:xfrm>
          <a:off x="0" y="1208843"/>
          <a:ext cx="9162415" cy="45993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3" name="Picture 6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7989" y="5943600"/>
            <a:ext cx="1809750" cy="81915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1"/>
          <p:cNvSpPr txBox="1">
            <a:spLocks noChangeArrowheads="1"/>
          </p:cNvSpPr>
          <p:nvPr/>
        </p:nvSpPr>
        <p:spPr bwMode="auto">
          <a:xfrm>
            <a:off x="990600" y="228600"/>
            <a:ext cx="6775450" cy="1042988"/>
          </a:xfrm>
          <a:prstGeom prst="rect">
            <a:avLst/>
          </a:prstGeom>
          <a:noFill/>
          <a:ln w="6350">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chemeClr val="tx1"/>
                </a:solidFill>
                <a:effectLst/>
                <a:latin typeface="Signika" pitchFamily="2" charset="0"/>
                <a:ea typeface="Calibri" pitchFamily="34" charset="0"/>
                <a:cs typeface="Times New Roman" pitchFamily="18" charset="0"/>
              </a:rPr>
              <a:t>PORT PROJECT DELIVERY REVIEW FLOW CHART</a:t>
            </a:r>
            <a:endParaRPr kumimoji="0" lang="en-US" altLang="en-US" sz="3200" b="0" i="0" u="none" strike="noStrike" cap="none" normalizeH="0" baseline="0" dirty="0">
              <a:ln>
                <a:noFill/>
              </a:ln>
              <a:solidFill>
                <a:schemeClr val="tx1"/>
              </a:solidFill>
              <a:effectLst/>
              <a:latin typeface="Arial" pitchFamily="34" charset="0"/>
              <a:cs typeface="Arial" pitchFamily="34" charset="0"/>
            </a:endParaRPr>
          </a:p>
        </p:txBody>
      </p:sp>
      <p:sp>
        <p:nvSpPr>
          <p:cNvPr id="4" name="Text Box 2"/>
          <p:cNvSpPr txBox="1">
            <a:spLocks noChangeArrowheads="1"/>
          </p:cNvSpPr>
          <p:nvPr/>
        </p:nvSpPr>
        <p:spPr bwMode="auto">
          <a:xfrm>
            <a:off x="4574894" y="5804252"/>
            <a:ext cx="4406900" cy="1294473"/>
          </a:xfrm>
          <a:prstGeom prst="rect">
            <a:avLst/>
          </a:prstGeom>
          <a:noFill/>
          <a:ln w="635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sng" strike="noStrike" cap="none" normalizeH="0" baseline="0" dirty="0">
                <a:ln>
                  <a:noFill/>
                </a:ln>
                <a:solidFill>
                  <a:schemeClr val="tx1"/>
                </a:solidFill>
                <a:effectLst/>
                <a:latin typeface="Signika" pitchFamily="2" charset="0"/>
                <a:ea typeface="Calibri" pitchFamily="34" charset="0"/>
                <a:cs typeface="Times New Roman" pitchFamily="18" charset="0"/>
              </a:rPr>
              <a:t>Legend</a:t>
            </a:r>
            <a:endParaRPr kumimoji="0" lang="en-US" altLang="en-US" sz="1100" b="0" i="0" u="none" strike="noStrike" cap="none" normalizeH="0" baseline="0" dirty="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Signika" pitchFamily="2" charset="0"/>
                <a:ea typeface="Calibri" pitchFamily="34" charset="0"/>
                <a:cs typeface="Times New Roman" pitchFamily="18" charset="0"/>
              </a:rPr>
              <a:t>	PM:	Project Manager</a:t>
            </a:r>
            <a:endParaRPr kumimoji="0" lang="en-US" altLang="en-US" sz="1100" b="0" i="0" u="none" strike="noStrike" cap="none" normalizeH="0" baseline="0" dirty="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Signika" pitchFamily="2" charset="0"/>
                <a:ea typeface="Calibri" pitchFamily="34" charset="0"/>
                <a:cs typeface="Times New Roman" pitchFamily="18" charset="0"/>
              </a:rPr>
              <a:t>	CM:	Construction Manager</a:t>
            </a:r>
            <a:endParaRPr kumimoji="0" lang="en-US" altLang="en-US" sz="1100" b="0" i="0" u="none" strike="noStrike" cap="none" normalizeH="0" baseline="0" dirty="0">
              <a:ln>
                <a:noFill/>
              </a:ln>
              <a:solidFill>
                <a:schemeClr val="tx1"/>
              </a:solidFill>
              <a:effectLst/>
              <a:latin typeface="Arial" pitchFamily="34" charset="0"/>
              <a:cs typeface="Arial" pitchFamily="34" charset="0"/>
            </a:endParaRPr>
          </a:p>
        </p:txBody>
      </p:sp>
      <p:sp>
        <p:nvSpPr>
          <p:cNvPr id="5"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429214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91296" y="5560866"/>
            <a:ext cx="3022426" cy="1147058"/>
            <a:chOff x="330374" y="5454037"/>
            <a:chExt cx="3022426" cy="1147058"/>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374" y="5912062"/>
              <a:ext cx="3022426" cy="689033"/>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270" y="5454037"/>
              <a:ext cx="1535730" cy="775621"/>
            </a:xfrm>
            <a:prstGeom prst="rect">
              <a:avLst/>
            </a:prstGeom>
          </p:spPr>
        </p:pic>
      </p:grpSp>
      <p:sp>
        <p:nvSpPr>
          <p:cNvPr id="2" name="TextBox 1"/>
          <p:cNvSpPr txBox="1"/>
          <p:nvPr/>
        </p:nvSpPr>
        <p:spPr>
          <a:xfrm>
            <a:off x="998057" y="216005"/>
            <a:ext cx="8153400" cy="646331"/>
          </a:xfrm>
          <a:prstGeom prst="rect">
            <a:avLst/>
          </a:prstGeom>
          <a:noFill/>
        </p:spPr>
        <p:txBody>
          <a:bodyPr wrap="square" rtlCol="0">
            <a:spAutoFit/>
          </a:bodyPr>
          <a:lstStyle/>
          <a:p>
            <a:r>
              <a:rPr lang="en-US" sz="3600" dirty="0"/>
              <a:t>Port of Seattle Organization Charts</a:t>
            </a:r>
          </a:p>
        </p:txBody>
      </p:sp>
      <p:pic>
        <p:nvPicPr>
          <p:cNvPr id="3" name="Picture 2">
            <a:extLst>
              <a:ext uri="{FF2B5EF4-FFF2-40B4-BE49-F238E27FC236}">
                <a16:creationId xmlns:a16="http://schemas.microsoft.com/office/drawing/2014/main" id="{94A2EB92-DE69-48E5-9B25-056565FF4711}"/>
              </a:ext>
            </a:extLst>
          </p:cNvPr>
          <p:cNvPicPr>
            <a:picLocks noChangeAspect="1"/>
          </p:cNvPicPr>
          <p:nvPr/>
        </p:nvPicPr>
        <p:blipFill>
          <a:blip r:embed="rId4"/>
          <a:stretch>
            <a:fillRect/>
          </a:stretch>
        </p:blipFill>
        <p:spPr>
          <a:xfrm>
            <a:off x="400050" y="764598"/>
            <a:ext cx="8343900" cy="4882856"/>
          </a:xfrm>
          <a:prstGeom prst="rect">
            <a:avLst/>
          </a:prstGeom>
        </p:spPr>
      </p:pic>
    </p:spTree>
    <p:extLst>
      <p:ext uri="{BB962C8B-B14F-4D97-AF65-F5344CB8AC3E}">
        <p14:creationId xmlns:p14="http://schemas.microsoft.com/office/powerpoint/2010/main" val="38883917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52400" y="5560866"/>
            <a:ext cx="3022426" cy="1147058"/>
            <a:chOff x="330374" y="5454037"/>
            <a:chExt cx="3022426" cy="1147058"/>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374" y="5912062"/>
              <a:ext cx="3022426" cy="68903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270" y="5454037"/>
              <a:ext cx="1535730" cy="775621"/>
            </a:xfrm>
            <a:prstGeom prst="rect">
              <a:avLst/>
            </a:prstGeom>
          </p:spPr>
        </p:pic>
      </p:grpSp>
      <p:sp>
        <p:nvSpPr>
          <p:cNvPr id="8" name="TextBox 7">
            <a:extLst>
              <a:ext uri="{FF2B5EF4-FFF2-40B4-BE49-F238E27FC236}">
                <a16:creationId xmlns:a16="http://schemas.microsoft.com/office/drawing/2014/main" id="{409831D7-7314-44D2-8633-D89D257F72AC}"/>
              </a:ext>
            </a:extLst>
          </p:cNvPr>
          <p:cNvSpPr txBox="1"/>
          <p:nvPr/>
        </p:nvSpPr>
        <p:spPr>
          <a:xfrm>
            <a:off x="838200" y="381000"/>
            <a:ext cx="7620000" cy="646331"/>
          </a:xfrm>
          <a:prstGeom prst="rect">
            <a:avLst/>
          </a:prstGeom>
          <a:noFill/>
        </p:spPr>
        <p:txBody>
          <a:bodyPr wrap="square" rtlCol="0">
            <a:spAutoFit/>
          </a:bodyPr>
          <a:lstStyle/>
          <a:p>
            <a:r>
              <a:rPr lang="en-US" sz="3600" dirty="0"/>
              <a:t>Aviation Project Management Group</a:t>
            </a:r>
          </a:p>
        </p:txBody>
      </p:sp>
      <p:pic>
        <p:nvPicPr>
          <p:cNvPr id="4" name="Picture 3">
            <a:extLst>
              <a:ext uri="{FF2B5EF4-FFF2-40B4-BE49-F238E27FC236}">
                <a16:creationId xmlns:a16="http://schemas.microsoft.com/office/drawing/2014/main" id="{47DE7F0C-CBE4-4C70-A78B-75A7DD6F7AD8}"/>
              </a:ext>
            </a:extLst>
          </p:cNvPr>
          <p:cNvPicPr>
            <a:picLocks noChangeAspect="1"/>
          </p:cNvPicPr>
          <p:nvPr/>
        </p:nvPicPr>
        <p:blipFill>
          <a:blip r:embed="rId5"/>
          <a:stretch>
            <a:fillRect/>
          </a:stretch>
        </p:blipFill>
        <p:spPr>
          <a:xfrm>
            <a:off x="609600" y="1058135"/>
            <a:ext cx="7620000" cy="4025684"/>
          </a:xfrm>
          <a:prstGeom prst="rect">
            <a:avLst/>
          </a:prstGeom>
        </p:spPr>
      </p:pic>
    </p:spTree>
    <p:extLst>
      <p:ext uri="{BB962C8B-B14F-4D97-AF65-F5344CB8AC3E}">
        <p14:creationId xmlns:p14="http://schemas.microsoft.com/office/powerpoint/2010/main" val="571609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52400" y="5560866"/>
            <a:ext cx="3022426" cy="1147058"/>
            <a:chOff x="330374" y="5454037"/>
            <a:chExt cx="3022426" cy="1147058"/>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374" y="5912062"/>
              <a:ext cx="3022426" cy="68903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270" y="5454037"/>
              <a:ext cx="1535730" cy="775621"/>
            </a:xfrm>
            <a:prstGeom prst="rect">
              <a:avLst/>
            </a:prstGeom>
          </p:spPr>
        </p:pic>
      </p:grpSp>
      <p:sp>
        <p:nvSpPr>
          <p:cNvPr id="8" name="TextBox 7">
            <a:extLst>
              <a:ext uri="{FF2B5EF4-FFF2-40B4-BE49-F238E27FC236}">
                <a16:creationId xmlns:a16="http://schemas.microsoft.com/office/drawing/2014/main" id="{409831D7-7314-44D2-8633-D89D257F72AC}"/>
              </a:ext>
            </a:extLst>
          </p:cNvPr>
          <p:cNvSpPr txBox="1"/>
          <p:nvPr/>
        </p:nvSpPr>
        <p:spPr>
          <a:xfrm>
            <a:off x="838200" y="381000"/>
            <a:ext cx="7620000" cy="646331"/>
          </a:xfrm>
          <a:prstGeom prst="rect">
            <a:avLst/>
          </a:prstGeom>
          <a:noFill/>
        </p:spPr>
        <p:txBody>
          <a:bodyPr wrap="square" rtlCol="0">
            <a:spAutoFit/>
          </a:bodyPr>
          <a:lstStyle/>
          <a:p>
            <a:r>
              <a:rPr lang="en-US" sz="3600" dirty="0"/>
              <a:t>Seaport Project Management Group</a:t>
            </a:r>
          </a:p>
        </p:txBody>
      </p:sp>
      <p:pic>
        <p:nvPicPr>
          <p:cNvPr id="2" name="Picture 1">
            <a:extLst>
              <a:ext uri="{FF2B5EF4-FFF2-40B4-BE49-F238E27FC236}">
                <a16:creationId xmlns:a16="http://schemas.microsoft.com/office/drawing/2014/main" id="{F9923797-ED97-4489-AB44-85DC58715FD7}"/>
              </a:ext>
            </a:extLst>
          </p:cNvPr>
          <p:cNvPicPr>
            <a:picLocks noChangeAspect="1"/>
          </p:cNvPicPr>
          <p:nvPr/>
        </p:nvPicPr>
        <p:blipFill>
          <a:blip r:embed="rId4"/>
          <a:stretch>
            <a:fillRect/>
          </a:stretch>
        </p:blipFill>
        <p:spPr>
          <a:xfrm>
            <a:off x="1212813" y="1026190"/>
            <a:ext cx="6718374" cy="4535817"/>
          </a:xfrm>
          <a:prstGeom prst="rect">
            <a:avLst/>
          </a:prstGeom>
        </p:spPr>
      </p:pic>
    </p:spTree>
    <p:extLst>
      <p:ext uri="{BB962C8B-B14F-4D97-AF65-F5344CB8AC3E}">
        <p14:creationId xmlns:p14="http://schemas.microsoft.com/office/powerpoint/2010/main" val="76063576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594B3C6CFDB5241998699D1589B073E" ma:contentTypeVersion="0" ma:contentTypeDescription="Create a new document." ma:contentTypeScope="" ma:versionID="283853dc96462363ec8149c8b490bdb3">
  <xsd:schema xmlns:xsd="http://www.w3.org/2001/XMLSchema" xmlns:xs="http://www.w3.org/2001/XMLSchema" xmlns:p="http://schemas.microsoft.com/office/2006/metadata/properties" targetNamespace="http://schemas.microsoft.com/office/2006/metadata/properties" ma:root="true" ma:fieldsID="aa1222beb234debe96d12a98d24ff8a0">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5a0340f5-2d2a-4a26-b774-2827a2065bb1" ContentTypeId="0x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491A557-ABFF-482F-AF7A-7645582152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58BC282C-F116-41CD-B69B-07494C6367EE}">
  <ds:schemaRefs>
    <ds:schemaRef ds:uri="Microsoft.SharePoint.Taxonomy.ContentTypeSync"/>
  </ds:schemaRefs>
</ds:datastoreItem>
</file>

<file path=customXml/itemProps3.xml><?xml version="1.0" encoding="utf-8"?>
<ds:datastoreItem xmlns:ds="http://schemas.openxmlformats.org/officeDocument/2006/customXml" ds:itemID="{24D7F400-E2C0-4089-BF94-C25D5C70D599}">
  <ds:schemaRefs>
    <ds:schemaRef ds:uri="http://schemas.microsoft.com/sharepoint/v3/contenttype/forms"/>
  </ds:schemaRefs>
</ds:datastoreItem>
</file>

<file path=customXml/itemProps4.xml><?xml version="1.0" encoding="utf-8"?>
<ds:datastoreItem xmlns:ds="http://schemas.openxmlformats.org/officeDocument/2006/customXml" ds:itemID="{6C705F3F-D3E3-421A-82D6-63218776F989}">
  <ds:schemaRef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2139</TotalTime>
  <Words>1271</Words>
  <Application>Microsoft Office PowerPoint</Application>
  <PresentationFormat>On-screen Show (4:3)</PresentationFormat>
  <Paragraphs>307</Paragraphs>
  <Slides>38</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Calibri</vt:lpstr>
      <vt:lpstr>Candara</vt:lpstr>
      <vt:lpstr>Signika</vt:lpstr>
      <vt:lpstr>Symbol</vt:lpstr>
      <vt:lpstr>Waveform</vt:lpstr>
      <vt:lpstr>Port of Seattle Public Body Recertification for GC/CM and Design-Build</vt:lpstr>
      <vt:lpstr>Introducing the Team</vt:lpstr>
      <vt:lpstr>About the Port Of Seattle</vt:lpstr>
      <vt:lpstr>Project Delivery Leadership Team</vt:lpstr>
      <vt:lpstr>Our Project Delivery Method Selection Process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Port of Seattle Alternative Delivery Industry Engagement and Learning</vt:lpstr>
      <vt:lpstr>Small Business and Diversity in Contracting</vt:lpstr>
      <vt:lpstr>Workforce Development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Summary</vt:lpstr>
      <vt:lpstr>Thank You</vt:lpstr>
    </vt:vector>
  </TitlesOfParts>
  <Company>Valued Customer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Port of Seattle User</dc:creator>
  <cp:lastModifiedBy>Zahn, Janice</cp:lastModifiedBy>
  <cp:revision>113</cp:revision>
  <cp:lastPrinted>2020-01-22T21:25:03Z</cp:lastPrinted>
  <dcterms:created xsi:type="dcterms:W3CDTF">2014-01-13T15:41:44Z</dcterms:created>
  <dcterms:modified xsi:type="dcterms:W3CDTF">2020-01-23T19:41:07Z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0x0101002594B3C6CFDB5241998699D1589B073E</vt:lpwstr>
  </property>
</Properties>
</file>