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1" r:id="rId1"/>
  </p:sldMasterIdLst>
  <p:notesMasterIdLst>
    <p:notesMasterId r:id="rId15"/>
  </p:notesMasterIdLst>
  <p:sldIdLst>
    <p:sldId id="256" r:id="rId2"/>
    <p:sldId id="257" r:id="rId3"/>
    <p:sldId id="284" r:id="rId4"/>
    <p:sldId id="294" r:id="rId5"/>
    <p:sldId id="293" r:id="rId6"/>
    <p:sldId id="287" r:id="rId7"/>
    <p:sldId id="259" r:id="rId8"/>
    <p:sldId id="283" r:id="rId9"/>
    <p:sldId id="286" r:id="rId10"/>
    <p:sldId id="296" r:id="rId11"/>
    <p:sldId id="270" r:id="rId12"/>
    <p:sldId id="297" r:id="rId13"/>
    <p:sldId id="295" r:id="rId14"/>
  </p:sldIdLst>
  <p:sldSz cx="9144000" cy="6858000" type="screen4x3"/>
  <p:notesSz cx="7023100" cy="93091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66FF"/>
    <a:srgbClr val="9999FF"/>
    <a:srgbClr val="6699FF"/>
    <a:srgbClr val="046368"/>
    <a:srgbClr val="155B11"/>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36" autoAdjust="0"/>
    <p:restoredTop sz="86830" autoAdjust="0"/>
  </p:normalViewPr>
  <p:slideViewPr>
    <p:cSldViewPr>
      <p:cViewPr varScale="1">
        <p:scale>
          <a:sx n="109" d="100"/>
          <a:sy n="109" d="100"/>
        </p:scale>
        <p:origin x="1382" y="9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562" tIns="45782" rIns="91562" bIns="45782"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idx="1"/>
          </p:nvPr>
        </p:nvSpPr>
        <p:spPr>
          <a:xfrm>
            <a:off x="3978275" y="0"/>
            <a:ext cx="3043238" cy="465138"/>
          </a:xfrm>
          <a:prstGeom prst="rect">
            <a:avLst/>
          </a:prstGeom>
        </p:spPr>
        <p:txBody>
          <a:bodyPr vert="horz" lIns="91562" tIns="45782" rIns="91562" bIns="45782" rtlCol="0"/>
          <a:lstStyle>
            <a:lvl1pPr algn="r" eaLnBrk="1" hangingPunct="1">
              <a:defRPr sz="1200">
                <a:latin typeface="Arial" charset="0"/>
              </a:defRPr>
            </a:lvl1pPr>
          </a:lstStyle>
          <a:p>
            <a:pPr>
              <a:defRPr/>
            </a:pPr>
            <a:fld id="{AEAC5EA7-16EE-4B71-9814-7921FE4E67AD}" type="datetimeFigureOut">
              <a:rPr lang="en-US"/>
              <a:pPr>
                <a:defRPr/>
              </a:pPr>
              <a:t>7/21/2020</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62" tIns="45782" rIns="91562" bIns="45782" rtlCol="0" anchor="ctr"/>
          <a:lstStyle/>
          <a:p>
            <a:pPr lvl="0"/>
            <a:endParaRPr lang="en-US" noProof="0"/>
          </a:p>
        </p:txBody>
      </p:sp>
      <p:sp>
        <p:nvSpPr>
          <p:cNvPr id="5" name="Notes Placeholder 4"/>
          <p:cNvSpPr>
            <a:spLocks noGrp="1"/>
          </p:cNvSpPr>
          <p:nvPr>
            <p:ph type="body" sz="quarter" idx="3"/>
          </p:nvPr>
        </p:nvSpPr>
        <p:spPr>
          <a:xfrm>
            <a:off x="701675" y="4421188"/>
            <a:ext cx="5619750" cy="4189412"/>
          </a:xfrm>
          <a:prstGeom prst="rect">
            <a:avLst/>
          </a:prstGeom>
        </p:spPr>
        <p:txBody>
          <a:bodyPr vert="horz" lIns="91562" tIns="45782" rIns="91562" bIns="45782"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375"/>
            <a:ext cx="3043238" cy="465138"/>
          </a:xfrm>
          <a:prstGeom prst="rect">
            <a:avLst/>
          </a:prstGeom>
        </p:spPr>
        <p:txBody>
          <a:bodyPr vert="horz" lIns="91562" tIns="45782" rIns="91562" bIns="45782" rtlCol="0" anchor="b"/>
          <a:lstStyle>
            <a:lvl1pPr algn="l" eaLnBrk="1" hangingPunct="1">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978275" y="8842375"/>
            <a:ext cx="3043238" cy="465138"/>
          </a:xfrm>
          <a:prstGeom prst="rect">
            <a:avLst/>
          </a:prstGeom>
        </p:spPr>
        <p:txBody>
          <a:bodyPr vert="horz" wrap="square" lIns="91562" tIns="45782" rIns="91562" bIns="45782" numCol="1" anchor="b" anchorCtr="0" compatLnSpc="1">
            <a:prstTxWarp prst="textNoShape">
              <a:avLst/>
            </a:prstTxWarp>
          </a:bodyPr>
          <a:lstStyle>
            <a:lvl1pPr algn="r" eaLnBrk="1" hangingPunct="1">
              <a:defRPr sz="1200"/>
            </a:lvl1pPr>
          </a:lstStyle>
          <a:p>
            <a:pPr>
              <a:defRPr/>
            </a:pPr>
            <a:fld id="{956F251E-0D6C-4752-93A1-3DF3EBB49BA1}" type="slidenum">
              <a:rPr lang="en-US" altLang="en-US"/>
              <a:pPr>
                <a:defRPr/>
              </a:pPr>
              <a:t>‹#›</a:t>
            </a:fld>
            <a:endParaRPr lang="en-US" altLang="en-US"/>
          </a:p>
        </p:txBody>
      </p:sp>
    </p:spTree>
    <p:extLst>
      <p:ext uri="{BB962C8B-B14F-4D97-AF65-F5344CB8AC3E}">
        <p14:creationId xmlns:p14="http://schemas.microsoft.com/office/powerpoint/2010/main" val="1474541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Jeff with an intro and pass to </a:t>
            </a:r>
            <a:r>
              <a:rPr lang="en-US" altLang="en-US" dirty="0" err="1"/>
              <a:t>kevin</a:t>
            </a:r>
            <a:endParaRPr lang="en-US" alt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0324DD0-C0A2-43C8-B6BD-CFF9AD6AFE61}"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522830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r>
              <a:rPr lang="en-US" dirty="0"/>
              <a:t>Kevin to discuss this. </a:t>
            </a:r>
          </a:p>
        </p:txBody>
      </p:sp>
      <p:sp>
        <p:nvSpPr>
          <p:cNvPr id="4" name="Slide Number Placeholder 3"/>
          <p:cNvSpPr>
            <a:spLocks noGrp="1"/>
          </p:cNvSpPr>
          <p:nvPr>
            <p:ph type="sldNum" sz="quarter" idx="5"/>
          </p:nvPr>
        </p:nvSpPr>
        <p:spPr/>
        <p:txBody>
          <a:bodyPr/>
          <a:lstStyle/>
          <a:p>
            <a:pPr>
              <a:defRPr/>
            </a:pPr>
            <a:fld id="{956F251E-0D6C-4752-93A1-3DF3EBB49BA1}" type="slidenum">
              <a:rPr lang="en-US" altLang="en-US" smtClean="0"/>
              <a:pPr>
                <a:defRPr/>
              </a:pPr>
              <a:t>10</a:t>
            </a:fld>
            <a:endParaRPr lang="en-US" altLang="en-US"/>
          </a:p>
        </p:txBody>
      </p:sp>
    </p:spTree>
    <p:extLst>
      <p:ext uri="{BB962C8B-B14F-4D97-AF65-F5344CB8AC3E}">
        <p14:creationId xmlns:p14="http://schemas.microsoft.com/office/powerpoint/2010/main" val="980769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Jeff</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1363"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9194E6E5-0734-48CC-96CB-5A042EE73CFD}" type="slidenum">
              <a:rPr lang="en-US" altLang="en-US" smtClean="0"/>
              <a:pPr/>
              <a:t>11</a:t>
            </a:fld>
            <a:endParaRPr lang="en-US" altLang="en-US"/>
          </a:p>
        </p:txBody>
      </p:sp>
    </p:spTree>
    <p:extLst>
      <p:ext uri="{BB962C8B-B14F-4D97-AF65-F5344CB8AC3E}">
        <p14:creationId xmlns:p14="http://schemas.microsoft.com/office/powerpoint/2010/main" val="22311072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Robynne to take this</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1363"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9194E6E5-0734-48CC-96CB-5A042EE73CFD}" type="slidenum">
              <a:rPr lang="en-US" altLang="en-US" smtClean="0"/>
              <a:pPr/>
              <a:t>12</a:t>
            </a:fld>
            <a:endParaRPr lang="en-US" altLang="en-US"/>
          </a:p>
        </p:txBody>
      </p:sp>
    </p:spTree>
    <p:extLst>
      <p:ext uri="{BB962C8B-B14F-4D97-AF65-F5344CB8AC3E}">
        <p14:creationId xmlns:p14="http://schemas.microsoft.com/office/powerpoint/2010/main" val="3482416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Kevin to close.  Jeff and Robynne to say thank you</a:t>
            </a:r>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1363"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9194E6E5-0734-48CC-96CB-5A042EE73CFD}" type="slidenum">
              <a:rPr lang="en-US" altLang="en-US" smtClean="0"/>
              <a:pPr/>
              <a:t>13</a:t>
            </a:fld>
            <a:endParaRPr lang="en-US" altLang="en-US"/>
          </a:p>
        </p:txBody>
      </p:sp>
    </p:spTree>
    <p:extLst>
      <p:ext uri="{BB962C8B-B14F-4D97-AF65-F5344CB8AC3E}">
        <p14:creationId xmlns:p14="http://schemas.microsoft.com/office/powerpoint/2010/main" val="2576382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Kevin to take this</a:t>
            </a:r>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06AE8B-9688-4C2D-BCC1-9463E4DFE432}" type="slidenum">
              <a:rPr lang="en-US" altLang="en-US" smtClean="0">
                <a:latin typeface="Arial" panose="020B0604020202020204" pitchFamily="34" charset="0"/>
              </a:rPr>
              <a:pPr>
                <a:spcBef>
                  <a:spcPct val="0"/>
                </a:spcBef>
              </a:pPr>
              <a:t>2</a:t>
            </a:fld>
            <a:endParaRPr lang="en-US" altLang="en-US">
              <a:latin typeface="Arial" panose="020B0604020202020204" pitchFamily="34" charset="0"/>
            </a:endParaRPr>
          </a:p>
        </p:txBody>
      </p:sp>
    </p:spTree>
    <p:extLst>
      <p:ext uri="{BB962C8B-B14F-4D97-AF65-F5344CB8AC3E}">
        <p14:creationId xmlns:p14="http://schemas.microsoft.com/office/powerpoint/2010/main" val="2290326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Kevin to discuss this.  I have you at 50% but you will be involved more sometimes and less sometimes.  Talk about the need for experts due to location, building experience and one in a lifetime opportunity for the community.</a:t>
            </a:r>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1363" indent="-284163">
              <a:defRPr>
                <a:solidFill>
                  <a:schemeClr val="tx1"/>
                </a:solidFill>
                <a:latin typeface="Arial" panose="020B0604020202020204" pitchFamily="34" charset="0"/>
              </a:defRPr>
            </a:lvl2pPr>
            <a:lvl3pPr marL="1141413" indent="-227013">
              <a:defRPr>
                <a:solidFill>
                  <a:schemeClr val="tx1"/>
                </a:solidFill>
                <a:latin typeface="Arial" panose="020B0604020202020204" pitchFamily="34" charset="0"/>
              </a:defRPr>
            </a:lvl3pPr>
            <a:lvl4pPr marL="1598613" indent="-227013">
              <a:defRPr>
                <a:solidFill>
                  <a:schemeClr val="tx1"/>
                </a:solidFill>
                <a:latin typeface="Arial" panose="020B0604020202020204" pitchFamily="34" charset="0"/>
              </a:defRPr>
            </a:lvl4pPr>
            <a:lvl5pPr marL="2055813" indent="-227013">
              <a:defRPr>
                <a:solidFill>
                  <a:schemeClr val="tx1"/>
                </a:solidFill>
                <a:latin typeface="Arial" panose="020B0604020202020204" pitchFamily="34" charset="0"/>
              </a:defRPr>
            </a:lvl5pPr>
            <a:lvl6pPr marL="2513013" indent="-227013" eaLnBrk="0" fontAlgn="base" hangingPunct="0">
              <a:spcBef>
                <a:spcPct val="0"/>
              </a:spcBef>
              <a:spcAft>
                <a:spcPct val="0"/>
              </a:spcAft>
              <a:defRPr>
                <a:solidFill>
                  <a:schemeClr val="tx1"/>
                </a:solidFill>
                <a:latin typeface="Arial" panose="020B0604020202020204" pitchFamily="34" charset="0"/>
              </a:defRPr>
            </a:lvl6pPr>
            <a:lvl7pPr marL="2970213" indent="-227013" eaLnBrk="0" fontAlgn="base" hangingPunct="0">
              <a:spcBef>
                <a:spcPct val="0"/>
              </a:spcBef>
              <a:spcAft>
                <a:spcPct val="0"/>
              </a:spcAft>
              <a:defRPr>
                <a:solidFill>
                  <a:schemeClr val="tx1"/>
                </a:solidFill>
                <a:latin typeface="Arial" panose="020B0604020202020204" pitchFamily="34" charset="0"/>
              </a:defRPr>
            </a:lvl7pPr>
            <a:lvl8pPr marL="3427413" indent="-227013" eaLnBrk="0" fontAlgn="base" hangingPunct="0">
              <a:spcBef>
                <a:spcPct val="0"/>
              </a:spcBef>
              <a:spcAft>
                <a:spcPct val="0"/>
              </a:spcAft>
              <a:defRPr>
                <a:solidFill>
                  <a:schemeClr val="tx1"/>
                </a:solidFill>
                <a:latin typeface="Arial" panose="020B0604020202020204" pitchFamily="34" charset="0"/>
              </a:defRPr>
            </a:lvl8pPr>
            <a:lvl9pPr marL="3884613" indent="-227013" eaLnBrk="0" fontAlgn="base" hangingPunct="0">
              <a:spcBef>
                <a:spcPct val="0"/>
              </a:spcBef>
              <a:spcAft>
                <a:spcPct val="0"/>
              </a:spcAft>
              <a:defRPr>
                <a:solidFill>
                  <a:schemeClr val="tx1"/>
                </a:solidFill>
                <a:latin typeface="Arial" panose="020B0604020202020204" pitchFamily="34" charset="0"/>
              </a:defRPr>
            </a:lvl9pPr>
          </a:lstStyle>
          <a:p>
            <a:fld id="{BEFFF2CC-76BB-4171-92B5-907E23E20010}" type="slidenum">
              <a:rPr lang="en-US" altLang="en-US" smtClean="0"/>
              <a:pPr/>
              <a:t>3</a:t>
            </a:fld>
            <a:endParaRPr lang="en-US" altLang="en-US"/>
          </a:p>
        </p:txBody>
      </p:sp>
    </p:spTree>
    <p:extLst>
      <p:ext uri="{BB962C8B-B14F-4D97-AF65-F5344CB8AC3E}">
        <p14:creationId xmlns:p14="http://schemas.microsoft.com/office/powerpoint/2010/main" val="18170952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p:spPr>
      </p:sp>
      <p:sp>
        <p:nvSpPr>
          <p:cNvPr id="3" name="Notes Placeholder 2"/>
          <p:cNvSpPr>
            <a:spLocks noGrp="1"/>
          </p:cNvSpPr>
          <p:nvPr>
            <p:ph type="body" idx="1"/>
          </p:nvPr>
        </p:nvSpPr>
        <p:spPr/>
        <p:txBody>
          <a:bodyPr/>
          <a:lstStyle/>
          <a:p>
            <a:r>
              <a:rPr lang="en-US" dirty="0"/>
              <a:t>Kevin to discuss the scope</a:t>
            </a:r>
          </a:p>
        </p:txBody>
      </p:sp>
      <p:sp>
        <p:nvSpPr>
          <p:cNvPr id="4" name="Slide Number Placeholder 3"/>
          <p:cNvSpPr>
            <a:spLocks noGrp="1"/>
          </p:cNvSpPr>
          <p:nvPr>
            <p:ph type="sldNum" sz="quarter" idx="5"/>
          </p:nvPr>
        </p:nvSpPr>
        <p:spPr/>
        <p:txBody>
          <a:bodyPr/>
          <a:lstStyle/>
          <a:p>
            <a:pPr>
              <a:defRPr/>
            </a:pPr>
            <a:fld id="{956F251E-0D6C-4752-93A1-3DF3EBB49BA1}" type="slidenum">
              <a:rPr lang="en-US" altLang="en-US" smtClean="0"/>
              <a:pPr>
                <a:defRPr/>
              </a:pPr>
              <a:t>4</a:t>
            </a:fld>
            <a:endParaRPr lang="en-US" altLang="en-US"/>
          </a:p>
        </p:txBody>
      </p:sp>
    </p:spTree>
    <p:extLst>
      <p:ext uri="{BB962C8B-B14F-4D97-AF65-F5344CB8AC3E}">
        <p14:creationId xmlns:p14="http://schemas.microsoft.com/office/powerpoint/2010/main" val="4087789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Kevin to discuss the buildings.  Occupied campus etc.</a:t>
            </a:r>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EBCE51E-F9E9-4F99-802A-D623612475E5}" type="slidenum">
              <a:rPr lang="en-US" altLang="en-US" smtClean="0">
                <a:latin typeface="Arial" panose="020B0604020202020204" pitchFamily="34" charset="0"/>
              </a:rPr>
              <a:pPr>
                <a:spcBef>
                  <a:spcPct val="0"/>
                </a:spcBef>
              </a:pPr>
              <a:t>5</a:t>
            </a:fld>
            <a:endParaRPr lang="en-US" altLang="en-US">
              <a:latin typeface="Arial" panose="020B0604020202020204" pitchFamily="34" charset="0"/>
            </a:endParaRPr>
          </a:p>
        </p:txBody>
      </p:sp>
    </p:spTree>
    <p:extLst>
      <p:ext uri="{BB962C8B-B14F-4D97-AF65-F5344CB8AC3E}">
        <p14:creationId xmlns:p14="http://schemas.microsoft.com/office/powerpoint/2010/main" val="15589649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Robynne discusses compliance with statute</a:t>
            </a:r>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50651AC-67B9-47CA-908B-93ACAB18407F}" type="slidenum">
              <a:rPr lang="en-US" altLang="en-US" smtClean="0">
                <a:latin typeface="Arial" panose="020B0604020202020204" pitchFamily="34" charset="0"/>
              </a:rPr>
              <a:pPr>
                <a:spcBef>
                  <a:spcPct val="0"/>
                </a:spcBef>
              </a:pPr>
              <a:t>6</a:t>
            </a:fld>
            <a:endParaRPr lang="en-US" altLang="en-US">
              <a:latin typeface="Arial" panose="020B0604020202020204" pitchFamily="34" charset="0"/>
            </a:endParaRPr>
          </a:p>
        </p:txBody>
      </p:sp>
    </p:spTree>
    <p:extLst>
      <p:ext uri="{BB962C8B-B14F-4D97-AF65-F5344CB8AC3E}">
        <p14:creationId xmlns:p14="http://schemas.microsoft.com/office/powerpoint/2010/main" val="7091359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Robynne discusses compliance with statute.</a:t>
            </a:r>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11745A5-4343-4C31-BDB5-4B73290EB112}" type="slidenum">
              <a:rPr lang="en-US" altLang="en-US" smtClean="0">
                <a:latin typeface="Arial" panose="020B0604020202020204" pitchFamily="34" charset="0"/>
              </a:rPr>
              <a:pPr>
                <a:spcBef>
                  <a:spcPct val="0"/>
                </a:spcBef>
              </a:pPr>
              <a:t>7</a:t>
            </a:fld>
            <a:endParaRPr lang="en-US" altLang="en-US">
              <a:latin typeface="Arial" panose="020B0604020202020204" pitchFamily="34" charset="0"/>
            </a:endParaRPr>
          </a:p>
        </p:txBody>
      </p:sp>
    </p:spTree>
    <p:extLst>
      <p:ext uri="{BB962C8B-B14F-4D97-AF65-F5344CB8AC3E}">
        <p14:creationId xmlns:p14="http://schemas.microsoft.com/office/powerpoint/2010/main" val="3545542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Jeff to review the schedule.  Input from Robynne</a:t>
            </a:r>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BAA629-5770-4A05-A12C-4E7A95EFA76F}" type="slidenum">
              <a:rPr lang="en-US" altLang="en-US" smtClean="0">
                <a:latin typeface="Arial" panose="020B0604020202020204" pitchFamily="34" charset="0"/>
              </a:rPr>
              <a:pPr>
                <a:spcBef>
                  <a:spcPct val="0"/>
                </a:spcBef>
              </a:pPr>
              <a:t>8</a:t>
            </a:fld>
            <a:endParaRPr lang="en-US" altLang="en-US">
              <a:latin typeface="Arial" panose="020B0604020202020204" pitchFamily="34" charset="0"/>
            </a:endParaRPr>
          </a:p>
        </p:txBody>
      </p:sp>
    </p:spTree>
    <p:extLst>
      <p:ext uri="{BB962C8B-B14F-4D97-AF65-F5344CB8AC3E}">
        <p14:creationId xmlns:p14="http://schemas.microsoft.com/office/powerpoint/2010/main" val="14921981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xfrm>
            <a:off x="1184275" y="698500"/>
            <a:ext cx="4654550" cy="3490913"/>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Jeff to work on Budget</a:t>
            </a:r>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58825" indent="-290513">
              <a:spcBef>
                <a:spcPct val="30000"/>
              </a:spcBef>
              <a:defRPr sz="1200">
                <a:solidFill>
                  <a:schemeClr val="tx1"/>
                </a:solidFill>
                <a:latin typeface="Calibri" panose="020F0502020204030204" pitchFamily="34" charset="0"/>
              </a:defRPr>
            </a:lvl2pPr>
            <a:lvl3pPr marL="1168400" indent="-231775">
              <a:spcBef>
                <a:spcPct val="30000"/>
              </a:spcBef>
              <a:defRPr sz="1200">
                <a:solidFill>
                  <a:schemeClr val="tx1"/>
                </a:solidFill>
                <a:latin typeface="Calibri" panose="020F0502020204030204" pitchFamily="34" charset="0"/>
              </a:defRPr>
            </a:lvl3pPr>
            <a:lvl4pPr marL="1636713" indent="-231775">
              <a:spcBef>
                <a:spcPct val="30000"/>
              </a:spcBef>
              <a:defRPr sz="1200">
                <a:solidFill>
                  <a:schemeClr val="tx1"/>
                </a:solidFill>
                <a:latin typeface="Calibri" panose="020F0502020204030204" pitchFamily="34" charset="0"/>
              </a:defRPr>
            </a:lvl4pPr>
            <a:lvl5pPr marL="2105025" indent="-231775">
              <a:spcBef>
                <a:spcPct val="30000"/>
              </a:spcBef>
              <a:defRPr sz="1200">
                <a:solidFill>
                  <a:schemeClr val="tx1"/>
                </a:solidFill>
                <a:latin typeface="Calibri" panose="020F0502020204030204" pitchFamily="34" charset="0"/>
              </a:defRPr>
            </a:lvl5pPr>
            <a:lvl6pPr marL="2562225" indent="-231775" eaLnBrk="0" fontAlgn="base" hangingPunct="0">
              <a:spcBef>
                <a:spcPct val="30000"/>
              </a:spcBef>
              <a:spcAft>
                <a:spcPct val="0"/>
              </a:spcAft>
              <a:defRPr sz="1200">
                <a:solidFill>
                  <a:schemeClr val="tx1"/>
                </a:solidFill>
                <a:latin typeface="Calibri" panose="020F0502020204030204" pitchFamily="34" charset="0"/>
              </a:defRPr>
            </a:lvl6pPr>
            <a:lvl7pPr marL="3019425" indent="-231775" eaLnBrk="0" fontAlgn="base" hangingPunct="0">
              <a:spcBef>
                <a:spcPct val="30000"/>
              </a:spcBef>
              <a:spcAft>
                <a:spcPct val="0"/>
              </a:spcAft>
              <a:defRPr sz="1200">
                <a:solidFill>
                  <a:schemeClr val="tx1"/>
                </a:solidFill>
                <a:latin typeface="Calibri" panose="020F0502020204030204" pitchFamily="34" charset="0"/>
              </a:defRPr>
            </a:lvl7pPr>
            <a:lvl8pPr marL="3476625" indent="-231775" eaLnBrk="0" fontAlgn="base" hangingPunct="0">
              <a:spcBef>
                <a:spcPct val="30000"/>
              </a:spcBef>
              <a:spcAft>
                <a:spcPct val="0"/>
              </a:spcAft>
              <a:defRPr sz="1200">
                <a:solidFill>
                  <a:schemeClr val="tx1"/>
                </a:solidFill>
                <a:latin typeface="Calibri" panose="020F0502020204030204" pitchFamily="34" charset="0"/>
              </a:defRPr>
            </a:lvl8pPr>
            <a:lvl9pPr marL="3933825" indent="-231775"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744C6C-FBFD-4437-8BE8-33228A8597C3}" type="slidenum">
              <a:rPr lang="en-US" altLang="en-US" smtClean="0">
                <a:latin typeface="Arial" panose="020B0604020202020204" pitchFamily="34" charset="0"/>
              </a:rPr>
              <a:pPr>
                <a:spcBef>
                  <a:spcPct val="0"/>
                </a:spcBef>
              </a:pPr>
              <a:t>9</a:t>
            </a:fld>
            <a:endParaRPr lang="en-US" altLang="en-US">
              <a:latin typeface="Arial" panose="020B0604020202020204" pitchFamily="34" charset="0"/>
            </a:endParaRPr>
          </a:p>
        </p:txBody>
      </p:sp>
    </p:spTree>
    <p:extLst>
      <p:ext uri="{BB962C8B-B14F-4D97-AF65-F5344CB8AC3E}">
        <p14:creationId xmlns:p14="http://schemas.microsoft.com/office/powerpoint/2010/main" val="1168750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80"/>
            <a:ext cx="6858000" cy="618523"/>
          </a:xfrm>
        </p:spPr>
        <p:txBody>
          <a:bodyPr anchor="b"/>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E7B70E5-3A77-4663-B7C4-3C221350CC49}" type="slidenum">
              <a:rPr lang="en-US" altLang="en-US"/>
              <a:pPr>
                <a:defRPr/>
              </a:pPr>
              <a:t>‹#›</a:t>
            </a:fld>
            <a:endParaRPr lang="en-US" altLang="en-US"/>
          </a:p>
        </p:txBody>
      </p:sp>
    </p:spTree>
    <p:extLst>
      <p:ext uri="{BB962C8B-B14F-4D97-AF65-F5344CB8AC3E}">
        <p14:creationId xmlns:p14="http://schemas.microsoft.com/office/powerpoint/2010/main" val="2366100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3"/>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8"/>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29842"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9D63C38-20DF-4F45-A3C9-629BE9DFBBC4}" type="slidenum">
              <a:rPr lang="en-US" altLang="en-US"/>
              <a:pPr>
                <a:defRPr/>
              </a:pPr>
              <a:t>‹#›</a:t>
            </a:fld>
            <a:endParaRPr lang="en-US" altLang="en-US"/>
          </a:p>
        </p:txBody>
      </p:sp>
    </p:spTree>
    <p:extLst>
      <p:ext uri="{BB962C8B-B14F-4D97-AF65-F5344CB8AC3E}">
        <p14:creationId xmlns:p14="http://schemas.microsoft.com/office/powerpoint/2010/main" val="2801968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2"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7BA6BF-A51E-4B18-BE56-B6C2A01EB3A3}" type="slidenum">
              <a:rPr lang="en-US" altLang="en-US"/>
              <a:pPr>
                <a:defRPr/>
              </a:pPr>
              <a:t>‹#›</a:t>
            </a:fld>
            <a:endParaRPr lang="en-US" altLang="en-US"/>
          </a:p>
        </p:txBody>
      </p:sp>
    </p:spTree>
    <p:extLst>
      <p:ext uri="{BB962C8B-B14F-4D97-AF65-F5344CB8AC3E}">
        <p14:creationId xmlns:p14="http://schemas.microsoft.com/office/powerpoint/2010/main" val="506139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p:nvPr/>
        </p:nvSpPr>
        <p:spPr>
          <a:xfrm>
            <a:off x="833438" y="7874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defRPr/>
            </a:pPr>
            <a:r>
              <a:rPr lang="en-US" sz="6000" dirty="0">
                <a:effectLst/>
              </a:rPr>
              <a:t>“</a:t>
            </a:r>
          </a:p>
        </p:txBody>
      </p:sp>
      <p:sp>
        <p:nvSpPr>
          <p:cNvPr id="6" name="TextBox 5"/>
          <p:cNvSpPr txBox="1"/>
          <p:nvPr/>
        </p:nvSpPr>
        <p:spPr>
          <a:xfrm>
            <a:off x="7827963" y="2743200"/>
            <a:ext cx="457200" cy="584200"/>
          </a:xfrm>
          <a:prstGeom prst="rect">
            <a:avLst/>
          </a:prstGeom>
        </p:spPr>
        <p:txBody>
          <a:bodyPr lIns="68580" tIns="34290" rIns="68580" bIns="34290"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defRPr/>
            </a:pPr>
            <a:r>
              <a:rPr lang="en-US" sz="6000" dirty="0">
                <a:effectLst/>
              </a:rPr>
              <a:t>”</a:t>
            </a:r>
          </a:p>
        </p:txBody>
      </p:sp>
      <p:sp>
        <p:nvSpPr>
          <p:cNvPr id="2" name="Title 1"/>
          <p:cNvSpPr>
            <a:spLocks noGrp="1"/>
          </p:cNvSpPr>
          <p:nvPr>
            <p:ph type="title"/>
          </p:nvPr>
        </p:nvSpPr>
        <p:spPr>
          <a:xfrm>
            <a:off x="1084659" y="365125"/>
            <a:ext cx="6977064" cy="2992904"/>
          </a:xfrm>
        </p:spPr>
        <p:txBody>
          <a:bodyP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Date Placeholder 4"/>
          <p:cNvSpPr>
            <a:spLocks noGrp="1"/>
          </p:cNvSpPr>
          <p:nvPr>
            <p:ph type="dt" sz="half" idx="14"/>
          </p:nvPr>
        </p:nvSpPr>
        <p:spPr/>
        <p:txBody>
          <a:bodyPr/>
          <a:lstStyle>
            <a:lvl1pPr>
              <a:defRPr/>
            </a:lvl1pPr>
          </a:lstStyle>
          <a:p>
            <a:pPr>
              <a:defRPr/>
            </a:pPr>
            <a:endParaRPr lang="en-US"/>
          </a:p>
        </p:txBody>
      </p:sp>
      <p:sp>
        <p:nvSpPr>
          <p:cNvPr id="8" name="Footer Placeholder 5"/>
          <p:cNvSpPr>
            <a:spLocks noGrp="1"/>
          </p:cNvSpPr>
          <p:nvPr>
            <p:ph type="ftr" sz="quarter" idx="15"/>
          </p:nvPr>
        </p:nvSpPr>
        <p:spPr/>
        <p:txBody>
          <a:bodyPr/>
          <a:lstStyle>
            <a:lvl1pPr>
              <a:defRPr/>
            </a:lvl1pPr>
          </a:lstStyle>
          <a:p>
            <a:pPr>
              <a:defRPr/>
            </a:pPr>
            <a:endParaRPr lang="en-US"/>
          </a:p>
        </p:txBody>
      </p:sp>
      <p:sp>
        <p:nvSpPr>
          <p:cNvPr id="9" name="Slide Number Placeholder 6"/>
          <p:cNvSpPr>
            <a:spLocks noGrp="1"/>
          </p:cNvSpPr>
          <p:nvPr>
            <p:ph type="sldNum" sz="quarter" idx="16"/>
          </p:nvPr>
        </p:nvSpPr>
        <p:spPr/>
        <p:txBody>
          <a:bodyPr/>
          <a:lstStyle>
            <a:lvl1pPr>
              <a:defRPr/>
            </a:lvl1pPr>
          </a:lstStyle>
          <a:p>
            <a:pPr>
              <a:defRPr/>
            </a:pPr>
            <a:fld id="{BE0682B3-3DDE-47EA-960F-75A0443A026C}" type="slidenum">
              <a:rPr lang="en-US" altLang="en-US"/>
              <a:pPr>
                <a:defRPr/>
              </a:pPr>
              <a:t>‹#›</a:t>
            </a:fld>
            <a:endParaRPr lang="en-US" altLang="en-US"/>
          </a:p>
        </p:txBody>
      </p:sp>
    </p:spTree>
    <p:extLst>
      <p:ext uri="{BB962C8B-B14F-4D97-AF65-F5344CB8AC3E}">
        <p14:creationId xmlns:p14="http://schemas.microsoft.com/office/powerpoint/2010/main" val="12167132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70"/>
            <a:ext cx="7886700" cy="2511835"/>
          </a:xfrm>
        </p:spPr>
        <p:txBody>
          <a:bodyPr anchor="b"/>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2"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1213127-EE1E-44D7-B376-A4609A5849E9}" type="slidenum">
              <a:rPr lang="en-US" altLang="en-US"/>
              <a:pPr>
                <a:defRPr/>
              </a:pPr>
              <a:t>‹#›</a:t>
            </a:fld>
            <a:endParaRPr lang="en-US" altLang="en-US"/>
          </a:p>
        </p:txBody>
      </p:sp>
    </p:spTree>
    <p:extLst>
      <p:ext uri="{BB962C8B-B14F-4D97-AF65-F5344CB8AC3E}">
        <p14:creationId xmlns:p14="http://schemas.microsoft.com/office/powerpoint/2010/main" val="4085878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8"/>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9" y="2571750"/>
            <a:ext cx="2195513"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7" y="1885950"/>
            <a:ext cx="2202181" cy="576262"/>
          </a:xfrm>
        </p:spPr>
        <p:txBody>
          <a:bodyPr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8" y="1885950"/>
            <a:ext cx="2199085" cy="576262"/>
          </a:xfrm>
        </p:spPr>
        <p:txBody>
          <a:bodyPr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12" name="Text Placeholder 3"/>
          <p:cNvSpPr>
            <a:spLocks noGrp="1"/>
          </p:cNvSpPr>
          <p:nvPr>
            <p:ph type="body" sz="half" idx="17"/>
          </p:nvPr>
        </p:nvSpPr>
        <p:spPr>
          <a:xfrm>
            <a:off x="5871778" y="2571750"/>
            <a:ext cx="2199085" cy="3589338"/>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3" name="Date Placeholder 3"/>
          <p:cNvSpPr>
            <a:spLocks noGrp="1"/>
          </p:cNvSpPr>
          <p:nvPr>
            <p:ph type="dt" sz="half" idx="18"/>
          </p:nvPr>
        </p:nvSpPr>
        <p:spPr/>
        <p:txBody>
          <a:bodyPr/>
          <a:lstStyle>
            <a:lvl1pPr>
              <a:defRPr/>
            </a:lvl1pPr>
          </a:lstStyle>
          <a:p>
            <a:pPr>
              <a:defRPr/>
            </a:pPr>
            <a:endParaRPr lang="en-US"/>
          </a:p>
        </p:txBody>
      </p:sp>
      <p:sp>
        <p:nvSpPr>
          <p:cNvPr id="14" name="Footer Placeholder 4"/>
          <p:cNvSpPr>
            <a:spLocks noGrp="1"/>
          </p:cNvSpPr>
          <p:nvPr>
            <p:ph type="ftr" sz="quarter" idx="19"/>
          </p:nvPr>
        </p:nvSpPr>
        <p:spPr/>
        <p:txBody>
          <a:bodyPr/>
          <a:lstStyle>
            <a:lvl1pPr>
              <a:defRPr/>
            </a:lvl1pPr>
          </a:lstStyle>
          <a:p>
            <a:pPr>
              <a:defRPr/>
            </a:pPr>
            <a:endParaRPr lang="en-US"/>
          </a:p>
        </p:txBody>
      </p:sp>
      <p:sp>
        <p:nvSpPr>
          <p:cNvPr id="16" name="Slide Number Placeholder 5"/>
          <p:cNvSpPr>
            <a:spLocks noGrp="1"/>
          </p:cNvSpPr>
          <p:nvPr>
            <p:ph type="sldNum" sz="quarter" idx="20"/>
          </p:nvPr>
        </p:nvSpPr>
        <p:spPr/>
        <p:txBody>
          <a:bodyPr/>
          <a:lstStyle>
            <a:lvl1pPr>
              <a:defRPr/>
            </a:lvl1pPr>
          </a:lstStyle>
          <a:p>
            <a:pPr>
              <a:defRPr/>
            </a:pPr>
            <a:fld id="{C5470BEA-5C48-4A6A-8AF1-E6E58A44A20F}" type="slidenum">
              <a:rPr lang="en-US" altLang="en-US"/>
              <a:pPr>
                <a:defRPr/>
              </a:pPr>
              <a:t>‹#›</a:t>
            </a:fld>
            <a:endParaRPr lang="en-US" altLang="en-US"/>
          </a:p>
        </p:txBody>
      </p:sp>
    </p:spTree>
    <p:extLst>
      <p:ext uri="{BB962C8B-B14F-4D97-AF65-F5344CB8AC3E}">
        <p14:creationId xmlns:p14="http://schemas.microsoft.com/office/powerpoint/2010/main" val="11910812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8"/>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1" name="Text Placeholder 3"/>
          <p:cNvSpPr>
            <a:spLocks noGrp="1"/>
          </p:cNvSpPr>
          <p:nvPr>
            <p:ph type="body" sz="half" idx="18"/>
          </p:nvPr>
        </p:nvSpPr>
        <p:spPr>
          <a:xfrm>
            <a:off x="999064" y="4873768"/>
            <a:ext cx="220503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9"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4" name="Text Placeholder 3"/>
          <p:cNvSpPr>
            <a:spLocks noGrp="1"/>
          </p:cNvSpPr>
          <p:nvPr>
            <p:ph type="body" sz="half" idx="19"/>
          </p:nvPr>
        </p:nvSpPr>
        <p:spPr>
          <a:xfrm>
            <a:off x="3425734" y="4873767"/>
            <a:ext cx="2200805"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lvl="0"/>
            <a:r>
              <a:rPr lang="en-US" noProof="0"/>
              <a:t>Click icon to add picture</a:t>
            </a:r>
            <a:endParaRPr lang="en-US" noProof="0" dirty="0"/>
          </a:p>
        </p:txBody>
      </p:sp>
      <p:sp>
        <p:nvSpPr>
          <p:cNvPr id="27" name="Text Placeholder 3"/>
          <p:cNvSpPr>
            <a:spLocks noGrp="1"/>
          </p:cNvSpPr>
          <p:nvPr>
            <p:ph type="body" sz="half" idx="20"/>
          </p:nvPr>
        </p:nvSpPr>
        <p:spPr>
          <a:xfrm>
            <a:off x="5853149" y="4873765"/>
            <a:ext cx="2201998" cy="659189"/>
          </a:xfrm>
        </p:spPr>
        <p:txBody>
          <a:bodyPr anchor="t"/>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2" name="Date Placeholder 3"/>
          <p:cNvSpPr>
            <a:spLocks noGrp="1"/>
          </p:cNvSpPr>
          <p:nvPr>
            <p:ph type="dt" sz="half" idx="23"/>
          </p:nvPr>
        </p:nvSpPr>
        <p:spPr/>
        <p:txBody>
          <a:bodyPr/>
          <a:lstStyle>
            <a:lvl1pPr>
              <a:defRPr/>
            </a:lvl1pPr>
          </a:lstStyle>
          <a:p>
            <a:pPr>
              <a:defRPr/>
            </a:pPr>
            <a:endParaRPr lang="en-US"/>
          </a:p>
        </p:txBody>
      </p:sp>
      <p:sp>
        <p:nvSpPr>
          <p:cNvPr id="13" name="Footer Placeholder 4"/>
          <p:cNvSpPr>
            <a:spLocks noGrp="1"/>
          </p:cNvSpPr>
          <p:nvPr>
            <p:ph type="ftr" sz="quarter" idx="24"/>
          </p:nvPr>
        </p:nvSpPr>
        <p:spPr/>
        <p:txBody>
          <a:bodyPr/>
          <a:lstStyle>
            <a:lvl1pPr>
              <a:defRPr/>
            </a:lvl1pPr>
          </a:lstStyle>
          <a:p>
            <a:pPr>
              <a:defRPr/>
            </a:pPr>
            <a:endParaRPr lang="en-US"/>
          </a:p>
        </p:txBody>
      </p:sp>
      <p:sp>
        <p:nvSpPr>
          <p:cNvPr id="14" name="Slide Number Placeholder 5"/>
          <p:cNvSpPr>
            <a:spLocks noGrp="1"/>
          </p:cNvSpPr>
          <p:nvPr>
            <p:ph type="sldNum" sz="quarter" idx="25"/>
          </p:nvPr>
        </p:nvSpPr>
        <p:spPr/>
        <p:txBody>
          <a:bodyPr/>
          <a:lstStyle>
            <a:lvl1pPr>
              <a:defRPr/>
            </a:lvl1pPr>
          </a:lstStyle>
          <a:p>
            <a:pPr>
              <a:defRPr/>
            </a:pPr>
            <a:fld id="{F808925E-43B4-4098-97FF-E80C139FFD5B}" type="slidenum">
              <a:rPr lang="en-US" altLang="en-US"/>
              <a:pPr>
                <a:defRPr/>
              </a:pPr>
              <a:t>‹#›</a:t>
            </a:fld>
            <a:endParaRPr lang="en-US" altLang="en-US"/>
          </a:p>
        </p:txBody>
      </p:sp>
    </p:spTree>
    <p:extLst>
      <p:ext uri="{BB962C8B-B14F-4D97-AF65-F5344CB8AC3E}">
        <p14:creationId xmlns:p14="http://schemas.microsoft.com/office/powerpoint/2010/main" val="161966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E48559-A4DB-4D90-8EEA-73E3D36F6EC7}" type="slidenum">
              <a:rPr lang="en-US" altLang="en-US"/>
              <a:pPr>
                <a:defRPr/>
              </a:pPr>
              <a:t>‹#›</a:t>
            </a:fld>
            <a:endParaRPr lang="en-US" altLang="en-US"/>
          </a:p>
        </p:txBody>
      </p:sp>
    </p:spTree>
    <p:extLst>
      <p:ext uri="{BB962C8B-B14F-4D97-AF65-F5344CB8AC3E}">
        <p14:creationId xmlns:p14="http://schemas.microsoft.com/office/powerpoint/2010/main" val="4104038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2073547-F705-42A3-BCAD-A9656C57BE50}" type="slidenum">
              <a:rPr lang="en-US" altLang="en-US"/>
              <a:pPr>
                <a:defRPr/>
              </a:pPr>
              <a:t>‹#›</a:t>
            </a:fld>
            <a:endParaRPr lang="en-US" altLang="en-US"/>
          </a:p>
        </p:txBody>
      </p:sp>
    </p:spTree>
    <p:extLst>
      <p:ext uri="{BB962C8B-B14F-4D97-AF65-F5344CB8AC3E}">
        <p14:creationId xmlns:p14="http://schemas.microsoft.com/office/powerpoint/2010/main" val="1885325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158EFE4-CD2B-4C7F-A275-04D3B8E58B14}" type="slidenum">
              <a:rPr lang="en-US" altLang="en-US"/>
              <a:pPr>
                <a:defRPr/>
              </a:pPr>
              <a:t>‹#›</a:t>
            </a:fld>
            <a:endParaRPr lang="en-US" altLang="en-US"/>
          </a:p>
        </p:txBody>
      </p:sp>
    </p:spTree>
    <p:extLst>
      <p:ext uri="{BB962C8B-B14F-4D97-AF65-F5344CB8AC3E}">
        <p14:creationId xmlns:p14="http://schemas.microsoft.com/office/powerpoint/2010/main" val="2912568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46E6393-27FA-4B9B-9AF8-F36BD2CD1969}" type="slidenum">
              <a:rPr lang="en-US" altLang="en-US"/>
              <a:pPr>
                <a:defRPr/>
              </a:pPr>
              <a:t>‹#›</a:t>
            </a:fld>
            <a:endParaRPr lang="en-US" altLang="en-US"/>
          </a:p>
        </p:txBody>
      </p:sp>
    </p:spTree>
    <p:extLst>
      <p:ext uri="{BB962C8B-B14F-4D97-AF65-F5344CB8AC3E}">
        <p14:creationId xmlns:p14="http://schemas.microsoft.com/office/powerpoint/2010/main" val="248612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9854577-7381-4D68-94C9-884E4ACE272B}" type="slidenum">
              <a:rPr lang="en-US" altLang="en-US"/>
              <a:pPr>
                <a:defRPr/>
              </a:pPr>
              <a:t>‹#›</a:t>
            </a:fld>
            <a:endParaRPr lang="en-US" altLang="en-US"/>
          </a:p>
        </p:txBody>
      </p:sp>
    </p:spTree>
    <p:extLst>
      <p:ext uri="{BB962C8B-B14F-4D97-AF65-F5344CB8AC3E}">
        <p14:creationId xmlns:p14="http://schemas.microsoft.com/office/powerpoint/2010/main" val="77296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1" y="1681163"/>
            <a:ext cx="3776661" cy="823912"/>
          </a:xfrm>
        </p:spPr>
        <p:txBody>
          <a:bodyPr anchor="b"/>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lvl="0"/>
            <a:r>
              <a:rPr lang="en-US"/>
              <a:t>Click to edit Master text styles</a:t>
            </a:r>
          </a:p>
        </p:txBody>
      </p:sp>
      <p:sp>
        <p:nvSpPr>
          <p:cNvPr id="6" name="Content Placeholder 5"/>
          <p:cNvSpPr>
            <a:spLocks noGrp="1"/>
          </p:cNvSpPr>
          <p:nvPr>
            <p:ph sz="quarter" idx="4"/>
          </p:nvPr>
        </p:nvSpPr>
        <p:spPr>
          <a:xfrm>
            <a:off x="4739881"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AFA45A0-04B2-464F-81F3-51EE7EC0CBAA}" type="slidenum">
              <a:rPr lang="en-US" altLang="en-US"/>
              <a:pPr>
                <a:defRPr/>
              </a:pPr>
              <a:t>‹#›</a:t>
            </a:fld>
            <a:endParaRPr lang="en-US" altLang="en-US"/>
          </a:p>
        </p:txBody>
      </p:sp>
    </p:spTree>
    <p:extLst>
      <p:ext uri="{BB962C8B-B14F-4D97-AF65-F5344CB8AC3E}">
        <p14:creationId xmlns:p14="http://schemas.microsoft.com/office/powerpoint/2010/main" val="4250709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4D9E106-02B0-4587-969E-33F92E0C6D61}" type="slidenum">
              <a:rPr lang="en-US" altLang="en-US"/>
              <a:pPr>
                <a:defRPr/>
              </a:pPr>
              <a:t>‹#›</a:t>
            </a:fld>
            <a:endParaRPr lang="en-US" altLang="en-US"/>
          </a:p>
        </p:txBody>
      </p:sp>
    </p:spTree>
    <p:extLst>
      <p:ext uri="{BB962C8B-B14F-4D97-AF65-F5344CB8AC3E}">
        <p14:creationId xmlns:p14="http://schemas.microsoft.com/office/powerpoint/2010/main" val="12576801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08F8772-2A0F-46E5-AD07-ECCF6CFEBDD9}" type="slidenum">
              <a:rPr lang="en-US" altLang="en-US"/>
              <a:pPr>
                <a:defRPr/>
              </a:pPr>
              <a:t>‹#›</a:t>
            </a:fld>
            <a:endParaRPr lang="en-US" altLang="en-US"/>
          </a:p>
        </p:txBody>
      </p:sp>
    </p:spTree>
    <p:extLst>
      <p:ext uri="{BB962C8B-B14F-4D97-AF65-F5344CB8AC3E}">
        <p14:creationId xmlns:p14="http://schemas.microsoft.com/office/powerpoint/2010/main" val="2546230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1"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96F5DAA-009F-4ABE-B2A4-1638DD8D07DA}" type="slidenum">
              <a:rPr lang="en-US" altLang="en-US"/>
              <a:pPr>
                <a:defRPr/>
              </a:pPr>
              <a:t>‹#›</a:t>
            </a:fld>
            <a:endParaRPr lang="en-US" altLang="en-US"/>
          </a:p>
        </p:txBody>
      </p:sp>
    </p:spTree>
    <p:extLst>
      <p:ext uri="{BB962C8B-B14F-4D97-AF65-F5344CB8AC3E}">
        <p14:creationId xmlns:p14="http://schemas.microsoft.com/office/powerpoint/2010/main" val="3356454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0001" y="2057400"/>
            <a:ext cx="2739019" cy="3811588"/>
          </a:xfrm>
        </p:spPr>
        <p:txBody>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A58FC45-A892-44E9-87CD-C4CB8160076B}" type="slidenum">
              <a:rPr lang="en-US" altLang="en-US"/>
              <a:pPr>
                <a:defRPr/>
              </a:pPr>
              <a:t>‹#›</a:t>
            </a:fld>
            <a:endParaRPr lang="en-US" altLang="en-US"/>
          </a:p>
        </p:txBody>
      </p:sp>
    </p:spTree>
    <p:extLst>
      <p:ext uri="{BB962C8B-B14F-4D97-AF65-F5344CB8AC3E}">
        <p14:creationId xmlns:p14="http://schemas.microsoft.com/office/powerpoint/2010/main" val="209230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6">
                <a:alpha val="84000"/>
              </a:schemeClr>
            </a:gs>
            <a:gs pos="74000">
              <a:schemeClr val="accent6">
                <a:lumMod val="40000"/>
                <a:lumOff val="60000"/>
              </a:schemeClr>
            </a:gs>
            <a:gs pos="93000">
              <a:schemeClr val="bg1">
                <a:lumMod val="65000"/>
                <a:lumOff val="35000"/>
              </a:schemeClr>
            </a:gs>
            <a:gs pos="86000">
              <a:schemeClr val="bg1">
                <a:lumMod val="50000"/>
                <a:lumOff val="50000"/>
              </a:schemeClr>
            </a:gs>
            <a:gs pos="100000">
              <a:schemeClr val="bg1"/>
            </a:gs>
          </a:gsLst>
          <a:lin ang="54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9788" y="1825625"/>
            <a:ext cx="7675562"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2"/>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a:p>
        </p:txBody>
      </p:sp>
      <p:sp>
        <p:nvSpPr>
          <p:cNvPr id="5" name="Footer Placeholder 4"/>
          <p:cNvSpPr>
            <a:spLocks noGrp="1"/>
          </p:cNvSpPr>
          <p:nvPr>
            <p:ph type="ftr" sz="quarter" idx="3"/>
          </p:nvPr>
        </p:nvSpPr>
        <p:spPr>
          <a:xfrm>
            <a:off x="3028950" y="6356352"/>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endParaRPr lang="en-US"/>
          </a:p>
        </p:txBody>
      </p:sp>
      <p:sp>
        <p:nvSpPr>
          <p:cNvPr id="6" name="Slide Number Placeholder 5"/>
          <p:cNvSpPr>
            <a:spLocks noGrp="1"/>
          </p:cNvSpPr>
          <p:nvPr>
            <p:ph type="sldNum" sz="quarter" idx="4"/>
          </p:nvPr>
        </p:nvSpPr>
        <p:spPr>
          <a:xfrm>
            <a:off x="6457950" y="6356352"/>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defRPr/>
            </a:pPr>
            <a:fld id="{8E586922-818A-4481-A64F-EDE3BBE1699F}"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804" r:id="rId12"/>
    <p:sldLayoutId id="2147483799" r:id="rId13"/>
    <p:sldLayoutId id="2147483800" r:id="rId14"/>
    <p:sldLayoutId id="2147483801" r:id="rId15"/>
    <p:sldLayoutId id="2147483802" r:id="rId16"/>
    <p:sldLayoutId id="2147483803" r:id="rId17"/>
  </p:sldLayoutIdLst>
  <p:txStyles>
    <p:titleStyle>
      <a:lvl1pPr algn="l" defTabSz="685800" rtl="0" eaLnBrk="0" fontAlgn="base" hangingPunct="0">
        <a:lnSpc>
          <a:spcPct val="90000"/>
        </a:lnSpc>
        <a:spcBef>
          <a:spcPct val="0"/>
        </a:spcBef>
        <a:spcAft>
          <a:spcPct val="0"/>
        </a:spcAft>
        <a:defRPr sz="440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vl2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2pPr>
      <a:lvl3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3pPr>
      <a:lvl4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4pPr>
      <a:lvl5pPr algn="l" defTabSz="685800" rtl="0" eaLnBrk="0" fontAlgn="base" hangingPunct="0">
        <a:lnSpc>
          <a:spcPct val="90000"/>
        </a:lnSpc>
        <a:spcBef>
          <a:spcPct val="0"/>
        </a:spcBef>
        <a:spcAft>
          <a:spcPct val="0"/>
        </a:spcAft>
        <a:defRPr sz="4400">
          <a:solidFill>
            <a:schemeClr val="tx1"/>
          </a:solidFill>
          <a:latin typeface="Corbel" panose="020B0503020204020204" pitchFamily="34" charset="0"/>
        </a:defRPr>
      </a:lvl5pPr>
      <a:lvl6pPr marL="457200" algn="l" defTabSz="685800" rtl="0" fontAlgn="base">
        <a:lnSpc>
          <a:spcPct val="90000"/>
        </a:lnSpc>
        <a:spcBef>
          <a:spcPct val="0"/>
        </a:spcBef>
        <a:spcAft>
          <a:spcPct val="0"/>
        </a:spcAft>
        <a:defRPr sz="4400">
          <a:solidFill>
            <a:schemeClr val="tx1"/>
          </a:solidFill>
          <a:latin typeface="Corbel" panose="020B0503020204020204" pitchFamily="34" charset="0"/>
        </a:defRPr>
      </a:lvl6pPr>
      <a:lvl7pPr marL="914400" algn="l" defTabSz="685800" rtl="0" fontAlgn="base">
        <a:lnSpc>
          <a:spcPct val="90000"/>
        </a:lnSpc>
        <a:spcBef>
          <a:spcPct val="0"/>
        </a:spcBef>
        <a:spcAft>
          <a:spcPct val="0"/>
        </a:spcAft>
        <a:defRPr sz="4400">
          <a:solidFill>
            <a:schemeClr val="tx1"/>
          </a:solidFill>
          <a:latin typeface="Corbel" panose="020B0503020204020204" pitchFamily="34" charset="0"/>
        </a:defRPr>
      </a:lvl7pPr>
      <a:lvl8pPr marL="1371600" algn="l" defTabSz="685800" rtl="0" fontAlgn="base">
        <a:lnSpc>
          <a:spcPct val="90000"/>
        </a:lnSpc>
        <a:spcBef>
          <a:spcPct val="0"/>
        </a:spcBef>
        <a:spcAft>
          <a:spcPct val="0"/>
        </a:spcAft>
        <a:defRPr sz="4400">
          <a:solidFill>
            <a:schemeClr val="tx1"/>
          </a:solidFill>
          <a:latin typeface="Corbel" panose="020B0503020204020204" pitchFamily="34" charset="0"/>
        </a:defRPr>
      </a:lvl8pPr>
      <a:lvl9pPr marL="1828800" algn="l" defTabSz="685800" rtl="0" fontAlgn="base">
        <a:lnSpc>
          <a:spcPct val="90000"/>
        </a:lnSpc>
        <a:spcBef>
          <a:spcPct val="0"/>
        </a:spcBef>
        <a:spcAft>
          <a:spcPct val="0"/>
        </a:spcAft>
        <a:defRPr sz="4400">
          <a:solidFill>
            <a:schemeClr val="tx1"/>
          </a:solidFill>
          <a:latin typeface="Corbel" panose="020B050302020402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subTitle" idx="1"/>
          </p:nvPr>
        </p:nvSpPr>
        <p:spPr>
          <a:xfrm>
            <a:off x="533400" y="457200"/>
            <a:ext cx="8077200" cy="4191000"/>
          </a:xfrm>
        </p:spPr>
        <p:txBody>
          <a:bodyPr>
            <a:normAutofit fontScale="92500" lnSpcReduction="20000"/>
          </a:bodyPr>
          <a:lstStyle/>
          <a:p>
            <a:pPr algn="ctr" eaLnBrk="1" fontAlgn="auto" hangingPunct="1">
              <a:spcAft>
                <a:spcPts val="0"/>
              </a:spcAft>
              <a:defRPr/>
            </a:pPr>
            <a:endParaRPr lang="en-US" altLang="en-US" b="1" dirty="0">
              <a:latin typeface="Calibri" panose="020F0502020204030204" pitchFamily="34" charset="0"/>
            </a:endParaRPr>
          </a:p>
          <a:p>
            <a:pPr algn="ctr" eaLnBrk="1" fontAlgn="auto" hangingPunct="1">
              <a:spcAft>
                <a:spcPts val="0"/>
              </a:spcAft>
              <a:defRPr/>
            </a:pPr>
            <a:r>
              <a:rPr lang="en-US" altLang="en-US" sz="4300" b="1" dirty="0">
                <a:solidFill>
                  <a:schemeClr val="bg1"/>
                </a:solidFill>
                <a:latin typeface="Calibri" panose="020F0502020204030204" pitchFamily="34" charset="0"/>
              </a:rPr>
              <a:t>Republic School District</a:t>
            </a:r>
          </a:p>
          <a:p>
            <a:pPr algn="ctr" eaLnBrk="1" fontAlgn="auto" hangingPunct="1">
              <a:spcAft>
                <a:spcPts val="0"/>
              </a:spcAft>
              <a:defRPr/>
            </a:pPr>
            <a:endParaRPr lang="en-US" altLang="en-US" sz="4300" b="1" dirty="0">
              <a:solidFill>
                <a:schemeClr val="bg1"/>
              </a:solidFill>
              <a:latin typeface="Calibri" panose="020F0502020204030204" pitchFamily="34" charset="0"/>
            </a:endParaRPr>
          </a:p>
          <a:p>
            <a:pPr algn="ctr" eaLnBrk="1" fontAlgn="auto" hangingPunct="1">
              <a:spcAft>
                <a:spcPts val="0"/>
              </a:spcAft>
              <a:defRPr/>
            </a:pPr>
            <a:r>
              <a:rPr lang="en-US" altLang="en-US" sz="4300" b="1" dirty="0">
                <a:solidFill>
                  <a:schemeClr val="bg1"/>
                </a:solidFill>
                <a:latin typeface="Calibri" panose="020F0502020204030204" pitchFamily="34" charset="0"/>
              </a:rPr>
              <a:t>Application for Project Approval for Progressive Design Build</a:t>
            </a:r>
          </a:p>
          <a:p>
            <a:pPr algn="ctr" eaLnBrk="1" fontAlgn="auto" hangingPunct="1">
              <a:spcAft>
                <a:spcPts val="0"/>
              </a:spcAft>
              <a:defRPr/>
            </a:pPr>
            <a:endParaRPr lang="en-US" altLang="en-US" sz="4300" dirty="0">
              <a:solidFill>
                <a:schemeClr val="bg1"/>
              </a:solidFill>
              <a:latin typeface="Calibri" panose="020F0502020204030204" pitchFamily="34" charset="0"/>
            </a:endParaRPr>
          </a:p>
          <a:p>
            <a:pPr algn="ctr" eaLnBrk="1" fontAlgn="auto" hangingPunct="1">
              <a:spcAft>
                <a:spcPts val="0"/>
              </a:spcAft>
              <a:defRPr/>
            </a:pPr>
            <a:r>
              <a:rPr lang="en-US" altLang="en-US" sz="4300" b="1" dirty="0">
                <a:solidFill>
                  <a:schemeClr val="bg1"/>
                </a:solidFill>
                <a:latin typeface="Calibri" panose="020F0502020204030204" pitchFamily="34" charset="0"/>
              </a:rPr>
              <a:t>Replacement 6-12 School</a:t>
            </a:r>
          </a:p>
          <a:p>
            <a:pPr algn="ctr" eaLnBrk="1" fontAlgn="auto" hangingPunct="1">
              <a:spcAft>
                <a:spcPts val="0"/>
              </a:spcAft>
              <a:defRPr/>
            </a:pPr>
            <a:r>
              <a:rPr lang="en-US" altLang="en-US" sz="4300" b="1" dirty="0">
                <a:solidFill>
                  <a:schemeClr val="bg1"/>
                </a:solidFill>
                <a:latin typeface="Calibri" panose="020F0502020204030204" pitchFamily="34" charset="0"/>
              </a:rPr>
              <a:t>July 23, 2020</a:t>
            </a:r>
          </a:p>
        </p:txBody>
      </p:sp>
      <p:sp>
        <p:nvSpPr>
          <p:cNvPr id="4099" name="Rectangle 7"/>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pic>
        <p:nvPicPr>
          <p:cNvPr id="2" name="Picture 1">
            <a:extLst>
              <a:ext uri="{FF2B5EF4-FFF2-40B4-BE49-F238E27FC236}">
                <a16:creationId xmlns:a16="http://schemas.microsoft.com/office/drawing/2014/main" id="{EA98C7D8-DA75-4DD7-A2F0-8BF4F0727095}"/>
              </a:ext>
            </a:extLst>
          </p:cNvPr>
          <p:cNvPicPr>
            <a:picLocks noChangeAspect="1"/>
          </p:cNvPicPr>
          <p:nvPr/>
        </p:nvPicPr>
        <p:blipFill>
          <a:blip r:embed="rId3"/>
          <a:stretch>
            <a:fillRect/>
          </a:stretch>
        </p:blipFill>
        <p:spPr>
          <a:xfrm>
            <a:off x="381000" y="5715000"/>
            <a:ext cx="847725" cy="819150"/>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612EA-7F68-438E-BD1C-28BA940063E0}"/>
              </a:ext>
            </a:extLst>
          </p:cNvPr>
          <p:cNvSpPr>
            <a:spLocks noGrp="1"/>
          </p:cNvSpPr>
          <p:nvPr>
            <p:ph type="title"/>
          </p:nvPr>
        </p:nvSpPr>
        <p:spPr/>
        <p:txBody>
          <a:bodyPr>
            <a:normAutofit/>
          </a:bodyPr>
          <a:lstStyle/>
          <a:p>
            <a:r>
              <a:rPr lang="en-US" sz="3200" b="1" dirty="0">
                <a:solidFill>
                  <a:schemeClr val="bg1"/>
                </a:solidFill>
              </a:rPr>
              <a:t>Special Consideration</a:t>
            </a:r>
          </a:p>
        </p:txBody>
      </p:sp>
      <p:sp>
        <p:nvSpPr>
          <p:cNvPr id="3" name="TextBox 2">
            <a:extLst>
              <a:ext uri="{FF2B5EF4-FFF2-40B4-BE49-F238E27FC236}">
                <a16:creationId xmlns:a16="http://schemas.microsoft.com/office/drawing/2014/main" id="{D9078D05-9CA2-4B7C-9C12-34DE4A9A622D}"/>
              </a:ext>
            </a:extLst>
          </p:cNvPr>
          <p:cNvSpPr txBox="1"/>
          <p:nvPr/>
        </p:nvSpPr>
        <p:spPr>
          <a:xfrm>
            <a:off x="628650" y="1690688"/>
            <a:ext cx="7677150" cy="4190314"/>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solidFill>
                  <a:schemeClr val="bg1"/>
                </a:solidFill>
              </a:rPr>
              <a:t>The District passes a bond for $4.5 million </a:t>
            </a:r>
          </a:p>
          <a:p>
            <a:pPr marL="742950" lvl="1" indent="-285750">
              <a:lnSpc>
                <a:spcPct val="150000"/>
              </a:lnSpc>
              <a:buFont typeface="Arial" panose="020B0604020202020204" pitchFamily="34" charset="0"/>
              <a:buChar char="•"/>
            </a:pPr>
            <a:r>
              <a:rPr lang="en-US" sz="2000" dirty="0">
                <a:solidFill>
                  <a:schemeClr val="bg1"/>
                </a:solidFill>
              </a:rPr>
              <a:t>District will receive $9 million in distressed school grant (Counts as local money)</a:t>
            </a:r>
          </a:p>
          <a:p>
            <a:pPr marL="742950" lvl="1" indent="-285750">
              <a:lnSpc>
                <a:spcPct val="150000"/>
              </a:lnSpc>
              <a:buFont typeface="Arial" panose="020B0604020202020204" pitchFamily="34" charset="0"/>
              <a:buChar char="•"/>
            </a:pPr>
            <a:r>
              <a:rPr lang="en-US" sz="2000" dirty="0">
                <a:solidFill>
                  <a:schemeClr val="bg1"/>
                </a:solidFill>
              </a:rPr>
              <a:t>District uses the above $13.5 million to get School Construction Assistance Program Matching money in amount of $6 to $7 million</a:t>
            </a:r>
          </a:p>
          <a:p>
            <a:pPr marL="742950" lvl="1" indent="-285750">
              <a:lnSpc>
                <a:spcPct val="150000"/>
              </a:lnSpc>
              <a:buFont typeface="Arial" panose="020B0604020202020204" pitchFamily="34" charset="0"/>
              <a:buChar char="•"/>
            </a:pPr>
            <a:r>
              <a:rPr lang="en-US" sz="2000" dirty="0">
                <a:solidFill>
                  <a:schemeClr val="bg1"/>
                </a:solidFill>
              </a:rPr>
              <a:t>Received additional $100k for planning and prep for project</a:t>
            </a:r>
          </a:p>
          <a:p>
            <a:pPr marL="285750" indent="-285750">
              <a:lnSpc>
                <a:spcPct val="150000"/>
              </a:lnSpc>
              <a:buFont typeface="Arial" panose="020B0604020202020204" pitchFamily="34" charset="0"/>
              <a:buChar char="•"/>
            </a:pPr>
            <a:r>
              <a:rPr lang="en-US" sz="2000" dirty="0">
                <a:solidFill>
                  <a:schemeClr val="bg1"/>
                </a:solidFill>
              </a:rPr>
              <a:t>Brings total to $20.5 million for the Total Project Costs</a:t>
            </a:r>
          </a:p>
          <a:p>
            <a:pPr marL="742950" lvl="1" indent="-285750">
              <a:lnSpc>
                <a:spcPct val="150000"/>
              </a:lnSpc>
              <a:buFont typeface="Arial" panose="020B0604020202020204" pitchFamily="34" charset="0"/>
              <a:buChar char="•"/>
            </a:pPr>
            <a:endParaRPr lang="en-US" sz="2000" dirty="0">
              <a:solidFill>
                <a:schemeClr val="bg1"/>
              </a:solidFill>
            </a:endParaRPr>
          </a:p>
        </p:txBody>
      </p:sp>
      <p:pic>
        <p:nvPicPr>
          <p:cNvPr id="4" name="Picture 3">
            <a:extLst>
              <a:ext uri="{FF2B5EF4-FFF2-40B4-BE49-F238E27FC236}">
                <a16:creationId xmlns:a16="http://schemas.microsoft.com/office/drawing/2014/main" id="{FB4F969A-AF28-46C0-BC41-798FADC38FD8}"/>
              </a:ext>
            </a:extLst>
          </p:cNvPr>
          <p:cNvPicPr>
            <a:picLocks noChangeAspect="1"/>
          </p:cNvPicPr>
          <p:nvPr/>
        </p:nvPicPr>
        <p:blipFill>
          <a:blip r:embed="rId3"/>
          <a:stretch>
            <a:fillRect/>
          </a:stretch>
        </p:blipFill>
        <p:spPr>
          <a:xfrm>
            <a:off x="204787" y="5855004"/>
            <a:ext cx="847725" cy="819150"/>
          </a:xfrm>
          <a:prstGeom prst="rect">
            <a:avLst/>
          </a:prstGeom>
        </p:spPr>
      </p:pic>
    </p:spTree>
    <p:extLst>
      <p:ext uri="{BB962C8B-B14F-4D97-AF65-F5344CB8AC3E}">
        <p14:creationId xmlns:p14="http://schemas.microsoft.com/office/powerpoint/2010/main" val="2913362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DD34-02C0-499F-B5EE-A8C06C4F0AC3}"/>
              </a:ext>
            </a:extLst>
          </p:cNvPr>
          <p:cNvSpPr>
            <a:spLocks noGrp="1"/>
          </p:cNvSpPr>
          <p:nvPr>
            <p:ph type="title"/>
          </p:nvPr>
        </p:nvSpPr>
        <p:spPr/>
        <p:txBody>
          <a:bodyPr>
            <a:normAutofit/>
          </a:bodyPr>
          <a:lstStyle/>
          <a:p>
            <a:r>
              <a:rPr lang="en-US" sz="3200" b="1" dirty="0">
                <a:solidFill>
                  <a:schemeClr val="bg1"/>
                </a:solidFill>
                <a:latin typeface="Calibri" panose="020F0502020204030204" pitchFamily="34" charset="0"/>
                <a:cs typeface="Calibri" panose="020F0502020204030204" pitchFamily="34" charset="0"/>
              </a:rPr>
              <a:t>What Have We Done with Prep Grant</a:t>
            </a:r>
          </a:p>
        </p:txBody>
      </p:sp>
      <p:sp>
        <p:nvSpPr>
          <p:cNvPr id="3" name="Content Placeholder 2">
            <a:extLst>
              <a:ext uri="{FF2B5EF4-FFF2-40B4-BE49-F238E27FC236}">
                <a16:creationId xmlns:a16="http://schemas.microsoft.com/office/drawing/2014/main" id="{4A11A0A8-B6A3-4FB5-903F-DFFDC509DBCC}"/>
              </a:ext>
            </a:extLst>
          </p:cNvPr>
          <p:cNvSpPr>
            <a:spLocks noGrp="1"/>
          </p:cNvSpPr>
          <p:nvPr>
            <p:ph idx="1"/>
          </p:nvPr>
        </p:nvSpPr>
        <p:spPr>
          <a:xfrm>
            <a:off x="734219" y="1828800"/>
            <a:ext cx="7675562" cy="4351338"/>
          </a:xfrm>
        </p:spPr>
        <p:txBody>
          <a:bodyPr/>
          <a:lstStyle/>
          <a:p>
            <a:r>
              <a:rPr lang="en-US" dirty="0">
                <a:solidFill>
                  <a:schemeClr val="bg1"/>
                </a:solidFill>
                <a:latin typeface="Calibri" panose="020F0502020204030204" pitchFamily="34" charset="0"/>
                <a:cs typeface="Calibri" panose="020F0502020204030204" pitchFamily="34" charset="0"/>
              </a:rPr>
              <a:t>Completed Educational Specifications</a:t>
            </a:r>
          </a:p>
          <a:p>
            <a:r>
              <a:rPr lang="en-US" dirty="0">
                <a:solidFill>
                  <a:schemeClr val="bg1"/>
                </a:solidFill>
                <a:latin typeface="Calibri" panose="020F0502020204030204" pitchFamily="34" charset="0"/>
                <a:cs typeface="Calibri" panose="020F0502020204030204" pitchFamily="34" charset="0"/>
              </a:rPr>
              <a:t>Completed the Hazardous Material Survey of Facility</a:t>
            </a:r>
          </a:p>
          <a:p>
            <a:r>
              <a:rPr lang="en-US" dirty="0">
                <a:solidFill>
                  <a:schemeClr val="bg1"/>
                </a:solidFill>
                <a:latin typeface="Calibri" panose="020F0502020204030204" pitchFamily="34" charset="0"/>
                <a:cs typeface="Calibri" panose="020F0502020204030204" pitchFamily="34" charset="0"/>
              </a:rPr>
              <a:t>Completed a boundary survey &amp; limited topographic survey</a:t>
            </a:r>
          </a:p>
          <a:p>
            <a:r>
              <a:rPr lang="en-US" dirty="0">
                <a:solidFill>
                  <a:schemeClr val="bg1"/>
                </a:solidFill>
                <a:latin typeface="Calibri" panose="020F0502020204030204" pitchFamily="34" charset="0"/>
                <a:cs typeface="Calibri" panose="020F0502020204030204" pitchFamily="34" charset="0"/>
              </a:rPr>
              <a:t>Completed the SEPA checklist and issued a DNS</a:t>
            </a:r>
          </a:p>
          <a:p>
            <a:r>
              <a:rPr lang="en-US" dirty="0">
                <a:solidFill>
                  <a:schemeClr val="bg1"/>
                </a:solidFill>
                <a:latin typeface="Calibri" panose="020F0502020204030204" pitchFamily="34" charset="0"/>
                <a:cs typeface="Calibri" panose="020F0502020204030204" pitchFamily="34" charset="0"/>
              </a:rPr>
              <a:t>Completed a limited Geo Technical Investigation along with a Stormwater Retention Study</a:t>
            </a:r>
          </a:p>
          <a:p>
            <a:r>
              <a:rPr lang="en-US" b="1" dirty="0">
                <a:solidFill>
                  <a:schemeClr val="bg1"/>
                </a:solidFill>
                <a:latin typeface="Calibri" panose="020F0502020204030204" pitchFamily="34" charset="0"/>
                <a:cs typeface="Calibri" panose="020F0502020204030204" pitchFamily="34" charset="0"/>
              </a:rPr>
              <a:t>WE ARE ALL READY TO GO GET TO WORK</a:t>
            </a:r>
          </a:p>
        </p:txBody>
      </p:sp>
      <p:pic>
        <p:nvPicPr>
          <p:cNvPr id="4" name="Picture 3">
            <a:extLst>
              <a:ext uri="{FF2B5EF4-FFF2-40B4-BE49-F238E27FC236}">
                <a16:creationId xmlns:a16="http://schemas.microsoft.com/office/drawing/2014/main" id="{3DE1E404-2B2B-400D-8F7D-323FBCD58C77}"/>
              </a:ext>
            </a:extLst>
          </p:cNvPr>
          <p:cNvPicPr>
            <a:picLocks noChangeAspect="1"/>
          </p:cNvPicPr>
          <p:nvPr/>
        </p:nvPicPr>
        <p:blipFill>
          <a:blip r:embed="rId3"/>
          <a:stretch>
            <a:fillRect/>
          </a:stretch>
        </p:blipFill>
        <p:spPr>
          <a:xfrm>
            <a:off x="204787" y="5770563"/>
            <a:ext cx="847725" cy="819150"/>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ADD34-02C0-499F-B5EE-A8C06C4F0AC3}"/>
              </a:ext>
            </a:extLst>
          </p:cNvPr>
          <p:cNvSpPr>
            <a:spLocks noGrp="1"/>
          </p:cNvSpPr>
          <p:nvPr>
            <p:ph type="title"/>
          </p:nvPr>
        </p:nvSpPr>
        <p:spPr/>
        <p:txBody>
          <a:bodyPr>
            <a:normAutofit/>
          </a:bodyPr>
          <a:lstStyle/>
          <a:p>
            <a:r>
              <a:rPr lang="en-US" sz="3200" b="1" dirty="0">
                <a:solidFill>
                  <a:schemeClr val="bg1"/>
                </a:solidFill>
                <a:latin typeface="Calibri" panose="020F0502020204030204" pitchFamily="34" charset="0"/>
                <a:cs typeface="Calibri" panose="020F0502020204030204" pitchFamily="34" charset="0"/>
              </a:rPr>
              <a:t>Responses to Questions</a:t>
            </a:r>
          </a:p>
        </p:txBody>
      </p:sp>
      <p:sp>
        <p:nvSpPr>
          <p:cNvPr id="3" name="Content Placeholder 2">
            <a:extLst>
              <a:ext uri="{FF2B5EF4-FFF2-40B4-BE49-F238E27FC236}">
                <a16:creationId xmlns:a16="http://schemas.microsoft.com/office/drawing/2014/main" id="{4A11A0A8-B6A3-4FB5-903F-DFFDC509DBCC}"/>
              </a:ext>
            </a:extLst>
          </p:cNvPr>
          <p:cNvSpPr>
            <a:spLocks noGrp="1"/>
          </p:cNvSpPr>
          <p:nvPr>
            <p:ph idx="1"/>
          </p:nvPr>
        </p:nvSpPr>
        <p:spPr>
          <a:xfrm>
            <a:off x="734219" y="1828800"/>
            <a:ext cx="7675562" cy="4351338"/>
          </a:xfrm>
        </p:spPr>
        <p:txBody>
          <a:bodyPr/>
          <a:lstStyle/>
          <a:p>
            <a:r>
              <a:rPr lang="en-US" b="1" dirty="0">
                <a:solidFill>
                  <a:schemeClr val="bg1"/>
                </a:solidFill>
                <a:latin typeface="Calibri" panose="020F0502020204030204" pitchFamily="34" charset="0"/>
                <a:cs typeface="Calibri" panose="020F0502020204030204" pitchFamily="34" charset="0"/>
              </a:rPr>
              <a:t>Question 1 – The School District hired MMEC to provide preliminary information for the bond committee and develop Ed Specs to get staff and community involved prior to the bond vote.  MMEC’s work was very preliminary and will be provided to all proposers, and they will not have an advantage over other proposers.</a:t>
            </a:r>
          </a:p>
          <a:p>
            <a:endParaRPr lang="en-US" b="1" dirty="0">
              <a:solidFill>
                <a:schemeClr val="bg1"/>
              </a:solidFill>
              <a:latin typeface="Calibri" panose="020F0502020204030204" pitchFamily="34" charset="0"/>
              <a:cs typeface="Calibri" panose="020F0502020204030204" pitchFamily="34" charset="0"/>
            </a:endParaRPr>
          </a:p>
          <a:p>
            <a:r>
              <a:rPr lang="en-US" b="1" dirty="0">
                <a:solidFill>
                  <a:schemeClr val="bg1"/>
                </a:solidFill>
                <a:latin typeface="Calibri" panose="020F0502020204030204" pitchFamily="34" charset="0"/>
                <a:cs typeface="Calibri" panose="020F0502020204030204" pitchFamily="34" charset="0"/>
              </a:rPr>
              <a:t>Question 2 – This is a one-time grant, if the bond fails on August 4, 2020 the project will not move forward.  The RFQ will not be issued until after the vote. </a:t>
            </a:r>
          </a:p>
        </p:txBody>
      </p:sp>
      <p:pic>
        <p:nvPicPr>
          <p:cNvPr id="4" name="Picture 3">
            <a:extLst>
              <a:ext uri="{FF2B5EF4-FFF2-40B4-BE49-F238E27FC236}">
                <a16:creationId xmlns:a16="http://schemas.microsoft.com/office/drawing/2014/main" id="{2EED2CDC-F6F5-40C8-A0E3-2A6A29983241}"/>
              </a:ext>
            </a:extLst>
          </p:cNvPr>
          <p:cNvPicPr>
            <a:picLocks noChangeAspect="1"/>
          </p:cNvPicPr>
          <p:nvPr/>
        </p:nvPicPr>
        <p:blipFill>
          <a:blip r:embed="rId3"/>
          <a:stretch>
            <a:fillRect/>
          </a:stretch>
        </p:blipFill>
        <p:spPr>
          <a:xfrm>
            <a:off x="204787" y="5714064"/>
            <a:ext cx="847725" cy="819150"/>
          </a:xfrm>
          <a:prstGeom prst="rect">
            <a:avLst/>
          </a:prstGeom>
        </p:spPr>
      </p:pic>
    </p:spTree>
    <p:extLst>
      <p:ext uri="{BB962C8B-B14F-4D97-AF65-F5344CB8AC3E}">
        <p14:creationId xmlns:p14="http://schemas.microsoft.com/office/powerpoint/2010/main" val="8440023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ChangeArrowheads="1"/>
          </p:cNvSpPr>
          <p:nvPr/>
        </p:nvSpPr>
        <p:spPr bwMode="auto">
          <a:xfrm>
            <a:off x="2933700" y="2971800"/>
            <a:ext cx="3276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4400" b="1" dirty="0">
                <a:solidFill>
                  <a:schemeClr val="bg1"/>
                </a:solidFill>
                <a:latin typeface="Calibri" panose="020F0502020204030204" pitchFamily="34" charset="0"/>
              </a:rPr>
              <a:t>Questions?</a:t>
            </a:r>
          </a:p>
        </p:txBody>
      </p:sp>
      <p:pic>
        <p:nvPicPr>
          <p:cNvPr id="2" name="Picture 1">
            <a:extLst>
              <a:ext uri="{FF2B5EF4-FFF2-40B4-BE49-F238E27FC236}">
                <a16:creationId xmlns:a16="http://schemas.microsoft.com/office/drawing/2014/main" id="{EEADD970-A6B3-47F1-88A1-4865C9D0405E}"/>
              </a:ext>
            </a:extLst>
          </p:cNvPr>
          <p:cNvPicPr>
            <a:picLocks noChangeAspect="1"/>
          </p:cNvPicPr>
          <p:nvPr/>
        </p:nvPicPr>
        <p:blipFill>
          <a:blip r:embed="rId3"/>
          <a:stretch>
            <a:fillRect/>
          </a:stretch>
        </p:blipFill>
        <p:spPr>
          <a:xfrm>
            <a:off x="228600" y="5791200"/>
            <a:ext cx="847725" cy="819150"/>
          </a:xfrm>
          <a:prstGeom prst="rect">
            <a:avLst/>
          </a:prstGeom>
        </p:spPr>
      </p:pic>
    </p:spTree>
    <p:extLst>
      <p:ext uri="{BB962C8B-B14F-4D97-AF65-F5344CB8AC3E}">
        <p14:creationId xmlns:p14="http://schemas.microsoft.com/office/powerpoint/2010/main" val="30534883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0" y="1036639"/>
            <a:ext cx="7391400" cy="4525963"/>
          </a:xfrm>
        </p:spPr>
        <p:txBody>
          <a:bodyPr/>
          <a:lstStyle/>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Team</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Scope </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Why PDB</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RCW 39.10</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Schedule</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Budget and Funding</a:t>
            </a:r>
          </a:p>
          <a:p>
            <a:pPr marL="990600" lvl="1" indent="-533400" eaLnBrk="1" fontAlgn="auto" hangingPunct="1">
              <a:spcAft>
                <a:spcPts val="0"/>
              </a:spcAft>
              <a:buFontTx/>
              <a:buAutoNum type="arabicPeriod"/>
              <a:defRPr/>
            </a:pPr>
            <a:r>
              <a:rPr lang="en-US" altLang="en-US" sz="3200" dirty="0">
                <a:solidFill>
                  <a:schemeClr val="bg1"/>
                </a:solidFill>
                <a:latin typeface="Calibri" panose="020F0502020204030204" pitchFamily="34" charset="0"/>
              </a:rPr>
              <a:t>Questions</a:t>
            </a:r>
            <a:endParaRPr lang="en-US" altLang="en-US" sz="4000" dirty="0">
              <a:solidFill>
                <a:schemeClr val="bg1"/>
              </a:solidFill>
              <a:latin typeface="Calibri" panose="020F0502020204030204" pitchFamily="34" charset="0"/>
            </a:endParaRPr>
          </a:p>
        </p:txBody>
      </p:sp>
      <p:sp>
        <p:nvSpPr>
          <p:cNvPr id="6147" name="Rectangle 5"/>
          <p:cNvSpPr>
            <a:spLocks noChangeArrowheads="1"/>
          </p:cNvSpPr>
          <p:nvPr/>
        </p:nvSpPr>
        <p:spPr bwMode="auto">
          <a:xfrm>
            <a:off x="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7"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Calibri" panose="020F0502020204030204" pitchFamily="34" charset="0"/>
                <a:ea typeface="+mn-ea"/>
                <a:cs typeface="+mn-cs"/>
              </a:rPr>
              <a:t>Agenda</a:t>
            </a:r>
          </a:p>
        </p:txBody>
      </p:sp>
      <p:pic>
        <p:nvPicPr>
          <p:cNvPr id="2" name="Picture 1">
            <a:extLst>
              <a:ext uri="{FF2B5EF4-FFF2-40B4-BE49-F238E27FC236}">
                <a16:creationId xmlns:a16="http://schemas.microsoft.com/office/drawing/2014/main" id="{341BB7F5-F972-4599-81E9-22DB0DB5DE3D}"/>
              </a:ext>
            </a:extLst>
          </p:cNvPr>
          <p:cNvPicPr>
            <a:picLocks noChangeAspect="1"/>
          </p:cNvPicPr>
          <p:nvPr/>
        </p:nvPicPr>
        <p:blipFill>
          <a:blip r:embed="rId3"/>
          <a:stretch>
            <a:fillRect/>
          </a:stretch>
        </p:blipFill>
        <p:spPr>
          <a:xfrm>
            <a:off x="174871" y="5776400"/>
            <a:ext cx="847725" cy="81915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4"/>
          <p:cNvSpPr>
            <a:spLocks noGrp="1"/>
          </p:cNvSpPr>
          <p:nvPr>
            <p:ph type="title"/>
          </p:nvPr>
        </p:nvSpPr>
        <p:spPr>
          <a:xfrm>
            <a:off x="457200" y="153990"/>
            <a:ext cx="8229600" cy="795337"/>
          </a:xfrm>
        </p:spPr>
        <p:txBody>
          <a:bodyPr/>
          <a:lstStyle/>
          <a:p>
            <a:pPr eaLnBrk="1" fontAlgn="auto" hangingPunct="1">
              <a:spcAft>
                <a:spcPts val="0"/>
              </a:spcAft>
              <a:defRPr/>
            </a:pPr>
            <a:r>
              <a:rPr lang="en-US" altLang="en-US" sz="3200" b="1" dirty="0">
                <a:solidFill>
                  <a:schemeClr val="tx1"/>
                </a:solidFill>
                <a:latin typeface="+mn-lt"/>
                <a:ea typeface="+mn-ea"/>
                <a:cs typeface="+mn-cs"/>
              </a:rPr>
              <a:t>Project Team</a:t>
            </a:r>
          </a:p>
        </p:txBody>
      </p:sp>
      <p:pic>
        <p:nvPicPr>
          <p:cNvPr id="2" name="Picture 1">
            <a:extLst>
              <a:ext uri="{FF2B5EF4-FFF2-40B4-BE49-F238E27FC236}">
                <a16:creationId xmlns:a16="http://schemas.microsoft.com/office/drawing/2014/main" id="{026095A3-3FD3-4A49-B22F-121CFD53187C}"/>
              </a:ext>
            </a:extLst>
          </p:cNvPr>
          <p:cNvPicPr>
            <a:picLocks noChangeAspect="1"/>
          </p:cNvPicPr>
          <p:nvPr/>
        </p:nvPicPr>
        <p:blipFill>
          <a:blip r:embed="rId3"/>
          <a:stretch>
            <a:fillRect/>
          </a:stretch>
        </p:blipFill>
        <p:spPr>
          <a:xfrm>
            <a:off x="277875" y="5901099"/>
            <a:ext cx="847725" cy="819150"/>
          </a:xfrm>
          <a:prstGeom prst="rect">
            <a:avLst/>
          </a:prstGeom>
        </p:spPr>
      </p:pic>
      <p:pic>
        <p:nvPicPr>
          <p:cNvPr id="3" name="Picture 2">
            <a:extLst>
              <a:ext uri="{FF2B5EF4-FFF2-40B4-BE49-F238E27FC236}">
                <a16:creationId xmlns:a16="http://schemas.microsoft.com/office/drawing/2014/main" id="{F1C226B3-196F-4039-B909-74608202FD83}"/>
              </a:ext>
            </a:extLst>
          </p:cNvPr>
          <p:cNvPicPr>
            <a:picLocks noChangeAspect="1"/>
          </p:cNvPicPr>
          <p:nvPr/>
        </p:nvPicPr>
        <p:blipFill>
          <a:blip r:embed="rId4"/>
          <a:stretch>
            <a:fillRect/>
          </a:stretch>
        </p:blipFill>
        <p:spPr>
          <a:xfrm>
            <a:off x="1752600" y="838200"/>
            <a:ext cx="5820238" cy="564693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612EA-7F68-438E-BD1C-28BA940063E0}"/>
              </a:ext>
            </a:extLst>
          </p:cNvPr>
          <p:cNvSpPr>
            <a:spLocks noGrp="1"/>
          </p:cNvSpPr>
          <p:nvPr>
            <p:ph type="title"/>
          </p:nvPr>
        </p:nvSpPr>
        <p:spPr/>
        <p:txBody>
          <a:bodyPr>
            <a:normAutofit/>
          </a:bodyPr>
          <a:lstStyle/>
          <a:p>
            <a:r>
              <a:rPr lang="en-US" sz="3200" b="1" dirty="0">
                <a:solidFill>
                  <a:schemeClr val="bg1"/>
                </a:solidFill>
              </a:rPr>
              <a:t>Scope of Replacement High School</a:t>
            </a:r>
          </a:p>
        </p:txBody>
      </p:sp>
      <p:sp>
        <p:nvSpPr>
          <p:cNvPr id="3" name="TextBox 2">
            <a:extLst>
              <a:ext uri="{FF2B5EF4-FFF2-40B4-BE49-F238E27FC236}">
                <a16:creationId xmlns:a16="http://schemas.microsoft.com/office/drawing/2014/main" id="{D9078D05-9CA2-4B7C-9C12-34DE4A9A622D}"/>
              </a:ext>
            </a:extLst>
          </p:cNvPr>
          <p:cNvSpPr txBox="1"/>
          <p:nvPr/>
        </p:nvSpPr>
        <p:spPr>
          <a:xfrm>
            <a:off x="628650" y="1690690"/>
            <a:ext cx="7677150" cy="3266985"/>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solidFill>
                  <a:schemeClr val="bg1"/>
                </a:solidFill>
              </a:rPr>
              <a:t>New 48,000 to 50,000 sq. ft. Secondary School Facility</a:t>
            </a:r>
          </a:p>
          <a:p>
            <a:pPr marL="285750" indent="-285750">
              <a:lnSpc>
                <a:spcPct val="150000"/>
              </a:lnSpc>
              <a:buFont typeface="Arial" panose="020B0604020202020204" pitchFamily="34" charset="0"/>
              <a:buChar char="•"/>
            </a:pPr>
            <a:r>
              <a:rPr lang="en-US" sz="2000" dirty="0">
                <a:solidFill>
                  <a:schemeClr val="bg1"/>
                </a:solidFill>
              </a:rPr>
              <a:t>Demolition of existing high school</a:t>
            </a:r>
          </a:p>
          <a:p>
            <a:pPr marL="285750" indent="-285750">
              <a:lnSpc>
                <a:spcPct val="150000"/>
              </a:lnSpc>
              <a:buFont typeface="Arial" panose="020B0604020202020204" pitchFamily="34" charset="0"/>
              <a:buChar char="•"/>
            </a:pPr>
            <a:r>
              <a:rPr lang="en-US" sz="2000" dirty="0">
                <a:solidFill>
                  <a:schemeClr val="bg1"/>
                </a:solidFill>
              </a:rPr>
              <a:t>Attached to an existing elementary school</a:t>
            </a:r>
          </a:p>
          <a:p>
            <a:pPr marL="285750" indent="-285750">
              <a:lnSpc>
                <a:spcPct val="150000"/>
              </a:lnSpc>
              <a:buFont typeface="Arial" panose="020B0604020202020204" pitchFamily="34" charset="0"/>
              <a:buChar char="•"/>
            </a:pPr>
            <a:r>
              <a:rPr lang="en-US" sz="2000" dirty="0">
                <a:solidFill>
                  <a:schemeClr val="bg1"/>
                </a:solidFill>
              </a:rPr>
              <a:t>Limited field work</a:t>
            </a:r>
          </a:p>
          <a:p>
            <a:pPr marL="285750" indent="-285750">
              <a:lnSpc>
                <a:spcPct val="150000"/>
              </a:lnSpc>
              <a:buFont typeface="Arial" panose="020B0604020202020204" pitchFamily="34" charset="0"/>
              <a:buChar char="•"/>
            </a:pPr>
            <a:r>
              <a:rPr lang="en-US" sz="2000" dirty="0">
                <a:solidFill>
                  <a:schemeClr val="bg1"/>
                </a:solidFill>
              </a:rPr>
              <a:t>High School and Middle School students will be in existing middle school building to be saved</a:t>
            </a:r>
          </a:p>
          <a:p>
            <a:pPr marL="285750" indent="-285750">
              <a:lnSpc>
                <a:spcPct val="150000"/>
              </a:lnSpc>
              <a:buFont typeface="Arial" panose="020B0604020202020204" pitchFamily="34" charset="0"/>
              <a:buChar char="•"/>
            </a:pPr>
            <a:r>
              <a:rPr lang="en-US" sz="2000" dirty="0">
                <a:solidFill>
                  <a:schemeClr val="bg1"/>
                </a:solidFill>
              </a:rPr>
              <a:t>Combine the District Office into the new facility</a:t>
            </a:r>
          </a:p>
        </p:txBody>
      </p:sp>
      <p:pic>
        <p:nvPicPr>
          <p:cNvPr id="4" name="Picture 3">
            <a:extLst>
              <a:ext uri="{FF2B5EF4-FFF2-40B4-BE49-F238E27FC236}">
                <a16:creationId xmlns:a16="http://schemas.microsoft.com/office/drawing/2014/main" id="{B1BA4D9B-DCBB-4721-8C45-806EAEECD59D}"/>
              </a:ext>
            </a:extLst>
          </p:cNvPr>
          <p:cNvPicPr>
            <a:picLocks noChangeAspect="1"/>
          </p:cNvPicPr>
          <p:nvPr/>
        </p:nvPicPr>
        <p:blipFill>
          <a:blip r:embed="rId3"/>
          <a:stretch>
            <a:fillRect/>
          </a:stretch>
        </p:blipFill>
        <p:spPr>
          <a:xfrm>
            <a:off x="204787" y="5873663"/>
            <a:ext cx="847725" cy="819150"/>
          </a:xfrm>
          <a:prstGeom prst="rect">
            <a:avLst/>
          </a:prstGeom>
        </p:spPr>
      </p:pic>
    </p:spTree>
    <p:extLst>
      <p:ext uri="{BB962C8B-B14F-4D97-AF65-F5344CB8AC3E}">
        <p14:creationId xmlns:p14="http://schemas.microsoft.com/office/powerpoint/2010/main" val="691024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65"/>
          <p:cNvSpPr>
            <a:spLocks noChangeArrowheads="1"/>
          </p:cNvSpPr>
          <p:nvPr/>
        </p:nvSpPr>
        <p:spPr bwMode="auto">
          <a:xfrm>
            <a:off x="609600" y="1219200"/>
            <a:ext cx="792480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endParaRPr lang="en-US" altLang="en-US" sz="2000"/>
          </a:p>
        </p:txBody>
      </p:sp>
      <p:sp>
        <p:nvSpPr>
          <p:cNvPr id="9"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Calibri" panose="020F0502020204030204" pitchFamily="34" charset="0"/>
                <a:ea typeface="+mn-ea"/>
                <a:cs typeface="+mn-cs"/>
              </a:rPr>
              <a:t>Bond Renderings</a:t>
            </a:r>
          </a:p>
        </p:txBody>
      </p:sp>
      <p:pic>
        <p:nvPicPr>
          <p:cNvPr id="2" name="Picture 1">
            <a:extLst>
              <a:ext uri="{FF2B5EF4-FFF2-40B4-BE49-F238E27FC236}">
                <a16:creationId xmlns:a16="http://schemas.microsoft.com/office/drawing/2014/main" id="{8C99F4E7-EFE4-4ADF-B9A7-FD9BA107863C}"/>
              </a:ext>
            </a:extLst>
          </p:cNvPr>
          <p:cNvPicPr>
            <a:picLocks noChangeAspect="1"/>
          </p:cNvPicPr>
          <p:nvPr/>
        </p:nvPicPr>
        <p:blipFill>
          <a:blip r:embed="rId3"/>
          <a:stretch>
            <a:fillRect/>
          </a:stretch>
        </p:blipFill>
        <p:spPr>
          <a:xfrm>
            <a:off x="6112932" y="3716002"/>
            <a:ext cx="2441015" cy="2936046"/>
          </a:xfrm>
          <a:prstGeom prst="rect">
            <a:avLst/>
          </a:prstGeom>
        </p:spPr>
      </p:pic>
      <p:pic>
        <p:nvPicPr>
          <p:cNvPr id="3" name="Picture 2">
            <a:extLst>
              <a:ext uri="{FF2B5EF4-FFF2-40B4-BE49-F238E27FC236}">
                <a16:creationId xmlns:a16="http://schemas.microsoft.com/office/drawing/2014/main" id="{1FF758E8-DCBF-43B0-9ECB-75CA593107A6}"/>
              </a:ext>
            </a:extLst>
          </p:cNvPr>
          <p:cNvPicPr>
            <a:picLocks noChangeAspect="1"/>
          </p:cNvPicPr>
          <p:nvPr/>
        </p:nvPicPr>
        <p:blipFill>
          <a:blip r:embed="rId4"/>
          <a:stretch>
            <a:fillRect/>
          </a:stretch>
        </p:blipFill>
        <p:spPr>
          <a:xfrm>
            <a:off x="5847540" y="222985"/>
            <a:ext cx="2971800" cy="3535646"/>
          </a:xfrm>
          <a:prstGeom prst="rect">
            <a:avLst/>
          </a:prstGeom>
        </p:spPr>
      </p:pic>
      <p:pic>
        <p:nvPicPr>
          <p:cNvPr id="4" name="Picture 3">
            <a:extLst>
              <a:ext uri="{FF2B5EF4-FFF2-40B4-BE49-F238E27FC236}">
                <a16:creationId xmlns:a16="http://schemas.microsoft.com/office/drawing/2014/main" id="{7430A546-F0AB-4821-8D80-F592AE50D359}"/>
              </a:ext>
            </a:extLst>
          </p:cNvPr>
          <p:cNvPicPr>
            <a:picLocks noChangeAspect="1"/>
          </p:cNvPicPr>
          <p:nvPr/>
        </p:nvPicPr>
        <p:blipFill>
          <a:blip r:embed="rId5"/>
          <a:stretch>
            <a:fillRect/>
          </a:stretch>
        </p:blipFill>
        <p:spPr>
          <a:xfrm>
            <a:off x="242377" y="1104900"/>
            <a:ext cx="5603960" cy="4648200"/>
          </a:xfrm>
          <a:prstGeom prst="rect">
            <a:avLst/>
          </a:prstGeom>
        </p:spPr>
      </p:pic>
      <p:pic>
        <p:nvPicPr>
          <p:cNvPr id="5" name="Picture 4">
            <a:extLst>
              <a:ext uri="{FF2B5EF4-FFF2-40B4-BE49-F238E27FC236}">
                <a16:creationId xmlns:a16="http://schemas.microsoft.com/office/drawing/2014/main" id="{1520932D-ECC8-4450-9216-82C74AFFA839}"/>
              </a:ext>
            </a:extLst>
          </p:cNvPr>
          <p:cNvPicPr>
            <a:picLocks noChangeAspect="1"/>
          </p:cNvPicPr>
          <p:nvPr/>
        </p:nvPicPr>
        <p:blipFill>
          <a:blip r:embed="rId6"/>
          <a:stretch>
            <a:fillRect/>
          </a:stretch>
        </p:blipFill>
        <p:spPr>
          <a:xfrm>
            <a:off x="185737" y="5884860"/>
            <a:ext cx="847725" cy="8191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ChangeArrowheads="1"/>
          </p:cNvSpPr>
          <p:nvPr/>
        </p:nvSpPr>
        <p:spPr bwMode="auto">
          <a:xfrm>
            <a:off x="533400" y="1219200"/>
            <a:ext cx="83058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Char char="•"/>
            </a:pPr>
            <a:r>
              <a:rPr lang="en-US" altLang="en-US" sz="2800" dirty="0">
                <a:solidFill>
                  <a:schemeClr val="bg1"/>
                </a:solidFill>
              </a:rPr>
              <a:t>Predictability:  Align Budget and Scope</a:t>
            </a:r>
          </a:p>
          <a:p>
            <a:pPr eaLnBrk="1" hangingPunct="1">
              <a:buFontTx/>
              <a:buChar char="•"/>
            </a:pPr>
            <a:endParaRPr lang="en-US" altLang="en-US" sz="2800" dirty="0">
              <a:solidFill>
                <a:schemeClr val="bg1"/>
              </a:solidFill>
            </a:endParaRPr>
          </a:p>
          <a:p>
            <a:pPr eaLnBrk="1" hangingPunct="1">
              <a:buFontTx/>
              <a:buChar char="•"/>
            </a:pPr>
            <a:r>
              <a:rPr lang="en-US" altLang="en-US" sz="2800" dirty="0">
                <a:solidFill>
                  <a:schemeClr val="bg1"/>
                </a:solidFill>
              </a:rPr>
              <a:t>Time to Market and Expedited Schedule</a:t>
            </a:r>
          </a:p>
          <a:p>
            <a:pPr eaLnBrk="1" hangingPunct="1">
              <a:buFontTx/>
              <a:buChar char="•"/>
            </a:pPr>
            <a:endParaRPr lang="en-US" altLang="en-US" sz="2800" dirty="0">
              <a:solidFill>
                <a:schemeClr val="bg1"/>
              </a:solidFill>
            </a:endParaRPr>
          </a:p>
          <a:p>
            <a:pPr eaLnBrk="1" hangingPunct="1">
              <a:buFontTx/>
              <a:buChar char="•"/>
            </a:pPr>
            <a:r>
              <a:rPr lang="en-US" altLang="en-US" sz="2800" dirty="0">
                <a:solidFill>
                  <a:schemeClr val="bg1"/>
                </a:solidFill>
              </a:rPr>
              <a:t>Early Cost Certainty </a:t>
            </a:r>
          </a:p>
          <a:p>
            <a:pPr eaLnBrk="1" hangingPunct="1">
              <a:buFontTx/>
              <a:buChar char="•"/>
            </a:pPr>
            <a:endParaRPr lang="en-US" altLang="en-US" sz="2800" dirty="0">
              <a:solidFill>
                <a:schemeClr val="bg1"/>
              </a:solidFill>
            </a:endParaRPr>
          </a:p>
          <a:p>
            <a:pPr eaLnBrk="1" hangingPunct="1">
              <a:buFontTx/>
              <a:buChar char="•"/>
            </a:pPr>
            <a:r>
              <a:rPr lang="en-US" altLang="en-US" sz="2800" dirty="0">
                <a:solidFill>
                  <a:schemeClr val="bg1"/>
                </a:solidFill>
              </a:rPr>
              <a:t>Single Contract for Owner with DB Team</a:t>
            </a:r>
          </a:p>
          <a:p>
            <a:pPr eaLnBrk="1" hangingPunct="1">
              <a:buFontTx/>
              <a:buChar char="•"/>
            </a:pPr>
            <a:endParaRPr lang="en-US" altLang="en-US" sz="2800" dirty="0">
              <a:solidFill>
                <a:schemeClr val="bg1"/>
              </a:solidFill>
            </a:endParaRPr>
          </a:p>
          <a:p>
            <a:pPr eaLnBrk="1" hangingPunct="1">
              <a:buFontTx/>
              <a:buChar char="•"/>
            </a:pPr>
            <a:r>
              <a:rPr lang="en-US" altLang="en-US" sz="2800" dirty="0">
                <a:solidFill>
                  <a:schemeClr val="bg1"/>
                </a:solidFill>
              </a:rPr>
              <a:t>Ability to </a:t>
            </a:r>
            <a:r>
              <a:rPr lang="en-US" altLang="en-US" sz="2800">
                <a:solidFill>
                  <a:schemeClr val="bg1"/>
                </a:solidFill>
              </a:rPr>
              <a:t>involve Community </a:t>
            </a:r>
            <a:r>
              <a:rPr lang="en-US" altLang="en-US" sz="2800" dirty="0">
                <a:solidFill>
                  <a:schemeClr val="bg1"/>
                </a:solidFill>
              </a:rPr>
              <a:t>&amp; local Sub-Contractors </a:t>
            </a:r>
          </a:p>
          <a:p>
            <a:pPr eaLnBrk="1" hangingPunct="1">
              <a:buFontTx/>
              <a:buChar char="•"/>
            </a:pPr>
            <a:endParaRPr lang="en-US" altLang="en-US" sz="2800" dirty="0"/>
          </a:p>
        </p:txBody>
      </p:sp>
      <p:sp>
        <p:nvSpPr>
          <p:cNvPr id="6"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mn-lt"/>
                <a:ea typeface="+mn-ea"/>
                <a:cs typeface="+mn-cs"/>
              </a:rPr>
              <a:t>Why Progressive Design Build?</a:t>
            </a:r>
          </a:p>
        </p:txBody>
      </p:sp>
      <p:pic>
        <p:nvPicPr>
          <p:cNvPr id="2" name="Picture 1">
            <a:extLst>
              <a:ext uri="{FF2B5EF4-FFF2-40B4-BE49-F238E27FC236}">
                <a16:creationId xmlns:a16="http://schemas.microsoft.com/office/drawing/2014/main" id="{F749B31A-61AA-47AB-8E1C-1A29C2516491}"/>
              </a:ext>
            </a:extLst>
          </p:cNvPr>
          <p:cNvPicPr>
            <a:picLocks noChangeAspect="1"/>
          </p:cNvPicPr>
          <p:nvPr/>
        </p:nvPicPr>
        <p:blipFill>
          <a:blip r:embed="rId3"/>
          <a:stretch>
            <a:fillRect/>
          </a:stretch>
        </p:blipFill>
        <p:spPr>
          <a:xfrm>
            <a:off x="152400" y="5791200"/>
            <a:ext cx="847725" cy="81915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7675350" cy="4351338"/>
          </a:xfrm>
        </p:spPr>
        <p:txBody>
          <a:bodyPr/>
          <a:lstStyle/>
          <a:p>
            <a:pPr marL="0" indent="0" eaLnBrk="1" fontAlgn="auto" hangingPunct="1">
              <a:spcAft>
                <a:spcPts val="0"/>
              </a:spcAft>
              <a:buNone/>
              <a:defRPr/>
            </a:pPr>
            <a:r>
              <a:rPr lang="en-US" sz="2800" b="1" dirty="0">
                <a:solidFill>
                  <a:schemeClr val="bg1"/>
                </a:solidFill>
                <a:latin typeface="Calibri" panose="020F0502020204030204" pitchFamily="34" charset="0"/>
              </a:rPr>
              <a:t>The project meets all criteria of the RCW:</a:t>
            </a:r>
          </a:p>
          <a:p>
            <a:pPr marL="457200" indent="-457200" eaLnBrk="1" fontAlgn="auto" hangingPunct="1">
              <a:spcAft>
                <a:spcPts val="0"/>
              </a:spcAft>
              <a:buFont typeface="+mj-lt"/>
              <a:buAutoNum type="alphaLcPeriod"/>
              <a:defRPr/>
            </a:pPr>
            <a:r>
              <a:rPr lang="en-US" dirty="0">
                <a:solidFill>
                  <a:schemeClr val="bg1"/>
                </a:solidFill>
                <a:latin typeface="Calibri" panose="020F0502020204030204" pitchFamily="34" charset="0"/>
              </a:rPr>
              <a:t>This project will be provided opportunity for greater innovation and efficiencies…</a:t>
            </a:r>
          </a:p>
          <a:p>
            <a:pPr marL="457200" indent="-457200" eaLnBrk="1" fontAlgn="auto" hangingPunct="1">
              <a:spcAft>
                <a:spcPts val="0"/>
              </a:spcAft>
              <a:buFont typeface="+mj-lt"/>
              <a:buAutoNum type="alphaLcPeriod"/>
              <a:defRPr/>
            </a:pPr>
            <a:r>
              <a:rPr lang="en-US" dirty="0">
                <a:solidFill>
                  <a:schemeClr val="bg1"/>
                </a:solidFill>
                <a:latin typeface="Calibri" panose="020F0502020204030204" pitchFamily="34" charset="0"/>
              </a:rPr>
              <a:t>This project will realize significant savings in project delivery time… </a:t>
            </a:r>
          </a:p>
          <a:p>
            <a:pPr marL="457200" indent="-457200" eaLnBrk="1" fontAlgn="auto" hangingPunct="1">
              <a:spcAft>
                <a:spcPts val="0"/>
              </a:spcAft>
              <a:buFont typeface="+mj-lt"/>
              <a:buAutoNum type="alphaLcPeriod"/>
              <a:defRPr/>
            </a:pPr>
            <a:r>
              <a:rPr lang="en-US" dirty="0">
                <a:solidFill>
                  <a:schemeClr val="bg1"/>
                </a:solidFill>
                <a:latin typeface="Calibri" panose="020F0502020204030204" pitchFamily="34" charset="0"/>
              </a:rPr>
              <a:t>The involvement of design build team is critical to in developing the construction methodology due to the location of the project…</a:t>
            </a:r>
          </a:p>
          <a:p>
            <a:pPr marL="0" indent="0" eaLnBrk="1" fontAlgn="auto" hangingPunct="1">
              <a:spcAft>
                <a:spcPts val="0"/>
              </a:spcAft>
              <a:buNone/>
              <a:defRPr/>
            </a:pPr>
            <a:r>
              <a:rPr lang="en-US" b="1" dirty="0">
                <a:solidFill>
                  <a:schemeClr val="bg1"/>
                </a:solidFill>
                <a:latin typeface="Calibri" panose="020F0502020204030204" pitchFamily="34" charset="0"/>
              </a:rPr>
              <a:t>The School District has put together </a:t>
            </a:r>
            <a:r>
              <a:rPr lang="en-US" b="1">
                <a:solidFill>
                  <a:schemeClr val="bg1"/>
                </a:solidFill>
                <a:latin typeface="Calibri" panose="020F0502020204030204" pitchFamily="34" charset="0"/>
              </a:rPr>
              <a:t>an experienced team.</a:t>
            </a:r>
            <a:endParaRPr lang="en-US" b="1" dirty="0">
              <a:solidFill>
                <a:schemeClr val="bg1"/>
              </a:solidFill>
              <a:latin typeface="Calibri" panose="020F0502020204030204" pitchFamily="34" charset="0"/>
            </a:endParaRPr>
          </a:p>
        </p:txBody>
      </p:sp>
      <p:sp>
        <p:nvSpPr>
          <p:cNvPr id="6"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Calibri" panose="020F0502020204030204" pitchFamily="34" charset="0"/>
                <a:ea typeface="+mn-ea"/>
                <a:cs typeface="+mn-cs"/>
              </a:rPr>
              <a:t>RCW 39.10.300</a:t>
            </a:r>
          </a:p>
        </p:txBody>
      </p:sp>
      <p:pic>
        <p:nvPicPr>
          <p:cNvPr id="3" name="Picture 2">
            <a:extLst>
              <a:ext uri="{FF2B5EF4-FFF2-40B4-BE49-F238E27FC236}">
                <a16:creationId xmlns:a16="http://schemas.microsoft.com/office/drawing/2014/main" id="{26A8F6C3-216F-468A-BE32-91CD1B3D2BCC}"/>
              </a:ext>
            </a:extLst>
          </p:cNvPr>
          <p:cNvPicPr>
            <a:picLocks noChangeAspect="1"/>
          </p:cNvPicPr>
          <p:nvPr/>
        </p:nvPicPr>
        <p:blipFill>
          <a:blip r:embed="rId3"/>
          <a:stretch>
            <a:fillRect/>
          </a:stretch>
        </p:blipFill>
        <p:spPr>
          <a:xfrm>
            <a:off x="228600" y="5840411"/>
            <a:ext cx="847725" cy="81915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1371600" y="2286002"/>
            <a:ext cx="632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a:p>
            <a:pPr eaLnBrk="1" hangingPunct="1"/>
            <a:endParaRPr lang="en-US" altLang="en-US"/>
          </a:p>
        </p:txBody>
      </p:sp>
      <p:sp>
        <p:nvSpPr>
          <p:cNvPr id="5"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mn-lt"/>
                <a:ea typeface="+mn-ea"/>
                <a:cs typeface="+mn-cs"/>
              </a:rPr>
              <a:t>Replacement High School Schedule</a:t>
            </a:r>
          </a:p>
        </p:txBody>
      </p:sp>
      <p:graphicFrame>
        <p:nvGraphicFramePr>
          <p:cNvPr id="2" name="Table 1">
            <a:extLst>
              <a:ext uri="{FF2B5EF4-FFF2-40B4-BE49-F238E27FC236}">
                <a16:creationId xmlns:a16="http://schemas.microsoft.com/office/drawing/2014/main" id="{7E694068-A477-4305-A21A-23FCE8F04690}"/>
              </a:ext>
            </a:extLst>
          </p:cNvPr>
          <p:cNvGraphicFramePr>
            <a:graphicFrameLocks noGrp="1"/>
          </p:cNvGraphicFramePr>
          <p:nvPr>
            <p:extLst>
              <p:ext uri="{D42A27DB-BD31-4B8C-83A1-F6EECF244321}">
                <p14:modId xmlns:p14="http://schemas.microsoft.com/office/powerpoint/2010/main" val="3138960404"/>
              </p:ext>
            </p:extLst>
          </p:nvPr>
        </p:nvGraphicFramePr>
        <p:xfrm>
          <a:off x="1219200" y="953077"/>
          <a:ext cx="6705600" cy="4083710"/>
        </p:xfrm>
        <a:graphic>
          <a:graphicData uri="http://schemas.openxmlformats.org/drawingml/2006/table">
            <a:tbl>
              <a:tblPr firstRow="1" firstCol="1" bandRow="1"/>
              <a:tblGrid>
                <a:gridCol w="3810000">
                  <a:extLst>
                    <a:ext uri="{9D8B030D-6E8A-4147-A177-3AD203B41FA5}">
                      <a16:colId xmlns:a16="http://schemas.microsoft.com/office/drawing/2014/main" val="883004192"/>
                    </a:ext>
                  </a:extLst>
                </a:gridCol>
                <a:gridCol w="1447800">
                  <a:extLst>
                    <a:ext uri="{9D8B030D-6E8A-4147-A177-3AD203B41FA5}">
                      <a16:colId xmlns:a16="http://schemas.microsoft.com/office/drawing/2014/main" val="4271296718"/>
                    </a:ext>
                  </a:extLst>
                </a:gridCol>
                <a:gridCol w="1447800">
                  <a:extLst>
                    <a:ext uri="{9D8B030D-6E8A-4147-A177-3AD203B41FA5}">
                      <a16:colId xmlns:a16="http://schemas.microsoft.com/office/drawing/2014/main" val="2278115389"/>
                    </a:ext>
                  </a:extLst>
                </a:gridCol>
              </a:tblGrid>
              <a:tr h="321370">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Description*</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Start</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Finish</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6007009"/>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PRC Meeting/Approval Letter</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7/23/2020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7/23/2020</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3290130"/>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Issue RFQ &amp; due date</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8/17/2020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9/10/2020</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90893"/>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Mandatory RFQ Meeting</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8/31/2020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8/31/2020</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5943652"/>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Addendum 1 issued if needed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9/5/2020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9/5/2020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9348119"/>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SOQ Due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9/10/2020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9/10/2020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6903986"/>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Issue RFP</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9/22/2020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9/22/2020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155637"/>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Interviews/Meetings</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9/29/2020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9/29/2020</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2130272"/>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RFP Submission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10/13/2020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10/13/2020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7970540"/>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Design Builder Selection &amp; Notify</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10/20/2020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10/27/2020</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8063961"/>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Design &amp; Construction</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11/01/2020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8/31/2022</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0720164"/>
                  </a:ext>
                </a:extLst>
              </a:tr>
              <a:tr h="321370">
                <a:tc>
                  <a:txBody>
                    <a:bodyPr/>
                    <a:lstStyle/>
                    <a:p>
                      <a:pPr marL="0" marR="0">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Project Completion/Punch/Move –in &amp; Closeout</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rPr>
                        <a:t>7/31/2022</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8/31/2023</a:t>
                      </a:r>
                      <a:endParaRPr lang="en-US"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42052167"/>
                  </a:ext>
                </a:extLst>
              </a:tr>
            </a:tbl>
          </a:graphicData>
        </a:graphic>
      </p:graphicFrame>
      <p:pic>
        <p:nvPicPr>
          <p:cNvPr id="3" name="Picture 2">
            <a:extLst>
              <a:ext uri="{FF2B5EF4-FFF2-40B4-BE49-F238E27FC236}">
                <a16:creationId xmlns:a16="http://schemas.microsoft.com/office/drawing/2014/main" id="{24FB6050-C9C2-4FD1-86EC-06A6E83BF442}"/>
              </a:ext>
            </a:extLst>
          </p:cNvPr>
          <p:cNvPicPr>
            <a:picLocks noChangeAspect="1"/>
          </p:cNvPicPr>
          <p:nvPr/>
        </p:nvPicPr>
        <p:blipFill>
          <a:blip r:embed="rId3"/>
          <a:stretch>
            <a:fillRect/>
          </a:stretch>
        </p:blipFill>
        <p:spPr>
          <a:xfrm>
            <a:off x="152400" y="5849898"/>
            <a:ext cx="847725" cy="81915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457200" y="153990"/>
            <a:ext cx="8229600" cy="795337"/>
          </a:xfrm>
          <a:prstGeom prst="rect">
            <a:avLst/>
          </a:prstGeom>
        </p:spPr>
        <p:txBody>
          <a:bodyPr anchor="ctr">
            <a:normAutofit/>
          </a:bodyPr>
          <a:lst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a:lstStyle>
          <a:p>
            <a:pPr fontAlgn="auto">
              <a:spcAft>
                <a:spcPts val="0"/>
              </a:spcAft>
              <a:defRPr/>
            </a:pPr>
            <a:r>
              <a:rPr lang="en-US" altLang="en-US" sz="3200" b="1" dirty="0">
                <a:solidFill>
                  <a:schemeClr val="bg1"/>
                </a:solidFill>
                <a:latin typeface="+mn-lt"/>
                <a:ea typeface="+mn-ea"/>
                <a:cs typeface="+mn-cs"/>
              </a:rPr>
              <a:t>Replacement High School Budget</a:t>
            </a:r>
          </a:p>
        </p:txBody>
      </p:sp>
      <p:sp>
        <p:nvSpPr>
          <p:cNvPr id="4" name="Rectangle 3">
            <a:extLst>
              <a:ext uri="{FF2B5EF4-FFF2-40B4-BE49-F238E27FC236}">
                <a16:creationId xmlns:a16="http://schemas.microsoft.com/office/drawing/2014/main" id="{4F09A39B-73A5-426E-BD26-0990314B9160}"/>
              </a:ext>
            </a:extLst>
          </p:cNvPr>
          <p:cNvSpPr/>
          <p:nvPr/>
        </p:nvSpPr>
        <p:spPr>
          <a:xfrm>
            <a:off x="445477" y="2309373"/>
            <a:ext cx="8229600" cy="2862322"/>
          </a:xfrm>
          <a:prstGeom prst="rect">
            <a:avLst/>
          </a:prstGeom>
        </p:spPr>
        <p:txBody>
          <a:bodyPr wrap="square">
            <a:spAutoFit/>
          </a:bodyPr>
          <a:lstStyle/>
          <a:p>
            <a:pPr marL="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Costs for Professional Services (A/E, Legal etc.)		$</a:t>
            </a:r>
            <a:r>
              <a:rPr lang="en-US" b="1" dirty="0">
                <a:solidFill>
                  <a:schemeClr val="bg1"/>
                </a:solidFill>
                <a:ea typeface="Times New Roman" panose="02020603050405020304" pitchFamily="18" charset="0"/>
                <a:cs typeface="Arial" panose="020B0604020202020204" pitchFamily="34" charset="0"/>
              </a:rPr>
              <a:t>1,108,700</a:t>
            </a:r>
            <a:endParaRPr lang="en-US" dirty="0">
              <a:solidFill>
                <a:schemeClr val="bg1"/>
              </a:solidFill>
              <a:ea typeface="Times New Roman" panose="02020603050405020304" pitchFamily="18" charset="0"/>
              <a:cs typeface="Times New Roman" panose="02020603050405020304" pitchFamily="18" charset="0"/>
            </a:endParaRPr>
          </a:p>
          <a:p>
            <a:pPr marL="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Estimated project construction costs </a:t>
            </a:r>
            <a:r>
              <a:rPr lang="en-US" i="1" dirty="0">
                <a:solidFill>
                  <a:schemeClr val="bg1"/>
                </a:solidFill>
                <a:ea typeface="Times New Roman" panose="02020603050405020304" pitchFamily="18" charset="0"/>
                <a:cs typeface="Arial" panose="020B0604020202020204" pitchFamily="34" charset="0"/>
              </a:rPr>
              <a:t>(including construction contingencies)</a:t>
            </a:r>
            <a:r>
              <a:rPr lang="en-US" dirty="0">
                <a:solidFill>
                  <a:schemeClr val="bg1"/>
                </a:solidFill>
                <a:ea typeface="Times New Roman" panose="02020603050405020304" pitchFamily="18" charset="0"/>
                <a:cs typeface="Arial" panose="020B0604020202020204" pitchFamily="34" charset="0"/>
              </a:rPr>
              <a:t>:		$</a:t>
            </a:r>
            <a:r>
              <a:rPr lang="en-US" b="1" dirty="0">
                <a:solidFill>
                  <a:schemeClr val="bg1"/>
                </a:solidFill>
                <a:ea typeface="Times New Roman" panose="02020603050405020304" pitchFamily="18" charset="0"/>
                <a:cs typeface="Arial" panose="020B0604020202020204" pitchFamily="34" charset="0"/>
              </a:rPr>
              <a:t>15,800,00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Equipment and furnishing costs		$</a:t>
            </a:r>
            <a:r>
              <a:rPr lang="en-US" b="1" dirty="0">
                <a:solidFill>
                  <a:schemeClr val="bg1"/>
                </a:solidFill>
                <a:ea typeface="Times New Roman" panose="02020603050405020304" pitchFamily="18" charset="0"/>
                <a:cs typeface="Arial" panose="020B0604020202020204" pitchFamily="34" charset="0"/>
              </a:rPr>
              <a:t>1,226,000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Off-site costs		$</a:t>
            </a:r>
            <a:r>
              <a:rPr lang="en-US" b="1" dirty="0">
                <a:solidFill>
                  <a:schemeClr val="bg1"/>
                </a:solidFill>
                <a:ea typeface="Times New Roman" panose="02020603050405020304" pitchFamily="18" charset="0"/>
                <a:cs typeface="Arial" panose="020B0604020202020204" pitchFamily="34" charset="0"/>
              </a:rPr>
              <a:t>200,000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5486400" algn="l"/>
                <a:tab pos="6172200" algn="r"/>
              </a:tabLst>
            </a:pPr>
            <a:r>
              <a:rPr lang="en-US" dirty="0">
                <a:solidFill>
                  <a:schemeClr val="bg1"/>
                </a:solidFill>
                <a:ea typeface="Times New Roman" panose="02020603050405020304" pitchFamily="18" charset="0"/>
                <a:cs typeface="Arial" panose="020B0604020202020204" pitchFamily="34" charset="0"/>
              </a:rPr>
              <a:t>Contract administration costs (owner, cm etc.)			$</a:t>
            </a:r>
            <a:r>
              <a:rPr lang="en-US" b="1" dirty="0">
                <a:solidFill>
                  <a:schemeClr val="bg1"/>
                </a:solidFill>
                <a:ea typeface="Times New Roman" panose="02020603050405020304" pitchFamily="18" charset="0"/>
                <a:cs typeface="Arial" panose="020B0604020202020204" pitchFamily="34" charset="0"/>
              </a:rPr>
              <a:t>800,000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Contingencies (design &amp; owner)		$</a:t>
            </a:r>
            <a:r>
              <a:rPr lang="en-US" b="1" dirty="0">
                <a:solidFill>
                  <a:schemeClr val="bg1"/>
                </a:solidFill>
                <a:ea typeface="Times New Roman" panose="02020603050405020304" pitchFamily="18" charset="0"/>
                <a:cs typeface="Arial" panose="020B0604020202020204" pitchFamily="34" charset="0"/>
              </a:rPr>
              <a:t>1,025,000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Other related project costs (briefly describe) 		$</a:t>
            </a:r>
            <a:r>
              <a:rPr lang="en-US" b="1" dirty="0">
                <a:solidFill>
                  <a:schemeClr val="bg1"/>
                </a:solidFill>
                <a:ea typeface="Times New Roman" panose="02020603050405020304" pitchFamily="18" charset="0"/>
                <a:cs typeface="Arial" panose="020B0604020202020204" pitchFamily="34" charset="0"/>
              </a:rPr>
              <a:t>300,000</a:t>
            </a:r>
            <a:endParaRPr lang="en-US" dirty="0">
              <a:solidFill>
                <a:schemeClr val="bg1"/>
              </a:solidFill>
              <a:ea typeface="Times New Roman" panose="02020603050405020304" pitchFamily="18" charset="0"/>
              <a:cs typeface="Times New Roman" panose="02020603050405020304" pitchFamily="18" charset="0"/>
            </a:endParaRPr>
          </a:p>
          <a:p>
            <a:pPr indent="457200">
              <a:spcBef>
                <a:spcPts val="0"/>
              </a:spcBef>
              <a:spcAft>
                <a:spcPts val="0"/>
              </a:spcAft>
              <a:tabLst>
                <a:tab pos="6172200" algn="r"/>
              </a:tabLst>
            </a:pPr>
            <a:r>
              <a:rPr lang="en-US" dirty="0">
                <a:solidFill>
                  <a:schemeClr val="bg1"/>
                </a:solidFill>
                <a:ea typeface="Times New Roman" panose="02020603050405020304" pitchFamily="18" charset="0"/>
                <a:cs typeface="Arial" panose="020B0604020202020204" pitchFamily="34" charset="0"/>
              </a:rPr>
              <a:t>Sales Tax (Construction &amp; Design)		included above</a:t>
            </a:r>
          </a:p>
          <a:p>
            <a:pPr indent="457200">
              <a:spcBef>
                <a:spcPts val="0"/>
              </a:spcBef>
              <a:spcAft>
                <a:spcPts val="0"/>
              </a:spcAft>
              <a:tabLst>
                <a:tab pos="6172200" algn="r"/>
              </a:tabLst>
            </a:pPr>
            <a:r>
              <a:rPr lang="en-US" b="1" dirty="0">
                <a:solidFill>
                  <a:schemeClr val="bg1"/>
                </a:solidFill>
                <a:ea typeface="Times New Roman" panose="02020603050405020304" pitchFamily="18" charset="0"/>
                <a:cs typeface="Arial" panose="020B0604020202020204" pitchFamily="34" charset="0"/>
              </a:rPr>
              <a:t>Total</a:t>
            </a:r>
            <a:r>
              <a:rPr lang="en-US" dirty="0">
                <a:solidFill>
                  <a:schemeClr val="bg1"/>
                </a:solidFill>
                <a:ea typeface="Times New Roman" panose="02020603050405020304" pitchFamily="18" charset="0"/>
                <a:cs typeface="Arial" panose="020B0604020202020204" pitchFamily="34" charset="0"/>
              </a:rPr>
              <a:t>		$</a:t>
            </a:r>
            <a:r>
              <a:rPr lang="en-US" b="1" dirty="0">
                <a:solidFill>
                  <a:schemeClr val="bg1"/>
                </a:solidFill>
                <a:ea typeface="Times New Roman" panose="02020603050405020304" pitchFamily="18" charset="0"/>
                <a:cs typeface="Arial" panose="020B0604020202020204" pitchFamily="34" charset="0"/>
              </a:rPr>
              <a:t>20,500,000</a:t>
            </a:r>
            <a:endParaRPr lang="en-US" dirty="0">
              <a:solidFill>
                <a:schemeClr val="bg1"/>
              </a:solidFill>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538611D1-1B28-4C63-A02D-643823809C4A}"/>
              </a:ext>
            </a:extLst>
          </p:cNvPr>
          <p:cNvSpPr txBox="1"/>
          <p:nvPr/>
        </p:nvSpPr>
        <p:spPr>
          <a:xfrm>
            <a:off x="468923" y="1143079"/>
            <a:ext cx="7696200" cy="400110"/>
          </a:xfrm>
          <a:prstGeom prst="rect">
            <a:avLst/>
          </a:prstGeom>
          <a:noFill/>
        </p:spPr>
        <p:txBody>
          <a:bodyPr wrap="square" rtlCol="0">
            <a:spAutoFit/>
          </a:bodyPr>
          <a:lstStyle/>
          <a:p>
            <a:r>
              <a:rPr lang="en-US" sz="2000" b="1" dirty="0">
                <a:solidFill>
                  <a:schemeClr val="bg1"/>
                </a:solidFill>
              </a:rPr>
              <a:t>August 4, 2020 is the ballot for a Bond.  60% approval needed</a:t>
            </a:r>
          </a:p>
        </p:txBody>
      </p:sp>
      <p:pic>
        <p:nvPicPr>
          <p:cNvPr id="2" name="Picture 1">
            <a:extLst>
              <a:ext uri="{FF2B5EF4-FFF2-40B4-BE49-F238E27FC236}">
                <a16:creationId xmlns:a16="http://schemas.microsoft.com/office/drawing/2014/main" id="{AC3AD6EA-514B-4BAC-B9A3-F8E591C12EED}"/>
              </a:ext>
            </a:extLst>
          </p:cNvPr>
          <p:cNvPicPr>
            <a:picLocks noChangeAspect="1"/>
          </p:cNvPicPr>
          <p:nvPr/>
        </p:nvPicPr>
        <p:blipFill>
          <a:blip r:embed="rId3"/>
          <a:stretch>
            <a:fillRect/>
          </a:stretch>
        </p:blipFill>
        <p:spPr>
          <a:xfrm>
            <a:off x="228600" y="5892928"/>
            <a:ext cx="847725" cy="819150"/>
          </a:xfrm>
          <a:prstGeom prst="rect">
            <a:avLst/>
          </a:prstGeom>
        </p:spPr>
      </p:pic>
    </p:spTree>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TM04033923[[fn=Depth]]</Template>
  <TotalTime>5988</TotalTime>
  <Words>647</Words>
  <Application>Microsoft Office PowerPoint</Application>
  <PresentationFormat>On-screen Show (4:3)</PresentationFormat>
  <Paragraphs>132</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Corbel</vt:lpstr>
      <vt:lpstr>Times New Roman</vt:lpstr>
      <vt:lpstr>Depth</vt:lpstr>
      <vt:lpstr>PowerPoint Presentation</vt:lpstr>
      <vt:lpstr>PowerPoint Presentation</vt:lpstr>
      <vt:lpstr>Project Team</vt:lpstr>
      <vt:lpstr>Scope of Replacement High School</vt:lpstr>
      <vt:lpstr>PowerPoint Presentation</vt:lpstr>
      <vt:lpstr>PowerPoint Presentation</vt:lpstr>
      <vt:lpstr>PowerPoint Presentation</vt:lpstr>
      <vt:lpstr>PowerPoint Presentation</vt:lpstr>
      <vt:lpstr>PowerPoint Presentation</vt:lpstr>
      <vt:lpstr>Special Consideration</vt:lpstr>
      <vt:lpstr>What Have We Done with Prep Grant</vt:lpstr>
      <vt:lpstr>Responses to Questions</vt:lpstr>
      <vt:lpstr>PowerPoint Presentation</vt:lpstr>
    </vt:vector>
  </TitlesOfParts>
  <Company>Olympic Associates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Dan Chandler</dc:creator>
  <cp:lastModifiedBy>Jeff Jurgensen</cp:lastModifiedBy>
  <cp:revision>249</cp:revision>
  <cp:lastPrinted>2015-12-01T21:58:33Z</cp:lastPrinted>
  <dcterms:created xsi:type="dcterms:W3CDTF">2007-08-13T18:14:17Z</dcterms:created>
  <dcterms:modified xsi:type="dcterms:W3CDTF">2020-07-22T03:54:54Z</dcterms:modified>
</cp:coreProperties>
</file>