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6" r:id="rId3"/>
    <p:sldId id="272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5" r:id="rId12"/>
    <p:sldId id="268" r:id="rId13"/>
    <p:sldId id="266" r:id="rId14"/>
    <p:sldId id="274" r:id="rId15"/>
    <p:sldId id="267" r:id="rId16"/>
    <p:sldId id="269" r:id="rId17"/>
    <p:sldId id="270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88704" autoAdjust="0"/>
  </p:normalViewPr>
  <p:slideViewPr>
    <p:cSldViewPr snapToGrid="0">
      <p:cViewPr varScale="1">
        <p:scale>
          <a:sx n="79" d="100"/>
          <a:sy n="79" d="100"/>
        </p:scale>
        <p:origin x="10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35AB6-9E85-4AD0-9B87-91BCDAC0FCE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B300A-FB0A-4D86-842B-D558BA2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85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91B42-856D-4FFA-9A69-20D112F5C3F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E1F8-56E5-4A1A-AAAF-8A200DC8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0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45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51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79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5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36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01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 Intro team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6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 Intro team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Vince – note</a:t>
            </a:r>
            <a:r>
              <a:rPr lang="en-US" baseline="0" dirty="0" smtClean="0"/>
              <a:t> integrated schedule planning with GC/CM, address details later. current status. Construction phasing is very prelim pending GC/CM involvement. Note this is self nominated (leave other for QA)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3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0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 – issues tha</a:t>
            </a:r>
            <a:r>
              <a:rPr lang="en-US" baseline="0" dirty="0" smtClean="0"/>
              <a:t>t will benefit from </a:t>
            </a:r>
            <a:r>
              <a:rPr lang="en-US" baseline="0" dirty="0" err="1" smtClean="0"/>
              <a:t>Cpntractor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involvment</a:t>
            </a:r>
            <a:r>
              <a:rPr lang="en-US" baseline="0" dirty="0" smtClean="0"/>
              <a:t> in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E1F8-56E5-4A1A-AAAF-8A200DC84B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5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5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7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9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1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8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0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0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EC957-C3CB-4E91-A186-9C5EE7ADA1C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5E606-3C32-4428-A188-1519B50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2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northgate elementary school seattl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"/>
          <a:stretch/>
        </p:blipFill>
        <p:spPr bwMode="auto">
          <a:xfrm>
            <a:off x="0" y="1"/>
            <a:ext cx="1220052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64330"/>
            <a:ext cx="12192000" cy="5593671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\\nac\100\Marketing\GraphicsStandards\Logos\NAC\Raster\Architecture\NAC-Architecture-BlackRGB-0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9516" y="6110178"/>
            <a:ext cx="1288567" cy="6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2090" y="1"/>
            <a:ext cx="12212614" cy="1264329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43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2090" y="-59174"/>
            <a:ext cx="12224704" cy="798721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/>
              <a:t>Northgate Elementary School</a:t>
            </a:r>
            <a:endParaRPr lang="en-US" sz="48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31750"/>
            <a:ext cx="12192000" cy="78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Project Review Committee Presentation – Seattle Public Schools September 26, 2019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45610"/>
            <a:ext cx="2725271" cy="10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41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20818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PROJECT OVERVIEW – CONCEPTUAL PHASING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1" y="1033463"/>
            <a:ext cx="3203122" cy="3113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093" y="1033463"/>
            <a:ext cx="3142909" cy="3153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702" y="1033463"/>
            <a:ext cx="3088516" cy="31537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531" y="4249249"/>
            <a:ext cx="3810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Earlier Phases of Construction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Extensive coordination needed for productive school and construction activities.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Coordinate temp areas for play, parking, drop-off etc.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7322" y="4289963"/>
            <a:ext cx="36004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Later Phases of Construction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Coordinate move from existing building to new.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Coordinate temp area for play and parking in new school zone while demo and site work proceed at existing school zone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79702" y="4289963"/>
            <a:ext cx="3600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Project Completion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Coordinate transition from temp heat source to final geo-well ground source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(note proposed design study is preliminary)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63050" y="1670587"/>
            <a:ext cx="1438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New 2 story school  building</a:t>
            </a: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0207912" y="2043958"/>
            <a:ext cx="1438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Parking / Drop-off areas</a:t>
            </a: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29944" y="2130671"/>
            <a:ext cx="571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Gym on lower plateau</a:t>
            </a: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37137" y="2881951"/>
            <a:ext cx="571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Play areas</a:t>
            </a: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471"/>
            <a:ext cx="2291256" cy="9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8913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GC/CM AS APPROPRIATE DELIVERY METHOD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471"/>
            <a:ext cx="2291256" cy="923530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342524" y="1008634"/>
            <a:ext cx="11704333" cy="51309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5000"/>
              </a:lnSpc>
              <a:buFontTx/>
              <a:buChar char="-"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no interim site for this school so this will be phased </a:t>
            </a: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occupied </a:t>
            </a: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construction.</a:t>
            </a:r>
          </a:p>
          <a:p>
            <a:pPr marL="457200" indent="-457200">
              <a:lnSpc>
                <a:spcPct val="85000"/>
              </a:lnSpc>
              <a:buFontTx/>
              <a:buChar char="-"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very constrained site for the scope of work (size, shape and topo).</a:t>
            </a:r>
          </a:p>
          <a:p>
            <a:pPr marL="457200" indent="-457200">
              <a:lnSpc>
                <a:spcPct val="85000"/>
              </a:lnSpc>
              <a:buFontTx/>
              <a:buChar char="-"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Critical coordination needed with contractor and school to ensure a safe and secure school setting during construction. </a:t>
            </a:r>
          </a:p>
          <a:p>
            <a:pPr marL="457200" indent="-457200">
              <a:lnSpc>
                <a:spcPct val="85000"/>
              </a:lnSpc>
              <a:buFontTx/>
              <a:buChar char="-"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School has 25% homeless and 40% transient students leading to the higher need for special programs and afterschool services. A highly qualified GC/CM is </a:t>
            </a: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critical to </a:t>
            </a: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coordinate construction with specialized needs of school.</a:t>
            </a:r>
            <a:endParaRPr 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85000"/>
              </a:lnSpc>
              <a:buFontTx/>
              <a:buChar char="-"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Current </a:t>
            </a: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market conditions indicate labor shortages, bidders </a:t>
            </a: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 more </a:t>
            </a: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reluctant to hard bid </a:t>
            </a: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technically challenging project </a:t>
            </a: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like this.</a:t>
            </a:r>
          </a:p>
          <a:p>
            <a:pPr marL="457200" indent="-457200">
              <a:lnSpc>
                <a:spcPct val="85000"/>
              </a:lnSpc>
              <a:buFontTx/>
              <a:buChar char="-"/>
            </a:pP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Residential neighborhood and limited site area requires  added planning of construction hauling, staging and laydown areas.</a:t>
            </a:r>
          </a:p>
          <a:p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8913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PUBLIC BENEFIT</a:t>
            </a:r>
            <a:endParaRPr lang="en-US" sz="36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36814" y="1077015"/>
            <a:ext cx="11250386" cy="63227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GC/CM selection based on qualifications and relevant experience will be critical to success of project with significant site constraints, schedule requirements and sensitivity to active school needs.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 participation will improve GC/CM familiarity with issues and reduce errors or omissions, thus saving cost and improving quality.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GC/CM will participate in developing the schedule and phasing to help ensure timely turn-over of spaces.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 tier contractors are more likely to compete for this project as a GC/CM, leading to likelihood of improved quality, timely completion, better sub coverage and better safety and integration with school.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Earlier cost information to better manage budget and prioritize needs.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471"/>
            <a:ext cx="2291256" cy="9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8913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AGENCY EXPERINCE</a:t>
            </a:r>
            <a:endParaRPr lang="en-US" sz="3600" dirty="0"/>
          </a:p>
        </p:txBody>
      </p:sp>
      <p:pic>
        <p:nvPicPr>
          <p:cNvPr id="1026" name="Picture 2" descr="Seattle Public Schoo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10943"/>
            <a:ext cx="947057" cy="9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12270" y="1019177"/>
            <a:ext cx="11979729" cy="15322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Seattle Public Schools list of major projects last 6 years and all GC/CM projects: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44559"/>
              </p:ext>
            </p:extLst>
          </p:nvPr>
        </p:nvGraphicFramePr>
        <p:xfrm>
          <a:off x="365094" y="1594785"/>
          <a:ext cx="11461811" cy="3968633"/>
        </p:xfrm>
        <a:graphic>
          <a:graphicData uri="http://schemas.openxmlformats.org/drawingml/2006/table">
            <a:tbl>
              <a:tblPr/>
              <a:tblGrid>
                <a:gridCol w="2085721">
                  <a:extLst>
                    <a:ext uri="{9D8B030D-6E8A-4147-A177-3AD203B41FA5}">
                      <a16:colId xmlns:a16="http://schemas.microsoft.com/office/drawing/2014/main" val="3644602805"/>
                    </a:ext>
                  </a:extLst>
                </a:gridCol>
                <a:gridCol w="1354271">
                  <a:extLst>
                    <a:ext uri="{9D8B030D-6E8A-4147-A177-3AD203B41FA5}">
                      <a16:colId xmlns:a16="http://schemas.microsoft.com/office/drawing/2014/main" val="2331051336"/>
                    </a:ext>
                  </a:extLst>
                </a:gridCol>
                <a:gridCol w="840083">
                  <a:extLst>
                    <a:ext uri="{9D8B030D-6E8A-4147-A177-3AD203B41FA5}">
                      <a16:colId xmlns:a16="http://schemas.microsoft.com/office/drawing/2014/main" val="2839707248"/>
                    </a:ext>
                  </a:extLst>
                </a:gridCol>
                <a:gridCol w="601093">
                  <a:extLst>
                    <a:ext uri="{9D8B030D-6E8A-4147-A177-3AD203B41FA5}">
                      <a16:colId xmlns:a16="http://schemas.microsoft.com/office/drawing/2014/main" val="4228314094"/>
                    </a:ext>
                  </a:extLst>
                </a:gridCol>
                <a:gridCol w="617991">
                  <a:extLst>
                    <a:ext uri="{9D8B030D-6E8A-4147-A177-3AD203B41FA5}">
                      <a16:colId xmlns:a16="http://schemas.microsoft.com/office/drawing/2014/main" val="730776933"/>
                    </a:ext>
                  </a:extLst>
                </a:gridCol>
                <a:gridCol w="463493">
                  <a:extLst>
                    <a:ext uri="{9D8B030D-6E8A-4147-A177-3AD203B41FA5}">
                      <a16:colId xmlns:a16="http://schemas.microsoft.com/office/drawing/2014/main" val="1252050132"/>
                    </a:ext>
                  </a:extLst>
                </a:gridCol>
                <a:gridCol w="2085721">
                  <a:extLst>
                    <a:ext uri="{9D8B030D-6E8A-4147-A177-3AD203B41FA5}">
                      <a16:colId xmlns:a16="http://schemas.microsoft.com/office/drawing/2014/main" val="4084244656"/>
                    </a:ext>
                  </a:extLst>
                </a:gridCol>
                <a:gridCol w="1354271">
                  <a:extLst>
                    <a:ext uri="{9D8B030D-6E8A-4147-A177-3AD203B41FA5}">
                      <a16:colId xmlns:a16="http://schemas.microsoft.com/office/drawing/2014/main" val="3627270983"/>
                    </a:ext>
                  </a:extLst>
                </a:gridCol>
                <a:gridCol w="840083">
                  <a:extLst>
                    <a:ext uri="{9D8B030D-6E8A-4147-A177-3AD203B41FA5}">
                      <a16:colId xmlns:a16="http://schemas.microsoft.com/office/drawing/2014/main" val="2567031723"/>
                    </a:ext>
                  </a:extLst>
                </a:gridCol>
                <a:gridCol w="601093">
                  <a:extLst>
                    <a:ext uri="{9D8B030D-6E8A-4147-A177-3AD203B41FA5}">
                      <a16:colId xmlns:a16="http://schemas.microsoft.com/office/drawing/2014/main" val="791188782"/>
                    </a:ext>
                  </a:extLst>
                </a:gridCol>
                <a:gridCol w="617991">
                  <a:extLst>
                    <a:ext uri="{9D8B030D-6E8A-4147-A177-3AD203B41FA5}">
                      <a16:colId xmlns:a16="http://schemas.microsoft.com/office/drawing/2014/main" val="1759456986"/>
                    </a:ext>
                  </a:extLst>
                </a:gridCol>
              </a:tblGrid>
              <a:tr h="226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Project Name</a:t>
                      </a: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Scale / Description</a:t>
                      </a: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Delivery Method</a:t>
                      </a: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Completion</a:t>
                      </a: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Project Cost</a:t>
                      </a: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Project Name</a:t>
                      </a: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Scale / Description</a:t>
                      </a: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Delivery Method</a:t>
                      </a: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Completion</a:t>
                      </a: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Project Cost</a:t>
                      </a: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67358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Nathan Hale High School Auditorium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New Addition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2004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$10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Thornton Creek Elementary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New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2016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$42.8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665303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Roosevelt High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Complete Renovation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2006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$84.5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Cascadia Elementary School 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New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2017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$45.7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008671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Cleveland High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Complete Renovation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2007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$67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Cedar Park - New School 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2017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$1.5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749671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Garfield High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Complete Renovation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2008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$87.5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Decatur New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2017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$1.5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712543"/>
                  </a:ext>
                </a:extLst>
              </a:tr>
              <a:tr h="4420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Denny Middle School / Chief Sealth High School Project 3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Community / Athletic Fields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2011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$5.9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Jane Addams Middle School 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2017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$13.1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556806"/>
                  </a:ext>
                </a:extLst>
              </a:tr>
              <a:tr h="65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Denny Middle School / Chief Sealth High School  Projects 1 &amp; 2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Sealth HS 230,000 SF Modernization / Denny MS -New Building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2017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$149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Meany Middle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2017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$30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017496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Ingram High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Classroom Addition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2019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$41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Olympic Hills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Elemetnary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Replacement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2017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$45.2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08738"/>
                  </a:ext>
                </a:extLst>
              </a:tr>
              <a:tr h="15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Fairmont Park Elementary School 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Modernization &amp; Addition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2014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$19.4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Robert Eagle Staff MS/Liction Springs Program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New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2017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$76.4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118759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Mann Middle School 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Winter 2014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$12.8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Loyal Heights Elementary School 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Modernizatoin &amp; Addition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2018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$46.5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62673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Cedar Park - Interim Site 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2015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$10.7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Lincoln High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2019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$101.3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651159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Arbor Heights Elementary School 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Replacement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2016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$40.9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Queen Ann Elementary School 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Addition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2019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$19.3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421090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Genessee Hill Elementary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Replacement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2016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$41.2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Bagley Elementary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Modernization &amp; Addition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GC/CM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2020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$40.3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621316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Hazel Wolf K8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Replacement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2016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$39.6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Wing Luke Elementary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Wing Luke Elementary School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2021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$47.5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664919"/>
                  </a:ext>
                </a:extLst>
              </a:tr>
              <a:tr h="22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Seattle World School @TT Minor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Modernization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D/B/B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Fall 2016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$20.2 M</a:t>
                      </a: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650" marR="6650" marT="6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0668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10800000" flipH="1" flipV="1">
            <a:off x="4694355" y="3579101"/>
            <a:ext cx="524296" cy="277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58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212271" y="18913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PROJECT TEAM – ORGANIZATIONAL CHART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8" b="22298"/>
          <a:stretch/>
        </p:blipFill>
        <p:spPr>
          <a:xfrm>
            <a:off x="314960" y="968177"/>
            <a:ext cx="11275438" cy="57770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4320" y="5537200"/>
            <a:ext cx="1117600" cy="162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8913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PROJECT TEAM’S QUALIFICATIONS</a:t>
            </a:r>
            <a:endParaRPr lang="en-US" sz="36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795813" y="876301"/>
            <a:ext cx="6945274" cy="61670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/>
              <a:t>Richard Best, Seattle Public Schools</a:t>
            </a:r>
          </a:p>
          <a:p>
            <a:pPr>
              <a:lnSpc>
                <a:spcPct val="60000"/>
              </a:lnSpc>
              <a:spcBef>
                <a:spcPts val="0"/>
              </a:spcBef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Director of Capital Projects and Planning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32 years of industry experience, 7 GC/CM projects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Eric Becker, </a:t>
            </a:r>
            <a:r>
              <a:rPr lang="en-US" sz="2800" dirty="0"/>
              <a:t>Seattle Public Schools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Project Manager 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30 years of industry experience, 6 GC/CM projects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Vincent Gonzales, </a:t>
            </a:r>
            <a:r>
              <a:rPr lang="en-US" sz="2800" dirty="0"/>
              <a:t>Seattle Public Schools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Manager 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years of industry experience,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GC/CM project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Kevin Flanagan, NAC Architecture</a:t>
            </a:r>
            <a:endParaRPr lang="en-US" sz="2800" dirty="0"/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 in Charge, Educational Planner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years of industry experience,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GC/CM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Matt Rumbaugh, </a:t>
            </a:r>
            <a:r>
              <a:rPr lang="en-US" sz="2800" dirty="0"/>
              <a:t>NAC Architecture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Project Manager, Principal 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years of industry experience,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GC/CM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Amy Jain, </a:t>
            </a:r>
            <a:r>
              <a:rPr lang="en-US" sz="2800" dirty="0"/>
              <a:t>NAC Architecture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Architect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years of industry experience,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GC/CM project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3289"/>
            <a:ext cx="2343807" cy="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8913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36814" y="1224643"/>
            <a:ext cx="11250386" cy="63227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meets the criteria for GC/CM.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team has the necessary qualifications.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GC/CM delivery provides a fiscal benefit for a phased occupied project on a site with multiple constraints. 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3289"/>
            <a:ext cx="2343807" cy="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8913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QUESTIONS</a:t>
            </a:r>
            <a:endParaRPr lang="en-US" sz="3600" dirty="0"/>
          </a:p>
        </p:txBody>
      </p:sp>
      <p:pic>
        <p:nvPicPr>
          <p:cNvPr id="2" name="Picture 2" descr="Image result for school kids raising 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43" y="1025375"/>
            <a:ext cx="7735685" cy="57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nac\100\Marketing\GraphicsStandards\Logos\NAC\Raster\Architecture\NAC-Architecture-BlackRGB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77" y="6079384"/>
            <a:ext cx="1377895" cy="6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3289"/>
            <a:ext cx="2343807" cy="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36814" y="1224643"/>
            <a:ext cx="10335986" cy="4408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of Key Team Members 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Overview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GC/CM as Appropriate Method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Benefit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Agency Experience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Organizational Chart and Qualifications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</a:t>
            </a: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217714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/>
              <a:t>PRESENTATION AGENDA 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3289"/>
            <a:ext cx="2343807" cy="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36814" y="1224643"/>
            <a:ext cx="10451600" cy="35785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At least one of:</a:t>
            </a:r>
          </a:p>
          <a:p>
            <a:pPr marL="457200" indent="-457200">
              <a:buFontTx/>
              <a:buChar char="-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nvolves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complex scheduling, phasing, or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coordination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Construction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at an occupied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facility which must continue operation 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GC/CM during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the design stage is critical to the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project’s success </a:t>
            </a:r>
          </a:p>
          <a:p>
            <a:pPr marL="457200" indent="-457200">
              <a:buFontTx/>
              <a:buChar char="-"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omplex or technical work environment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(Heavy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civil construction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 not applicable)</a:t>
            </a:r>
          </a:p>
          <a:p>
            <a:pPr marL="457200" indent="-457200">
              <a:buFontTx/>
              <a:buChar char="-"/>
            </a:pPr>
            <a:endParaRPr lang="en-US" sz="3000" dirty="0" smtClean="0">
              <a:solidFill>
                <a:srgbClr val="FF33CC"/>
              </a:solidFill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0" y="217714"/>
            <a:ext cx="11979729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/>
              <a:t>RCW 39.10 Alternative Project Works Criteria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3289"/>
            <a:ext cx="2343807" cy="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2659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36814" y="1224643"/>
            <a:ext cx="11250386" cy="3788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Funding Source: BEX V Levy, approved February 2019  and School Construction Assistance Program from OSPI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Approximately 95,000 SF replacement elementary school for 650 Students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Existing school to remain fully operational through construction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$90.2M total project cost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$65M construction cost (including construction contingencies)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 Landmark status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ending </a:t>
            </a:r>
          </a:p>
          <a:p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79614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PROJECT OVERVIEW – SCOPE AND BUDGET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3289"/>
            <a:ext cx="2343807" cy="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8913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PROJECT OVERVIEW – PRELIMINARY SCHEDULE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3289"/>
            <a:ext cx="2343807" cy="944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881062"/>
            <a:ext cx="12192001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3100"/>
            <a:ext cx="12230100" cy="594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4084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18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8913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PROJECT OVERVIEW – </a:t>
            </a:r>
            <a:r>
              <a:rPr lang="en-US" sz="3600" cap="all" dirty="0" smtClean="0"/>
              <a:t>Site location in North Seattle</a:t>
            </a:r>
            <a:endParaRPr lang="en-US" sz="3600" cap="all" dirty="0"/>
          </a:p>
        </p:txBody>
      </p:sp>
      <p:sp>
        <p:nvSpPr>
          <p:cNvPr id="9" name="Rectangle 8"/>
          <p:cNvSpPr/>
          <p:nvPr/>
        </p:nvSpPr>
        <p:spPr>
          <a:xfrm>
            <a:off x="5883965" y="1669774"/>
            <a:ext cx="326004" cy="326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6914" y="1669774"/>
            <a:ext cx="1820849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PROJECT SITE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11725 1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Ave 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Seattle, WA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  <a:endCxn id="9" idx="3"/>
          </p:cNvCxnSpPr>
          <p:nvPr/>
        </p:nvCxnSpPr>
        <p:spPr>
          <a:xfrm flipH="1" flipV="1">
            <a:off x="6209969" y="1832776"/>
            <a:ext cx="906945" cy="29866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97877" y="3020048"/>
            <a:ext cx="2033209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Northgate Light-rail station (open 2021)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½ Mile from school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290932" y="3199939"/>
            <a:ext cx="906945" cy="29866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3289"/>
            <a:ext cx="2343807" cy="9447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7870" y="3429000"/>
            <a:ext cx="255181" cy="212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41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8913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PROJECT OVERVIEW – NEIGHBORHOOD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6"/>
          <a:stretch/>
        </p:blipFill>
        <p:spPr>
          <a:xfrm>
            <a:off x="3062514" y="911255"/>
            <a:ext cx="9579429" cy="5946745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-101600" y="1185106"/>
            <a:ext cx="3265714" cy="3788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Primarily Single Family Residential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Multi-family and MHA up-zoning 3 blocks south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Projected growth and density due to light rail Northgate station and up-zoning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L-Shape 2"/>
          <p:cNvSpPr/>
          <p:nvPr/>
        </p:nvSpPr>
        <p:spPr>
          <a:xfrm rot="10800000">
            <a:off x="6029497" y="2964872"/>
            <a:ext cx="2161309" cy="2172391"/>
          </a:xfrm>
          <a:prstGeom prst="corner">
            <a:avLst>
              <a:gd name="adj1" fmla="val 41771"/>
              <a:gd name="adj2" fmla="val 51067"/>
            </a:avLst>
          </a:prstGeom>
          <a:solidFill>
            <a:srgbClr val="FF0000">
              <a:alpha val="1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85414" y="3340365"/>
            <a:ext cx="182084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PROJECT SITE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7578470" y="3503368"/>
            <a:ext cx="906944" cy="2166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3289"/>
            <a:ext cx="2343807" cy="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735" y="972157"/>
            <a:ext cx="3409451" cy="2144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441"/>
            <a:ext cx="12192000" cy="906237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208189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PROJECT OVERVIEW – EXISTING PHOTOS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502" r="6405"/>
          <a:stretch/>
        </p:blipFill>
        <p:spPr>
          <a:xfrm>
            <a:off x="26581" y="955900"/>
            <a:ext cx="4328059" cy="2160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782" r="19555"/>
          <a:stretch/>
        </p:blipFill>
        <p:spPr>
          <a:xfrm>
            <a:off x="4364668" y="970418"/>
            <a:ext cx="4543356" cy="2145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399" y="3182944"/>
            <a:ext cx="9061601" cy="36806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67519" y="2543577"/>
            <a:ext cx="131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SOUTHWEST CORNER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6615" y="4561758"/>
            <a:ext cx="1312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ENTRY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24028" y="2556957"/>
            <a:ext cx="131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RETAINING WALL (12’+)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0399" y="3204980"/>
            <a:ext cx="171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BIRDS EYE VEIW FROM WEST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0233"/>
            <a:ext cx="2301767" cy="9277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553" y="2736717"/>
            <a:ext cx="1312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ENTRY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43" y="983176"/>
            <a:ext cx="7029486" cy="576100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 rot="10800000">
            <a:off x="10600922" y="2375889"/>
            <a:ext cx="1260642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843"/>
            <a:ext cx="12192000" cy="846441"/>
          </a:xfrm>
          <a:prstGeom prst="rect">
            <a:avLst/>
          </a:prstGeom>
          <a:gradFill flip="none" rotWithShape="1">
            <a:gsLst>
              <a:gs pos="100000">
                <a:srgbClr val="1E63AF">
                  <a:alpha val="24000"/>
                </a:srgbClr>
              </a:gs>
              <a:gs pos="0">
                <a:srgbClr val="00B5AF">
                  <a:alpha val="9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12271" y="179602"/>
            <a:ext cx="11152414" cy="636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PROJECT OVERVIEW – SITE EVALUATION</a:t>
            </a:r>
            <a:endParaRPr lang="en-US" sz="36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0" y="1079501"/>
            <a:ext cx="4811007" cy="3788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site area is 5.7 Acre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onstruction Area is limited to ~1.7 acres after setbacks and protection of active school zone is set. 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L-Shaped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area of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 development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20’ Topo change including 12’ retaining wall separating the 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9" y="4834353"/>
            <a:ext cx="4480190" cy="94853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595456" y="3863680"/>
            <a:ext cx="25277" cy="2055359"/>
          </a:xfrm>
          <a:prstGeom prst="line">
            <a:avLst/>
          </a:prstGeom>
          <a:ln w="22225"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15542" y="1252599"/>
            <a:ext cx="150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Possible exceptional trees on perimeter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6645386" y="1249604"/>
            <a:ext cx="1414926" cy="4616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8060312" y="1480437"/>
            <a:ext cx="350812" cy="482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32453" y="2404716"/>
            <a:ext cx="132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Public Storm line runs through site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H="1" flipV="1">
            <a:off x="9426611" y="2347061"/>
            <a:ext cx="1174311" cy="259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307"/>
            <a:ext cx="2165132" cy="872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79" y="5910943"/>
            <a:ext cx="1037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SITE SECTION</a:t>
            </a:r>
            <a:endParaRPr lang="en-US" sz="1200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606838" y="2606723"/>
            <a:ext cx="523519" cy="1256957"/>
          </a:xfrm>
          <a:prstGeom prst="line">
            <a:avLst/>
          </a:prstGeom>
          <a:ln w="22225"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130357" y="1962926"/>
            <a:ext cx="685685" cy="643796"/>
          </a:xfrm>
          <a:prstGeom prst="line">
            <a:avLst/>
          </a:prstGeom>
          <a:ln w="22225"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814785" y="1721681"/>
            <a:ext cx="34805" cy="241245"/>
          </a:xfrm>
          <a:prstGeom prst="line">
            <a:avLst/>
          </a:prstGeom>
          <a:ln w="22225"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487575" y="2909888"/>
            <a:ext cx="0" cy="95379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473286" y="2924177"/>
            <a:ext cx="159463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0067925" y="2924178"/>
            <a:ext cx="85725" cy="8429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1132</Words>
  <Application>Microsoft Office PowerPoint</Application>
  <PresentationFormat>Widescreen</PresentationFormat>
  <Paragraphs>283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NAC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Flanagan</dc:creator>
  <cp:lastModifiedBy>desloaner</cp:lastModifiedBy>
  <cp:revision>66</cp:revision>
  <cp:lastPrinted>2019-09-20T14:45:03Z</cp:lastPrinted>
  <dcterms:created xsi:type="dcterms:W3CDTF">2019-09-18T20:43:55Z</dcterms:created>
  <dcterms:modified xsi:type="dcterms:W3CDTF">2019-09-26T15:25:20Z</dcterms:modified>
</cp:coreProperties>
</file>