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3"/>
  </p:notesMasterIdLst>
  <p:handoutMasterIdLst>
    <p:handoutMasterId r:id="rId24"/>
  </p:handoutMasterIdLst>
  <p:sldIdLst>
    <p:sldId id="262" r:id="rId3"/>
    <p:sldId id="257" r:id="rId4"/>
    <p:sldId id="274" r:id="rId5"/>
    <p:sldId id="280" r:id="rId6"/>
    <p:sldId id="296" r:id="rId7"/>
    <p:sldId id="282" r:id="rId8"/>
    <p:sldId id="275" r:id="rId9"/>
    <p:sldId id="297" r:id="rId10"/>
    <p:sldId id="289" r:id="rId11"/>
    <p:sldId id="283" r:id="rId12"/>
    <p:sldId id="284" r:id="rId13"/>
    <p:sldId id="290" r:id="rId14"/>
    <p:sldId id="292" r:id="rId15"/>
    <p:sldId id="286" r:id="rId16"/>
    <p:sldId id="287" r:id="rId17"/>
    <p:sldId id="294" r:id="rId18"/>
    <p:sldId id="293" r:id="rId19"/>
    <p:sldId id="288" r:id="rId20"/>
    <p:sldId id="291" r:id="rId21"/>
    <p:sldId id="279" r:id="rId22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B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61" d="100"/>
          <a:sy n="61" d="100"/>
        </p:scale>
        <p:origin x="72" y="36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3" d="100"/>
          <a:sy n="63" d="100"/>
        </p:scale>
        <p:origin x="283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1A9BCE0C-CD74-4A59-802C-6D2F8C15331A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7798501B-77B5-4365-9881-C6E19A3C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456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F04FDEA8-CBB8-46CC-9562-028963DBC55A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C8BD8E7-1312-41F3-99C4-6DA5AF891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084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BD8E7-1312-41F3-99C4-6DA5AF8919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668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BD8E7-1312-41F3-99C4-6DA5AF89196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1355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BD8E7-1312-41F3-99C4-6DA5AF89196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767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BD8E7-1312-41F3-99C4-6DA5AF89196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2991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BD8E7-1312-41F3-99C4-6DA5AF89196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9887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BD8E7-1312-41F3-99C4-6DA5AF89196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933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BD8E7-1312-41F3-99C4-6DA5AF89196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1661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BD8E7-1312-41F3-99C4-6DA5AF89196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5301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BD8E7-1312-41F3-99C4-6DA5AF89196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7976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BD8E7-1312-41F3-99C4-6DA5AF89196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539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BD8E7-1312-41F3-99C4-6DA5AF89196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418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BD8E7-1312-41F3-99C4-6DA5AF89196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145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BD8E7-1312-41F3-99C4-6DA5AF89196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673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BD8E7-1312-41F3-99C4-6DA5AF89196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22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BD8E7-1312-41F3-99C4-6DA5AF89196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845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BD8E7-1312-41F3-99C4-6DA5AF8919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116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BD8E7-1312-41F3-99C4-6DA5AF8919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18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BD8E7-1312-41F3-99C4-6DA5AF8919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7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BD8E7-1312-41F3-99C4-6DA5AF8919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651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BD8E7-1312-41F3-99C4-6DA5AF8919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11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600200"/>
            <a:ext cx="10515600" cy="2240280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854659"/>
            <a:ext cx="10515600" cy="1143000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2813" y="1714500"/>
            <a:ext cx="3125787" cy="2877260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101584" cy="6857999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57200"/>
            <a:ext cx="1943100" cy="5719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457200"/>
            <a:ext cx="7048500" cy="5719762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115656"/>
            <a:ext cx="11125200" cy="914400"/>
          </a:xfrm>
        </p:spPr>
        <p:txBody>
          <a:bodyPr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745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514600"/>
            <a:ext cx="10515600" cy="2743200"/>
          </a:xfrm>
        </p:spPr>
        <p:txBody>
          <a:bodyPr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5257800"/>
            <a:ext cx="105156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714500"/>
            <a:ext cx="4495800" cy="44622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714500"/>
            <a:ext cx="4495800" cy="44622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7048" y="1733162"/>
            <a:ext cx="4498848" cy="6858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7048" y="2481943"/>
            <a:ext cx="4498848" cy="369025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733162"/>
            <a:ext cx="4498848" cy="6858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81943"/>
            <a:ext cx="4498848" cy="369025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1812" y="1714498"/>
            <a:ext cx="3506788" cy="288036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352" y="457200"/>
            <a:ext cx="7242111" cy="5715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51812" y="4590288"/>
            <a:ext cx="3514564" cy="1581912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83680"/>
            <a:ext cx="12192000" cy="274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714500"/>
            <a:ext cx="91440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87908" y="6601556"/>
            <a:ext cx="153406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7CC0096-1860-4642-9CD2-0079EA5E7CD1}" type="datetimeFigureOut">
              <a:rPr lang="en-US" smtClean="0"/>
              <a:pPr/>
              <a:t>9/22/2016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3999" y="6601556"/>
            <a:ext cx="649138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4499" y="6601556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8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2.png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tmp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docid=RYXY081ioyfyEM&amp;tbnid=GWfGu4FYkPXPcM:&amp;ved=0CAYQjRw&amp;url=http://www.andyhanselman.com/2013/02/27/10-dramatically-different-questions-to-help-create-dialogue-with-your-customers/&amp;ei=N8UfU7PXE4mD2gXpxICwDg&amp;psig=AFQjCNGRv9GI2PcznDboFTucXoWUvJyCeA&amp;ust=1394677367245652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tm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Modernization and Addition at </a:t>
            </a:r>
            <a:br>
              <a:rPr lang="en-US" dirty="0" smtClean="0"/>
            </a:br>
            <a:r>
              <a:rPr lang="en-US" dirty="0" smtClean="0"/>
              <a:t>Webster elementary School Project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Project Review Committee Presentation - Seattle public school district</a:t>
            </a:r>
          </a:p>
          <a:p>
            <a:r>
              <a:rPr lang="en-US" dirty="0" smtClean="0"/>
              <a:t>September 22, 2016</a:t>
            </a:r>
          </a:p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8" r="18208"/>
          <a:stretch>
            <a:fillRect/>
          </a:stretch>
        </p:blipFill>
        <p:spPr>
          <a:xfrm>
            <a:off x="8046721" y="32460"/>
            <a:ext cx="4038600" cy="4763712"/>
          </a:xfrm>
        </p:spPr>
      </p:pic>
      <p:sp>
        <p:nvSpPr>
          <p:cNvPr id="12" name="Picture Placeholder 10"/>
          <p:cNvSpPr txBox="1">
            <a:spLocks/>
          </p:cNvSpPr>
          <p:nvPr/>
        </p:nvSpPr>
        <p:spPr>
          <a:xfrm>
            <a:off x="4023361" y="1"/>
            <a:ext cx="4023360" cy="4745736"/>
          </a:xfrm>
          <a:prstGeom prst="rect">
            <a:avLst/>
          </a:prstGeom>
        </p:spPr>
      </p:sp>
      <p:sp>
        <p:nvSpPr>
          <p:cNvPr id="13" name="Picture Placeholder 10"/>
          <p:cNvSpPr txBox="1">
            <a:spLocks/>
          </p:cNvSpPr>
          <p:nvPr/>
        </p:nvSpPr>
        <p:spPr>
          <a:xfrm>
            <a:off x="4236720" y="152401"/>
            <a:ext cx="4023360" cy="4745736"/>
          </a:xfrm>
          <a:prstGeom prst="rect">
            <a:avLst/>
          </a:prstGeom>
        </p:spPr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23265" t="-1330" r="28111" b="1980"/>
          <a:stretch/>
        </p:blipFill>
        <p:spPr>
          <a:xfrm>
            <a:off x="3916682" y="-50434"/>
            <a:ext cx="4130039" cy="48466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lum contrast="40000"/>
          </a:blip>
          <a:stretch>
            <a:fillRect/>
          </a:stretch>
        </p:blipFill>
        <p:spPr>
          <a:xfrm>
            <a:off x="101280" y="43129"/>
            <a:ext cx="3820803" cy="476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8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1" b="953"/>
          <a:stretch/>
        </p:blipFill>
        <p:spPr bwMode="auto">
          <a:xfrm rot="16200000">
            <a:off x="2326367" y="-127456"/>
            <a:ext cx="5840188" cy="75211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177800"/>
            <a:ext cx="10502900" cy="6985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Project Overview – 1</a:t>
            </a:r>
            <a:r>
              <a:rPr lang="en-US" sz="4000" b="1" baseline="30000" dirty="0" smtClean="0"/>
              <a:t>st</a:t>
            </a:r>
            <a:r>
              <a:rPr lang="en-US" sz="4000" b="1" dirty="0" smtClean="0"/>
              <a:t> Floor Concept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2904" y="4571543"/>
            <a:ext cx="1169096" cy="1517577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0410" y="6089120"/>
            <a:ext cx="2164987" cy="45043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20820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03" t="22167" r="25004" b="1202"/>
          <a:stretch/>
        </p:blipFill>
        <p:spPr bwMode="auto">
          <a:xfrm rot="16200000">
            <a:off x="673798" y="747203"/>
            <a:ext cx="4833655" cy="5851051"/>
          </a:xfrm>
          <a:prstGeom prst="rect">
            <a:avLst/>
          </a:prstGeom>
          <a:ln>
            <a:solidFill>
              <a:srgbClr val="92D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177800"/>
            <a:ext cx="11852730" cy="698500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Project Overview – 2</a:t>
            </a:r>
            <a:r>
              <a:rPr lang="en-US" sz="4000" b="1" baseline="30000" dirty="0" smtClean="0"/>
              <a:t>nd</a:t>
            </a:r>
            <a:r>
              <a:rPr lang="en-US" sz="4000" b="1" dirty="0" smtClean="0"/>
              <a:t> and 3</a:t>
            </a:r>
            <a:r>
              <a:rPr lang="en-US" sz="4000" b="1" baseline="30000" dirty="0" smtClean="0"/>
              <a:t>rd</a:t>
            </a:r>
            <a:r>
              <a:rPr lang="en-US" sz="4000" b="1" dirty="0" smtClean="0"/>
              <a:t>   Floor Concept </a:t>
            </a:r>
            <a:endParaRPr lang="en-US" sz="4000" b="1" dirty="0"/>
          </a:p>
        </p:txBody>
      </p:sp>
      <p:pic>
        <p:nvPicPr>
          <p:cNvPr id="4" name="Picture 3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17" t="12581" r="25705" b="11729"/>
          <a:stretch/>
        </p:blipFill>
        <p:spPr bwMode="auto">
          <a:xfrm rot="16200000">
            <a:off x="6753233" y="824959"/>
            <a:ext cx="4833657" cy="5695536"/>
          </a:xfrm>
          <a:prstGeom prst="rect">
            <a:avLst/>
          </a:prstGeom>
          <a:ln>
            <a:solidFill>
              <a:srgbClr val="92D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73841" y="5646734"/>
            <a:ext cx="718159" cy="93222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19275" y="6059551"/>
            <a:ext cx="2164987" cy="44342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33090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177800"/>
            <a:ext cx="10502900" cy="6985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GC/CM as appropriate delivery method- RCW</a:t>
            </a:r>
            <a:endParaRPr lang="en-US" sz="4000" b="1" dirty="0"/>
          </a:p>
        </p:txBody>
      </p:sp>
      <p:sp>
        <p:nvSpPr>
          <p:cNvPr id="3" name="TextBox 2"/>
          <p:cNvSpPr txBox="1"/>
          <p:nvPr/>
        </p:nvSpPr>
        <p:spPr>
          <a:xfrm flipH="1">
            <a:off x="327937" y="1014608"/>
            <a:ext cx="1093296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3600" dirty="0" smtClean="0"/>
              <a:t>Historic significant building </a:t>
            </a:r>
          </a:p>
          <a:p>
            <a:pPr marL="571500" indent="-5715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3600" dirty="0" smtClean="0"/>
              <a:t>Site Constraints/Urban Setting –complex coordination</a:t>
            </a:r>
          </a:p>
          <a:p>
            <a:pPr marL="571500" indent="-5715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3600" dirty="0" smtClean="0"/>
              <a:t>Complex, technical work environment</a:t>
            </a:r>
          </a:p>
          <a:p>
            <a:pPr marL="1028700" lvl="1" indent="-5715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3200" dirty="0" smtClean="0"/>
              <a:t>No as-builts </a:t>
            </a:r>
          </a:p>
          <a:p>
            <a:pPr marL="1028700" lvl="1" indent="-5715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3200" dirty="0" smtClean="0"/>
              <a:t>Complicated modernization: seismic improvements, utility systems replacement, repair/upgrade building envelope (retain historical features &amp; meet energy codes)</a:t>
            </a:r>
          </a:p>
          <a:p>
            <a:pPr marL="1028700" lvl="1" indent="-5715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3200" dirty="0" smtClean="0"/>
              <a:t>Share site with an operating City Park with a shared access point, south and east sides 6’ above roads (retaining walls)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8379" y="5184291"/>
            <a:ext cx="1023621" cy="1328739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5912" y="6062597"/>
            <a:ext cx="2164987" cy="45043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5155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177800"/>
            <a:ext cx="10502900" cy="6985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GC/CM as appropriate delivery method- RCW</a:t>
            </a:r>
            <a:endParaRPr lang="en-US" sz="4000" b="1" dirty="0"/>
          </a:p>
        </p:txBody>
      </p:sp>
      <p:sp>
        <p:nvSpPr>
          <p:cNvPr id="3" name="TextBox 2"/>
          <p:cNvSpPr txBox="1"/>
          <p:nvPr/>
        </p:nvSpPr>
        <p:spPr>
          <a:xfrm flipH="1">
            <a:off x="165098" y="1027134"/>
            <a:ext cx="1163441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4400" dirty="0" smtClean="0"/>
              <a:t>Early </a:t>
            </a:r>
            <a:r>
              <a:rPr lang="en-US" sz="4400" dirty="0"/>
              <a:t>involvement of GC/CM is </a:t>
            </a:r>
            <a:r>
              <a:rPr lang="en-US" sz="4400" dirty="0" smtClean="0"/>
              <a:t>critical</a:t>
            </a:r>
          </a:p>
          <a:p>
            <a:pPr marL="1028700" lvl="1" indent="-5715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3200" dirty="0" smtClean="0"/>
              <a:t>Verification of existing conditions </a:t>
            </a:r>
            <a:endParaRPr lang="en-US" sz="3200" dirty="0"/>
          </a:p>
          <a:p>
            <a:pPr marL="1028700" lvl="1" indent="-5715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3200" dirty="0" smtClean="0"/>
              <a:t>Constructability of addition, seismic improvements, new utility </a:t>
            </a:r>
            <a:r>
              <a:rPr lang="en-US" sz="3200" dirty="0"/>
              <a:t>systems, </a:t>
            </a:r>
            <a:r>
              <a:rPr lang="en-US" sz="3200" dirty="0" smtClean="0"/>
              <a:t> upgrades to building envelope and roof to meet energy codes.</a:t>
            </a:r>
          </a:p>
          <a:p>
            <a:pPr marL="1028700" lvl="1" indent="-5715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3200" dirty="0" smtClean="0"/>
              <a:t>Permitting </a:t>
            </a:r>
            <a:r>
              <a:rPr lang="en-US" sz="3200" dirty="0"/>
              <a:t>process requires description of construction methods and scheduling</a:t>
            </a:r>
          </a:p>
          <a:p>
            <a:pPr marL="1028700" lvl="1" indent="-5715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Current construction market with labor </a:t>
            </a:r>
            <a:r>
              <a:rPr lang="en-US" sz="3200" dirty="0" smtClean="0"/>
              <a:t>shortages early planning required  (examples: elevators, glazing)</a:t>
            </a:r>
            <a:endParaRPr lang="en-US" sz="3200" dirty="0"/>
          </a:p>
          <a:p>
            <a:pPr marL="571500" indent="-5715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4400" dirty="0"/>
          </a:p>
          <a:p>
            <a:pPr marL="1028700" lvl="1" indent="-5715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3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8379" y="5223844"/>
            <a:ext cx="1023621" cy="1328739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7769" y="6102150"/>
            <a:ext cx="2164987" cy="45043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87595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22" y="30662"/>
            <a:ext cx="11509829" cy="6985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Agency experience</a:t>
            </a:r>
            <a:endParaRPr lang="en-US" sz="3600" b="1" dirty="0"/>
          </a:p>
        </p:txBody>
      </p:sp>
      <p:pic>
        <p:nvPicPr>
          <p:cNvPr id="7" name="Picture 6" descr="Attachment C- Project Information 8-30-2016 w-counts - Excel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0" t="14421" r="7143" b="34163"/>
          <a:stretch/>
        </p:blipFill>
        <p:spPr>
          <a:xfrm>
            <a:off x="283438" y="1539974"/>
            <a:ext cx="11184703" cy="49735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1189" y="90487"/>
            <a:ext cx="1076325" cy="1571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9859" y="0"/>
            <a:ext cx="2164987" cy="45043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TextBox 8"/>
          <p:cNvSpPr txBox="1"/>
          <p:nvPr/>
        </p:nvSpPr>
        <p:spPr>
          <a:xfrm>
            <a:off x="256846" y="518150"/>
            <a:ext cx="105970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Active projects = 16 projects. 6 completed this summer. </a:t>
            </a:r>
          </a:p>
          <a:p>
            <a:r>
              <a:rPr lang="en-US" sz="2800" dirty="0" smtClean="0"/>
              <a:t> 5 are GC/CM: 3 under design and 2 under construction.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8006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17592"/>
            <a:ext cx="11534210" cy="1283613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Agency experience - continue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4" descr="Attachment C- Project Information 8-30-2016 w-counts - Excel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9" t="47671" r="6872" b="10868"/>
          <a:stretch/>
        </p:blipFill>
        <p:spPr>
          <a:xfrm>
            <a:off x="397733" y="1347194"/>
            <a:ext cx="11323531" cy="4020855"/>
          </a:xfrm>
          <a:prstGeom prst="rect">
            <a:avLst/>
          </a:prstGeom>
        </p:spPr>
      </p:pic>
      <p:pic>
        <p:nvPicPr>
          <p:cNvPr id="8" name="Picture 7" descr="Attachment C- Project Information 8-30-2016 w-counts - Excel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7" t="25388" r="7289" b="65845"/>
          <a:stretch/>
        </p:blipFill>
        <p:spPr>
          <a:xfrm>
            <a:off x="586462" y="516721"/>
            <a:ext cx="11134802" cy="8751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34210" y="5424605"/>
            <a:ext cx="612103" cy="8937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81326" y="6093766"/>
            <a:ext cx="2164987" cy="45043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TextBox 6"/>
          <p:cNvSpPr txBox="1"/>
          <p:nvPr/>
        </p:nvSpPr>
        <p:spPr>
          <a:xfrm>
            <a:off x="299665" y="5570546"/>
            <a:ext cx="10873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Summary:  Total of 29 Major Projects where 12 are GC/CM projects.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8734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9506" y="4753806"/>
            <a:ext cx="1023621" cy="1328739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7013" y="6082545"/>
            <a:ext cx="2164987" cy="45043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Picture 3" descr="Copy of Attachment B rev 9-19-2016 TCF  [Compatibility Mode] - Excel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0" t="15498" r="13504" b="12694"/>
          <a:stretch/>
        </p:blipFill>
        <p:spPr>
          <a:xfrm>
            <a:off x="1215025" y="200416"/>
            <a:ext cx="8811987" cy="64258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91943" y="-159882"/>
            <a:ext cx="6407524" cy="977901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/>
              <a:t>Project Team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4548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" y="114300"/>
            <a:ext cx="11534210" cy="1283613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Team’s qualifications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43000" y="1143001"/>
            <a:ext cx="1027067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Richard Best, Seattle Public Schools </a:t>
            </a:r>
            <a:r>
              <a:rPr lang="en-US" sz="2000" dirty="0" smtClean="0"/>
              <a:t>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Director Capital Projects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31 years of industry experience – Five GC/CM projects</a:t>
            </a:r>
          </a:p>
          <a:p>
            <a:pPr lvl="0"/>
            <a:r>
              <a:rPr lang="en-US" sz="2800" dirty="0" smtClean="0">
                <a:solidFill>
                  <a:srgbClr val="595959"/>
                </a:solidFill>
              </a:rPr>
              <a:t>Eric Becker, Seattle Public Schools</a:t>
            </a:r>
          </a:p>
          <a:p>
            <a:pPr lvl="0"/>
            <a:r>
              <a:rPr lang="en-US" sz="2800" dirty="0" smtClean="0">
                <a:solidFill>
                  <a:srgbClr val="595959"/>
                </a:solidFill>
              </a:rPr>
              <a:t>	</a:t>
            </a:r>
            <a:r>
              <a:rPr lang="en-US" sz="2000" dirty="0" smtClean="0">
                <a:solidFill>
                  <a:srgbClr val="595959"/>
                </a:solidFill>
              </a:rPr>
              <a:t>Senior Project Manager</a:t>
            </a:r>
            <a:endParaRPr lang="en-US" sz="2000" dirty="0">
              <a:solidFill>
                <a:srgbClr val="595959"/>
              </a:solidFill>
            </a:endParaRPr>
          </a:p>
          <a:p>
            <a:pPr lvl="0"/>
            <a:r>
              <a:rPr lang="en-US" sz="2000" dirty="0">
                <a:solidFill>
                  <a:srgbClr val="595959"/>
                </a:solidFill>
              </a:rPr>
              <a:t>	</a:t>
            </a:r>
            <a:r>
              <a:rPr lang="en-US" sz="2000" dirty="0" smtClean="0">
                <a:solidFill>
                  <a:srgbClr val="595959"/>
                </a:solidFill>
              </a:rPr>
              <a:t>29 </a:t>
            </a:r>
            <a:r>
              <a:rPr lang="en-US" sz="2000" dirty="0">
                <a:solidFill>
                  <a:srgbClr val="595959"/>
                </a:solidFill>
              </a:rPr>
              <a:t>years of industry </a:t>
            </a:r>
            <a:r>
              <a:rPr lang="en-US" sz="2000" dirty="0" smtClean="0">
                <a:solidFill>
                  <a:srgbClr val="595959"/>
                </a:solidFill>
              </a:rPr>
              <a:t>experience </a:t>
            </a:r>
            <a:r>
              <a:rPr lang="en-US" sz="2000" dirty="0">
                <a:solidFill>
                  <a:srgbClr val="595959"/>
                </a:solidFill>
              </a:rPr>
              <a:t>– </a:t>
            </a:r>
            <a:r>
              <a:rPr lang="en-US" sz="2000" dirty="0" smtClean="0">
                <a:solidFill>
                  <a:srgbClr val="595959"/>
                </a:solidFill>
              </a:rPr>
              <a:t>Four </a:t>
            </a:r>
            <a:r>
              <a:rPr lang="en-US" sz="2000" dirty="0">
                <a:solidFill>
                  <a:srgbClr val="595959"/>
                </a:solidFill>
              </a:rPr>
              <a:t>GC/CM projects</a:t>
            </a:r>
          </a:p>
          <a:p>
            <a:pPr lvl="0"/>
            <a:r>
              <a:rPr lang="en-US" sz="2800" dirty="0" smtClean="0">
                <a:solidFill>
                  <a:srgbClr val="595959"/>
                </a:solidFill>
              </a:rPr>
              <a:t>Connie Myers, </a:t>
            </a:r>
            <a:r>
              <a:rPr lang="en-US" sz="2800" dirty="0">
                <a:solidFill>
                  <a:srgbClr val="595959"/>
                </a:solidFill>
              </a:rPr>
              <a:t>Seattle Public Schools</a:t>
            </a:r>
          </a:p>
          <a:p>
            <a:pPr lvl="0"/>
            <a:r>
              <a:rPr lang="en-US" sz="2800" dirty="0">
                <a:solidFill>
                  <a:srgbClr val="595959"/>
                </a:solidFill>
              </a:rPr>
              <a:t>	</a:t>
            </a:r>
            <a:r>
              <a:rPr lang="en-US" sz="2000" dirty="0" smtClean="0">
                <a:solidFill>
                  <a:srgbClr val="595959"/>
                </a:solidFill>
              </a:rPr>
              <a:t>Project Manager</a:t>
            </a:r>
            <a:endParaRPr lang="en-US" sz="2000" dirty="0">
              <a:solidFill>
                <a:srgbClr val="595959"/>
              </a:solidFill>
            </a:endParaRPr>
          </a:p>
          <a:p>
            <a:pPr lvl="0"/>
            <a:r>
              <a:rPr lang="en-US" sz="2000" dirty="0">
                <a:solidFill>
                  <a:srgbClr val="595959"/>
                </a:solidFill>
              </a:rPr>
              <a:t>	</a:t>
            </a:r>
            <a:r>
              <a:rPr lang="en-US" sz="2000" dirty="0" smtClean="0">
                <a:solidFill>
                  <a:srgbClr val="595959"/>
                </a:solidFill>
              </a:rPr>
              <a:t>30 </a:t>
            </a:r>
            <a:r>
              <a:rPr lang="en-US" sz="2000" dirty="0">
                <a:solidFill>
                  <a:srgbClr val="595959"/>
                </a:solidFill>
              </a:rPr>
              <a:t>years of industry </a:t>
            </a:r>
            <a:r>
              <a:rPr lang="en-US" sz="2000" dirty="0" smtClean="0">
                <a:solidFill>
                  <a:srgbClr val="595959"/>
                </a:solidFill>
              </a:rPr>
              <a:t>experience </a:t>
            </a:r>
            <a:r>
              <a:rPr lang="en-US" sz="2000" dirty="0">
                <a:solidFill>
                  <a:srgbClr val="595959"/>
                </a:solidFill>
              </a:rPr>
              <a:t>– </a:t>
            </a:r>
            <a:r>
              <a:rPr lang="en-US" sz="2000" dirty="0" smtClean="0">
                <a:solidFill>
                  <a:srgbClr val="595959"/>
                </a:solidFill>
              </a:rPr>
              <a:t>Seven GC/CM-type </a:t>
            </a:r>
            <a:r>
              <a:rPr lang="en-US" sz="2000" dirty="0">
                <a:solidFill>
                  <a:srgbClr val="595959"/>
                </a:solidFill>
              </a:rPr>
              <a:t>projects</a:t>
            </a:r>
          </a:p>
          <a:p>
            <a:pPr lvl="0"/>
            <a:r>
              <a:rPr lang="en-US" sz="2800" dirty="0" smtClean="0">
                <a:solidFill>
                  <a:srgbClr val="595959"/>
                </a:solidFill>
              </a:rPr>
              <a:t>Brian Fitzgerald, TCF Architecture</a:t>
            </a:r>
            <a:endParaRPr lang="en-US" sz="2800" dirty="0">
              <a:solidFill>
                <a:srgbClr val="595959"/>
              </a:solidFill>
            </a:endParaRPr>
          </a:p>
          <a:p>
            <a:pPr lvl="0"/>
            <a:r>
              <a:rPr lang="en-US" sz="2800" dirty="0">
                <a:solidFill>
                  <a:srgbClr val="595959"/>
                </a:solidFill>
              </a:rPr>
              <a:t>	</a:t>
            </a:r>
            <a:r>
              <a:rPr lang="en-US" sz="2000" dirty="0" smtClean="0">
                <a:solidFill>
                  <a:srgbClr val="595959"/>
                </a:solidFill>
              </a:rPr>
              <a:t>Principal in Charge</a:t>
            </a:r>
            <a:endParaRPr lang="en-US" sz="2000" dirty="0">
              <a:solidFill>
                <a:srgbClr val="595959"/>
              </a:solidFill>
            </a:endParaRPr>
          </a:p>
          <a:p>
            <a:pPr lvl="0"/>
            <a:r>
              <a:rPr lang="en-US" sz="2000" dirty="0">
                <a:solidFill>
                  <a:srgbClr val="595959"/>
                </a:solidFill>
              </a:rPr>
              <a:t>	</a:t>
            </a:r>
            <a:r>
              <a:rPr lang="en-US" sz="2000" dirty="0" smtClean="0">
                <a:solidFill>
                  <a:srgbClr val="595959"/>
                </a:solidFill>
              </a:rPr>
              <a:t>37 </a:t>
            </a:r>
            <a:r>
              <a:rPr lang="en-US" sz="2000" dirty="0">
                <a:solidFill>
                  <a:srgbClr val="595959"/>
                </a:solidFill>
              </a:rPr>
              <a:t>years of industry </a:t>
            </a:r>
            <a:r>
              <a:rPr lang="en-US" sz="2000" dirty="0" smtClean="0">
                <a:solidFill>
                  <a:srgbClr val="595959"/>
                </a:solidFill>
              </a:rPr>
              <a:t>experience </a:t>
            </a:r>
            <a:r>
              <a:rPr lang="en-US" sz="2000" dirty="0">
                <a:solidFill>
                  <a:srgbClr val="595959"/>
                </a:solidFill>
              </a:rPr>
              <a:t>– </a:t>
            </a:r>
            <a:r>
              <a:rPr lang="en-US" sz="2000" dirty="0" smtClean="0">
                <a:solidFill>
                  <a:srgbClr val="595959"/>
                </a:solidFill>
              </a:rPr>
              <a:t>Five </a:t>
            </a:r>
            <a:r>
              <a:rPr lang="en-US" sz="2000" dirty="0">
                <a:solidFill>
                  <a:srgbClr val="595959"/>
                </a:solidFill>
              </a:rPr>
              <a:t>GC/CM projects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6249" y="4617195"/>
            <a:ext cx="1076325" cy="1571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7013" y="6002443"/>
            <a:ext cx="2164987" cy="45043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46152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177800"/>
            <a:ext cx="10502900" cy="6985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Public Benefit</a:t>
            </a:r>
            <a:endParaRPr lang="en-US" sz="4000" b="1" dirty="0"/>
          </a:p>
        </p:txBody>
      </p:sp>
      <p:sp>
        <p:nvSpPr>
          <p:cNvPr id="3" name="TextBox 2"/>
          <p:cNvSpPr txBox="1"/>
          <p:nvPr/>
        </p:nvSpPr>
        <p:spPr>
          <a:xfrm flipH="1">
            <a:off x="165099" y="1027134"/>
            <a:ext cx="11634415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4000" dirty="0" smtClean="0"/>
              <a:t>Ability to select general contractors with historical building experience</a:t>
            </a:r>
          </a:p>
          <a:p>
            <a:pPr marL="571500" indent="-5715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4000" dirty="0" smtClean="0"/>
              <a:t>Ability to maintain </a:t>
            </a:r>
            <a:r>
              <a:rPr lang="en-US" sz="4000" dirty="0"/>
              <a:t>safe </a:t>
            </a:r>
            <a:r>
              <a:rPr lang="en-US" sz="4000" dirty="0" smtClean="0"/>
              <a:t>environment in close proximity with adjacent park and neighborhood</a:t>
            </a:r>
          </a:p>
          <a:p>
            <a:pPr marL="571500" indent="-5715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4000" dirty="0" smtClean="0"/>
              <a:t>Ability to adhere to complex permit requirements</a:t>
            </a:r>
          </a:p>
          <a:p>
            <a:pPr marL="571500" indent="-5715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4000" dirty="0"/>
              <a:t>Earlier project cost information to inform </a:t>
            </a:r>
            <a:r>
              <a:rPr lang="en-US" sz="4000" dirty="0" smtClean="0"/>
              <a:t>design and budget decisions</a:t>
            </a:r>
            <a:endParaRPr lang="en-US" sz="4000" dirty="0"/>
          </a:p>
          <a:p>
            <a:pPr>
              <a:buClr>
                <a:schemeClr val="accent1"/>
              </a:buClr>
            </a:pPr>
            <a:endParaRPr lang="en-US" sz="4400" dirty="0" smtClean="0"/>
          </a:p>
          <a:p>
            <a:pPr marL="571500" indent="-5715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4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4100" y="4836315"/>
            <a:ext cx="1023621" cy="1328739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2734" y="6090671"/>
            <a:ext cx="2164987" cy="45043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8158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177800"/>
            <a:ext cx="10502900" cy="6985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summary</a:t>
            </a:r>
            <a:endParaRPr lang="en-US" sz="4000" b="1" dirty="0"/>
          </a:p>
        </p:txBody>
      </p:sp>
      <p:sp>
        <p:nvSpPr>
          <p:cNvPr id="3" name="TextBox 2"/>
          <p:cNvSpPr txBox="1"/>
          <p:nvPr/>
        </p:nvSpPr>
        <p:spPr>
          <a:xfrm flipH="1">
            <a:off x="551144" y="1027134"/>
            <a:ext cx="1124837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4400" dirty="0" smtClean="0"/>
              <a:t>Project meets criteria to use GC/CM delivery</a:t>
            </a:r>
          </a:p>
          <a:p>
            <a:pPr marL="571500" indent="-5715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4400" dirty="0" smtClean="0"/>
              <a:t>Project team has necessary qualifications</a:t>
            </a:r>
          </a:p>
          <a:p>
            <a:pPr marL="571500" indent="-5715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4400" dirty="0"/>
              <a:t>GC/CM delivery provides fiscal benefit for a historically significant building</a:t>
            </a:r>
          </a:p>
          <a:p>
            <a:pPr marL="571500" indent="-5715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4400" dirty="0" smtClean="0"/>
          </a:p>
          <a:p>
            <a:pPr marL="571500" indent="-5715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4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5850" y="4751216"/>
            <a:ext cx="1023621" cy="1328739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4484" y="6079955"/>
            <a:ext cx="2164987" cy="45043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80912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572" y="-15243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Presentation AGENDA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650" y="1276089"/>
            <a:ext cx="7002050" cy="4457700"/>
          </a:xfrm>
        </p:spPr>
        <p:txBody>
          <a:bodyPr>
            <a:noAutofit/>
          </a:bodyPr>
          <a:lstStyle/>
          <a:p>
            <a:r>
              <a:rPr lang="en-US" sz="3200" dirty="0" smtClean="0"/>
              <a:t>Introductions of  key </a:t>
            </a:r>
            <a:r>
              <a:rPr lang="en-US" sz="3200" dirty="0"/>
              <a:t>t</a:t>
            </a:r>
            <a:r>
              <a:rPr lang="en-US" sz="3200" dirty="0" smtClean="0"/>
              <a:t>eam </a:t>
            </a:r>
            <a:r>
              <a:rPr lang="en-US" sz="3200" dirty="0"/>
              <a:t>m</a:t>
            </a:r>
            <a:r>
              <a:rPr lang="en-US" sz="3200" dirty="0" smtClean="0"/>
              <a:t>embers</a:t>
            </a:r>
          </a:p>
          <a:p>
            <a:r>
              <a:rPr lang="en-US" sz="3200" dirty="0" smtClean="0"/>
              <a:t>Project overview</a:t>
            </a:r>
          </a:p>
          <a:p>
            <a:r>
              <a:rPr lang="en-US" sz="3200" dirty="0" smtClean="0"/>
              <a:t>GC/CM as appropriate delivery method</a:t>
            </a:r>
          </a:p>
          <a:p>
            <a:r>
              <a:rPr lang="en-US" sz="3200" dirty="0" smtClean="0"/>
              <a:t>Agency/Team qualifications</a:t>
            </a:r>
          </a:p>
          <a:p>
            <a:r>
              <a:rPr lang="en-US" sz="3200" dirty="0"/>
              <a:t>Public </a:t>
            </a:r>
            <a:r>
              <a:rPr lang="en-US" sz="3200" dirty="0" smtClean="0"/>
              <a:t>benefit</a:t>
            </a:r>
          </a:p>
          <a:p>
            <a:r>
              <a:rPr lang="en-US" sz="3200" dirty="0" smtClean="0"/>
              <a:t>Summary</a:t>
            </a:r>
          </a:p>
          <a:p>
            <a:r>
              <a:rPr lang="en-US" sz="3200" dirty="0" smtClean="0"/>
              <a:t>Questions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1482" r="5556" b="741"/>
          <a:stretch/>
        </p:blipFill>
        <p:spPr>
          <a:xfrm>
            <a:off x="7124700" y="2015262"/>
            <a:ext cx="5067300" cy="41416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8" r="8611" b="24445"/>
          <a:stretch/>
        </p:blipFill>
        <p:spPr>
          <a:xfrm>
            <a:off x="7144944" y="142235"/>
            <a:ext cx="5047056" cy="1549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35800" y="1630687"/>
            <a:ext cx="5047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Retaining wall on East side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7035800" y="6202687"/>
            <a:ext cx="5047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Landmarked Auditorium</a:t>
            </a:r>
            <a:endParaRPr lang="en-US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8379" y="4834907"/>
            <a:ext cx="1023621" cy="1328739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7013" y="6082545"/>
            <a:ext cx="2164987" cy="45043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83697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http://www.andyhanselman.com/wp-content/uploads/2013/02/Question-Time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281" y="406400"/>
            <a:ext cx="11035997" cy="577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8379" y="5191713"/>
            <a:ext cx="1023621" cy="1328739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2925" y="6070019"/>
            <a:ext cx="2164987" cy="45043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6298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600511" y="2930710"/>
            <a:ext cx="6407524" cy="977901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/>
              <a:t>Project Team Introductions:</a:t>
            </a:r>
            <a:endParaRPr lang="en-US" sz="3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9506" y="4979022"/>
            <a:ext cx="1023621" cy="1328739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7013" y="6082545"/>
            <a:ext cx="2164987" cy="45043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Picture 4" descr="Copy of Attachment B rev 9-19-2016 TCF  [Compatibility Mode] - Excel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5" t="15161" r="13504" b="11963"/>
          <a:stretch/>
        </p:blipFill>
        <p:spPr>
          <a:xfrm>
            <a:off x="1724054" y="229508"/>
            <a:ext cx="8413476" cy="6303469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2235200" y="1212513"/>
            <a:ext cx="1535744" cy="63162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235200" y="1844141"/>
            <a:ext cx="1535744" cy="79113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235200" y="1844141"/>
            <a:ext cx="1771535" cy="221247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235200" y="1844141"/>
            <a:ext cx="1535744" cy="350925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746151" y="368300"/>
            <a:ext cx="205281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Here today</a:t>
            </a:r>
            <a:endParaRPr lang="en-US" sz="4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693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177800"/>
            <a:ext cx="10502900" cy="6985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Project Overview – Budget</a:t>
            </a:r>
            <a:endParaRPr 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15829" y="1527653"/>
            <a:ext cx="1128368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/>
              <a:t>Overall project expected to cost: $31.7 million, including contingency &amp; escalation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/>
              <a:t>Estimated construction costs (MACC): $17.2 million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/>
              <a:t>Funding source: BTA IV levy approved by voters 2/2016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/>
              <a:t>No OSPI funding assistance available</a:t>
            </a:r>
            <a:endParaRPr lang="en-US" sz="4400" dirty="0" smtClean="0"/>
          </a:p>
          <a:p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8379" y="4735329"/>
            <a:ext cx="1023621" cy="1328739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7013" y="6082545"/>
            <a:ext cx="2164987" cy="45043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0093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177800"/>
            <a:ext cx="10502900" cy="6985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Project Overview – schedule</a:t>
            </a:r>
            <a:endParaRPr lang="en-US" sz="4000" b="1" dirty="0"/>
          </a:p>
        </p:txBody>
      </p:sp>
      <p:pic>
        <p:nvPicPr>
          <p:cNvPr id="3" name="Picture 2" descr="Webster sked simplified - Excel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" t="15342" r="10454" b="39726"/>
          <a:stretch/>
        </p:blipFill>
        <p:spPr>
          <a:xfrm>
            <a:off x="165100" y="876300"/>
            <a:ext cx="11054735" cy="56247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3868" y="4972311"/>
            <a:ext cx="818132" cy="1061998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7013" y="6164781"/>
            <a:ext cx="2164987" cy="45043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20465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177800"/>
            <a:ext cx="10502900" cy="6985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Project Overview – historical features</a:t>
            </a:r>
            <a:endParaRPr lang="en-US" sz="4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25560"/>
            <a:ext cx="11766864" cy="12583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00" y="1054101"/>
            <a:ext cx="9768040" cy="34714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0953" y="-1"/>
            <a:ext cx="2721888" cy="14404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70324" y="5465533"/>
            <a:ext cx="818132" cy="1061998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2811" y="6077098"/>
            <a:ext cx="2164987" cy="45043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42843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0"/>
            <a:ext cx="12026900" cy="1488162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Project Overview </a:t>
            </a:r>
            <a:r>
              <a:rPr lang="en-US" sz="3200" dirty="0" smtClean="0"/>
              <a:t>– Located in NW Seattle</a:t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232" y="1061186"/>
            <a:ext cx="9591106" cy="5377192"/>
          </a:xfrm>
          <a:prstGeom prst="rect">
            <a:avLst/>
          </a:prstGeom>
        </p:spPr>
      </p:pic>
      <p:cxnSp>
        <p:nvCxnSpPr>
          <p:cNvPr id="6" name="Straight Arrow Connector 5"/>
          <p:cNvCxnSpPr>
            <a:stCxn id="7" idx="2"/>
          </p:cNvCxnSpPr>
          <p:nvPr/>
        </p:nvCxnSpPr>
        <p:spPr>
          <a:xfrm flipV="1">
            <a:off x="1824388" y="4371584"/>
            <a:ext cx="1682900" cy="598274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16200000">
            <a:off x="953339" y="4329642"/>
            <a:ext cx="461665" cy="128043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vert="eaVert"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Project Site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7013" y="6082545"/>
            <a:ext cx="2164987" cy="45043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2470" y="4670721"/>
            <a:ext cx="1023621" cy="1328739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2470" y="4739026"/>
            <a:ext cx="1023621" cy="1328739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68478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177800"/>
            <a:ext cx="12026900" cy="1488162"/>
          </a:xfrm>
        </p:spPr>
        <p:txBody>
          <a:bodyPr>
            <a:normAutofit fontScale="90000"/>
          </a:bodyPr>
          <a:lstStyle/>
          <a:p>
            <a:r>
              <a:rPr lang="en-US" sz="4400" b="1" dirty="0" smtClean="0"/>
              <a:t>Project Overview </a:t>
            </a:r>
            <a:r>
              <a:rPr lang="en-US" dirty="0" smtClean="0"/>
              <a:t>– Located within a well -established Ballard neighborhood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4" descr="King County Parcel Viewer 2.0 - Internet Explorer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07" t="31429" r="1600" b="1915"/>
          <a:stretch/>
        </p:blipFill>
        <p:spPr>
          <a:xfrm>
            <a:off x="3509877" y="1240388"/>
            <a:ext cx="6911777" cy="5229156"/>
          </a:xfrm>
          <a:prstGeom prst="rect">
            <a:avLst/>
          </a:prstGeom>
        </p:spPr>
      </p:pic>
      <p:cxnSp>
        <p:nvCxnSpPr>
          <p:cNvPr id="6" name="Straight Arrow Connector 5"/>
          <p:cNvCxnSpPr>
            <a:stCxn id="7" idx="2"/>
          </p:cNvCxnSpPr>
          <p:nvPr/>
        </p:nvCxnSpPr>
        <p:spPr>
          <a:xfrm flipV="1">
            <a:off x="2768252" y="3535695"/>
            <a:ext cx="4453450" cy="1498801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16200000">
            <a:off x="1101763" y="3875839"/>
            <a:ext cx="1015663" cy="231731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vert="eaVert"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Project Site in the middle of a residential neighborhood.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5934" y="1665962"/>
            <a:ext cx="1578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B0F0"/>
                </a:solidFill>
              </a:rPr>
              <a:t>Shilshole</a:t>
            </a:r>
            <a:r>
              <a:rPr lang="en-US" b="1" dirty="0" smtClean="0">
                <a:solidFill>
                  <a:srgbClr val="00B0F0"/>
                </a:solidFill>
              </a:rPr>
              <a:t> Bay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7013" y="6082545"/>
            <a:ext cx="2164987" cy="45043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5597" y="4753806"/>
            <a:ext cx="1023621" cy="1328739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46589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177800"/>
            <a:ext cx="10502900" cy="6985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Project Overview – Site concept (1.5 Acres)</a:t>
            </a:r>
            <a:endParaRPr lang="en-US" sz="4000" b="1" dirty="0"/>
          </a:p>
        </p:txBody>
      </p:sp>
      <p:pic>
        <p:nvPicPr>
          <p:cNvPr id="4" name="Picture 3" descr="SPS Webster ES - Site Plan Opt A  8-24-16.pdf - Adobe Acrobat Pro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874" t="14211" r="25964" b="2731"/>
          <a:stretch/>
        </p:blipFill>
        <p:spPr>
          <a:xfrm rot="5400000">
            <a:off x="3101412" y="-1247210"/>
            <a:ext cx="5709779" cy="995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7541" y="4670247"/>
            <a:ext cx="1003188" cy="13022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1309" y="5972463"/>
            <a:ext cx="2164987" cy="45043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74940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ealth Fitness 16x9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Office Them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60EB3BA0-388C-4E58-A08B-951C7A9EBDB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Health and fitness presentation (widescreen)</Template>
  <TotalTime>0</TotalTime>
  <Words>425</Words>
  <Application>Microsoft Office PowerPoint</Application>
  <PresentationFormat>Widescreen</PresentationFormat>
  <Paragraphs>92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Health Fitness 16x9</vt:lpstr>
      <vt:lpstr>Modernization and Addition at  Webster elementary School Project</vt:lpstr>
      <vt:lpstr>Presentation AGENDA</vt:lpstr>
      <vt:lpstr>Project Team Introductions:</vt:lpstr>
      <vt:lpstr>Project Overview – Budget</vt:lpstr>
      <vt:lpstr>Project Overview – schedule</vt:lpstr>
      <vt:lpstr>Project Overview – historical features</vt:lpstr>
      <vt:lpstr>Project Overview – Located in NW Seattle </vt:lpstr>
      <vt:lpstr>Project Overview – Located within a well -established Ballard neighborhood </vt:lpstr>
      <vt:lpstr>Project Overview – Site concept (1.5 Acres)</vt:lpstr>
      <vt:lpstr>Project Overview – 1st Floor Concept</vt:lpstr>
      <vt:lpstr>Project Overview – 2nd and 3rd   Floor Concept </vt:lpstr>
      <vt:lpstr>GC/CM as appropriate delivery method- RCW</vt:lpstr>
      <vt:lpstr>GC/CM as appropriate delivery method- RCW</vt:lpstr>
      <vt:lpstr>Agency experience</vt:lpstr>
      <vt:lpstr>Agency experience - continue </vt:lpstr>
      <vt:lpstr>Project Team </vt:lpstr>
      <vt:lpstr>Team’s qualifications </vt:lpstr>
      <vt:lpstr>Public Benefit</vt:lpstr>
      <vt:lpstr>summary</vt:lpstr>
      <vt:lpstr>PowerPoint Presentation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2016-08-26T22:48:35Z</dcterms:created>
  <dcterms:modified xsi:type="dcterms:W3CDTF">2016-09-22T20:33:06Z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TC029223919991</vt:lpwstr>
  </property>
</Properties>
</file>