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256" r:id="rId2"/>
    <p:sldId id="298" r:id="rId3"/>
    <p:sldId id="317" r:id="rId4"/>
    <p:sldId id="343" r:id="rId5"/>
    <p:sldId id="307" r:id="rId6"/>
    <p:sldId id="330" r:id="rId7"/>
    <p:sldId id="338" r:id="rId8"/>
    <p:sldId id="327" r:id="rId9"/>
    <p:sldId id="305" r:id="rId10"/>
    <p:sldId id="326" r:id="rId11"/>
    <p:sldId id="342" r:id="rId12"/>
    <p:sldId id="285" r:id="rId13"/>
    <p:sldId id="295" r:id="rId14"/>
    <p:sldId id="340" r:id="rId15"/>
    <p:sldId id="341" r:id="rId16"/>
    <p:sldId id="328" r:id="rId17"/>
    <p:sldId id="321" r:id="rId18"/>
    <p:sldId id="302" r:id="rId19"/>
    <p:sldId id="335" r:id="rId20"/>
    <p:sldId id="334" r:id="rId21"/>
    <p:sldId id="264" r:id="rId22"/>
    <p:sldId id="303" r:id="rId23"/>
    <p:sldId id="314" r:id="rId24"/>
    <p:sldId id="323" r:id="rId25"/>
    <p:sldId id="304" r:id="rId26"/>
    <p:sldId id="318" r:id="rId27"/>
    <p:sldId id="322" r:id="rId28"/>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Franklin Gothic Medium" panose="020B06030201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Franklin Gothic Medium" panose="020B06030201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Franklin Gothic Medium" panose="020B06030201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Franklin Gothic Medium" panose="020B06030201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Franklin Gothic Medium" panose="020B06030201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Franklin Gothic Medium" panose="020B06030201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Franklin Gothic Medium" panose="020B06030201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Franklin Gothic Medium" panose="020B06030201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Franklin Gothic Medium" panose="020B06030201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a Miller" initials="MM" lastIdx="1" clrIdx="0"/>
  <p:cmAuthor id="2" name="Anne Timmermans" initials="AT" lastIdx="1" clrIdx="1"/>
  <p:cmAuthor id="3" name="Howard Hillinger" initials="HH" lastIdx="2" clrIdx="2">
    <p:extLst>
      <p:ext uri="{19B8F6BF-5375-455C-9EA6-DF929625EA0E}">
        <p15:presenceInfo xmlns:p15="http://schemas.microsoft.com/office/powerpoint/2012/main" userId="S-1-5-21-1110004096-1093950551-5522801-3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2AC5E4"/>
    <a:srgbClr val="FF00FF"/>
    <a:srgbClr val="C50BAF"/>
    <a:srgbClr val="0099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86486" autoAdjust="0"/>
  </p:normalViewPr>
  <p:slideViewPr>
    <p:cSldViewPr snapToGrid="0" snapToObjects="1">
      <p:cViewPr varScale="1">
        <p:scale>
          <a:sx n="60" d="100"/>
          <a:sy n="60" d="100"/>
        </p:scale>
        <p:origin x="1848" y="72"/>
      </p:cViewPr>
      <p:guideLst>
        <p:guide orient="horz" pos="2160"/>
        <p:guide pos="2880"/>
      </p:guideLst>
    </p:cSldViewPr>
  </p:slideViewPr>
  <p:outlineViewPr>
    <p:cViewPr>
      <p:scale>
        <a:sx n="25" d="100"/>
        <a:sy n="25" d="100"/>
      </p:scale>
      <p:origin x="0" y="-4962"/>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9-25T17:15:37.970" idx="2">
    <p:pos x="10" y="10"/>
    <p:text>make the City, YMCA and Save Hamlin Park graphics much smaller like 1/3 the size of the site map</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445CF8-0552-9E41-A535-816ADD1D7397}"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8CBC5E43-A8DB-DA43-AF0A-6E99CD1D2415}">
      <dgm:prSet phldrT="[Text]" custT="1"/>
      <dgm:spPr/>
      <dgm:t>
        <a:bodyPr/>
        <a:lstStyle/>
        <a:p>
          <a:pPr defTabSz="533400">
            <a:lnSpc>
              <a:spcPct val="90000"/>
            </a:lnSpc>
            <a:spcBef>
              <a:spcPct val="0"/>
            </a:spcBef>
            <a:spcAft>
              <a:spcPct val="35000"/>
            </a:spcAft>
          </a:pPr>
          <a:endParaRPr lang="en-US" sz="1200" dirty="0" smtClean="0"/>
        </a:p>
        <a:p>
          <a:pPr defTabSz="533400">
            <a:lnSpc>
              <a:spcPct val="90000"/>
            </a:lnSpc>
            <a:spcBef>
              <a:spcPct val="0"/>
            </a:spcBef>
            <a:spcAft>
              <a:spcPct val="35000"/>
            </a:spcAft>
          </a:pPr>
          <a:r>
            <a:rPr lang="en-US" sz="1200" dirty="0" smtClean="0"/>
            <a:t>2016-17</a:t>
          </a:r>
        </a:p>
        <a:p>
          <a:pPr marL="0" marR="0" indent="0" defTabSz="914400" eaLnBrk="1" fontAlgn="auto" latinLnBrk="0" hangingPunct="1">
            <a:lnSpc>
              <a:spcPct val="100000"/>
            </a:lnSpc>
            <a:spcBef>
              <a:spcPts val="0"/>
            </a:spcBef>
            <a:spcAft>
              <a:spcPts val="0"/>
            </a:spcAft>
            <a:buClrTx/>
            <a:buSzTx/>
            <a:buFontTx/>
            <a:buNone/>
            <a:tabLst/>
            <a:defRPr/>
          </a:pPr>
          <a:r>
            <a:rPr lang="en-US" sz="1100" baseline="0" dirty="0" smtClean="0">
              <a:solidFill>
                <a:schemeClr val="bg1"/>
              </a:solidFill>
            </a:rPr>
            <a:t>Early Learning Center Design Phase</a:t>
          </a:r>
        </a:p>
        <a:p>
          <a:pPr marL="0" marR="0" indent="0" defTabSz="914400" eaLnBrk="1" fontAlgn="auto" latinLnBrk="0" hangingPunct="1">
            <a:lnSpc>
              <a:spcPct val="100000"/>
            </a:lnSpc>
            <a:spcBef>
              <a:spcPts val="0"/>
            </a:spcBef>
            <a:spcAft>
              <a:spcPts val="0"/>
            </a:spcAft>
            <a:buClrTx/>
            <a:buSzTx/>
            <a:buFontTx/>
            <a:buNone/>
            <a:tabLst/>
            <a:defRPr/>
          </a:pPr>
          <a:r>
            <a:rPr lang="en-US" sz="1100" baseline="0" dirty="0" smtClean="0">
              <a:solidFill>
                <a:schemeClr val="bg1"/>
              </a:solidFill>
            </a:rPr>
            <a:t>North City Renovated as Elementary School</a:t>
          </a:r>
        </a:p>
        <a:p>
          <a:pPr marL="0" marR="0" indent="0" defTabSz="914400" eaLnBrk="1" fontAlgn="auto" latinLnBrk="0" hangingPunct="1">
            <a:lnSpc>
              <a:spcPct val="100000"/>
            </a:lnSpc>
            <a:spcBef>
              <a:spcPts val="0"/>
            </a:spcBef>
            <a:spcAft>
              <a:spcPts val="0"/>
            </a:spcAft>
            <a:buClrTx/>
            <a:buSzTx/>
            <a:buFontTx/>
            <a:buNone/>
            <a:tabLst/>
            <a:defRPr/>
          </a:pPr>
          <a:endParaRPr lang="en-US" sz="1100" baseline="0" dirty="0" smtClean="0">
            <a:solidFill>
              <a:schemeClr val="bg1"/>
            </a:solidFill>
          </a:endParaRPr>
        </a:p>
        <a:p>
          <a:pPr marL="0" marR="0" indent="0" defTabSz="914400" eaLnBrk="1" fontAlgn="auto" latinLnBrk="0" hangingPunct="1">
            <a:lnSpc>
              <a:spcPct val="100000"/>
            </a:lnSpc>
            <a:spcBef>
              <a:spcPts val="0"/>
            </a:spcBef>
            <a:spcAft>
              <a:spcPts val="0"/>
            </a:spcAft>
            <a:buClrTx/>
            <a:buSzTx/>
            <a:buFontTx/>
            <a:buNone/>
            <a:tabLst/>
            <a:defRPr/>
          </a:pPr>
          <a:r>
            <a:rPr lang="en-US" sz="1100" baseline="0" dirty="0" smtClean="0">
              <a:solidFill>
                <a:srgbClr val="FF0000"/>
              </a:solidFill>
            </a:rPr>
            <a:t>Middle Schools Planning</a:t>
          </a:r>
          <a:endParaRPr lang="en-US" sz="1100" dirty="0">
            <a:solidFill>
              <a:srgbClr val="FF0000"/>
            </a:solidFill>
          </a:endParaRPr>
        </a:p>
      </dgm:t>
    </dgm:pt>
    <dgm:pt modelId="{673A860E-C7C4-9544-9C8E-6154278C88D5}" type="parTrans" cxnId="{81738E1E-6DAE-1B4C-B426-D9C7F068879C}">
      <dgm:prSet/>
      <dgm:spPr/>
      <dgm:t>
        <a:bodyPr/>
        <a:lstStyle/>
        <a:p>
          <a:endParaRPr lang="en-US"/>
        </a:p>
      </dgm:t>
    </dgm:pt>
    <dgm:pt modelId="{5AA50F6D-0BA5-1B4C-A79C-6DEDE1158E3F}" type="sibTrans" cxnId="{81738E1E-6DAE-1B4C-B426-D9C7F068879C}">
      <dgm:prSet/>
      <dgm:spPr/>
      <dgm:t>
        <a:bodyPr/>
        <a:lstStyle/>
        <a:p>
          <a:endParaRPr lang="en-US"/>
        </a:p>
      </dgm:t>
    </dgm:pt>
    <dgm:pt modelId="{1DB59C78-A03C-F64C-8944-DED502BD9B21}">
      <dgm:prSet phldrT="[Text]" custT="1"/>
      <dgm:spPr/>
      <dgm:t>
        <a:bodyPr/>
        <a:lstStyle/>
        <a:p>
          <a:pPr defTabSz="533400">
            <a:lnSpc>
              <a:spcPct val="90000"/>
            </a:lnSpc>
            <a:spcBef>
              <a:spcPct val="0"/>
            </a:spcBef>
            <a:spcAft>
              <a:spcPct val="35000"/>
            </a:spcAft>
          </a:pPr>
          <a:r>
            <a:rPr lang="en-US" sz="1200" dirty="0" smtClean="0"/>
            <a:t>2017-18</a:t>
          </a:r>
        </a:p>
        <a:p>
          <a:pPr marL="0" marR="0" indent="0" defTabSz="914400" eaLnBrk="1" fontAlgn="auto" latinLnBrk="0" hangingPunct="1">
            <a:lnSpc>
              <a:spcPct val="100000"/>
            </a:lnSpc>
            <a:spcBef>
              <a:spcPts val="0"/>
            </a:spcBef>
            <a:spcAft>
              <a:spcPts val="0"/>
            </a:spcAft>
            <a:buClrTx/>
            <a:buSzTx/>
            <a:buFontTx/>
            <a:buNone/>
            <a:tabLst/>
            <a:defRPr/>
          </a:pPr>
          <a:r>
            <a:rPr lang="en-US" sz="1100" baseline="0" dirty="0" smtClean="0">
              <a:solidFill>
                <a:schemeClr val="bg1"/>
              </a:solidFill>
            </a:rPr>
            <a:t>Early Learning Center Construction</a:t>
          </a:r>
        </a:p>
        <a:p>
          <a:pPr defTabSz="533400">
            <a:lnSpc>
              <a:spcPct val="90000"/>
            </a:lnSpc>
            <a:spcBef>
              <a:spcPct val="0"/>
            </a:spcBef>
            <a:spcAft>
              <a:spcPct val="35000"/>
            </a:spcAft>
          </a:pPr>
          <a:r>
            <a:rPr lang="en-US" sz="1100" baseline="0" dirty="0" smtClean="0">
              <a:solidFill>
                <a:schemeClr val="bg1"/>
              </a:solidFill>
            </a:rPr>
            <a:t>ELC programs at NC</a:t>
          </a:r>
        </a:p>
        <a:p>
          <a:pPr defTabSz="533400">
            <a:lnSpc>
              <a:spcPct val="90000"/>
            </a:lnSpc>
            <a:spcBef>
              <a:spcPct val="0"/>
            </a:spcBef>
            <a:spcAft>
              <a:spcPct val="35000"/>
            </a:spcAft>
          </a:pPr>
          <a:r>
            <a:rPr lang="en-US" sz="1100" dirty="0" smtClean="0">
              <a:solidFill>
                <a:schemeClr val="bg1"/>
              </a:solidFill>
            </a:rPr>
            <a:t>Parkwood Design Phase</a:t>
          </a:r>
        </a:p>
        <a:p>
          <a:pPr defTabSz="533400">
            <a:lnSpc>
              <a:spcPct val="90000"/>
            </a:lnSpc>
            <a:spcBef>
              <a:spcPct val="0"/>
            </a:spcBef>
            <a:spcAft>
              <a:spcPct val="35000"/>
            </a:spcAft>
          </a:pPr>
          <a:r>
            <a:rPr lang="en-US" sz="1100" baseline="0" dirty="0" smtClean="0">
              <a:solidFill>
                <a:srgbClr val="FF0000"/>
              </a:solidFill>
            </a:rPr>
            <a:t>Einstein &amp; Kellogg Design Phases and</a:t>
          </a:r>
        </a:p>
        <a:p>
          <a:pPr defTabSz="533400">
            <a:lnSpc>
              <a:spcPct val="90000"/>
            </a:lnSpc>
            <a:spcBef>
              <a:spcPct val="0"/>
            </a:spcBef>
            <a:spcAft>
              <a:spcPct val="35000"/>
            </a:spcAft>
          </a:pPr>
          <a:r>
            <a:rPr lang="en-US" sz="1100" baseline="0" dirty="0" smtClean="0">
              <a:solidFill>
                <a:srgbClr val="FF0000"/>
              </a:solidFill>
            </a:rPr>
            <a:t>GC/CM Procurement Fall 2017</a:t>
          </a:r>
        </a:p>
        <a:p>
          <a:pPr defTabSz="533400">
            <a:lnSpc>
              <a:spcPct val="90000"/>
            </a:lnSpc>
            <a:spcBef>
              <a:spcPct val="0"/>
            </a:spcBef>
            <a:spcAft>
              <a:spcPct val="35000"/>
            </a:spcAft>
          </a:pPr>
          <a:endParaRPr lang="en-US" sz="700" baseline="0" dirty="0">
            <a:solidFill>
              <a:srgbClr val="FF0000"/>
            </a:solidFill>
          </a:endParaRPr>
        </a:p>
      </dgm:t>
    </dgm:pt>
    <dgm:pt modelId="{9562BAC9-AFCB-EB49-BA3F-0DD994C73D71}" type="parTrans" cxnId="{0A15E074-32BC-AE40-91B3-D0D5390A9613}">
      <dgm:prSet/>
      <dgm:spPr/>
      <dgm:t>
        <a:bodyPr/>
        <a:lstStyle/>
        <a:p>
          <a:endParaRPr lang="en-US"/>
        </a:p>
      </dgm:t>
    </dgm:pt>
    <dgm:pt modelId="{ECD66497-355B-B14F-8692-D743134C9D6F}" type="sibTrans" cxnId="{0A15E074-32BC-AE40-91B3-D0D5390A9613}">
      <dgm:prSet/>
      <dgm:spPr/>
      <dgm:t>
        <a:bodyPr/>
        <a:lstStyle/>
        <a:p>
          <a:endParaRPr lang="en-US"/>
        </a:p>
      </dgm:t>
    </dgm:pt>
    <dgm:pt modelId="{D7E08478-F7B6-9C44-BE33-7F262433FD5A}">
      <dgm:prSet phldrT="[Text]" custT="1"/>
      <dgm:spPr/>
      <dgm:t>
        <a:bodyPr/>
        <a:lstStyle/>
        <a:p>
          <a:r>
            <a:rPr lang="en-US" sz="1200" dirty="0" smtClean="0"/>
            <a:t>2018-19</a:t>
          </a:r>
        </a:p>
        <a:p>
          <a:r>
            <a:rPr lang="en-US" sz="1100" dirty="0" smtClean="0">
              <a:solidFill>
                <a:schemeClr val="bg1"/>
              </a:solidFill>
            </a:rPr>
            <a:t>Early Learning Center Opens</a:t>
          </a:r>
        </a:p>
        <a:p>
          <a:r>
            <a:rPr lang="en-US" sz="1100" dirty="0" smtClean="0">
              <a:solidFill>
                <a:schemeClr val="bg1"/>
              </a:solidFill>
            </a:rPr>
            <a:t>Parkwood Elementary at North City</a:t>
          </a:r>
        </a:p>
        <a:p>
          <a:r>
            <a:rPr lang="en-US" sz="1100" dirty="0" smtClean="0"/>
            <a:t>Parkwood Construction Phase</a:t>
          </a:r>
        </a:p>
        <a:p>
          <a:r>
            <a:rPr lang="en-US" sz="1100" dirty="0" smtClean="0">
              <a:solidFill>
                <a:srgbClr val="FF0000"/>
              </a:solidFill>
            </a:rPr>
            <a:t>Einstein&amp; Kellogg Construction Phases</a:t>
          </a:r>
          <a:endParaRPr lang="en-US" sz="1100" dirty="0">
            <a:solidFill>
              <a:srgbClr val="FF0000"/>
            </a:solidFill>
          </a:endParaRPr>
        </a:p>
      </dgm:t>
    </dgm:pt>
    <dgm:pt modelId="{C6BDC384-8E2D-BE47-AFC1-4BF652C496E2}" type="parTrans" cxnId="{83488C1A-0B09-7646-A170-CCA6F5C8BEDF}">
      <dgm:prSet/>
      <dgm:spPr/>
      <dgm:t>
        <a:bodyPr/>
        <a:lstStyle/>
        <a:p>
          <a:endParaRPr lang="en-US"/>
        </a:p>
      </dgm:t>
    </dgm:pt>
    <dgm:pt modelId="{343A9D61-6BA9-6C48-BF02-FA7C2FA73AE7}" type="sibTrans" cxnId="{83488C1A-0B09-7646-A170-CCA6F5C8BEDF}">
      <dgm:prSet/>
      <dgm:spPr/>
      <dgm:t>
        <a:bodyPr/>
        <a:lstStyle/>
        <a:p>
          <a:endParaRPr lang="en-US"/>
        </a:p>
      </dgm:t>
    </dgm:pt>
    <dgm:pt modelId="{E096E1B9-7F86-2649-BBE1-EA2DF29FD6FA}">
      <dgm:prSet phldrT="[Text]" custT="1"/>
      <dgm:spPr/>
      <dgm:t>
        <a:bodyPr/>
        <a:lstStyle/>
        <a:p>
          <a:r>
            <a:rPr lang="en-US" sz="1200" dirty="0" smtClean="0"/>
            <a:t>2019-20</a:t>
          </a:r>
        </a:p>
        <a:p>
          <a:r>
            <a:rPr lang="en-US" sz="1100" dirty="0" smtClean="0">
              <a:solidFill>
                <a:schemeClr val="bg1"/>
              </a:solidFill>
            </a:rPr>
            <a:t>Parkwood Elementary Re-Opens</a:t>
          </a:r>
        </a:p>
        <a:p>
          <a:r>
            <a:rPr lang="en-US" sz="1100" baseline="0" dirty="0" smtClean="0">
              <a:solidFill>
                <a:srgbClr val="FF0000"/>
              </a:solidFill>
            </a:rPr>
            <a:t>Middle School Construction Continues</a:t>
          </a:r>
          <a:endParaRPr lang="en-US" sz="1100" baseline="0" dirty="0">
            <a:solidFill>
              <a:srgbClr val="FF0000"/>
            </a:solidFill>
          </a:endParaRPr>
        </a:p>
      </dgm:t>
    </dgm:pt>
    <dgm:pt modelId="{CEECA8D1-9A0C-0B44-A676-033DE09743E8}" type="parTrans" cxnId="{B2F84441-2123-3F4B-A5BA-3087EE75B1DD}">
      <dgm:prSet/>
      <dgm:spPr/>
      <dgm:t>
        <a:bodyPr/>
        <a:lstStyle/>
        <a:p>
          <a:endParaRPr lang="en-US"/>
        </a:p>
      </dgm:t>
    </dgm:pt>
    <dgm:pt modelId="{3B01E488-04EE-2441-92D8-C3EA3476FAAB}" type="sibTrans" cxnId="{B2F84441-2123-3F4B-A5BA-3087EE75B1DD}">
      <dgm:prSet/>
      <dgm:spPr/>
      <dgm:t>
        <a:bodyPr/>
        <a:lstStyle/>
        <a:p>
          <a:endParaRPr lang="en-US"/>
        </a:p>
      </dgm:t>
    </dgm:pt>
    <dgm:pt modelId="{4C8A3F43-BB65-D74C-8479-EE2840DCCF61}">
      <dgm:prSet phldrT="[Text]" custT="1"/>
      <dgm:spPr/>
      <dgm:t>
        <a:bodyPr/>
        <a:lstStyle/>
        <a:p>
          <a:r>
            <a:rPr lang="en-US" sz="1200" dirty="0" smtClean="0"/>
            <a:t>2020-21</a:t>
          </a:r>
        </a:p>
        <a:p>
          <a:r>
            <a:rPr lang="en-US" sz="1100" baseline="0" dirty="0" smtClean="0">
              <a:solidFill>
                <a:srgbClr val="FF0000"/>
              </a:solidFill>
            </a:rPr>
            <a:t>Middle Schools Re-Open in August 2020</a:t>
          </a:r>
          <a:endParaRPr lang="en-US" sz="1100" baseline="0" dirty="0">
            <a:solidFill>
              <a:srgbClr val="FF0000"/>
            </a:solidFill>
          </a:endParaRPr>
        </a:p>
      </dgm:t>
    </dgm:pt>
    <dgm:pt modelId="{71958C3A-27F1-7245-8522-FC15225259E7}" type="sibTrans" cxnId="{A471E6E6-3115-684D-937A-65B9BB82E93E}">
      <dgm:prSet/>
      <dgm:spPr/>
      <dgm:t>
        <a:bodyPr/>
        <a:lstStyle/>
        <a:p>
          <a:endParaRPr lang="en-US"/>
        </a:p>
      </dgm:t>
    </dgm:pt>
    <dgm:pt modelId="{EBE81A18-403E-F341-BDD1-D864AFB2698E}" type="parTrans" cxnId="{A471E6E6-3115-684D-937A-65B9BB82E93E}">
      <dgm:prSet/>
      <dgm:spPr/>
      <dgm:t>
        <a:bodyPr/>
        <a:lstStyle/>
        <a:p>
          <a:endParaRPr lang="en-US"/>
        </a:p>
      </dgm:t>
    </dgm:pt>
    <dgm:pt modelId="{E1C9855B-89B5-224E-B60F-C1607DDBC00D}" type="pres">
      <dgm:prSet presAssocID="{69445CF8-0552-9E41-A535-816ADD1D7397}" presName="Name0" presStyleCnt="0">
        <dgm:presLayoutVars>
          <dgm:dir/>
          <dgm:resizeHandles val="exact"/>
        </dgm:presLayoutVars>
      </dgm:prSet>
      <dgm:spPr/>
      <dgm:t>
        <a:bodyPr/>
        <a:lstStyle/>
        <a:p>
          <a:endParaRPr lang="en-US"/>
        </a:p>
      </dgm:t>
    </dgm:pt>
    <dgm:pt modelId="{A57B9E15-201C-BB4E-8132-4FB492F76CC1}" type="pres">
      <dgm:prSet presAssocID="{69445CF8-0552-9E41-A535-816ADD1D7397}" presName="cycle" presStyleCnt="0"/>
      <dgm:spPr/>
    </dgm:pt>
    <dgm:pt modelId="{C197E790-6954-CC40-BF9D-47C7E16C73EF}" type="pres">
      <dgm:prSet presAssocID="{8CBC5E43-A8DB-DA43-AF0A-6E99CD1D2415}" presName="nodeFirstNode" presStyleLbl="node1" presStyleIdx="0" presStyleCnt="5" custScaleX="107392" custScaleY="131355">
        <dgm:presLayoutVars>
          <dgm:bulletEnabled val="1"/>
        </dgm:presLayoutVars>
      </dgm:prSet>
      <dgm:spPr/>
      <dgm:t>
        <a:bodyPr/>
        <a:lstStyle/>
        <a:p>
          <a:endParaRPr lang="en-US"/>
        </a:p>
      </dgm:t>
    </dgm:pt>
    <dgm:pt modelId="{17A4B03D-C222-BB4A-8743-A3AB8181CC76}" type="pres">
      <dgm:prSet presAssocID="{5AA50F6D-0BA5-1B4C-A79C-6DEDE1158E3F}" presName="sibTransFirstNode" presStyleLbl="bgShp" presStyleIdx="0" presStyleCnt="1"/>
      <dgm:spPr/>
      <dgm:t>
        <a:bodyPr/>
        <a:lstStyle/>
        <a:p>
          <a:endParaRPr lang="en-US"/>
        </a:p>
      </dgm:t>
    </dgm:pt>
    <dgm:pt modelId="{A5FA047C-3283-1E42-B5EE-77A6EA432615}" type="pres">
      <dgm:prSet presAssocID="{1DB59C78-A03C-F64C-8944-DED502BD9B21}" presName="nodeFollowingNodes" presStyleLbl="node1" presStyleIdx="1" presStyleCnt="5" custScaleX="130155" custScaleY="111316" custRadScaleRad="127306" custRadScaleInc="5952">
        <dgm:presLayoutVars>
          <dgm:bulletEnabled val="1"/>
        </dgm:presLayoutVars>
      </dgm:prSet>
      <dgm:spPr/>
      <dgm:t>
        <a:bodyPr/>
        <a:lstStyle/>
        <a:p>
          <a:endParaRPr lang="en-US"/>
        </a:p>
      </dgm:t>
    </dgm:pt>
    <dgm:pt modelId="{1FE06335-8B00-224E-9F4C-333E34942630}" type="pres">
      <dgm:prSet presAssocID="{D7E08478-F7B6-9C44-BE33-7F262433FD5A}" presName="nodeFollowingNodes" presStyleLbl="node1" presStyleIdx="2" presStyleCnt="5" custScaleX="112922" custScaleY="108724" custRadScaleRad="120288" custRadScaleInc="-38451">
        <dgm:presLayoutVars>
          <dgm:bulletEnabled val="1"/>
        </dgm:presLayoutVars>
      </dgm:prSet>
      <dgm:spPr/>
      <dgm:t>
        <a:bodyPr/>
        <a:lstStyle/>
        <a:p>
          <a:endParaRPr lang="en-US"/>
        </a:p>
      </dgm:t>
    </dgm:pt>
    <dgm:pt modelId="{BA458C2D-D46D-5F4E-B90D-654EB416BE75}" type="pres">
      <dgm:prSet presAssocID="{E096E1B9-7F86-2649-BBE1-EA2DF29FD6FA}" presName="nodeFollowingNodes" presStyleLbl="node1" presStyleIdx="3" presStyleCnt="5" custScaleX="120351" custScaleY="93195" custRadScaleRad="127741" custRadScaleInc="44679">
        <dgm:presLayoutVars>
          <dgm:bulletEnabled val="1"/>
        </dgm:presLayoutVars>
      </dgm:prSet>
      <dgm:spPr/>
      <dgm:t>
        <a:bodyPr/>
        <a:lstStyle/>
        <a:p>
          <a:endParaRPr lang="en-US"/>
        </a:p>
      </dgm:t>
    </dgm:pt>
    <dgm:pt modelId="{6F67B495-5C9B-B24F-B4A4-D6F91C77D11B}" type="pres">
      <dgm:prSet presAssocID="{4C8A3F43-BB65-D74C-8479-EE2840DCCF61}" presName="nodeFollowingNodes" presStyleLbl="node1" presStyleIdx="4" presStyleCnt="5" custRadScaleRad="124194" custRadScaleInc="1613">
        <dgm:presLayoutVars>
          <dgm:bulletEnabled val="1"/>
        </dgm:presLayoutVars>
      </dgm:prSet>
      <dgm:spPr/>
      <dgm:t>
        <a:bodyPr/>
        <a:lstStyle/>
        <a:p>
          <a:endParaRPr lang="en-US"/>
        </a:p>
      </dgm:t>
    </dgm:pt>
  </dgm:ptLst>
  <dgm:cxnLst>
    <dgm:cxn modelId="{9667D8E7-E56E-4949-A042-09A84805A43E}" type="presOf" srcId="{E096E1B9-7F86-2649-BBE1-EA2DF29FD6FA}" destId="{BA458C2D-D46D-5F4E-B90D-654EB416BE75}" srcOrd="0" destOrd="0" presId="urn:microsoft.com/office/officeart/2005/8/layout/cycle3"/>
    <dgm:cxn modelId="{C70F6087-78C5-4C5A-98FA-A0778A7BA3C1}" type="presOf" srcId="{1DB59C78-A03C-F64C-8944-DED502BD9B21}" destId="{A5FA047C-3283-1E42-B5EE-77A6EA432615}" srcOrd="0" destOrd="0" presId="urn:microsoft.com/office/officeart/2005/8/layout/cycle3"/>
    <dgm:cxn modelId="{D4822994-0E38-4389-8FE5-F06C471658B4}" type="presOf" srcId="{8CBC5E43-A8DB-DA43-AF0A-6E99CD1D2415}" destId="{C197E790-6954-CC40-BF9D-47C7E16C73EF}" srcOrd="0" destOrd="0" presId="urn:microsoft.com/office/officeart/2005/8/layout/cycle3"/>
    <dgm:cxn modelId="{B2F84441-2123-3F4B-A5BA-3087EE75B1DD}" srcId="{69445CF8-0552-9E41-A535-816ADD1D7397}" destId="{E096E1B9-7F86-2649-BBE1-EA2DF29FD6FA}" srcOrd="3" destOrd="0" parTransId="{CEECA8D1-9A0C-0B44-A676-033DE09743E8}" sibTransId="{3B01E488-04EE-2441-92D8-C3EA3476FAAB}"/>
    <dgm:cxn modelId="{786069C6-21D7-4C8B-810B-786F0A950E06}" type="presOf" srcId="{D7E08478-F7B6-9C44-BE33-7F262433FD5A}" destId="{1FE06335-8B00-224E-9F4C-333E34942630}" srcOrd="0" destOrd="0" presId="urn:microsoft.com/office/officeart/2005/8/layout/cycle3"/>
    <dgm:cxn modelId="{0A15E074-32BC-AE40-91B3-D0D5390A9613}" srcId="{69445CF8-0552-9E41-A535-816ADD1D7397}" destId="{1DB59C78-A03C-F64C-8944-DED502BD9B21}" srcOrd="1" destOrd="0" parTransId="{9562BAC9-AFCB-EB49-BA3F-0DD994C73D71}" sibTransId="{ECD66497-355B-B14F-8692-D743134C9D6F}"/>
    <dgm:cxn modelId="{83488C1A-0B09-7646-A170-CCA6F5C8BEDF}" srcId="{69445CF8-0552-9E41-A535-816ADD1D7397}" destId="{D7E08478-F7B6-9C44-BE33-7F262433FD5A}" srcOrd="2" destOrd="0" parTransId="{C6BDC384-8E2D-BE47-AFC1-4BF652C496E2}" sibTransId="{343A9D61-6BA9-6C48-BF02-FA7C2FA73AE7}"/>
    <dgm:cxn modelId="{A471E6E6-3115-684D-937A-65B9BB82E93E}" srcId="{69445CF8-0552-9E41-A535-816ADD1D7397}" destId="{4C8A3F43-BB65-D74C-8479-EE2840DCCF61}" srcOrd="4" destOrd="0" parTransId="{EBE81A18-403E-F341-BDD1-D864AFB2698E}" sibTransId="{71958C3A-27F1-7245-8522-FC15225259E7}"/>
    <dgm:cxn modelId="{81738E1E-6DAE-1B4C-B426-D9C7F068879C}" srcId="{69445CF8-0552-9E41-A535-816ADD1D7397}" destId="{8CBC5E43-A8DB-DA43-AF0A-6E99CD1D2415}" srcOrd="0" destOrd="0" parTransId="{673A860E-C7C4-9544-9C8E-6154278C88D5}" sibTransId="{5AA50F6D-0BA5-1B4C-A79C-6DEDE1158E3F}"/>
    <dgm:cxn modelId="{394F4FF8-AAC3-4733-BABE-E4C6E1A3615B}" type="presOf" srcId="{5AA50F6D-0BA5-1B4C-A79C-6DEDE1158E3F}" destId="{17A4B03D-C222-BB4A-8743-A3AB8181CC76}" srcOrd="0" destOrd="0" presId="urn:microsoft.com/office/officeart/2005/8/layout/cycle3"/>
    <dgm:cxn modelId="{34F06450-84B0-4441-B27C-172BC4F2C8C2}" type="presOf" srcId="{4C8A3F43-BB65-D74C-8479-EE2840DCCF61}" destId="{6F67B495-5C9B-B24F-B4A4-D6F91C77D11B}" srcOrd="0" destOrd="0" presId="urn:microsoft.com/office/officeart/2005/8/layout/cycle3"/>
    <dgm:cxn modelId="{DC309FF7-FBA2-47AE-B877-9583AF060936}" type="presOf" srcId="{69445CF8-0552-9E41-A535-816ADD1D7397}" destId="{E1C9855B-89B5-224E-B60F-C1607DDBC00D}" srcOrd="0" destOrd="0" presId="urn:microsoft.com/office/officeart/2005/8/layout/cycle3"/>
    <dgm:cxn modelId="{D0DE01A2-90CA-4F2F-A42B-565FC2D2EC15}" type="presParOf" srcId="{E1C9855B-89B5-224E-B60F-C1607DDBC00D}" destId="{A57B9E15-201C-BB4E-8132-4FB492F76CC1}" srcOrd="0" destOrd="0" presId="urn:microsoft.com/office/officeart/2005/8/layout/cycle3"/>
    <dgm:cxn modelId="{073A1219-FA44-4A13-B688-EBC2A9D31759}" type="presParOf" srcId="{A57B9E15-201C-BB4E-8132-4FB492F76CC1}" destId="{C197E790-6954-CC40-BF9D-47C7E16C73EF}" srcOrd="0" destOrd="0" presId="urn:microsoft.com/office/officeart/2005/8/layout/cycle3"/>
    <dgm:cxn modelId="{CE03B575-A2A4-4532-84E1-7C8BA8D8AACC}" type="presParOf" srcId="{A57B9E15-201C-BB4E-8132-4FB492F76CC1}" destId="{17A4B03D-C222-BB4A-8743-A3AB8181CC76}" srcOrd="1" destOrd="0" presId="urn:microsoft.com/office/officeart/2005/8/layout/cycle3"/>
    <dgm:cxn modelId="{B9A16D38-1D0C-4627-B44C-63BD964734FF}" type="presParOf" srcId="{A57B9E15-201C-BB4E-8132-4FB492F76CC1}" destId="{A5FA047C-3283-1E42-B5EE-77A6EA432615}" srcOrd="2" destOrd="0" presId="urn:microsoft.com/office/officeart/2005/8/layout/cycle3"/>
    <dgm:cxn modelId="{C629263E-6B58-451F-A1B0-9B1F77839FFC}" type="presParOf" srcId="{A57B9E15-201C-BB4E-8132-4FB492F76CC1}" destId="{1FE06335-8B00-224E-9F4C-333E34942630}" srcOrd="3" destOrd="0" presId="urn:microsoft.com/office/officeart/2005/8/layout/cycle3"/>
    <dgm:cxn modelId="{391E4F4C-4250-434B-B427-DDE36ECB33D6}" type="presParOf" srcId="{A57B9E15-201C-BB4E-8132-4FB492F76CC1}" destId="{BA458C2D-D46D-5F4E-B90D-654EB416BE75}" srcOrd="4" destOrd="0" presId="urn:microsoft.com/office/officeart/2005/8/layout/cycle3"/>
    <dgm:cxn modelId="{94E74647-C798-40E8-A53F-9B4BE429A579}" type="presParOf" srcId="{A57B9E15-201C-BB4E-8132-4FB492F76CC1}" destId="{6F67B495-5C9B-B24F-B4A4-D6F91C77D11B}"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4B03D-C222-BB4A-8743-A3AB8181CC76}">
      <dsp:nvSpPr>
        <dsp:cNvPr id="0" name=""/>
        <dsp:cNvSpPr/>
      </dsp:nvSpPr>
      <dsp:spPr>
        <a:xfrm>
          <a:off x="1113411" y="-19407"/>
          <a:ext cx="4892078" cy="4892078"/>
        </a:xfrm>
        <a:prstGeom prst="circularArrow">
          <a:avLst>
            <a:gd name="adj1" fmla="val 5544"/>
            <a:gd name="adj2" fmla="val 330680"/>
            <a:gd name="adj3" fmla="val 13608692"/>
            <a:gd name="adj4" fmla="val 17488604"/>
            <a:gd name="adj5" fmla="val 5757"/>
          </a:avLst>
        </a:prstGeom>
        <a:solidFill>
          <a:schemeClr val="accent1">
            <a:tint val="40000"/>
            <a:hueOff val="0"/>
            <a:satOff val="0"/>
            <a:lumOff val="0"/>
            <a:alphaOff val="0"/>
          </a:schemeClr>
        </a:solidFill>
        <a:ln>
          <a:noFill/>
        </a:ln>
        <a:effectLst>
          <a:outerShdw blurRad="31750" dist="25400" dir="5400000" rotWithShape="0">
            <a:srgbClr val="000000">
              <a:alpha val="50000"/>
            </a:srgbClr>
          </a:outerShdw>
        </a:effectLst>
      </dsp:spPr>
      <dsp:style>
        <a:lnRef idx="0">
          <a:scrgbClr r="0" g="0" b="0"/>
        </a:lnRef>
        <a:fillRef idx="1">
          <a:scrgbClr r="0" g="0" b="0"/>
        </a:fillRef>
        <a:effectRef idx="2">
          <a:scrgbClr r="0" g="0" b="0"/>
        </a:effectRef>
        <a:fontRef idx="minor"/>
      </dsp:style>
    </dsp:sp>
    <dsp:sp modelId="{C197E790-6954-CC40-BF9D-47C7E16C73EF}">
      <dsp:nvSpPr>
        <dsp:cNvPr id="0" name=""/>
        <dsp:cNvSpPr/>
      </dsp:nvSpPr>
      <dsp:spPr>
        <a:xfrm>
          <a:off x="2332528" y="-113104"/>
          <a:ext cx="2453844" cy="1500692"/>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kern="1200" dirty="0" smtClean="0"/>
        </a:p>
        <a:p>
          <a:pPr lvl="0" algn="ctr" defTabSz="533400">
            <a:lnSpc>
              <a:spcPct val="90000"/>
            </a:lnSpc>
            <a:spcBef>
              <a:spcPct val="0"/>
            </a:spcBef>
            <a:spcAft>
              <a:spcPct val="35000"/>
            </a:spcAft>
          </a:pPr>
          <a:r>
            <a:rPr lang="en-US" sz="1200" kern="1200" dirty="0" smtClean="0"/>
            <a:t>2016-17</a:t>
          </a:r>
        </a:p>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baseline="0" dirty="0" smtClean="0">
              <a:solidFill>
                <a:schemeClr val="bg1"/>
              </a:solidFill>
            </a:rPr>
            <a:t>Early Learning Center Design Phase</a:t>
          </a:r>
        </a:p>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baseline="0" dirty="0" smtClean="0">
              <a:solidFill>
                <a:schemeClr val="bg1"/>
              </a:solidFill>
            </a:rPr>
            <a:t>North City Renovated as Elementary School</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1100" kern="1200" baseline="0" dirty="0" smtClean="0">
            <a:solidFill>
              <a:schemeClr val="bg1"/>
            </a:solidFill>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baseline="0" dirty="0" smtClean="0">
              <a:solidFill>
                <a:srgbClr val="FF0000"/>
              </a:solidFill>
            </a:rPr>
            <a:t>Middle Schools Planning</a:t>
          </a:r>
          <a:endParaRPr lang="en-US" sz="1100" kern="1200" dirty="0">
            <a:solidFill>
              <a:srgbClr val="FF0000"/>
            </a:solidFill>
          </a:endParaRPr>
        </a:p>
      </dsp:txBody>
      <dsp:txXfrm>
        <a:off x="2405786" y="-39846"/>
        <a:ext cx="2307328" cy="1354176"/>
      </dsp:txXfrm>
    </dsp:sp>
    <dsp:sp modelId="{A5FA047C-3283-1E42-B5EE-77A6EA432615}">
      <dsp:nvSpPr>
        <dsp:cNvPr id="0" name=""/>
        <dsp:cNvSpPr/>
      </dsp:nvSpPr>
      <dsp:spPr>
        <a:xfrm>
          <a:off x="4489447" y="1425769"/>
          <a:ext cx="2973965" cy="1271752"/>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2017-18</a:t>
          </a:r>
        </a:p>
        <a:p>
          <a:pPr marL="0" marR="0" lvl="0" indent="0" algn="ctr" defTabSz="914400" eaLnBrk="1" fontAlgn="auto" latinLnBrk="0" hangingPunct="1">
            <a:lnSpc>
              <a:spcPct val="100000"/>
            </a:lnSpc>
            <a:spcBef>
              <a:spcPct val="0"/>
            </a:spcBef>
            <a:spcAft>
              <a:spcPts val="0"/>
            </a:spcAft>
            <a:buClrTx/>
            <a:buSzTx/>
            <a:buFontTx/>
            <a:buNone/>
            <a:tabLst/>
            <a:defRPr/>
          </a:pPr>
          <a:r>
            <a:rPr lang="en-US" sz="1100" kern="1200" baseline="0" dirty="0" smtClean="0">
              <a:solidFill>
                <a:schemeClr val="bg1"/>
              </a:solidFill>
            </a:rPr>
            <a:t>Early Learning Center Construction</a:t>
          </a:r>
        </a:p>
        <a:p>
          <a:pPr lvl="0" algn="ctr" defTabSz="533400">
            <a:lnSpc>
              <a:spcPct val="90000"/>
            </a:lnSpc>
            <a:spcBef>
              <a:spcPct val="0"/>
            </a:spcBef>
            <a:spcAft>
              <a:spcPct val="35000"/>
            </a:spcAft>
          </a:pPr>
          <a:r>
            <a:rPr lang="en-US" sz="1100" kern="1200" baseline="0" dirty="0" smtClean="0">
              <a:solidFill>
                <a:schemeClr val="bg1"/>
              </a:solidFill>
            </a:rPr>
            <a:t>ELC programs at NC</a:t>
          </a:r>
        </a:p>
        <a:p>
          <a:pPr lvl="0" algn="ctr" defTabSz="533400">
            <a:lnSpc>
              <a:spcPct val="90000"/>
            </a:lnSpc>
            <a:spcBef>
              <a:spcPct val="0"/>
            </a:spcBef>
            <a:spcAft>
              <a:spcPct val="35000"/>
            </a:spcAft>
          </a:pPr>
          <a:r>
            <a:rPr lang="en-US" sz="1100" kern="1200" dirty="0" smtClean="0">
              <a:solidFill>
                <a:schemeClr val="bg1"/>
              </a:solidFill>
            </a:rPr>
            <a:t>Parkwood Design Phase</a:t>
          </a:r>
        </a:p>
        <a:p>
          <a:pPr lvl="0" algn="ctr" defTabSz="533400">
            <a:lnSpc>
              <a:spcPct val="90000"/>
            </a:lnSpc>
            <a:spcBef>
              <a:spcPct val="0"/>
            </a:spcBef>
            <a:spcAft>
              <a:spcPct val="35000"/>
            </a:spcAft>
          </a:pPr>
          <a:r>
            <a:rPr lang="en-US" sz="1100" kern="1200" baseline="0" dirty="0" smtClean="0">
              <a:solidFill>
                <a:srgbClr val="FF0000"/>
              </a:solidFill>
            </a:rPr>
            <a:t>Einstein &amp; Kellogg Design Phases and</a:t>
          </a:r>
        </a:p>
        <a:p>
          <a:pPr lvl="0" algn="ctr" defTabSz="533400">
            <a:lnSpc>
              <a:spcPct val="90000"/>
            </a:lnSpc>
            <a:spcBef>
              <a:spcPct val="0"/>
            </a:spcBef>
            <a:spcAft>
              <a:spcPct val="35000"/>
            </a:spcAft>
          </a:pPr>
          <a:r>
            <a:rPr lang="en-US" sz="1100" kern="1200" baseline="0" dirty="0" smtClean="0">
              <a:solidFill>
                <a:srgbClr val="FF0000"/>
              </a:solidFill>
            </a:rPr>
            <a:t>GC/CM Procurement Fall 2017</a:t>
          </a:r>
        </a:p>
        <a:p>
          <a:pPr lvl="0" algn="ctr" defTabSz="533400">
            <a:lnSpc>
              <a:spcPct val="90000"/>
            </a:lnSpc>
            <a:spcBef>
              <a:spcPct val="0"/>
            </a:spcBef>
            <a:spcAft>
              <a:spcPct val="35000"/>
            </a:spcAft>
          </a:pPr>
          <a:endParaRPr lang="en-US" sz="700" kern="1200" baseline="0" dirty="0">
            <a:solidFill>
              <a:srgbClr val="FF0000"/>
            </a:solidFill>
          </a:endParaRPr>
        </a:p>
      </dsp:txBody>
      <dsp:txXfrm>
        <a:off x="4551529" y="1487851"/>
        <a:ext cx="2849801" cy="1147588"/>
      </dsp:txXfrm>
    </dsp:sp>
    <dsp:sp modelId="{1FE06335-8B00-224E-9F4C-333E34942630}">
      <dsp:nvSpPr>
        <dsp:cNvPr id="0" name=""/>
        <dsp:cNvSpPr/>
      </dsp:nvSpPr>
      <dsp:spPr>
        <a:xfrm>
          <a:off x="4421931" y="3392140"/>
          <a:ext cx="2580201" cy="1242139"/>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2018-19</a:t>
          </a:r>
        </a:p>
        <a:p>
          <a:pPr lvl="0" algn="ctr" defTabSz="533400">
            <a:lnSpc>
              <a:spcPct val="90000"/>
            </a:lnSpc>
            <a:spcBef>
              <a:spcPct val="0"/>
            </a:spcBef>
            <a:spcAft>
              <a:spcPct val="35000"/>
            </a:spcAft>
          </a:pPr>
          <a:r>
            <a:rPr lang="en-US" sz="1100" kern="1200" dirty="0" smtClean="0">
              <a:solidFill>
                <a:schemeClr val="bg1"/>
              </a:solidFill>
            </a:rPr>
            <a:t>Early Learning Center Opens</a:t>
          </a:r>
        </a:p>
        <a:p>
          <a:pPr lvl="0" algn="ctr" defTabSz="533400">
            <a:lnSpc>
              <a:spcPct val="90000"/>
            </a:lnSpc>
            <a:spcBef>
              <a:spcPct val="0"/>
            </a:spcBef>
            <a:spcAft>
              <a:spcPct val="35000"/>
            </a:spcAft>
          </a:pPr>
          <a:r>
            <a:rPr lang="en-US" sz="1100" kern="1200" dirty="0" smtClean="0">
              <a:solidFill>
                <a:schemeClr val="bg1"/>
              </a:solidFill>
            </a:rPr>
            <a:t>Parkwood Elementary at North City</a:t>
          </a:r>
        </a:p>
        <a:p>
          <a:pPr lvl="0" algn="ctr" defTabSz="533400">
            <a:lnSpc>
              <a:spcPct val="90000"/>
            </a:lnSpc>
            <a:spcBef>
              <a:spcPct val="0"/>
            </a:spcBef>
            <a:spcAft>
              <a:spcPct val="35000"/>
            </a:spcAft>
          </a:pPr>
          <a:r>
            <a:rPr lang="en-US" sz="1100" kern="1200" dirty="0" smtClean="0"/>
            <a:t>Parkwood Construction Phase</a:t>
          </a:r>
        </a:p>
        <a:p>
          <a:pPr lvl="0" algn="ctr" defTabSz="533400">
            <a:lnSpc>
              <a:spcPct val="90000"/>
            </a:lnSpc>
            <a:spcBef>
              <a:spcPct val="0"/>
            </a:spcBef>
            <a:spcAft>
              <a:spcPct val="35000"/>
            </a:spcAft>
          </a:pPr>
          <a:r>
            <a:rPr lang="en-US" sz="1100" kern="1200" dirty="0" smtClean="0">
              <a:solidFill>
                <a:srgbClr val="FF0000"/>
              </a:solidFill>
            </a:rPr>
            <a:t>Einstein&amp; Kellogg Construction Phases</a:t>
          </a:r>
          <a:endParaRPr lang="en-US" sz="1100" kern="1200" dirty="0">
            <a:solidFill>
              <a:srgbClr val="FF0000"/>
            </a:solidFill>
          </a:endParaRPr>
        </a:p>
      </dsp:txBody>
      <dsp:txXfrm>
        <a:off x="4482567" y="3452776"/>
        <a:ext cx="2458929" cy="1120867"/>
      </dsp:txXfrm>
    </dsp:sp>
    <dsp:sp modelId="{BA458C2D-D46D-5F4E-B90D-654EB416BE75}">
      <dsp:nvSpPr>
        <dsp:cNvPr id="0" name=""/>
        <dsp:cNvSpPr/>
      </dsp:nvSpPr>
      <dsp:spPr>
        <a:xfrm>
          <a:off x="0" y="3408867"/>
          <a:ext cx="2749949" cy="1064725"/>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2019-20</a:t>
          </a:r>
        </a:p>
        <a:p>
          <a:pPr lvl="0" algn="ctr" defTabSz="533400">
            <a:lnSpc>
              <a:spcPct val="90000"/>
            </a:lnSpc>
            <a:spcBef>
              <a:spcPct val="0"/>
            </a:spcBef>
            <a:spcAft>
              <a:spcPct val="35000"/>
            </a:spcAft>
          </a:pPr>
          <a:r>
            <a:rPr lang="en-US" sz="1100" kern="1200" dirty="0" smtClean="0">
              <a:solidFill>
                <a:schemeClr val="bg1"/>
              </a:solidFill>
            </a:rPr>
            <a:t>Parkwood Elementary Re-Opens</a:t>
          </a:r>
        </a:p>
        <a:p>
          <a:pPr lvl="0" algn="ctr" defTabSz="533400">
            <a:lnSpc>
              <a:spcPct val="90000"/>
            </a:lnSpc>
            <a:spcBef>
              <a:spcPct val="0"/>
            </a:spcBef>
            <a:spcAft>
              <a:spcPct val="35000"/>
            </a:spcAft>
          </a:pPr>
          <a:r>
            <a:rPr lang="en-US" sz="1100" kern="1200" baseline="0" dirty="0" smtClean="0">
              <a:solidFill>
                <a:srgbClr val="FF0000"/>
              </a:solidFill>
            </a:rPr>
            <a:t>Middle School Construction Continues</a:t>
          </a:r>
          <a:endParaRPr lang="en-US" sz="1100" kern="1200" baseline="0" dirty="0">
            <a:solidFill>
              <a:srgbClr val="FF0000"/>
            </a:solidFill>
          </a:endParaRPr>
        </a:p>
      </dsp:txBody>
      <dsp:txXfrm>
        <a:off x="51976" y="3460843"/>
        <a:ext cx="2645997" cy="960773"/>
      </dsp:txXfrm>
    </dsp:sp>
    <dsp:sp modelId="{6F67B495-5C9B-B24F-B4A4-D6F91C77D11B}">
      <dsp:nvSpPr>
        <dsp:cNvPr id="0" name=""/>
        <dsp:cNvSpPr/>
      </dsp:nvSpPr>
      <dsp:spPr>
        <a:xfrm>
          <a:off x="0" y="1310041"/>
          <a:ext cx="2284941" cy="1142470"/>
        </a:xfrm>
        <a:prstGeom prst="roundRect">
          <a:avLst/>
        </a:prstGeom>
        <a:gradFill rotWithShape="0">
          <a:gsLst>
            <a:gs pos="0">
              <a:schemeClr val="accent1">
                <a:hueOff val="0"/>
                <a:satOff val="0"/>
                <a:lumOff val="0"/>
                <a:alphaOff val="0"/>
              </a:schemeClr>
            </a:gs>
            <a:gs pos="90000">
              <a:schemeClr val="accent1">
                <a:hueOff val="0"/>
                <a:satOff val="0"/>
                <a:lumOff val="0"/>
                <a:alphaOff val="0"/>
                <a:shade val="100000"/>
              </a:schemeClr>
            </a:gs>
            <a:gs pos="100000">
              <a:schemeClr val="accent1">
                <a:hueOff val="0"/>
                <a:satOff val="0"/>
                <a:lumOff val="0"/>
                <a:alphaOff val="0"/>
                <a:shade val="85000"/>
              </a:schemeClr>
            </a:gs>
          </a:gsLst>
          <a:path path="circle">
            <a:fillToRect l="100000" t="100000" r="100000" b="100000"/>
          </a:path>
        </a:gradFill>
        <a:ln>
          <a:noFill/>
        </a:ln>
        <a:effectLst>
          <a:outerShdw blurRad="31750" dist="25400" dir="54000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2020-21</a:t>
          </a:r>
        </a:p>
        <a:p>
          <a:pPr lvl="0" algn="ctr" defTabSz="533400">
            <a:lnSpc>
              <a:spcPct val="90000"/>
            </a:lnSpc>
            <a:spcBef>
              <a:spcPct val="0"/>
            </a:spcBef>
            <a:spcAft>
              <a:spcPct val="35000"/>
            </a:spcAft>
          </a:pPr>
          <a:r>
            <a:rPr lang="en-US" sz="1100" kern="1200" baseline="0" dirty="0" smtClean="0">
              <a:solidFill>
                <a:srgbClr val="FF0000"/>
              </a:solidFill>
            </a:rPr>
            <a:t>Middle Schools Re-Open in August 2020</a:t>
          </a:r>
          <a:endParaRPr lang="en-US" sz="1100" kern="1200" baseline="0" dirty="0">
            <a:solidFill>
              <a:srgbClr val="FF0000"/>
            </a:solidFill>
          </a:endParaRPr>
        </a:p>
      </dsp:txBody>
      <dsp:txXfrm>
        <a:off x="55771" y="1365812"/>
        <a:ext cx="2173399" cy="103092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Franklin Gothic Medium"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Franklin Gothic Medium" charset="0"/>
                <a:ea typeface="MS PGothic" charset="-128"/>
              </a:defRPr>
            </a:lvl1pPr>
          </a:lstStyle>
          <a:p>
            <a:pPr>
              <a:defRPr/>
            </a:pPr>
            <a:fld id="{1C5AD795-E82E-4A33-895B-DCDD67E1C4CC}" type="datetimeFigureOut">
              <a:rPr lang="en-US" altLang="x-none"/>
              <a:pPr>
                <a:defRPr/>
              </a:pPr>
              <a:t>9/28/2017</a:t>
            </a:fld>
            <a:endParaRPr lang="en-US" altLang="x-none" dirty="0"/>
          </a:p>
        </p:txBody>
      </p:sp>
      <p:sp>
        <p:nvSpPr>
          <p:cNvPr id="4" name="Footer Placeholder 3"/>
          <p:cNvSpPr>
            <a:spLocks noGrp="1"/>
          </p:cNvSpPr>
          <p:nvPr>
            <p:ph type="ftr" sz="quarter" idx="2"/>
          </p:nvPr>
        </p:nvSpPr>
        <p:spPr>
          <a:xfrm>
            <a:off x="0" y="8829967"/>
            <a:ext cx="3037840" cy="466433"/>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Franklin Gothic Medium"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Franklin Gothic Medium" charset="0"/>
                <a:ea typeface="MS PGothic" charset="-128"/>
              </a:defRPr>
            </a:lvl1pPr>
          </a:lstStyle>
          <a:p>
            <a:pPr>
              <a:defRPr/>
            </a:pPr>
            <a:fld id="{33D9ECD2-041D-4370-8F74-67007979CE81}" type="slidenum">
              <a:rPr lang="en-US" altLang="x-none"/>
              <a:pPr>
                <a:defRPr/>
              </a:pPr>
              <a:t>‹#›</a:t>
            </a:fld>
            <a:endParaRPr lang="en-US" altLang="x-none" dirty="0"/>
          </a:p>
        </p:txBody>
      </p:sp>
    </p:spTree>
    <p:extLst>
      <p:ext uri="{BB962C8B-B14F-4D97-AF65-F5344CB8AC3E}">
        <p14:creationId xmlns:p14="http://schemas.microsoft.com/office/powerpoint/2010/main" val="288051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charset="0"/>
                <a:ea typeface="MS PGothic" charset="-128"/>
              </a:defRPr>
            </a:lvl1pPr>
          </a:lstStyle>
          <a:p>
            <a:pPr>
              <a:defRPr/>
            </a:pPr>
            <a:fld id="{2F71A650-9917-45A7-9107-AAAABA24DA1B}" type="datetimeFigureOut">
              <a:rPr lang="en-US" altLang="x-none"/>
              <a:pPr>
                <a:defRPr/>
              </a:pPr>
              <a:t>9/28/2017</a:t>
            </a:fld>
            <a:endParaRPr lang="en-US" altLang="x-none"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charset="0"/>
                <a:ea typeface="MS PGothic" charset="-128"/>
              </a:defRPr>
            </a:lvl1pPr>
          </a:lstStyle>
          <a:p>
            <a:pPr>
              <a:defRPr/>
            </a:pPr>
            <a:fld id="{BB48CC75-0EDC-4873-9A82-57C7AF4C9170}" type="slidenum">
              <a:rPr lang="en-US" altLang="x-none"/>
              <a:pPr>
                <a:defRPr/>
              </a:pPr>
              <a:t>‹#›</a:t>
            </a:fld>
            <a:endParaRPr lang="en-US" altLang="x-none" dirty="0"/>
          </a:p>
        </p:txBody>
      </p:sp>
    </p:spTree>
    <p:extLst>
      <p:ext uri="{BB962C8B-B14F-4D97-AF65-F5344CB8AC3E}">
        <p14:creationId xmlns:p14="http://schemas.microsoft.com/office/powerpoint/2010/main" val="356307118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start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a:t>
            </a:fld>
            <a:endParaRPr lang="en-US" altLang="x-none" dirty="0"/>
          </a:p>
        </p:txBody>
      </p:sp>
    </p:spTree>
    <p:extLst>
      <p:ext uri="{BB962C8B-B14F-4D97-AF65-F5344CB8AC3E}">
        <p14:creationId xmlns:p14="http://schemas.microsoft.com/office/powerpoint/2010/main" val="2581489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Marla to present</a:t>
            </a:r>
          </a:p>
          <a:p>
            <a:pPr>
              <a:spcBef>
                <a:spcPct val="0"/>
              </a:spcBef>
            </a:pPr>
            <a:r>
              <a:rPr lang="en-US" altLang="en-US" dirty="0" smtClean="0"/>
              <a:t>Middle schools must open in 2020</a:t>
            </a:r>
            <a:r>
              <a:rPr lang="en-US" altLang="en-US" baseline="0" dirty="0" smtClean="0"/>
              <a:t> to free-up the K-5 capacity</a:t>
            </a:r>
          </a:p>
          <a:p>
            <a:pPr>
              <a:spcBef>
                <a:spcPct val="0"/>
              </a:spcBef>
            </a:pPr>
            <a:r>
              <a:rPr lang="en-US" altLang="en-US" baseline="0" dirty="0" smtClean="0"/>
              <a:t>Mention Fall 2017 = E&amp;K Design Start, as well as GC/CM Procurement</a:t>
            </a:r>
            <a:endParaRPr lang="en-US"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anose="020B0603020102020204" pitchFamily="34" charset="0"/>
                <a:ea typeface="MS PGothic" panose="020B0600070205080204" pitchFamily="34" charset="-128"/>
              </a:defRPr>
            </a:lvl1pPr>
            <a:lvl2pPr marL="757066" indent="-291179">
              <a:defRPr>
                <a:solidFill>
                  <a:schemeClr val="tx1"/>
                </a:solidFill>
                <a:latin typeface="Franklin Gothic Medium" panose="020B0603020102020204" pitchFamily="34" charset="0"/>
                <a:ea typeface="MS PGothic" panose="020B0600070205080204" pitchFamily="34" charset="-128"/>
              </a:defRPr>
            </a:lvl2pPr>
            <a:lvl3pPr marL="1164717" indent="-232943">
              <a:defRPr>
                <a:solidFill>
                  <a:schemeClr val="tx1"/>
                </a:solidFill>
                <a:latin typeface="Franklin Gothic Medium" panose="020B0603020102020204" pitchFamily="34" charset="0"/>
                <a:ea typeface="MS PGothic" panose="020B0600070205080204" pitchFamily="34" charset="-128"/>
              </a:defRPr>
            </a:lvl3pPr>
            <a:lvl4pPr marL="1630604" indent="-232943">
              <a:defRPr>
                <a:solidFill>
                  <a:schemeClr val="tx1"/>
                </a:solidFill>
                <a:latin typeface="Franklin Gothic Medium" panose="020B0603020102020204" pitchFamily="34" charset="0"/>
                <a:ea typeface="MS PGothic" panose="020B0600070205080204" pitchFamily="34" charset="-128"/>
              </a:defRPr>
            </a:lvl4pPr>
            <a:lvl5pPr marL="2096491" indent="-232943">
              <a:defRPr>
                <a:solidFill>
                  <a:schemeClr val="tx1"/>
                </a:solidFill>
                <a:latin typeface="Franklin Gothic Medium" panose="020B06030201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9pPr>
          </a:lstStyle>
          <a:p>
            <a:fld id="{D7E47C1C-0930-420A-A6B9-703FDE78053A}" type="slidenum">
              <a:rPr lang="en-US" altLang="en-US" smtClean="0">
                <a:latin typeface="Calibri" panose="020F0502020204030204" pitchFamily="34" charset="0"/>
              </a:rPr>
              <a:pPr/>
              <a:t>10</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2102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a:t>
            </a:r>
            <a:r>
              <a:rPr lang="en-US" baseline="0" dirty="0" smtClean="0"/>
              <a:t> to cover</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11</a:t>
            </a:fld>
            <a:endParaRPr lang="en-US" altLang="x-none" dirty="0"/>
          </a:p>
        </p:txBody>
      </p:sp>
    </p:spTree>
    <p:extLst>
      <p:ext uri="{BB962C8B-B14F-4D97-AF65-F5344CB8AC3E}">
        <p14:creationId xmlns:p14="http://schemas.microsoft.com/office/powerpoint/2010/main" val="3744093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a:t>
            </a:r>
            <a:r>
              <a:rPr lang="en-US" baseline="0" dirty="0" smtClean="0"/>
              <a:t> to present</a:t>
            </a:r>
          </a:p>
          <a:p>
            <a:r>
              <a:rPr lang="en-US" baseline="0" dirty="0" smtClean="0"/>
              <a:t>Overview what’s going into the school, as well as what is happening in/around it</a:t>
            </a:r>
          </a:p>
          <a:p>
            <a:r>
              <a:rPr lang="en-US" baseline="0" dirty="0" smtClean="0"/>
              <a:t>Review Hamlin Park, YMCA/City of Shoreline</a:t>
            </a:r>
          </a:p>
          <a:p>
            <a:r>
              <a:rPr lang="en-US" baseline="0" dirty="0" smtClean="0"/>
              <a:t>New school will hold approximately 1,000 students</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12</a:t>
            </a:fld>
            <a:endParaRPr lang="en-US" altLang="x-none" dirty="0"/>
          </a:p>
        </p:txBody>
      </p:sp>
    </p:spTree>
    <p:extLst>
      <p:ext uri="{BB962C8B-B14F-4D97-AF65-F5344CB8AC3E}">
        <p14:creationId xmlns:p14="http://schemas.microsoft.com/office/powerpoint/2010/main" val="3567186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Dan</a:t>
            </a:r>
            <a:r>
              <a:rPr lang="en-US" baseline="0" dirty="0" smtClean="0"/>
              <a:t> to present</a:t>
            </a:r>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13</a:t>
            </a:fld>
            <a:endParaRPr lang="en-US" altLang="x-none" dirty="0"/>
          </a:p>
        </p:txBody>
      </p:sp>
    </p:spTree>
    <p:extLst>
      <p:ext uri="{BB962C8B-B14F-4D97-AF65-F5344CB8AC3E}">
        <p14:creationId xmlns:p14="http://schemas.microsoft.com/office/powerpoint/2010/main" val="896834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14</a:t>
            </a:fld>
            <a:endParaRPr lang="en-US" altLang="x-none" dirty="0"/>
          </a:p>
        </p:txBody>
      </p:sp>
    </p:spTree>
    <p:extLst>
      <p:ext uri="{BB962C8B-B14F-4D97-AF65-F5344CB8AC3E}">
        <p14:creationId xmlns:p14="http://schemas.microsoft.com/office/powerpoint/2010/main" val="3000730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to Present</a:t>
            </a:r>
            <a:endParaRPr lang="en-US" baseline="0" dirty="0" smtClean="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15</a:t>
            </a:fld>
            <a:endParaRPr lang="en-US" altLang="x-none" dirty="0"/>
          </a:p>
        </p:txBody>
      </p:sp>
    </p:spTree>
    <p:extLst>
      <p:ext uri="{BB962C8B-B14F-4D97-AF65-F5344CB8AC3E}">
        <p14:creationId xmlns:p14="http://schemas.microsoft.com/office/powerpoint/2010/main" val="325585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to Present</a:t>
            </a:r>
          </a:p>
          <a:p>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16</a:t>
            </a:fld>
            <a:endParaRPr lang="en-US" altLang="x-none" dirty="0"/>
          </a:p>
        </p:txBody>
      </p:sp>
    </p:spTree>
    <p:extLst>
      <p:ext uri="{BB962C8B-B14F-4D97-AF65-F5344CB8AC3E}">
        <p14:creationId xmlns:p14="http://schemas.microsoft.com/office/powerpoint/2010/main" val="2059649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a:t>
            </a:r>
          </a:p>
          <a:p>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17</a:t>
            </a:fld>
            <a:endParaRPr lang="en-US" altLang="x-none" dirty="0"/>
          </a:p>
        </p:txBody>
      </p:sp>
    </p:spTree>
    <p:extLst>
      <p:ext uri="{BB962C8B-B14F-4D97-AF65-F5344CB8AC3E}">
        <p14:creationId xmlns:p14="http://schemas.microsoft.com/office/powerpoint/2010/main" val="103395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18</a:t>
            </a:fld>
            <a:endParaRPr lang="en-US" altLang="x-none" dirty="0"/>
          </a:p>
        </p:txBody>
      </p:sp>
    </p:spTree>
    <p:extLst>
      <p:ext uri="{BB962C8B-B14F-4D97-AF65-F5344CB8AC3E}">
        <p14:creationId xmlns:p14="http://schemas.microsoft.com/office/powerpoint/2010/main" val="141091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a:t>
            </a:r>
          </a:p>
          <a:p>
            <a:r>
              <a:rPr lang="en-US" dirty="0" smtClean="0"/>
              <a:t>Construction</a:t>
            </a:r>
            <a:r>
              <a:rPr lang="en-US" baseline="0" dirty="0" smtClean="0"/>
              <a:t> at occupied campus, phasing options</a:t>
            </a:r>
          </a:p>
          <a:p>
            <a:r>
              <a:rPr lang="en-US" dirty="0" smtClean="0"/>
              <a:t>No impact to Hamlin Park</a:t>
            </a:r>
          </a:p>
          <a:p>
            <a:r>
              <a:rPr lang="en-US" dirty="0" smtClean="0"/>
              <a:t>Maintain Track and Field, and Tennis</a:t>
            </a:r>
            <a:r>
              <a:rPr lang="en-US" baseline="0" dirty="0" smtClean="0"/>
              <a:t> Courts</a:t>
            </a:r>
          </a:p>
          <a:p>
            <a:r>
              <a:rPr lang="en-US" baseline="0" dirty="0" smtClean="0"/>
              <a:t>No Impact to Surrounding Community</a:t>
            </a:r>
          </a:p>
          <a:p>
            <a:r>
              <a:rPr lang="en-US" baseline="0" dirty="0" smtClean="0"/>
              <a:t>No disruption to YMCA or City of Shoreline partnerships, events, or activities</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19</a:t>
            </a:fld>
            <a:endParaRPr lang="en-US" altLang="x-none" dirty="0"/>
          </a:p>
        </p:txBody>
      </p:sp>
    </p:spTree>
    <p:extLst>
      <p:ext uri="{BB962C8B-B14F-4D97-AF65-F5344CB8AC3E}">
        <p14:creationId xmlns:p14="http://schemas.microsoft.com/office/powerpoint/2010/main" val="3154879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a:t>
            </a:fld>
            <a:endParaRPr lang="en-US" altLang="x-none" dirty="0"/>
          </a:p>
        </p:txBody>
      </p:sp>
    </p:spTree>
    <p:extLst>
      <p:ext uri="{BB962C8B-B14F-4D97-AF65-F5344CB8AC3E}">
        <p14:creationId xmlns:p14="http://schemas.microsoft.com/office/powerpoint/2010/main" val="1250383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Occupied campus</a:t>
            </a:r>
          </a:p>
          <a:p>
            <a:r>
              <a:rPr lang="en-US" dirty="0" smtClean="0"/>
              <a:t>No impact to Hillwood Park</a:t>
            </a:r>
          </a:p>
          <a:p>
            <a:r>
              <a:rPr lang="en-US" dirty="0" smtClean="0"/>
              <a:t>Maintain Track and Field, and Tennis</a:t>
            </a:r>
            <a:r>
              <a:rPr lang="en-US" baseline="0" dirty="0" smtClean="0"/>
              <a:t> Courts</a:t>
            </a:r>
          </a:p>
          <a:p>
            <a:r>
              <a:rPr lang="en-US" baseline="0" dirty="0" smtClean="0"/>
              <a:t>No Impact to Surrounding Community</a:t>
            </a:r>
          </a:p>
          <a:p>
            <a:r>
              <a:rPr lang="en-US" baseline="0" dirty="0" smtClean="0"/>
              <a:t>No disruption to YMCA or City of Shoreline partnerships, events, or activities</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20</a:t>
            </a:fld>
            <a:endParaRPr lang="en-US" altLang="x-none" dirty="0"/>
          </a:p>
        </p:txBody>
      </p:sp>
    </p:spTree>
    <p:extLst>
      <p:ext uri="{BB962C8B-B14F-4D97-AF65-F5344CB8AC3E}">
        <p14:creationId xmlns:p14="http://schemas.microsoft.com/office/powerpoint/2010/main" val="3055801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p>
          <a:p>
            <a:r>
              <a:rPr lang="en-US" dirty="0" smtClean="0"/>
              <a:t>Point out key GC/CM duties beginning with preconstruction</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21</a:t>
            </a:fld>
            <a:endParaRPr lang="en-US" altLang="x-none" dirty="0"/>
          </a:p>
        </p:txBody>
      </p:sp>
    </p:spTree>
    <p:extLst>
      <p:ext uri="{BB962C8B-B14F-4D97-AF65-F5344CB8AC3E}">
        <p14:creationId xmlns:p14="http://schemas.microsoft.com/office/powerpoint/2010/main" val="3775225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p>
          <a:p>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22</a:t>
            </a:fld>
            <a:endParaRPr lang="en-US" altLang="x-none" dirty="0"/>
          </a:p>
        </p:txBody>
      </p:sp>
    </p:spTree>
    <p:extLst>
      <p:ext uri="{BB962C8B-B14F-4D97-AF65-F5344CB8AC3E}">
        <p14:creationId xmlns:p14="http://schemas.microsoft.com/office/powerpoint/2010/main" val="1038788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23</a:t>
            </a:fld>
            <a:endParaRPr lang="en-US" altLang="x-none" dirty="0"/>
          </a:p>
        </p:txBody>
      </p:sp>
    </p:spTree>
    <p:extLst>
      <p:ext uri="{BB962C8B-B14F-4D97-AF65-F5344CB8AC3E}">
        <p14:creationId xmlns:p14="http://schemas.microsoft.com/office/powerpoint/2010/main" val="2619238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24</a:t>
            </a:fld>
            <a:endParaRPr lang="en-US" altLang="x-none" dirty="0"/>
          </a:p>
        </p:txBody>
      </p:sp>
    </p:spTree>
    <p:extLst>
      <p:ext uri="{BB962C8B-B14F-4D97-AF65-F5344CB8AC3E}">
        <p14:creationId xmlns:p14="http://schemas.microsoft.com/office/powerpoint/2010/main" val="2062690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25</a:t>
            </a:fld>
            <a:endParaRPr lang="en-US" altLang="x-none" dirty="0"/>
          </a:p>
        </p:txBody>
      </p:sp>
    </p:spTree>
    <p:extLst>
      <p:ext uri="{BB962C8B-B14F-4D97-AF65-F5344CB8AC3E}">
        <p14:creationId xmlns:p14="http://schemas.microsoft.com/office/powerpoint/2010/main" val="2806203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provide</a:t>
            </a:r>
            <a:r>
              <a:rPr lang="en-US" baseline="0" dirty="0" smtClean="0"/>
              <a:t> summary</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26</a:t>
            </a:fld>
            <a:endParaRPr lang="en-US" altLang="x-none" dirty="0"/>
          </a:p>
        </p:txBody>
      </p:sp>
    </p:spTree>
    <p:extLst>
      <p:ext uri="{BB962C8B-B14F-4D97-AF65-F5344CB8AC3E}">
        <p14:creationId xmlns:p14="http://schemas.microsoft.com/office/powerpoint/2010/main" val="384931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3</a:t>
            </a:fld>
            <a:endParaRPr lang="en-US" altLang="x-none" dirty="0"/>
          </a:p>
        </p:txBody>
      </p:sp>
    </p:spTree>
    <p:extLst>
      <p:ext uri="{BB962C8B-B14F-4D97-AF65-F5344CB8AC3E}">
        <p14:creationId xmlns:p14="http://schemas.microsoft.com/office/powerpoint/2010/main" val="168665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present</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4</a:t>
            </a:fld>
            <a:endParaRPr lang="en-US" altLang="x-none" dirty="0"/>
          </a:p>
        </p:txBody>
      </p:sp>
    </p:spTree>
    <p:extLst>
      <p:ext uri="{BB962C8B-B14F-4D97-AF65-F5344CB8AC3E}">
        <p14:creationId xmlns:p14="http://schemas.microsoft.com/office/powerpoint/2010/main" val="4997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introduce</a:t>
            </a:r>
          </a:p>
          <a:p>
            <a:r>
              <a:rPr lang="en-US" dirty="0" smtClean="0"/>
              <a:t>Each</a:t>
            </a:r>
            <a:r>
              <a:rPr lang="en-US" baseline="0" dirty="0" smtClean="0"/>
              <a:t> attendee give short intro </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5</a:t>
            </a:fld>
            <a:endParaRPr lang="en-US" altLang="x-none" dirty="0"/>
          </a:p>
        </p:txBody>
      </p:sp>
    </p:spTree>
    <p:extLst>
      <p:ext uri="{BB962C8B-B14F-4D97-AF65-F5344CB8AC3E}">
        <p14:creationId xmlns:p14="http://schemas.microsoft.com/office/powerpoint/2010/main" val="141179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Howard to coordinate</a:t>
            </a:r>
          </a:p>
          <a:p>
            <a:r>
              <a:rPr lang="en-US" dirty="0" smtClean="0"/>
              <a:t>Each attendee introduce</a:t>
            </a:r>
            <a:r>
              <a:rPr lang="en-US" baseline="0" dirty="0" smtClean="0"/>
              <a:t> themselves</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6</a:t>
            </a:fld>
            <a:endParaRPr lang="en-US" altLang="x-none" dirty="0"/>
          </a:p>
        </p:txBody>
      </p:sp>
    </p:spTree>
    <p:extLst>
      <p:ext uri="{BB962C8B-B14F-4D97-AF65-F5344CB8AC3E}">
        <p14:creationId xmlns:p14="http://schemas.microsoft.com/office/powerpoint/2010/main" val="79070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Marla to present</a:t>
            </a:r>
          </a:p>
          <a:p>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7</a:t>
            </a:fld>
            <a:endParaRPr lang="en-US" altLang="x-none" dirty="0"/>
          </a:p>
        </p:txBody>
      </p:sp>
    </p:spTree>
    <p:extLst>
      <p:ext uri="{BB962C8B-B14F-4D97-AF65-F5344CB8AC3E}">
        <p14:creationId xmlns:p14="http://schemas.microsoft.com/office/powerpoint/2010/main" val="856091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Marla to introduce</a:t>
            </a:r>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8</a:t>
            </a:fld>
            <a:endParaRPr lang="en-US" altLang="x-none" dirty="0"/>
          </a:p>
        </p:txBody>
      </p:sp>
    </p:spTree>
    <p:extLst>
      <p:ext uri="{BB962C8B-B14F-4D97-AF65-F5344CB8AC3E}">
        <p14:creationId xmlns:p14="http://schemas.microsoft.com/office/powerpoint/2010/main" val="3848000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Marla:</a:t>
            </a:r>
            <a:r>
              <a:rPr lang="en-US" baseline="0" dirty="0" smtClean="0"/>
              <a:t> Enrollment projections are tracking to this graphic</a:t>
            </a:r>
          </a:p>
          <a:p>
            <a:r>
              <a:rPr lang="en-US" baseline="0" dirty="0" smtClean="0"/>
              <a:t>Focus on bond issue and timeframe and how it relates to capacity and enrollment being full at 2018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Note:  </a:t>
            </a:r>
            <a:r>
              <a:rPr lang="en-US" dirty="0" smtClean="0"/>
              <a:t>Rebuilding these two schools will resolve crowding issues at Shoreline elementary schools for the foreseeable future, but will require reconfiguration and reconstruction of the District’s existing two middle schools on their existing sites </a:t>
            </a:r>
          </a:p>
          <a:p>
            <a:endParaRPr lang="en-US" dirty="0"/>
          </a:p>
        </p:txBody>
      </p:sp>
      <p:sp>
        <p:nvSpPr>
          <p:cNvPr id="4" name="Slide Number Placeholder 3"/>
          <p:cNvSpPr>
            <a:spLocks noGrp="1"/>
          </p:cNvSpPr>
          <p:nvPr>
            <p:ph type="sldNum" sz="quarter" idx="10"/>
          </p:nvPr>
        </p:nvSpPr>
        <p:spPr/>
        <p:txBody>
          <a:bodyPr/>
          <a:lstStyle/>
          <a:p>
            <a:pPr>
              <a:defRPr/>
            </a:pPr>
            <a:fld id="{BB48CC75-0EDC-4873-9A82-57C7AF4C9170}" type="slidenum">
              <a:rPr lang="en-US" altLang="x-none" smtClean="0"/>
              <a:pPr>
                <a:defRPr/>
              </a:pPr>
              <a:t>9</a:t>
            </a:fld>
            <a:endParaRPr lang="en-US" altLang="x-none" dirty="0"/>
          </a:p>
        </p:txBody>
      </p:sp>
    </p:spTree>
    <p:extLst>
      <p:ext uri="{BB962C8B-B14F-4D97-AF65-F5344CB8AC3E}">
        <p14:creationId xmlns:p14="http://schemas.microsoft.com/office/powerpoint/2010/main" val="332336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solidFill>
                  <a:schemeClr val="tx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BCADDD3-DF25-419F-A2A1-C0ACE80994DB}" type="datetimeFigureOut">
              <a:rPr lang="en-US" altLang="x-none"/>
              <a:pPr>
                <a:defRPr/>
              </a:pPr>
              <a:t>9/28/2017</a:t>
            </a:fld>
            <a:endParaRPr lang="en-US" altLang="x-none"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ln/>
        </p:spPr>
        <p:txBody>
          <a:bodyPr/>
          <a:lstStyle>
            <a:lvl1pPr>
              <a:defRPr/>
            </a:lvl1pPr>
          </a:lstStyle>
          <a:p>
            <a:pPr>
              <a:defRPr/>
            </a:pPr>
            <a:fld id="{E21961B6-AE3B-48AB-8CA4-FCCEA563FC12}" type="slidenum">
              <a:rPr lang="en-US" altLang="x-none"/>
              <a:pPr>
                <a:defRPr/>
              </a:pPr>
              <a:t>‹#›</a:t>
            </a:fld>
            <a:endParaRPr lang="en-US" altLang="x-none" dirty="0"/>
          </a:p>
        </p:txBody>
      </p:sp>
    </p:spTree>
    <p:extLst>
      <p:ext uri="{BB962C8B-B14F-4D97-AF65-F5344CB8AC3E}">
        <p14:creationId xmlns:p14="http://schemas.microsoft.com/office/powerpoint/2010/main" val="36210044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AFBB04-D274-470C-A4F3-6637DEEDFC99}" type="datetimeFigureOut">
              <a:rPr lang="en-US" altLang="x-none"/>
              <a:pPr>
                <a:defRPr/>
              </a:pPr>
              <a:t>9/28/2017</a:t>
            </a:fld>
            <a:endParaRPr lang="en-US" altLang="x-none"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ln/>
        </p:spPr>
        <p:txBody>
          <a:bodyPr/>
          <a:lstStyle>
            <a:lvl1pPr>
              <a:defRPr/>
            </a:lvl1pPr>
          </a:lstStyle>
          <a:p>
            <a:pPr>
              <a:defRPr/>
            </a:pPr>
            <a:fld id="{305CEB4E-AFC0-47E9-8747-97F8B5C869DC}" type="slidenum">
              <a:rPr lang="en-US" altLang="x-none"/>
              <a:pPr>
                <a:defRPr/>
              </a:pPr>
              <a:t>‹#›</a:t>
            </a:fld>
            <a:endParaRPr lang="en-US" altLang="x-none" dirty="0"/>
          </a:p>
        </p:txBody>
      </p:sp>
    </p:spTree>
    <p:extLst>
      <p:ext uri="{BB962C8B-B14F-4D97-AF65-F5344CB8AC3E}">
        <p14:creationId xmlns:p14="http://schemas.microsoft.com/office/powerpoint/2010/main" val="229065605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091322E2-C337-4825-989F-3C5D3567DD41}" type="datetimeFigureOut">
              <a:rPr lang="en-US" altLang="x-none"/>
              <a:pPr>
                <a:defRPr/>
              </a:pPr>
              <a:t>9/28/2017</a:t>
            </a:fld>
            <a:endParaRPr lang="en-US" altLang="x-none"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solidFill>
                  <a:schemeClr val="bg2"/>
                </a:solidFill>
              </a:defRPr>
            </a:lvl1pPr>
          </a:lstStyle>
          <a:p>
            <a:pPr>
              <a:defRPr/>
            </a:pPr>
            <a:fld id="{129464A6-1241-4DCD-A872-F5D7758F9ABD}" type="slidenum">
              <a:rPr lang="en-US" altLang="x-none"/>
              <a:pPr>
                <a:defRPr/>
              </a:pPr>
              <a:t>‹#›</a:t>
            </a:fld>
            <a:endParaRPr lang="en-US" altLang="x-none" dirty="0"/>
          </a:p>
        </p:txBody>
      </p:sp>
    </p:spTree>
    <p:extLst>
      <p:ext uri="{BB962C8B-B14F-4D97-AF65-F5344CB8AC3E}">
        <p14:creationId xmlns:p14="http://schemas.microsoft.com/office/powerpoint/2010/main" val="278755825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fld id="{0610EE48-59C2-4B16-9F7C-A30190A190BC}" type="datetimeFigureOut">
              <a:rPr lang="en-US" altLang="x-none"/>
              <a:pPr>
                <a:defRPr/>
              </a:pPr>
              <a:t>9/28/2017</a:t>
            </a:fld>
            <a:endParaRPr lang="en-US" altLang="x-none"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ln/>
        </p:spPr>
        <p:txBody>
          <a:bodyPr/>
          <a:lstStyle>
            <a:lvl1pPr>
              <a:defRPr/>
            </a:lvl1pPr>
          </a:lstStyle>
          <a:p>
            <a:pPr>
              <a:defRPr/>
            </a:pPr>
            <a:fld id="{E39F8FD3-87C6-4F0A-8AB0-FE9858D91DB9}" type="slidenum">
              <a:rPr lang="en-US" altLang="x-none"/>
              <a:pPr>
                <a:defRPr/>
              </a:pPr>
              <a:t>‹#›</a:t>
            </a:fld>
            <a:endParaRPr lang="en-US" altLang="x-none" dirty="0"/>
          </a:p>
        </p:txBody>
      </p:sp>
    </p:spTree>
    <p:extLst>
      <p:ext uri="{BB962C8B-B14F-4D97-AF65-F5344CB8AC3E}">
        <p14:creationId xmlns:p14="http://schemas.microsoft.com/office/powerpoint/2010/main" val="10679467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fld id="{42E737BD-0148-43B0-A9A9-1626BA882D80}" type="datetimeFigureOut">
              <a:rPr lang="en-US" altLang="x-none"/>
              <a:pPr>
                <a:defRPr/>
              </a:pPr>
              <a:t>9/28/2017</a:t>
            </a:fld>
            <a:endParaRPr lang="en-US" altLang="x-none"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a:defRPr/>
            </a:pPr>
            <a:fld id="{BE2F6EA2-5444-4D89-A56E-1FC1ED62E0DF}" type="slidenum">
              <a:rPr lang="en-US" altLang="x-none"/>
              <a:pPr>
                <a:defRPr/>
              </a:pPr>
              <a:t>‹#›</a:t>
            </a:fld>
            <a:endParaRPr lang="en-US" altLang="x-none" dirty="0"/>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en-US" dirty="0"/>
          </a:p>
        </p:txBody>
      </p:sp>
    </p:spTree>
    <p:extLst>
      <p:ext uri="{BB962C8B-B14F-4D97-AF65-F5344CB8AC3E}">
        <p14:creationId xmlns:p14="http://schemas.microsoft.com/office/powerpoint/2010/main" val="402366465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4124615A-AAEB-4BEB-B9C1-46B92643500D}" type="datetimeFigureOut">
              <a:rPr lang="en-US" altLang="x-none"/>
              <a:pPr>
                <a:defRPr/>
              </a:pPr>
              <a:t>9/28/2017</a:t>
            </a:fld>
            <a:endParaRPr lang="en-US" altLang="x-none"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ln/>
        </p:spPr>
        <p:txBody>
          <a:bodyPr/>
          <a:lstStyle>
            <a:lvl1pPr>
              <a:defRPr/>
            </a:lvl1pPr>
          </a:lstStyle>
          <a:p>
            <a:pPr>
              <a:defRPr/>
            </a:pPr>
            <a:fld id="{462E4500-E3CB-4DD1-9AB6-96A1B3E0D898}" type="slidenum">
              <a:rPr lang="en-US" altLang="x-none"/>
              <a:pPr>
                <a:defRPr/>
              </a:pPr>
              <a:t>‹#›</a:t>
            </a:fld>
            <a:endParaRPr lang="en-US" altLang="x-none" dirty="0"/>
          </a:p>
        </p:txBody>
      </p:sp>
    </p:spTree>
    <p:extLst>
      <p:ext uri="{BB962C8B-B14F-4D97-AF65-F5344CB8AC3E}">
        <p14:creationId xmlns:p14="http://schemas.microsoft.com/office/powerpoint/2010/main" val="331831193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fld id="{897F542A-67E2-40BB-A6D1-0BA0DA8A33D6}" type="datetimeFigureOut">
              <a:rPr lang="en-US" altLang="x-none"/>
              <a:pPr>
                <a:defRPr/>
              </a:pPr>
              <a:t>9/28/2017</a:t>
            </a:fld>
            <a:endParaRPr lang="en-US" altLang="x-none"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a:ln/>
        </p:spPr>
        <p:txBody>
          <a:bodyPr/>
          <a:lstStyle>
            <a:lvl1pPr>
              <a:defRPr/>
            </a:lvl1pPr>
          </a:lstStyle>
          <a:p>
            <a:pPr>
              <a:defRPr/>
            </a:pPr>
            <a:fld id="{6D5A688E-87B8-4BC5-A60D-6BD4BBDBABEA}" type="slidenum">
              <a:rPr lang="en-US" altLang="x-none"/>
              <a:pPr>
                <a:defRPr/>
              </a:pPr>
              <a:t>‹#›</a:t>
            </a:fld>
            <a:endParaRPr lang="en-US" altLang="x-none" dirty="0"/>
          </a:p>
        </p:txBody>
      </p:sp>
    </p:spTree>
    <p:extLst>
      <p:ext uri="{BB962C8B-B14F-4D97-AF65-F5344CB8AC3E}">
        <p14:creationId xmlns:p14="http://schemas.microsoft.com/office/powerpoint/2010/main" val="9263084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CBA4A9-604D-415C-AFE9-7DD690D6A158}" type="datetimeFigureOut">
              <a:rPr lang="en-US" altLang="x-none"/>
              <a:pPr>
                <a:defRPr/>
              </a:pPr>
              <a:t>9/28/2017</a:t>
            </a:fld>
            <a:endParaRPr lang="en-US" altLang="x-none"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a:ln/>
        </p:spPr>
        <p:txBody>
          <a:bodyPr/>
          <a:lstStyle>
            <a:lvl1pPr>
              <a:defRPr/>
            </a:lvl1pPr>
          </a:lstStyle>
          <a:p>
            <a:pPr>
              <a:defRPr/>
            </a:pPr>
            <a:fld id="{78E012C7-8C65-4397-8241-EE0BC7CEA4BA}" type="slidenum">
              <a:rPr lang="en-US" altLang="x-none"/>
              <a:pPr>
                <a:defRPr/>
              </a:pPr>
              <a:t>‹#›</a:t>
            </a:fld>
            <a:endParaRPr lang="en-US" altLang="x-none" dirty="0"/>
          </a:p>
        </p:txBody>
      </p:sp>
    </p:spTree>
    <p:extLst>
      <p:ext uri="{BB962C8B-B14F-4D97-AF65-F5344CB8AC3E}">
        <p14:creationId xmlns:p14="http://schemas.microsoft.com/office/powerpoint/2010/main" val="80427685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3" name="Date Placeholder 1"/>
          <p:cNvSpPr>
            <a:spLocks noGrp="1"/>
          </p:cNvSpPr>
          <p:nvPr>
            <p:ph type="dt" sz="half" idx="10"/>
          </p:nvPr>
        </p:nvSpPr>
        <p:spPr/>
        <p:txBody>
          <a:bodyPr/>
          <a:lstStyle>
            <a:lvl1pPr>
              <a:defRPr/>
            </a:lvl1pPr>
          </a:lstStyle>
          <a:p>
            <a:pPr>
              <a:defRPr/>
            </a:pPr>
            <a:fld id="{8767BAD3-A62C-43F7-A5FF-C7F59B4D4ED6}" type="datetimeFigureOut">
              <a:rPr lang="en-US" altLang="x-none"/>
              <a:pPr>
                <a:defRPr/>
              </a:pPr>
              <a:t>9/28/2017</a:t>
            </a:fld>
            <a:endParaRPr lang="en-US" altLang="x-none"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19C5B762-2B16-425F-9F01-7BBC8448847C}" type="slidenum">
              <a:rPr lang="en-US" altLang="x-none"/>
              <a:pPr>
                <a:defRPr/>
              </a:pPr>
              <a:t>‹#›</a:t>
            </a:fld>
            <a:endParaRPr lang="en-US" altLang="x-none" dirty="0"/>
          </a:p>
        </p:txBody>
      </p:sp>
    </p:spTree>
    <p:extLst>
      <p:ext uri="{BB962C8B-B14F-4D97-AF65-F5344CB8AC3E}">
        <p14:creationId xmlns:p14="http://schemas.microsoft.com/office/powerpoint/2010/main" val="67243635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fld id="{2377E768-EA3A-4EC7-9ECE-5410FBE71443}" type="datetimeFigureOut">
              <a:rPr lang="en-US" altLang="x-none"/>
              <a:pPr>
                <a:defRPr/>
              </a:pPr>
              <a:t>9/28/2017</a:t>
            </a:fld>
            <a:endParaRPr lang="en-US" altLang="x-none" dirty="0"/>
          </a:p>
        </p:txBody>
      </p:sp>
      <p:sp>
        <p:nvSpPr>
          <p:cNvPr id="9" name="Footer Placeholder 5"/>
          <p:cNvSpPr>
            <a:spLocks noGrp="1"/>
          </p:cNvSpPr>
          <p:nvPr>
            <p:ph type="ftr" sz="quarter" idx="11"/>
          </p:nvPr>
        </p:nvSpPr>
        <p:spPr/>
        <p:txBody>
          <a:bodyPr/>
          <a:lstStyle>
            <a:lvl1pPr>
              <a:defRPr/>
            </a:lvl1pPr>
          </a:lstStyle>
          <a:p>
            <a:pPr>
              <a:defRPr/>
            </a:pPr>
            <a:endParaRPr lang="en-US" dirty="0"/>
          </a:p>
        </p:txBody>
      </p:sp>
      <p:sp>
        <p:nvSpPr>
          <p:cNvPr id="10" name="Slide Number Placeholder 6"/>
          <p:cNvSpPr>
            <a:spLocks noGrp="1"/>
          </p:cNvSpPr>
          <p:nvPr>
            <p:ph type="sldNum" sz="quarter" idx="12"/>
          </p:nvPr>
        </p:nvSpPr>
        <p:spPr/>
        <p:txBody>
          <a:bodyPr/>
          <a:lstStyle>
            <a:lvl1pPr>
              <a:defRPr>
                <a:solidFill>
                  <a:srgbClr val="FFFFFF"/>
                </a:solidFill>
              </a:defRPr>
            </a:lvl1pPr>
          </a:lstStyle>
          <a:p>
            <a:pPr>
              <a:defRPr/>
            </a:pPr>
            <a:fld id="{6FAE5210-802B-466C-9E95-1B6C24211021}" type="slidenum">
              <a:rPr lang="en-US" altLang="x-none"/>
              <a:pPr>
                <a:defRPr/>
              </a:pPr>
              <a:t>‹#›</a:t>
            </a:fld>
            <a:endParaRPr lang="en-US" altLang="x-none" dirty="0"/>
          </a:p>
        </p:txBody>
      </p:sp>
    </p:spTree>
    <p:extLst>
      <p:ext uri="{BB962C8B-B14F-4D97-AF65-F5344CB8AC3E}">
        <p14:creationId xmlns:p14="http://schemas.microsoft.com/office/powerpoint/2010/main" val="220543228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MS PGothic" charset="0"/>
              <a:cs typeface="MS PGothic" charset="0"/>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pPr>
              <a:defRPr/>
            </a:pPr>
            <a:fld id="{8404B6E8-6F7B-447D-A6EE-0F05EA3E83D8}" type="datetimeFigureOut">
              <a:rPr lang="en-US" altLang="x-none"/>
              <a:pPr>
                <a:defRPr/>
              </a:pPr>
              <a:t>9/28/2017</a:t>
            </a:fld>
            <a:endParaRPr lang="en-US" altLang="x-none"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429420D7-DC9D-4A9D-B468-01542E272B6A}" type="slidenum">
              <a:rPr lang="en-US" altLang="x-none"/>
              <a:pPr>
                <a:defRPr/>
              </a:pPr>
              <a:t>‹#›</a:t>
            </a:fld>
            <a:endParaRPr lang="en-US" altLang="x-none" dirty="0"/>
          </a:p>
        </p:txBody>
      </p:sp>
    </p:spTree>
    <p:extLst>
      <p:ext uri="{BB962C8B-B14F-4D97-AF65-F5344CB8AC3E}">
        <p14:creationId xmlns:p14="http://schemas.microsoft.com/office/powerpoint/2010/main" val="38550564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latin typeface="Franklin Gothic Medium" charset="0"/>
                <a:ea typeface="MS PGothic" charset="-128"/>
              </a:defRPr>
            </a:lvl1pPr>
          </a:lstStyle>
          <a:p>
            <a:pPr>
              <a:defRPr/>
            </a:pPr>
            <a:fld id="{4DC6135C-A635-43C3-8C21-975C438E2F33}" type="datetimeFigureOut">
              <a:rPr lang="en-US" altLang="x-none"/>
              <a:pPr>
                <a:defRPr/>
              </a:pPr>
              <a:t>9/28/2017</a:t>
            </a:fld>
            <a:endParaRPr lang="en-US" altLang="x-none" dirty="0"/>
          </a:p>
        </p:txBody>
      </p:sp>
      <p:sp>
        <p:nvSpPr>
          <p:cNvPr id="5" name="Footer Placeholder 4"/>
          <p:cNvSpPr>
            <a:spLocks noGrp="1"/>
          </p:cNvSpPr>
          <p:nvPr>
            <p:ph type="ftr" sz="quarter" idx="3"/>
          </p:nvPr>
        </p:nvSpPr>
        <p:spPr>
          <a:xfrm>
            <a:off x="3048000" y="6356350"/>
            <a:ext cx="3352800" cy="274638"/>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100">
                <a:latin typeface="Franklin Gothic Medium" charset="0"/>
                <a:ea typeface="MS PGothic" charset="0"/>
                <a:cs typeface="MS PGothic" charset="0"/>
              </a:defRPr>
            </a:lvl1pPr>
          </a:lstStyle>
          <a:p>
            <a:pPr>
              <a:defRPr/>
            </a:pPr>
            <a:endParaRPr lang="en-US" dirty="0"/>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eaLnBrk="1" hangingPunct="1">
              <a:defRPr sz="1100">
                <a:latin typeface="Franklin Gothic Medium" charset="0"/>
                <a:ea typeface="MS PGothic" charset="-128"/>
              </a:defRPr>
            </a:lvl1pPr>
          </a:lstStyle>
          <a:p>
            <a:pPr>
              <a:defRPr/>
            </a:pPr>
            <a:fld id="{188917FC-6E23-4662-91C4-0D1B9EFDF8CF}"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902" r:id="rId3"/>
    <p:sldLayoutId id="2147483898" r:id="rId4"/>
    <p:sldLayoutId id="2147483899" r:id="rId5"/>
    <p:sldLayoutId id="2147483900" r:id="rId6"/>
    <p:sldLayoutId id="2147483903" r:id="rId7"/>
    <p:sldLayoutId id="2147483904" r:id="rId8"/>
    <p:sldLayoutId id="2147483905" r:id="rId9"/>
    <p:sldLayoutId id="2147483901" r:id="rId10"/>
    <p:sldLayoutId id="2147483906" r:id="rId11"/>
  </p:sldLayoutIdLst>
  <p:transition spd="slow">
    <p:wipe/>
  </p:transition>
  <p:txStyles>
    <p:titleStyle>
      <a:lvl1pPr algn="ctr" rtl="0" eaLnBrk="0" fontAlgn="base" hangingPunct="0">
        <a:spcBef>
          <a:spcPct val="0"/>
        </a:spcBef>
        <a:spcAft>
          <a:spcPct val="0"/>
        </a:spcAft>
        <a:defRPr sz="3200" kern="1200" cap="all" spc="200">
          <a:solidFill>
            <a:schemeClr val="tx1"/>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3200">
          <a:solidFill>
            <a:schemeClr val="tx1"/>
          </a:solidFill>
          <a:latin typeface="Franklin Gothic Medium"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3200">
          <a:solidFill>
            <a:schemeClr val="tx1"/>
          </a:solidFill>
          <a:latin typeface="Franklin Gothic Medium"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3200">
          <a:solidFill>
            <a:schemeClr val="tx1"/>
          </a:solidFill>
          <a:latin typeface="Franklin Gothic Medium"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3200">
          <a:solidFill>
            <a:schemeClr val="tx1"/>
          </a:solidFill>
          <a:latin typeface="Franklin Gothic Medium" charset="0"/>
          <a:ea typeface="MS PGothic" panose="020B0600070205080204" pitchFamily="34" charset="-128"/>
          <a:cs typeface="MS PGothic" panose="020B0600070205080204" pitchFamily="34" charset="-128"/>
        </a:defRPr>
      </a:lvl5pPr>
      <a:lvl6pPr marL="4572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cs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panose="05020102010507070707" pitchFamily="18" charset="2"/>
        <a:buChar char=""/>
        <a:defRPr sz="2000" kern="1200" spc="150">
          <a:solidFill>
            <a:schemeClr val="tx1"/>
          </a:solidFill>
          <a:latin typeface="+mn-lt"/>
          <a:ea typeface="MS PGothic" panose="020B0600070205080204" pitchFamily="34" charset="-128"/>
          <a:cs typeface="MS PGothic" panose="020B0600070205080204" pitchFamily="34" charset="-128"/>
        </a:defRPr>
      </a:lvl1pPr>
      <a:lvl2pPr marL="547688" indent="-182563" algn="l" rtl="0" eaLnBrk="0" fontAlgn="base" hangingPunct="0">
        <a:spcBef>
          <a:spcPct val="20000"/>
        </a:spcBef>
        <a:spcAft>
          <a:spcPct val="0"/>
        </a:spcAft>
        <a:buClr>
          <a:schemeClr val="accent2"/>
        </a:buClr>
        <a:buFont typeface="Wingdings" panose="05000000000000000000" pitchFamily="2" charset="2"/>
        <a:buChar char="§"/>
        <a:defRPr kern="1200" spc="100">
          <a:solidFill>
            <a:schemeClr val="tx1"/>
          </a:solidFill>
          <a:latin typeface="+mn-lt"/>
          <a:ea typeface="MS PGothic" panose="020B0600070205080204" pitchFamily="34" charset="-128"/>
          <a:cs typeface="MS PGothic" charset="0"/>
        </a:defRPr>
      </a:lvl2pPr>
      <a:lvl3pPr marL="822325" indent="-182563" algn="l" rtl="0" eaLnBrk="0" fontAlgn="base" hangingPunct="0">
        <a:spcBef>
          <a:spcPct val="20000"/>
        </a:spcBef>
        <a:spcAft>
          <a:spcPct val="0"/>
        </a:spcAft>
        <a:buClr>
          <a:srgbClr val="A5AB81"/>
        </a:buClr>
        <a:buFont typeface="Wingdings" panose="05000000000000000000" pitchFamily="2" charset="2"/>
        <a:buChar char="§"/>
        <a:defRPr sz="1600" kern="1200" spc="100">
          <a:solidFill>
            <a:schemeClr val="tx1"/>
          </a:solidFill>
          <a:latin typeface="+mn-lt"/>
          <a:ea typeface="MS PGothic" panose="020B0600070205080204" pitchFamily="34" charset="-128"/>
          <a:cs typeface="MS PGothic" charset="0"/>
        </a:defRPr>
      </a:lvl3pPr>
      <a:lvl4pPr marL="1096963" indent="-182563" algn="l" rtl="0" eaLnBrk="0" fontAlgn="base" hangingPunct="0">
        <a:spcBef>
          <a:spcPct val="20000"/>
        </a:spcBef>
        <a:spcAft>
          <a:spcPct val="0"/>
        </a:spcAft>
        <a:buClr>
          <a:srgbClr val="D8B25C"/>
        </a:buClr>
        <a:buFont typeface="Wingdings" panose="05000000000000000000" pitchFamily="2" charset="2"/>
        <a:buChar char="§"/>
        <a:defRPr sz="1400" kern="1200">
          <a:solidFill>
            <a:schemeClr val="tx1"/>
          </a:solidFill>
          <a:latin typeface="+mn-lt"/>
          <a:ea typeface="MS PGothic" panose="020B0600070205080204" pitchFamily="34" charset="-128"/>
          <a:cs typeface="MS PGothic" charset="0"/>
        </a:defRPr>
      </a:lvl4pPr>
      <a:lvl5pPr marL="1279525" indent="-182563" algn="l" rtl="0" eaLnBrk="0" fontAlgn="base" hangingPunct="0">
        <a:spcBef>
          <a:spcPct val="20000"/>
        </a:spcBef>
        <a:spcAft>
          <a:spcPct val="0"/>
        </a:spcAft>
        <a:buClr>
          <a:srgbClr val="968C8C"/>
        </a:buClr>
        <a:buFont typeface="Wingdings" panose="05000000000000000000" pitchFamily="2" charset="2"/>
        <a:buChar char="§"/>
        <a:defRPr sz="1300" kern="1200" spc="100">
          <a:solidFill>
            <a:schemeClr val="tx1"/>
          </a:solidFill>
          <a:latin typeface="+mn-lt"/>
          <a:ea typeface="MS PGothic" panose="020B0600070205080204" pitchFamily="34" charset="-128"/>
          <a:cs typeface="MS PGothic"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png"/><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8" y="2486025"/>
            <a:ext cx="7725486" cy="1828800"/>
          </a:xfrm>
        </p:spPr>
        <p:txBody>
          <a:bodyPr wrap="square" numCol="1" anchorCtr="0" compatLnSpc="1">
            <a:prstTxWarp prst="textNoShape">
              <a:avLst/>
            </a:prstTxWarp>
          </a:bodyPr>
          <a:lstStyle/>
          <a:p>
            <a:pPr algn="l" eaLnBrk="1" hangingPunct="1">
              <a:defRPr/>
            </a:pPr>
            <a:r>
              <a:rPr lang="en-US" altLang="en-US" cap="none" dirty="0" smtClean="0"/>
              <a:t>Einstein and Kellogg Middle Schools</a:t>
            </a:r>
            <a:br>
              <a:rPr lang="en-US" altLang="en-US" cap="none" dirty="0" smtClean="0"/>
            </a:br>
            <a:r>
              <a:rPr lang="en-US" altLang="en-US" sz="2400" cap="none" dirty="0" smtClean="0"/>
              <a:t>GC/CM PROJECT APPLICATION TO THE PRC</a:t>
            </a:r>
            <a:br>
              <a:rPr lang="en-US" altLang="en-US" sz="2400" cap="none" dirty="0" smtClean="0"/>
            </a:br>
            <a:r>
              <a:rPr lang="en-US" altLang="en-US" sz="2400" cap="none" dirty="0" smtClean="0"/>
              <a:t/>
            </a:r>
            <a:br>
              <a:rPr lang="en-US" altLang="en-US" sz="2400" cap="none" dirty="0" smtClean="0"/>
            </a:br>
            <a:r>
              <a:rPr lang="en-US" altLang="en-US" sz="1800" cap="none" dirty="0" smtClean="0"/>
              <a:t>SHORELINE </a:t>
            </a:r>
            <a:r>
              <a:rPr lang="en-US" altLang="en-US" sz="1800" cap="none" dirty="0"/>
              <a:t>SCHOOL DISTRICT</a:t>
            </a:r>
            <a:br>
              <a:rPr lang="en-US" altLang="en-US" sz="1800" cap="none" dirty="0"/>
            </a:br>
            <a:r>
              <a:rPr lang="en-US" altLang="en-US" sz="1800" cap="none" dirty="0" smtClean="0"/>
              <a:t>September 28, </a:t>
            </a:r>
            <a:r>
              <a:rPr lang="en-US" altLang="en-US" sz="1800" cap="none" dirty="0"/>
              <a:t>2017</a:t>
            </a:r>
            <a:r>
              <a:rPr lang="en-US" altLang="en-US" sz="2400" cap="none" dirty="0"/>
              <a:t/>
            </a:r>
            <a:br>
              <a:rPr lang="en-US" altLang="en-US" sz="2400" cap="none" dirty="0"/>
            </a:br>
            <a:r>
              <a:rPr lang="en-US" altLang="en-US" sz="2400" cap="none" dirty="0"/>
              <a:t/>
            </a:r>
            <a:br>
              <a:rPr lang="en-US" altLang="en-US" sz="2400" cap="none" dirty="0"/>
            </a:br>
            <a:endParaRPr lang="en-US" altLang="en-US" sz="2400" cap="none" dirty="0"/>
          </a:p>
        </p:txBody>
      </p:sp>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t="4837" b="59236"/>
          <a:stretch>
            <a:fillRect/>
          </a:stretch>
        </p:blipFill>
        <p:spPr bwMode="auto">
          <a:xfrm>
            <a:off x="325438" y="5780418"/>
            <a:ext cx="1844948" cy="85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arame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887" y="6022208"/>
            <a:ext cx="2435499" cy="39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ahl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957" y="5632231"/>
            <a:ext cx="9715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2610507" y="5980797"/>
            <a:ext cx="1522682" cy="473896"/>
          </a:xfrm>
          <a:prstGeom prst="rect">
            <a:avLst/>
          </a:prstGeom>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706"/>
            <a:ext cx="8382000" cy="1054100"/>
          </a:xfrm>
        </p:spPr>
        <p:txBody>
          <a:bodyPr wrap="square" numCol="1" anchorCtr="0" compatLnSpc="1">
            <a:prstTxWarp prst="textNoShape">
              <a:avLst/>
            </a:prstTxWarp>
          </a:bodyPr>
          <a:lstStyle/>
          <a:p>
            <a:pPr>
              <a:defRPr/>
            </a:pPr>
            <a:r>
              <a:rPr lang="en-US" altLang="en-US" cap="none" dirty="0" smtClean="0"/>
              <a:t>BOND PROGRAM PLAN</a:t>
            </a:r>
            <a:endParaRPr lang="en-US" altLang="en-US" sz="1600" cap="none" dirty="0" smtClean="0"/>
          </a:p>
        </p:txBody>
      </p:sp>
      <p:graphicFrame>
        <p:nvGraphicFramePr>
          <p:cNvPr id="4" name="Diagram 3"/>
          <p:cNvGraphicFramePr/>
          <p:nvPr>
            <p:extLst>
              <p:ext uri="{D42A27DB-BD31-4B8C-83A1-F6EECF244321}">
                <p14:modId xmlns:p14="http://schemas.microsoft.com/office/powerpoint/2010/main" val="4020516208"/>
              </p:ext>
            </p:extLst>
          </p:nvPr>
        </p:nvGraphicFramePr>
        <p:xfrm>
          <a:off x="994786" y="1110630"/>
          <a:ext cx="7463413" cy="4919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73264" y="1918509"/>
            <a:ext cx="2140085" cy="246221"/>
          </a:xfrm>
          <a:prstGeom prst="rect">
            <a:avLst/>
          </a:prstGeom>
          <a:noFill/>
          <a:ln w="38100">
            <a:solidFill>
              <a:srgbClr val="FF0000"/>
            </a:solidFill>
            <a:prstDash val="dashDot"/>
          </a:ln>
        </p:spPr>
        <p:txBody>
          <a:bodyPr wrap="square" rtlCol="0">
            <a:spAutoFit/>
          </a:bodyPr>
          <a:lstStyle/>
          <a:p>
            <a:pPr algn="ctr"/>
            <a:r>
              <a:rPr lang="en-US" sz="1000" i="1" dirty="0" smtClean="0">
                <a:solidFill>
                  <a:srgbClr val="FF0000"/>
                </a:solidFill>
              </a:rPr>
              <a:t>Middle Schools Must Open in 2020</a:t>
            </a:r>
            <a:endParaRPr lang="en-US" sz="1000" i="1" dirty="0">
              <a:solidFill>
                <a:srgbClr val="FF0000"/>
              </a:solidFill>
            </a:endParaRPr>
          </a:p>
        </p:txBody>
      </p:sp>
      <p:cxnSp>
        <p:nvCxnSpPr>
          <p:cNvPr id="7" name="Straight Arrow Connector 6"/>
          <p:cNvCxnSpPr/>
          <p:nvPr/>
        </p:nvCxnSpPr>
        <p:spPr>
          <a:xfrm>
            <a:off x="641864" y="2253687"/>
            <a:ext cx="257268" cy="738026"/>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p:cNvSpPr txBox="1"/>
          <p:nvPr/>
        </p:nvSpPr>
        <p:spPr>
          <a:xfrm>
            <a:off x="6318114" y="1244934"/>
            <a:ext cx="2140085" cy="338554"/>
          </a:xfrm>
          <a:prstGeom prst="rect">
            <a:avLst/>
          </a:prstGeom>
          <a:noFill/>
          <a:ln w="25400">
            <a:solidFill>
              <a:schemeClr val="bg1">
                <a:lumMod val="65000"/>
              </a:schemeClr>
            </a:solidFill>
            <a:prstDash val="dashDot"/>
          </a:ln>
        </p:spPr>
        <p:txBody>
          <a:bodyPr wrap="square" rtlCol="0">
            <a:spAutoFit/>
          </a:bodyPr>
          <a:lstStyle/>
          <a:p>
            <a:pPr algn="ctr"/>
            <a:r>
              <a:rPr lang="en-US" sz="800" i="1" dirty="0" smtClean="0"/>
              <a:t>Early Learning Center PRC approval for GC/CM on 5/25/17</a:t>
            </a:r>
            <a:endParaRPr lang="en-US" sz="800" i="1" dirty="0"/>
          </a:p>
        </p:txBody>
      </p:sp>
      <p:cxnSp>
        <p:nvCxnSpPr>
          <p:cNvPr id="14" name="Straight Arrow Connector 13"/>
          <p:cNvCxnSpPr>
            <a:stCxn id="13" idx="1"/>
          </p:cNvCxnSpPr>
          <p:nvPr/>
        </p:nvCxnSpPr>
        <p:spPr>
          <a:xfrm flipH="1">
            <a:off x="5734484" y="1414211"/>
            <a:ext cx="583630" cy="7797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p:cNvSpPr txBox="1"/>
          <p:nvPr/>
        </p:nvSpPr>
        <p:spPr>
          <a:xfrm>
            <a:off x="3894777" y="3925633"/>
            <a:ext cx="1663429" cy="646331"/>
          </a:xfrm>
          <a:prstGeom prst="rect">
            <a:avLst/>
          </a:prstGeom>
          <a:noFill/>
          <a:ln w="38100">
            <a:solidFill>
              <a:srgbClr val="FF0000"/>
            </a:solidFill>
            <a:prstDash val="dashDot"/>
          </a:ln>
        </p:spPr>
        <p:txBody>
          <a:bodyPr wrap="square" rtlCol="0">
            <a:spAutoFit/>
          </a:bodyPr>
          <a:lstStyle>
            <a:defPPr>
              <a:defRPr lang="en-US"/>
            </a:defPPr>
            <a:lvl1pPr algn="ctr">
              <a:defRPr sz="1200" i="1">
                <a:solidFill>
                  <a:srgbClr val="FF0000"/>
                </a:solidFill>
              </a:defRPr>
            </a:lvl1pPr>
          </a:lstStyle>
          <a:p>
            <a:r>
              <a:rPr lang="en-US" dirty="0"/>
              <a:t>Middle Schools must Start Construction in 2019</a:t>
            </a:r>
          </a:p>
        </p:txBody>
      </p:sp>
      <p:cxnSp>
        <p:nvCxnSpPr>
          <p:cNvPr id="17" name="Straight Arrow Connector 16"/>
          <p:cNvCxnSpPr/>
          <p:nvPr/>
        </p:nvCxnSpPr>
        <p:spPr>
          <a:xfrm>
            <a:off x="4726491" y="4677281"/>
            <a:ext cx="602952" cy="497469"/>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1" name="Picture 3"/>
          <p:cNvPicPr>
            <a:picLocks noChangeAspect="1"/>
          </p:cNvPicPr>
          <p:nvPr/>
        </p:nvPicPr>
        <p:blipFill>
          <a:blip r:embed="rId8">
            <a:extLst>
              <a:ext uri="{28A0092B-C50C-407E-A947-70E740481C1C}">
                <a14:useLocalDpi xmlns:a14="http://schemas.microsoft.com/office/drawing/2010/main" val="0"/>
              </a:ext>
            </a:extLst>
          </a:blip>
          <a:srcRect t="4837" b="59236"/>
          <a:stretch>
            <a:fillRect/>
          </a:stretch>
        </p:blipFill>
        <p:spPr bwMode="auto">
          <a:xfrm>
            <a:off x="325438" y="6072248"/>
            <a:ext cx="1844948" cy="85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arametri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7887" y="6241366"/>
            <a:ext cx="2435499" cy="39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ahlu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7957" y="5999575"/>
            <a:ext cx="971550" cy="63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1"/>
          <a:stretch>
            <a:fillRect/>
          </a:stretch>
        </p:blipFill>
        <p:spPr>
          <a:xfrm>
            <a:off x="2610507" y="6199955"/>
            <a:ext cx="1522682" cy="473896"/>
          </a:xfrm>
          <a:prstGeom prst="rect">
            <a:avLst/>
          </a:prstGeom>
        </p:spPr>
      </p:pic>
      <p:pic>
        <p:nvPicPr>
          <p:cNvPr id="16" name="Picture 3"/>
          <p:cNvPicPr>
            <a:picLocks noChangeAspect="1"/>
          </p:cNvPicPr>
          <p:nvPr/>
        </p:nvPicPr>
        <p:blipFill>
          <a:blip r:embed="rId8">
            <a:extLst>
              <a:ext uri="{28A0092B-C50C-407E-A947-70E740481C1C}">
                <a14:useLocalDpi xmlns:a14="http://schemas.microsoft.com/office/drawing/2010/main" val="0"/>
              </a:ext>
            </a:extLst>
          </a:blip>
          <a:srcRect t="4837" b="59236"/>
          <a:stretch>
            <a:fillRect/>
          </a:stretch>
        </p:blipFill>
        <p:spPr bwMode="auto">
          <a:xfrm>
            <a:off x="373265" y="5997592"/>
            <a:ext cx="1844948" cy="85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6840206" y="3981630"/>
            <a:ext cx="1833180" cy="253916"/>
          </a:xfrm>
          <a:prstGeom prst="rect">
            <a:avLst/>
          </a:prstGeom>
          <a:noFill/>
          <a:ln w="38100">
            <a:solidFill>
              <a:srgbClr val="FF0000"/>
            </a:solidFill>
            <a:prstDash val="dashDot"/>
          </a:ln>
        </p:spPr>
        <p:txBody>
          <a:bodyPr wrap="square" rtlCol="0">
            <a:spAutoFit/>
          </a:bodyPr>
          <a:lstStyle/>
          <a:p>
            <a:pPr algn="ctr"/>
            <a:r>
              <a:rPr lang="en-US" sz="1050" i="1" dirty="0" smtClean="0">
                <a:solidFill>
                  <a:srgbClr val="FF0000"/>
                </a:solidFill>
              </a:rPr>
              <a:t>PRC application 9/28/17</a:t>
            </a:r>
            <a:endParaRPr lang="en-US" sz="1050" i="1" dirty="0">
              <a:solidFill>
                <a:srgbClr val="FF0000"/>
              </a:solidFill>
            </a:endParaRPr>
          </a:p>
        </p:txBody>
      </p:sp>
      <p:cxnSp>
        <p:nvCxnSpPr>
          <p:cNvPr id="19" name="Straight Arrow Connector 18"/>
          <p:cNvCxnSpPr/>
          <p:nvPr/>
        </p:nvCxnSpPr>
        <p:spPr>
          <a:xfrm flipV="1">
            <a:off x="7204668" y="3643186"/>
            <a:ext cx="0" cy="338444"/>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Rectangle 25"/>
          <p:cNvSpPr/>
          <p:nvPr/>
        </p:nvSpPr>
        <p:spPr>
          <a:xfrm>
            <a:off x="373265" y="5710152"/>
            <a:ext cx="4956178" cy="276999"/>
          </a:xfrm>
          <a:prstGeom prst="rect">
            <a:avLst/>
          </a:prstGeom>
        </p:spPr>
        <p:txBody>
          <a:bodyPr wrap="square">
            <a:spAutoFit/>
          </a:bodyPr>
          <a:lstStyle/>
          <a:p>
            <a:r>
              <a:rPr lang="en-US" altLang="en-US" sz="1200" i="1" dirty="0" smtClean="0">
                <a:solidFill>
                  <a:schemeClr val="tx2"/>
                </a:solidFill>
              </a:rPr>
              <a:t>Funding approved </a:t>
            </a:r>
            <a:r>
              <a:rPr lang="en-US" altLang="en-US" sz="1200" i="1" dirty="0">
                <a:solidFill>
                  <a:schemeClr val="tx2"/>
                </a:solidFill>
              </a:rPr>
              <a:t>by voters </a:t>
            </a:r>
            <a:r>
              <a:rPr lang="en-US" altLang="en-US" sz="1200" i="1" dirty="0" smtClean="0">
                <a:solidFill>
                  <a:schemeClr val="tx2"/>
                </a:solidFill>
              </a:rPr>
              <a:t>2/14/17</a:t>
            </a:r>
            <a:endParaRPr lang="en-US" altLang="en-US" sz="1200" i="1" dirty="0">
              <a:solidFill>
                <a:schemeClr val="tx2"/>
              </a:solidFill>
            </a:endParaRPr>
          </a:p>
        </p:txBody>
      </p:sp>
    </p:spTree>
    <p:extLst>
      <p:ext uri="{BB962C8B-B14F-4D97-AF65-F5344CB8AC3E}">
        <p14:creationId xmlns:p14="http://schemas.microsoft.com/office/powerpoint/2010/main" val="245852057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b="13830"/>
          <a:stretch/>
        </p:blipFill>
        <p:spPr>
          <a:xfrm>
            <a:off x="1235348" y="1470971"/>
            <a:ext cx="6630914" cy="443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lstStyle/>
          <a:p>
            <a:r>
              <a:rPr lang="en-US" dirty="0" smtClean="0"/>
              <a:t>KELLOGG SITE (EXISTING)</a:t>
            </a:r>
            <a:endParaRPr lang="en-US" dirty="0"/>
          </a:p>
        </p:txBody>
      </p:sp>
      <p:pic>
        <p:nvPicPr>
          <p:cNvPr id="5" name="Picture 4"/>
          <p:cNvPicPr>
            <a:picLocks noChangeAspect="1"/>
          </p:cNvPicPr>
          <p:nvPr/>
        </p:nvPicPr>
        <p:blipFill rotWithShape="1">
          <a:blip r:embed="rId4"/>
          <a:srcRect t="15113"/>
          <a:stretch/>
        </p:blipFill>
        <p:spPr>
          <a:xfrm>
            <a:off x="545007" y="6018433"/>
            <a:ext cx="8115566" cy="829705"/>
          </a:xfrm>
          <a:prstGeom prst="rect">
            <a:avLst/>
          </a:prstGeom>
        </p:spPr>
      </p:pic>
    </p:spTree>
    <p:extLst>
      <p:ext uri="{BB962C8B-B14F-4D97-AF65-F5344CB8AC3E}">
        <p14:creationId xmlns:p14="http://schemas.microsoft.com/office/powerpoint/2010/main" val="162948477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1523104">
            <a:off x="7601752" y="1830787"/>
            <a:ext cx="997846" cy="764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a:srcRect t="16025"/>
          <a:stretch/>
        </p:blipFill>
        <p:spPr>
          <a:xfrm>
            <a:off x="6586883" y="1953041"/>
            <a:ext cx="1161726" cy="709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Content Placeholder 1"/>
          <p:cNvSpPr>
            <a:spLocks noGrp="1"/>
          </p:cNvSpPr>
          <p:nvPr>
            <p:ph idx="1"/>
          </p:nvPr>
        </p:nvSpPr>
        <p:spPr>
          <a:xfrm>
            <a:off x="257504" y="1355834"/>
            <a:ext cx="4413497" cy="4770329"/>
          </a:xfrm>
        </p:spPr>
        <p:txBody>
          <a:bodyPr wrap="square" numCol="1" anchor="t" anchorCtr="0" compatLnSpc="1">
            <a:prstTxWarp prst="textNoShape">
              <a:avLst/>
            </a:prstTxWarp>
            <a:normAutofit/>
          </a:bodyPr>
          <a:lstStyle/>
          <a:p>
            <a:pPr>
              <a:defRPr/>
            </a:pPr>
            <a:r>
              <a:rPr lang="en-US" altLang="en-US" dirty="0" smtClean="0"/>
              <a:t>$55.6 MACC</a:t>
            </a:r>
          </a:p>
          <a:p>
            <a:pPr>
              <a:defRPr/>
            </a:pPr>
            <a:r>
              <a:rPr lang="en-US" altLang="en-US" dirty="0" smtClean="0"/>
              <a:t>150,000 s.f. of new school</a:t>
            </a:r>
          </a:p>
          <a:p>
            <a:pPr>
              <a:defRPr/>
            </a:pPr>
            <a:r>
              <a:rPr lang="en-US" altLang="en-US" dirty="0" smtClean="0"/>
              <a:t>Adding 6</a:t>
            </a:r>
            <a:r>
              <a:rPr lang="en-US" altLang="en-US" baseline="30000" dirty="0" smtClean="0"/>
              <a:t>th</a:t>
            </a:r>
            <a:r>
              <a:rPr lang="en-US" altLang="en-US" dirty="0" smtClean="0"/>
              <a:t> Grade to Middle School Campus</a:t>
            </a:r>
          </a:p>
          <a:p>
            <a:pPr>
              <a:defRPr/>
            </a:pPr>
            <a:r>
              <a:rPr lang="en-US" altLang="en-US" dirty="0" smtClean="0"/>
              <a:t>Hamlin Park borders three sides</a:t>
            </a:r>
          </a:p>
          <a:p>
            <a:pPr>
              <a:defRPr/>
            </a:pPr>
            <a:r>
              <a:rPr lang="en-US" altLang="en-US" dirty="0" smtClean="0"/>
              <a:t>Residential Neighborhoods to East</a:t>
            </a:r>
          </a:p>
          <a:p>
            <a:pPr>
              <a:defRPr/>
            </a:pPr>
            <a:r>
              <a:rPr lang="en-US" altLang="en-US" dirty="0" smtClean="0"/>
              <a:t>Site Access </a:t>
            </a:r>
          </a:p>
          <a:p>
            <a:pPr>
              <a:defRPr/>
            </a:pPr>
            <a:r>
              <a:rPr lang="en-US" altLang="en-US" dirty="0" smtClean="0"/>
              <a:t>Maintain existing tennis courts, track, field </a:t>
            </a:r>
          </a:p>
          <a:p>
            <a:pPr>
              <a:defRPr/>
            </a:pPr>
            <a:r>
              <a:rPr lang="en-US" altLang="en-US" dirty="0" smtClean="0"/>
              <a:t>City and YMCA partnerships</a:t>
            </a:r>
          </a:p>
          <a:p>
            <a:pPr>
              <a:defRPr/>
            </a:pPr>
            <a:endParaRPr lang="en-US" altLang="en-US" dirty="0" smtClean="0"/>
          </a:p>
          <a:p>
            <a:pPr>
              <a:defRPr/>
            </a:pPr>
            <a:endParaRPr lang="en-US" altLang="en-US" dirty="0" smtClean="0"/>
          </a:p>
          <a:p>
            <a:pPr>
              <a:defRPr/>
            </a:pPr>
            <a:endParaRPr lang="en-US" altLang="en-US" dirty="0" smtClean="0"/>
          </a:p>
        </p:txBody>
      </p:sp>
      <p:sp>
        <p:nvSpPr>
          <p:cNvPr id="3" name="Title 2"/>
          <p:cNvSpPr>
            <a:spLocks noGrp="1"/>
          </p:cNvSpPr>
          <p:nvPr>
            <p:ph type="title"/>
          </p:nvPr>
        </p:nvSpPr>
        <p:spPr/>
        <p:txBody>
          <a:bodyPr/>
          <a:lstStyle/>
          <a:p>
            <a:pPr>
              <a:defRPr/>
            </a:pPr>
            <a:r>
              <a:rPr lang="en-US" altLang="en-US" cap="none" dirty="0" smtClean="0"/>
              <a:t>KELLOGG COMPLEXITIES</a:t>
            </a:r>
            <a:endParaRPr lang="en-US" dirty="0">
              <a:ea typeface="ＭＳ Ｐゴシック" charset="0"/>
              <a:cs typeface="ＭＳ Ｐゴシック" charset="0"/>
            </a:endParaRPr>
          </a:p>
        </p:txBody>
      </p:sp>
      <p:pic>
        <p:nvPicPr>
          <p:cNvPr id="4" name="Picture 3"/>
          <p:cNvPicPr>
            <a:picLocks noChangeAspect="1"/>
          </p:cNvPicPr>
          <p:nvPr/>
        </p:nvPicPr>
        <p:blipFill rotWithShape="1">
          <a:blip r:embed="rId5"/>
          <a:srcRect b="10824"/>
          <a:stretch/>
        </p:blipFill>
        <p:spPr>
          <a:xfrm>
            <a:off x="4671001" y="2976241"/>
            <a:ext cx="4185741" cy="281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6"/>
          <a:stretch>
            <a:fillRect/>
          </a:stretch>
        </p:blipFill>
        <p:spPr>
          <a:xfrm>
            <a:off x="381000" y="5887056"/>
            <a:ext cx="8352244" cy="896933"/>
          </a:xfrm>
          <a:prstGeom prst="rect">
            <a:avLst/>
          </a:prstGeom>
        </p:spPr>
      </p:pic>
      <p:pic>
        <p:nvPicPr>
          <p:cNvPr id="6" name="Picture 5"/>
          <p:cNvPicPr>
            <a:picLocks noChangeAspect="1"/>
          </p:cNvPicPr>
          <p:nvPr/>
        </p:nvPicPr>
        <p:blipFill>
          <a:blip r:embed="rId7"/>
          <a:stretch>
            <a:fillRect/>
          </a:stretch>
        </p:blipFill>
        <p:spPr>
          <a:xfrm rot="20010293">
            <a:off x="5157870" y="2514871"/>
            <a:ext cx="1032151" cy="736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12620" y="158957"/>
            <a:ext cx="8382000" cy="856418"/>
          </a:xfrm>
        </p:spPr>
        <p:txBody>
          <a:bodyPr wrap="square" numCol="1" anchorCtr="0" compatLnSpc="1">
            <a:prstTxWarp prst="textNoShape">
              <a:avLst/>
            </a:prstTxWarp>
          </a:bodyPr>
          <a:lstStyle/>
          <a:p>
            <a:pPr>
              <a:defRPr/>
            </a:pPr>
            <a:r>
              <a:rPr lang="en-US" altLang="en-US" cap="none" dirty="0" smtClean="0"/>
              <a:t>KELLOGG SITE</a:t>
            </a:r>
          </a:p>
        </p:txBody>
      </p:sp>
      <p:pic>
        <p:nvPicPr>
          <p:cNvPr id="9" name="Picture 8"/>
          <p:cNvPicPr>
            <a:picLocks noChangeAspect="1"/>
          </p:cNvPicPr>
          <p:nvPr/>
        </p:nvPicPr>
        <p:blipFill rotWithShape="1">
          <a:blip r:embed="rId3"/>
          <a:srcRect b="9985"/>
          <a:stretch/>
        </p:blipFill>
        <p:spPr>
          <a:xfrm>
            <a:off x="1174798" y="981309"/>
            <a:ext cx="6681226" cy="4650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596595" y="2376580"/>
            <a:ext cx="2259430" cy="923330"/>
          </a:xfrm>
          <a:prstGeom prst="rect">
            <a:avLst/>
          </a:prstGeom>
          <a:noFill/>
        </p:spPr>
        <p:txBody>
          <a:bodyPr wrap="square" rtlCol="0">
            <a:spAutoFit/>
          </a:bodyPr>
          <a:lstStyle/>
          <a:p>
            <a:pPr algn="ctr"/>
            <a:r>
              <a:rPr lang="en-US" b="1" dirty="0" smtClean="0">
                <a:solidFill>
                  <a:srgbClr val="FFFF00"/>
                </a:solidFill>
              </a:rPr>
              <a:t>Neighboring</a:t>
            </a:r>
          </a:p>
          <a:p>
            <a:pPr algn="ctr"/>
            <a:r>
              <a:rPr lang="en-US" b="1" dirty="0" smtClean="0">
                <a:solidFill>
                  <a:srgbClr val="FFFF00"/>
                </a:solidFill>
              </a:rPr>
              <a:t>Residential Community</a:t>
            </a:r>
            <a:endParaRPr lang="en-US" b="1" dirty="0">
              <a:solidFill>
                <a:srgbClr val="FFFF00"/>
              </a:solidFill>
            </a:endParaRPr>
          </a:p>
        </p:txBody>
      </p:sp>
      <p:sp>
        <p:nvSpPr>
          <p:cNvPr id="17" name="TextBox 16"/>
          <p:cNvSpPr txBox="1"/>
          <p:nvPr/>
        </p:nvSpPr>
        <p:spPr>
          <a:xfrm>
            <a:off x="1174799" y="1622508"/>
            <a:ext cx="2259430" cy="369332"/>
          </a:xfrm>
          <a:prstGeom prst="rect">
            <a:avLst/>
          </a:prstGeom>
          <a:noFill/>
        </p:spPr>
        <p:txBody>
          <a:bodyPr wrap="square" rtlCol="0">
            <a:spAutoFit/>
          </a:bodyPr>
          <a:lstStyle/>
          <a:p>
            <a:pPr algn="ctr"/>
            <a:r>
              <a:rPr lang="en-US" b="1" dirty="0" smtClean="0">
                <a:solidFill>
                  <a:srgbClr val="FFFF00"/>
                </a:solidFill>
              </a:rPr>
              <a:t>Neighboring Park</a:t>
            </a:r>
          </a:p>
        </p:txBody>
      </p:sp>
      <p:sp>
        <p:nvSpPr>
          <p:cNvPr id="18" name="TextBox 17"/>
          <p:cNvSpPr txBox="1"/>
          <p:nvPr/>
        </p:nvSpPr>
        <p:spPr>
          <a:xfrm>
            <a:off x="3578881" y="2295419"/>
            <a:ext cx="1075459" cy="1200329"/>
          </a:xfrm>
          <a:prstGeom prst="rect">
            <a:avLst/>
          </a:prstGeom>
          <a:noFill/>
        </p:spPr>
        <p:txBody>
          <a:bodyPr wrap="square" rtlCol="0">
            <a:spAutoFit/>
          </a:bodyPr>
          <a:lstStyle/>
          <a:p>
            <a:pPr algn="ctr"/>
            <a:r>
              <a:rPr lang="en-US" b="1" dirty="0" smtClean="0">
                <a:solidFill>
                  <a:srgbClr val="FFFF00"/>
                </a:solidFill>
              </a:rPr>
              <a:t>Existing Track </a:t>
            </a:r>
          </a:p>
          <a:p>
            <a:pPr algn="ctr"/>
            <a:r>
              <a:rPr lang="en-US" b="1" dirty="0" smtClean="0">
                <a:solidFill>
                  <a:srgbClr val="FFFF00"/>
                </a:solidFill>
              </a:rPr>
              <a:t>&amp; </a:t>
            </a:r>
          </a:p>
          <a:p>
            <a:pPr algn="ctr"/>
            <a:r>
              <a:rPr lang="en-US" b="1" dirty="0" smtClean="0">
                <a:solidFill>
                  <a:srgbClr val="FFFF00"/>
                </a:solidFill>
              </a:rPr>
              <a:t>Field</a:t>
            </a:r>
          </a:p>
        </p:txBody>
      </p:sp>
      <p:sp>
        <p:nvSpPr>
          <p:cNvPr id="19" name="TextBox 18"/>
          <p:cNvSpPr txBox="1"/>
          <p:nvPr/>
        </p:nvSpPr>
        <p:spPr>
          <a:xfrm>
            <a:off x="4618201" y="1372089"/>
            <a:ext cx="1075459" cy="923330"/>
          </a:xfrm>
          <a:prstGeom prst="rect">
            <a:avLst/>
          </a:prstGeom>
          <a:noFill/>
        </p:spPr>
        <p:txBody>
          <a:bodyPr wrap="square" rtlCol="0">
            <a:spAutoFit/>
          </a:bodyPr>
          <a:lstStyle/>
          <a:p>
            <a:pPr algn="ctr"/>
            <a:r>
              <a:rPr lang="en-US" b="1" dirty="0" smtClean="0">
                <a:solidFill>
                  <a:srgbClr val="FFFF00"/>
                </a:solidFill>
              </a:rPr>
              <a:t>Existing Tennis </a:t>
            </a:r>
          </a:p>
          <a:p>
            <a:pPr algn="ctr"/>
            <a:r>
              <a:rPr lang="en-US" b="1" dirty="0" smtClean="0">
                <a:solidFill>
                  <a:srgbClr val="FFFF00"/>
                </a:solidFill>
              </a:rPr>
              <a:t>Courts</a:t>
            </a:r>
          </a:p>
        </p:txBody>
      </p:sp>
      <p:pic>
        <p:nvPicPr>
          <p:cNvPr id="5" name="Picture 4"/>
          <p:cNvPicPr>
            <a:picLocks noChangeAspect="1"/>
          </p:cNvPicPr>
          <p:nvPr/>
        </p:nvPicPr>
        <p:blipFill>
          <a:blip r:embed="rId4"/>
          <a:stretch>
            <a:fillRect/>
          </a:stretch>
        </p:blipFill>
        <p:spPr>
          <a:xfrm>
            <a:off x="342376" y="5751852"/>
            <a:ext cx="8352244" cy="1005927"/>
          </a:xfrm>
          <a:prstGeom prst="rect">
            <a:avLst/>
          </a:prstGeom>
        </p:spPr>
      </p:pic>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9445" y="229694"/>
            <a:ext cx="8382000" cy="1054100"/>
          </a:xfrm>
        </p:spPr>
        <p:txBody>
          <a:bodyPr/>
          <a:lstStyle/>
          <a:p>
            <a:r>
              <a:rPr lang="en-US" altLang="en-US" cap="none" dirty="0" smtClean="0"/>
              <a:t>EINSTEIN SITE (EXISTING)</a:t>
            </a:r>
            <a:endParaRPr lang="en-US" dirty="0"/>
          </a:p>
        </p:txBody>
      </p:sp>
      <p:pic>
        <p:nvPicPr>
          <p:cNvPr id="5" name="Picture 4" descr="arame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887" y="6241366"/>
            <a:ext cx="2435499" cy="39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hlum"/>
          <p:cNvPicPr>
            <a:picLocks noChangeAspect="1" noChangeArrowheads="1"/>
          </p:cNvPicPr>
          <p:nvPr/>
        </p:nvPicPr>
        <p:blipFill rotWithShape="1">
          <a:blip r:embed="rId4">
            <a:extLst>
              <a:ext uri="{28A0092B-C50C-407E-A947-70E740481C1C}">
                <a14:useLocalDpi xmlns:a14="http://schemas.microsoft.com/office/drawing/2010/main" val="0"/>
              </a:ext>
            </a:extLst>
          </a:blip>
          <a:srcRect t="31822"/>
          <a:stretch/>
        </p:blipFill>
        <p:spPr bwMode="auto">
          <a:xfrm>
            <a:off x="4737957" y="6200964"/>
            <a:ext cx="971550" cy="43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2610507" y="6199955"/>
            <a:ext cx="1522682" cy="473896"/>
          </a:xfrm>
          <a:prstGeom prst="rect">
            <a:avLst/>
          </a:prstGeom>
        </p:spPr>
      </p:pic>
      <p:pic>
        <p:nvPicPr>
          <p:cNvPr id="8" name="Picture 3"/>
          <p:cNvPicPr>
            <a:picLocks noChangeAspect="1"/>
          </p:cNvPicPr>
          <p:nvPr/>
        </p:nvPicPr>
        <p:blipFill>
          <a:blip r:embed="rId6">
            <a:extLst>
              <a:ext uri="{28A0092B-C50C-407E-A947-70E740481C1C}">
                <a14:useLocalDpi xmlns:a14="http://schemas.microsoft.com/office/drawing/2010/main" val="0"/>
              </a:ext>
            </a:extLst>
          </a:blip>
          <a:srcRect t="4837" b="59236"/>
          <a:stretch>
            <a:fillRect/>
          </a:stretch>
        </p:blipFill>
        <p:spPr bwMode="auto">
          <a:xfrm>
            <a:off x="373265" y="5997592"/>
            <a:ext cx="1844948" cy="85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7"/>
          <a:srcRect l="4963" t="11206" r="5456" b="13320"/>
          <a:stretch/>
        </p:blipFill>
        <p:spPr>
          <a:xfrm>
            <a:off x="2943036" y="1149652"/>
            <a:ext cx="3625632" cy="4724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9887259"/>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1000" y="198438"/>
            <a:ext cx="8382000" cy="1054100"/>
          </a:xfrm>
        </p:spPr>
        <p:txBody>
          <a:bodyPr wrap="square" numCol="1" anchorCtr="0" compatLnSpc="1">
            <a:prstTxWarp prst="textNoShape">
              <a:avLst/>
            </a:prstTxWarp>
          </a:bodyPr>
          <a:lstStyle/>
          <a:p>
            <a:pPr>
              <a:defRPr/>
            </a:pPr>
            <a:r>
              <a:rPr lang="en-US" altLang="en-US" cap="none" dirty="0" smtClean="0"/>
              <a:t>EINSTEIN SITE OVERVIEW</a:t>
            </a:r>
          </a:p>
        </p:txBody>
      </p:sp>
      <p:pic>
        <p:nvPicPr>
          <p:cNvPr id="9" name="Picture 8"/>
          <p:cNvPicPr>
            <a:picLocks noChangeAspect="1"/>
          </p:cNvPicPr>
          <p:nvPr/>
        </p:nvPicPr>
        <p:blipFill rotWithShape="1">
          <a:blip r:embed="rId3"/>
          <a:srcRect l="4614" t="10249" r="4358" b="12228"/>
          <a:stretch/>
        </p:blipFill>
        <p:spPr>
          <a:xfrm>
            <a:off x="2456000" y="1024623"/>
            <a:ext cx="3574948" cy="4703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2675106" y="2430242"/>
            <a:ext cx="1028443" cy="1200329"/>
          </a:xfrm>
          <a:prstGeom prst="rect">
            <a:avLst/>
          </a:prstGeom>
          <a:noFill/>
        </p:spPr>
        <p:txBody>
          <a:bodyPr wrap="square" rtlCol="0">
            <a:spAutoFit/>
          </a:bodyPr>
          <a:lstStyle/>
          <a:p>
            <a:pPr algn="ctr"/>
            <a:r>
              <a:rPr lang="en-US" b="1" dirty="0" smtClean="0">
                <a:solidFill>
                  <a:srgbClr val="FFFF00"/>
                </a:solidFill>
              </a:rPr>
              <a:t>Existing Track </a:t>
            </a:r>
          </a:p>
          <a:p>
            <a:pPr algn="ctr"/>
            <a:r>
              <a:rPr lang="en-US" b="1" dirty="0" smtClean="0">
                <a:solidFill>
                  <a:srgbClr val="FFFF00"/>
                </a:solidFill>
              </a:rPr>
              <a:t>&amp;</a:t>
            </a:r>
          </a:p>
          <a:p>
            <a:pPr algn="ctr"/>
            <a:r>
              <a:rPr lang="en-US" b="1" dirty="0" smtClean="0">
                <a:solidFill>
                  <a:srgbClr val="FFFF00"/>
                </a:solidFill>
              </a:rPr>
              <a:t> Field</a:t>
            </a:r>
            <a:endParaRPr lang="en-US" b="1" dirty="0">
              <a:solidFill>
                <a:srgbClr val="FFFF00"/>
              </a:solidFill>
            </a:endParaRPr>
          </a:p>
        </p:txBody>
      </p:sp>
      <p:sp>
        <p:nvSpPr>
          <p:cNvPr id="12" name="TextBox 11"/>
          <p:cNvSpPr txBox="1"/>
          <p:nvPr/>
        </p:nvSpPr>
        <p:spPr>
          <a:xfrm>
            <a:off x="2913766" y="4229858"/>
            <a:ext cx="1458861" cy="646331"/>
          </a:xfrm>
          <a:prstGeom prst="rect">
            <a:avLst/>
          </a:prstGeom>
          <a:noFill/>
        </p:spPr>
        <p:txBody>
          <a:bodyPr wrap="square" rtlCol="0">
            <a:spAutoFit/>
          </a:bodyPr>
          <a:lstStyle/>
          <a:p>
            <a:pPr algn="ctr"/>
            <a:r>
              <a:rPr lang="en-US" b="1" dirty="0" smtClean="0">
                <a:solidFill>
                  <a:srgbClr val="FFFF00"/>
                </a:solidFill>
              </a:rPr>
              <a:t>Neighboring Park</a:t>
            </a:r>
            <a:endParaRPr lang="en-US" b="1" dirty="0">
              <a:solidFill>
                <a:srgbClr val="FFFF00"/>
              </a:solidFill>
            </a:endParaRPr>
          </a:p>
        </p:txBody>
      </p:sp>
      <p:sp>
        <p:nvSpPr>
          <p:cNvPr id="13" name="TextBox 12"/>
          <p:cNvSpPr txBox="1"/>
          <p:nvPr/>
        </p:nvSpPr>
        <p:spPr>
          <a:xfrm>
            <a:off x="4243474" y="4365641"/>
            <a:ext cx="2056342" cy="923330"/>
          </a:xfrm>
          <a:prstGeom prst="rect">
            <a:avLst/>
          </a:prstGeom>
          <a:noFill/>
        </p:spPr>
        <p:txBody>
          <a:bodyPr wrap="square" rtlCol="0">
            <a:spAutoFit/>
          </a:bodyPr>
          <a:lstStyle/>
          <a:p>
            <a:pPr algn="ctr"/>
            <a:r>
              <a:rPr lang="en-US" b="1" dirty="0" smtClean="0">
                <a:solidFill>
                  <a:srgbClr val="FFFF00"/>
                </a:solidFill>
              </a:rPr>
              <a:t>Neighboring Residential Community</a:t>
            </a:r>
            <a:endParaRPr lang="en-US" b="1" dirty="0">
              <a:solidFill>
                <a:srgbClr val="FFFF00"/>
              </a:solidFill>
            </a:endParaRPr>
          </a:p>
        </p:txBody>
      </p:sp>
      <p:pic>
        <p:nvPicPr>
          <p:cNvPr id="2" name="Picture 1"/>
          <p:cNvPicPr>
            <a:picLocks noChangeAspect="1"/>
          </p:cNvPicPr>
          <p:nvPr/>
        </p:nvPicPr>
        <p:blipFill rotWithShape="1">
          <a:blip r:embed="rId4"/>
          <a:srcRect t="15113"/>
          <a:stretch/>
        </p:blipFill>
        <p:spPr>
          <a:xfrm>
            <a:off x="308329" y="5885234"/>
            <a:ext cx="8352244" cy="853902"/>
          </a:xfrm>
          <a:prstGeom prst="rect">
            <a:avLst/>
          </a:prstGeom>
        </p:spPr>
      </p:pic>
      <p:cxnSp>
        <p:nvCxnSpPr>
          <p:cNvPr id="16" name="Straight Connector 15"/>
          <p:cNvCxnSpPr/>
          <p:nvPr/>
        </p:nvCxnSpPr>
        <p:spPr>
          <a:xfrm>
            <a:off x="3667128" y="1300163"/>
            <a:ext cx="2109788" cy="476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48338" y="1304925"/>
            <a:ext cx="0" cy="101025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43313" y="1300163"/>
            <a:ext cx="0" cy="681037"/>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786063" y="1924659"/>
            <a:ext cx="852487"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00351" y="1924659"/>
            <a:ext cx="0" cy="207107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024438" y="2258034"/>
            <a:ext cx="0" cy="101025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024438" y="2287215"/>
            <a:ext cx="719137"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405313" y="3264139"/>
            <a:ext cx="619125"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408020" y="3247992"/>
            <a:ext cx="0" cy="71299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771862" y="3962706"/>
            <a:ext cx="1633451"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4651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0517" y="1409700"/>
            <a:ext cx="4371870" cy="4890959"/>
          </a:xfrm>
        </p:spPr>
        <p:txBody>
          <a:bodyPr wrap="square" numCol="1" anchor="t" anchorCtr="0" compatLnSpc="1">
            <a:prstTxWarp prst="textNoShape">
              <a:avLst/>
            </a:prstTxWarp>
            <a:normAutofit/>
          </a:bodyPr>
          <a:lstStyle/>
          <a:p>
            <a:pPr>
              <a:defRPr/>
            </a:pPr>
            <a:r>
              <a:rPr lang="en-US" altLang="en-US" dirty="0" smtClean="0"/>
              <a:t>$55.6 million MACC</a:t>
            </a:r>
          </a:p>
          <a:p>
            <a:pPr>
              <a:defRPr/>
            </a:pPr>
            <a:r>
              <a:rPr lang="en-US" altLang="en-US" dirty="0"/>
              <a:t>~150,000 </a:t>
            </a:r>
            <a:r>
              <a:rPr lang="en-US" altLang="en-US" dirty="0" smtClean="0"/>
              <a:t>SF</a:t>
            </a:r>
          </a:p>
          <a:p>
            <a:pPr>
              <a:defRPr/>
            </a:pPr>
            <a:r>
              <a:rPr lang="en-US" altLang="en-US" dirty="0" smtClean="0"/>
              <a:t>Extremely tight site</a:t>
            </a:r>
          </a:p>
          <a:p>
            <a:pPr>
              <a:defRPr/>
            </a:pPr>
            <a:r>
              <a:rPr lang="en-US" altLang="en-US" dirty="0" smtClean="0"/>
              <a:t>Hillwood Park is part of site</a:t>
            </a:r>
          </a:p>
          <a:p>
            <a:pPr>
              <a:defRPr/>
            </a:pPr>
            <a:r>
              <a:rPr lang="en-US" altLang="en-US" dirty="0" smtClean="0"/>
              <a:t>Borders Track and Field </a:t>
            </a:r>
          </a:p>
          <a:p>
            <a:pPr>
              <a:defRPr/>
            </a:pPr>
            <a:r>
              <a:rPr lang="en-US" altLang="en-US" dirty="0" smtClean="0"/>
              <a:t>Construction </a:t>
            </a:r>
            <a:r>
              <a:rPr lang="en-US" altLang="en-US" dirty="0"/>
              <a:t>a</a:t>
            </a:r>
            <a:r>
              <a:rPr lang="en-US" altLang="en-US" dirty="0" smtClean="0"/>
              <a:t>ccess </a:t>
            </a:r>
          </a:p>
          <a:p>
            <a:pPr>
              <a:defRPr/>
            </a:pPr>
            <a:r>
              <a:rPr lang="en-US" altLang="en-US" dirty="0" smtClean="0"/>
              <a:t>Maintain operations during construction </a:t>
            </a:r>
          </a:p>
          <a:p>
            <a:pPr>
              <a:defRPr/>
            </a:pPr>
            <a:r>
              <a:rPr lang="en-US" altLang="en-US" dirty="0" smtClean="0"/>
              <a:t>City </a:t>
            </a:r>
            <a:r>
              <a:rPr lang="en-US" altLang="en-US" dirty="0"/>
              <a:t>of Shoreline and YMCA </a:t>
            </a:r>
            <a:r>
              <a:rPr lang="en-US" altLang="en-US" dirty="0" smtClean="0"/>
              <a:t>Partnerships</a:t>
            </a:r>
          </a:p>
          <a:p>
            <a:pPr>
              <a:defRPr/>
            </a:pPr>
            <a:endParaRPr lang="en-US" altLang="en-US" dirty="0"/>
          </a:p>
          <a:p>
            <a:pPr>
              <a:defRPr/>
            </a:pPr>
            <a:endParaRPr lang="en-US" altLang="en-US" dirty="0" smtClean="0"/>
          </a:p>
          <a:p>
            <a:pPr>
              <a:defRPr/>
            </a:pPr>
            <a:endParaRPr lang="en-US" altLang="en-US" dirty="0" smtClean="0"/>
          </a:p>
        </p:txBody>
      </p:sp>
      <p:sp>
        <p:nvSpPr>
          <p:cNvPr id="3" name="Title 2"/>
          <p:cNvSpPr>
            <a:spLocks noGrp="1"/>
          </p:cNvSpPr>
          <p:nvPr>
            <p:ph type="title"/>
          </p:nvPr>
        </p:nvSpPr>
        <p:spPr/>
        <p:txBody>
          <a:bodyPr/>
          <a:lstStyle/>
          <a:p>
            <a:pPr>
              <a:defRPr/>
            </a:pPr>
            <a:r>
              <a:rPr lang="en-US" altLang="en-US" cap="none" dirty="0" smtClean="0"/>
              <a:t>EINSTEIN COMPLEXITIES</a:t>
            </a:r>
            <a:endParaRPr lang="en-US" dirty="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4898213" y="1308645"/>
            <a:ext cx="3587262" cy="4624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133231" y="5759019"/>
            <a:ext cx="8352244" cy="1005927"/>
          </a:xfrm>
          <a:prstGeom prst="rect">
            <a:avLst/>
          </a:prstGeom>
        </p:spPr>
      </p:pic>
      <p:pic>
        <p:nvPicPr>
          <p:cNvPr id="6" name="Picture 5"/>
          <p:cNvPicPr>
            <a:picLocks noChangeAspect="1"/>
          </p:cNvPicPr>
          <p:nvPr/>
        </p:nvPicPr>
        <p:blipFill>
          <a:blip r:embed="rId5"/>
          <a:stretch>
            <a:fillRect/>
          </a:stretch>
        </p:blipFill>
        <p:spPr>
          <a:xfrm>
            <a:off x="6159489" y="3855179"/>
            <a:ext cx="1549944" cy="1218167"/>
          </a:xfrm>
          <a:prstGeom prst="rect">
            <a:avLst/>
          </a:prstGeom>
        </p:spPr>
      </p:pic>
    </p:spTree>
    <p:extLst>
      <p:ext uri="{BB962C8B-B14F-4D97-AF65-F5344CB8AC3E}">
        <p14:creationId xmlns:p14="http://schemas.microsoft.com/office/powerpoint/2010/main" val="315120930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8" y="2486025"/>
            <a:ext cx="6324600" cy="1828800"/>
          </a:xfrm>
        </p:spPr>
        <p:txBody>
          <a:bodyPr wrap="square" numCol="1" anchorCtr="0" compatLnSpc="1">
            <a:prstTxWarp prst="textNoShape">
              <a:avLst/>
            </a:prstTxWarp>
          </a:bodyPr>
          <a:lstStyle/>
          <a:p>
            <a:pPr algn="l" eaLnBrk="1" hangingPunct="1">
              <a:defRPr/>
            </a:pPr>
            <a:r>
              <a:rPr lang="en-US" altLang="en-US" sz="4800" cap="none" dirty="0" smtClean="0"/>
              <a:t/>
            </a:r>
            <a:br>
              <a:rPr lang="en-US" altLang="en-US" sz="4800" cap="none" dirty="0" smtClean="0"/>
            </a:br>
            <a:r>
              <a:rPr lang="en-US" altLang="en-US" sz="3200" cap="none" dirty="0" smtClean="0"/>
              <a:t>GC/CM QUALIFICATION</a:t>
            </a:r>
            <a:endParaRPr lang="en-US" altLang="en-US" sz="1800" cap="none" dirty="0" smtClean="0"/>
          </a:p>
        </p:txBody>
      </p:sp>
      <p:sp>
        <p:nvSpPr>
          <p:cNvPr id="4" name="Subtitle 3"/>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3"/>
          <a:stretch>
            <a:fillRect/>
          </a:stretch>
        </p:blipFill>
        <p:spPr>
          <a:xfrm>
            <a:off x="269419" y="5708146"/>
            <a:ext cx="8352244" cy="1005927"/>
          </a:xfrm>
          <a:prstGeom prst="rect">
            <a:avLst/>
          </a:prstGeom>
        </p:spPr>
      </p:pic>
    </p:spTree>
    <p:extLst>
      <p:ext uri="{BB962C8B-B14F-4D97-AF65-F5344CB8AC3E}">
        <p14:creationId xmlns:p14="http://schemas.microsoft.com/office/powerpoint/2010/main" val="36420841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5600" y="1474911"/>
            <a:ext cx="8407400" cy="4406900"/>
          </a:xfrm>
        </p:spPr>
        <p:txBody>
          <a:bodyPr wrap="square" numCol="1" anchor="t" anchorCtr="0" compatLnSpc="1">
            <a:prstTxWarp prst="textNoShape">
              <a:avLst/>
            </a:prstTxWarp>
          </a:bodyPr>
          <a:lstStyle/>
          <a:p>
            <a:pPr marL="501650" indent="-457200">
              <a:buFont typeface="+mj-lt"/>
              <a:buAutoNum type="arabicPeriod"/>
              <a:defRPr/>
            </a:pPr>
            <a:r>
              <a:rPr lang="en-US" altLang="en-US" i="1" dirty="0" smtClean="0">
                <a:solidFill>
                  <a:srgbClr val="FF0000"/>
                </a:solidFill>
              </a:rPr>
              <a:t>Complex scheduling, phasing or coordination</a:t>
            </a:r>
            <a:br>
              <a:rPr lang="en-US" altLang="en-US" i="1" dirty="0" smtClean="0">
                <a:solidFill>
                  <a:srgbClr val="FF0000"/>
                </a:solidFill>
              </a:rPr>
            </a:br>
            <a:endParaRPr lang="en-US" altLang="en-US" dirty="0" smtClean="0">
              <a:solidFill>
                <a:srgbClr val="FF0000"/>
              </a:solidFill>
            </a:endParaRPr>
          </a:p>
          <a:p>
            <a:pPr marL="501650" indent="-457200">
              <a:buFont typeface="Franklin Gothic Medium" panose="020B0603020102020204" pitchFamily="34" charset="0"/>
              <a:buAutoNum type="arabicPeriod"/>
              <a:defRPr/>
            </a:pPr>
            <a:r>
              <a:rPr lang="en-US" altLang="en-US" i="1" dirty="0" smtClean="0">
                <a:solidFill>
                  <a:srgbClr val="FF0000"/>
                </a:solidFill>
              </a:rPr>
              <a:t>Involves construction at an occupied facility</a:t>
            </a:r>
            <a:r>
              <a:rPr lang="en-US" altLang="en-US" dirty="0" smtClean="0">
                <a:solidFill>
                  <a:srgbClr val="FF0000"/>
                </a:solidFill>
              </a:rPr>
              <a:t/>
            </a:r>
            <a:br>
              <a:rPr lang="en-US" altLang="en-US" dirty="0" smtClean="0">
                <a:solidFill>
                  <a:srgbClr val="FF0000"/>
                </a:solidFill>
              </a:rPr>
            </a:br>
            <a:endParaRPr lang="en-US" altLang="en-US" dirty="0" smtClean="0">
              <a:solidFill>
                <a:srgbClr val="FF0000"/>
              </a:solidFill>
            </a:endParaRPr>
          </a:p>
          <a:p>
            <a:pPr marL="501650" indent="-457200">
              <a:buFont typeface="Franklin Gothic Medium" panose="020B0603020102020204" pitchFamily="34" charset="0"/>
              <a:buAutoNum type="arabicPeriod"/>
              <a:defRPr/>
            </a:pPr>
            <a:r>
              <a:rPr lang="en-US" altLang="en-US" i="1" dirty="0" smtClean="0">
                <a:solidFill>
                  <a:srgbClr val="FF0000"/>
                </a:solidFill>
              </a:rPr>
              <a:t>Involvement of the GC/CM during design is critical</a:t>
            </a:r>
            <a:r>
              <a:rPr lang="en-US" altLang="en-US" dirty="0" smtClean="0">
                <a:solidFill>
                  <a:srgbClr val="FF0000"/>
                </a:solidFill>
              </a:rPr>
              <a:t/>
            </a:r>
            <a:br>
              <a:rPr lang="en-US" altLang="en-US" dirty="0" smtClean="0">
                <a:solidFill>
                  <a:srgbClr val="FF0000"/>
                </a:solidFill>
              </a:rPr>
            </a:br>
            <a:endParaRPr lang="en-US" altLang="en-US" dirty="0" smtClean="0">
              <a:solidFill>
                <a:srgbClr val="FF0000"/>
              </a:solidFill>
            </a:endParaRPr>
          </a:p>
          <a:p>
            <a:pPr marL="501650" indent="-457200">
              <a:buFont typeface="Franklin Gothic Medium" panose="020B0603020102020204" pitchFamily="34" charset="0"/>
              <a:buAutoNum type="arabicPeriod"/>
              <a:defRPr/>
            </a:pPr>
            <a:r>
              <a:rPr lang="en-US" altLang="en-US" i="1" dirty="0">
                <a:solidFill>
                  <a:schemeClr val="bg1">
                    <a:lumMod val="50000"/>
                  </a:schemeClr>
                </a:solidFill>
              </a:rPr>
              <a:t>Complex or technical work </a:t>
            </a:r>
            <a:r>
              <a:rPr lang="en-US" altLang="en-US" i="1" dirty="0" smtClean="0">
                <a:solidFill>
                  <a:schemeClr val="bg1">
                    <a:lumMod val="50000"/>
                  </a:schemeClr>
                </a:solidFill>
              </a:rPr>
              <a:t>environment-N/A</a:t>
            </a:r>
            <a:br>
              <a:rPr lang="en-US" altLang="en-US" i="1" dirty="0" smtClean="0">
                <a:solidFill>
                  <a:schemeClr val="bg1">
                    <a:lumMod val="50000"/>
                  </a:schemeClr>
                </a:solidFill>
              </a:rPr>
            </a:br>
            <a:endParaRPr lang="en-US" altLang="en-US" i="1" dirty="0" smtClean="0">
              <a:solidFill>
                <a:schemeClr val="bg1">
                  <a:lumMod val="50000"/>
                </a:schemeClr>
              </a:solidFill>
            </a:endParaRPr>
          </a:p>
          <a:p>
            <a:pPr marL="501650" indent="-457200">
              <a:buFont typeface="Franklin Gothic Medium" panose="020B0603020102020204" pitchFamily="34" charset="0"/>
              <a:buAutoNum type="arabicPeriod"/>
              <a:defRPr/>
            </a:pPr>
            <a:r>
              <a:rPr lang="en-US" altLang="en-US" i="1" dirty="0" smtClean="0">
                <a:solidFill>
                  <a:schemeClr val="bg1">
                    <a:lumMod val="50000"/>
                  </a:schemeClr>
                </a:solidFill>
              </a:rPr>
              <a:t>Historic significance – N/A</a:t>
            </a:r>
          </a:p>
          <a:p>
            <a:pPr marL="501650" indent="-457200">
              <a:buFont typeface="Franklin Gothic Medium" panose="020B0603020102020204" pitchFamily="34" charset="0"/>
              <a:buAutoNum type="arabicPeriod"/>
              <a:defRPr/>
            </a:pPr>
            <a:endParaRPr lang="en-US" altLang="en-US" i="1" dirty="0" smtClean="0">
              <a:solidFill>
                <a:schemeClr val="bg1">
                  <a:lumMod val="50000"/>
                </a:schemeClr>
              </a:solidFill>
            </a:endParaRPr>
          </a:p>
          <a:p>
            <a:pPr marL="501650" indent="-457200">
              <a:buFont typeface="Franklin Gothic Medium" panose="020B0603020102020204" pitchFamily="34" charset="0"/>
              <a:buAutoNum type="arabicPeriod"/>
              <a:defRPr/>
            </a:pPr>
            <a:r>
              <a:rPr lang="en-US" altLang="en-US" i="1" dirty="0" smtClean="0">
                <a:solidFill>
                  <a:schemeClr val="bg1">
                    <a:lumMod val="50000"/>
                  </a:schemeClr>
                </a:solidFill>
              </a:rPr>
              <a:t>Heavy Civil – N/A</a:t>
            </a:r>
          </a:p>
          <a:p>
            <a:pPr marL="501650" indent="-457200">
              <a:defRPr/>
            </a:pPr>
            <a:endParaRPr lang="en-US" altLang="en-US" dirty="0" smtClean="0">
              <a:solidFill>
                <a:schemeClr val="bg1">
                  <a:lumMod val="50000"/>
                </a:schemeClr>
              </a:solidFill>
            </a:endParaRPr>
          </a:p>
        </p:txBody>
      </p:sp>
      <p:sp>
        <p:nvSpPr>
          <p:cNvPr id="3" name="Title 2"/>
          <p:cNvSpPr>
            <a:spLocks noGrp="1"/>
          </p:cNvSpPr>
          <p:nvPr>
            <p:ph type="title"/>
          </p:nvPr>
        </p:nvSpPr>
        <p:spPr/>
        <p:txBody>
          <a:bodyPr/>
          <a:lstStyle/>
          <a:p>
            <a:pPr>
              <a:defRPr/>
            </a:pPr>
            <a:r>
              <a:rPr lang="en-US" dirty="0" smtClean="0">
                <a:ea typeface="ＭＳ Ｐゴシック" charset="0"/>
                <a:cs typeface="ＭＳ Ｐゴシック" charset="0"/>
              </a:rPr>
              <a:t>Qualifying Criteria</a:t>
            </a:r>
            <a:endParaRPr lang="en-US" dirty="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6188" y="5852073"/>
            <a:ext cx="8352244" cy="1005927"/>
          </a:xfrm>
          <a:prstGeom prst="rect">
            <a:avLst/>
          </a:prstGeom>
        </p:spPr>
      </p:pic>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Construction at an occupied site: KELLOGG</a:t>
            </a:r>
            <a:endParaRPr lang="en-US" sz="2400" dirty="0"/>
          </a:p>
        </p:txBody>
      </p:sp>
      <p:cxnSp>
        <p:nvCxnSpPr>
          <p:cNvPr id="9" name="Straight Connector 8"/>
          <p:cNvCxnSpPr/>
          <p:nvPr/>
        </p:nvCxnSpPr>
        <p:spPr>
          <a:xfrm>
            <a:off x="3107061" y="4463743"/>
            <a:ext cx="478395" cy="0"/>
          </a:xfrm>
          <a:prstGeom prst="line">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p:cNvCxnSpPr/>
          <p:nvPr/>
        </p:nvCxnSpPr>
        <p:spPr>
          <a:xfrm flipH="1" flipV="1">
            <a:off x="12710400" y="7274152"/>
            <a:ext cx="1005553" cy="938273"/>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p:cNvCxnSpPr/>
          <p:nvPr/>
        </p:nvCxnSpPr>
        <p:spPr>
          <a:xfrm flipH="1">
            <a:off x="13303851" y="6941091"/>
            <a:ext cx="536084" cy="9896"/>
          </a:xfrm>
          <a:prstGeom prst="straightConnector1">
            <a:avLst/>
          </a:prstGeom>
          <a:ln w="38100"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8" name="Picture 7"/>
          <p:cNvPicPr>
            <a:picLocks noChangeAspect="1"/>
          </p:cNvPicPr>
          <p:nvPr/>
        </p:nvPicPr>
        <p:blipFill rotWithShape="1">
          <a:blip r:embed="rId3"/>
          <a:srcRect b="11780"/>
          <a:stretch/>
        </p:blipFill>
        <p:spPr>
          <a:xfrm>
            <a:off x="1762779" y="1509825"/>
            <a:ext cx="5944115" cy="4055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1" name="TextBox 40"/>
          <p:cNvSpPr txBox="1"/>
          <p:nvPr/>
        </p:nvSpPr>
        <p:spPr>
          <a:xfrm>
            <a:off x="4539387" y="2200006"/>
            <a:ext cx="595313" cy="338554"/>
          </a:xfrm>
          <a:prstGeom prst="rect">
            <a:avLst/>
          </a:prstGeom>
          <a:noFill/>
          <a:ln w="19050">
            <a:solidFill>
              <a:srgbClr val="00FF00"/>
            </a:solidFill>
          </a:ln>
        </p:spPr>
        <p:txBody>
          <a:bodyPr wrap="square" rtlCol="0">
            <a:spAutoFit/>
          </a:bodyPr>
          <a:lstStyle/>
          <a:p>
            <a:pPr algn="ctr"/>
            <a:r>
              <a:rPr lang="en-US" sz="800" dirty="0" smtClean="0"/>
              <a:t>Temp. Facilities</a:t>
            </a:r>
            <a:endParaRPr lang="en-US" sz="800" dirty="0"/>
          </a:p>
        </p:txBody>
      </p:sp>
      <p:sp>
        <p:nvSpPr>
          <p:cNvPr id="43" name="TextBox 42"/>
          <p:cNvSpPr txBox="1"/>
          <p:nvPr/>
        </p:nvSpPr>
        <p:spPr>
          <a:xfrm>
            <a:off x="3843402" y="4766994"/>
            <a:ext cx="793618" cy="461665"/>
          </a:xfrm>
          <a:prstGeom prst="rect">
            <a:avLst/>
          </a:prstGeom>
          <a:noFill/>
          <a:ln w="19050">
            <a:solidFill>
              <a:srgbClr val="00FF00"/>
            </a:solidFill>
          </a:ln>
        </p:spPr>
        <p:txBody>
          <a:bodyPr wrap="square" rtlCol="0">
            <a:spAutoFit/>
          </a:bodyPr>
          <a:lstStyle/>
          <a:p>
            <a:pPr algn="ctr"/>
            <a:r>
              <a:rPr lang="en-US" sz="800" dirty="0" smtClean="0"/>
              <a:t>Temp. Facilities/</a:t>
            </a:r>
          </a:p>
          <a:p>
            <a:pPr algn="ctr"/>
            <a:r>
              <a:rPr lang="en-US" sz="800" dirty="0" smtClean="0"/>
              <a:t>Laydown</a:t>
            </a:r>
            <a:endParaRPr lang="en-US" sz="800" dirty="0"/>
          </a:p>
        </p:txBody>
      </p:sp>
      <p:pic>
        <p:nvPicPr>
          <p:cNvPr id="61" name="Picture 60"/>
          <p:cNvPicPr>
            <a:picLocks noChangeAspect="1"/>
          </p:cNvPicPr>
          <p:nvPr/>
        </p:nvPicPr>
        <p:blipFill rotWithShape="1">
          <a:blip r:embed="rId4"/>
          <a:srcRect t="21270"/>
          <a:stretch/>
        </p:blipFill>
        <p:spPr>
          <a:xfrm>
            <a:off x="241211" y="6157610"/>
            <a:ext cx="8352244" cy="791973"/>
          </a:xfrm>
          <a:prstGeom prst="rect">
            <a:avLst/>
          </a:prstGeom>
        </p:spPr>
      </p:pic>
    </p:spTree>
    <p:extLst>
      <p:ext uri="{BB962C8B-B14F-4D97-AF65-F5344CB8AC3E}">
        <p14:creationId xmlns:p14="http://schemas.microsoft.com/office/powerpoint/2010/main" val="126191071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46189"/>
            <a:ext cx="8407400" cy="4512586"/>
          </a:xfrm>
        </p:spPr>
        <p:txBody>
          <a:bodyPr wrap="square" numCol="1" anchor="t" anchorCtr="0" compatLnSpc="1">
            <a:prstTxWarp prst="textNoShape">
              <a:avLst/>
            </a:prstTxWarp>
            <a:normAutofit fontScale="70000" lnSpcReduction="20000"/>
          </a:bodyPr>
          <a:lstStyle/>
          <a:p>
            <a:pPr>
              <a:buFont typeface="Arial" charset="0"/>
              <a:buChar char="•"/>
              <a:defRPr/>
            </a:pPr>
            <a:r>
              <a:rPr lang="en-US" altLang="x-none" sz="3200" dirty="0" smtClean="0">
                <a:ea typeface="MS PGothic" charset="-128"/>
              </a:rPr>
              <a:t>Introductions</a:t>
            </a:r>
            <a:br>
              <a:rPr lang="en-US" altLang="x-none" sz="3200" dirty="0" smtClean="0">
                <a:ea typeface="MS PGothic" charset="-128"/>
              </a:rPr>
            </a:br>
            <a:endParaRPr lang="en-US" altLang="x-none" sz="3200" dirty="0" smtClean="0">
              <a:ea typeface="MS PGothic" charset="-128"/>
            </a:endParaRPr>
          </a:p>
          <a:p>
            <a:pPr>
              <a:buFont typeface="Arial" charset="0"/>
              <a:buChar char="•"/>
              <a:defRPr/>
            </a:pPr>
            <a:r>
              <a:rPr lang="en-US" altLang="x-none" sz="3200" dirty="0" smtClean="0">
                <a:ea typeface="MS PGothic" charset="-128"/>
              </a:rPr>
              <a:t>Project Background</a:t>
            </a:r>
            <a:br>
              <a:rPr lang="en-US" altLang="x-none" sz="3200" dirty="0" smtClean="0">
                <a:ea typeface="MS PGothic" charset="-128"/>
              </a:rPr>
            </a:br>
            <a:endParaRPr lang="en-US" altLang="x-none" sz="3200" dirty="0">
              <a:ea typeface="MS PGothic" charset="-128"/>
            </a:endParaRPr>
          </a:p>
          <a:p>
            <a:pPr>
              <a:buFont typeface="Arial" charset="0"/>
              <a:buChar char="•"/>
              <a:defRPr/>
            </a:pPr>
            <a:r>
              <a:rPr lang="en-US" altLang="x-none" sz="3200" dirty="0" smtClean="0">
                <a:ea typeface="MS PGothic" charset="-128"/>
              </a:rPr>
              <a:t>Meets Applicable Criteria</a:t>
            </a:r>
          </a:p>
          <a:p>
            <a:pPr lvl="1">
              <a:buFont typeface="Arial" charset="0"/>
              <a:buChar char="•"/>
              <a:defRPr/>
            </a:pPr>
            <a:r>
              <a:rPr lang="en-US" altLang="x-none" sz="3000" dirty="0" smtClean="0">
                <a:ea typeface="MS PGothic" charset="-128"/>
              </a:rPr>
              <a:t>Qualifying Project</a:t>
            </a:r>
            <a:endParaRPr lang="en-US" altLang="x-none" sz="3000" dirty="0">
              <a:ea typeface="MS PGothic" charset="-128"/>
            </a:endParaRPr>
          </a:p>
          <a:p>
            <a:pPr lvl="1">
              <a:buFont typeface="Arial" charset="0"/>
              <a:buChar char="•"/>
              <a:defRPr/>
            </a:pPr>
            <a:r>
              <a:rPr lang="en-US" altLang="x-none" sz="3000" dirty="0" smtClean="0">
                <a:ea typeface="MS PGothic" charset="-128"/>
              </a:rPr>
              <a:t>Management Plan</a:t>
            </a:r>
          </a:p>
          <a:p>
            <a:pPr lvl="2">
              <a:buFont typeface="Arial" charset="0"/>
              <a:buChar char="•"/>
              <a:defRPr/>
            </a:pPr>
            <a:r>
              <a:rPr lang="en-US" altLang="x-none" sz="2800" dirty="0" smtClean="0">
                <a:ea typeface="MS PGothic" charset="-128"/>
              </a:rPr>
              <a:t>Project Team</a:t>
            </a:r>
          </a:p>
          <a:p>
            <a:pPr lvl="2">
              <a:buFont typeface="Arial" charset="0"/>
              <a:buChar char="•"/>
              <a:defRPr/>
            </a:pPr>
            <a:r>
              <a:rPr lang="en-US" altLang="x-none" sz="2800" dirty="0" smtClean="0">
                <a:ea typeface="MS PGothic" charset="-128"/>
              </a:rPr>
              <a:t>Schedule</a:t>
            </a:r>
          </a:p>
          <a:p>
            <a:pPr lvl="2">
              <a:buFont typeface="Arial" charset="0"/>
              <a:buChar char="•"/>
              <a:defRPr/>
            </a:pPr>
            <a:r>
              <a:rPr lang="en-US" altLang="x-none" sz="2800" dirty="0" smtClean="0">
                <a:ea typeface="MS PGothic" charset="-128"/>
              </a:rPr>
              <a:t>Budget</a:t>
            </a:r>
          </a:p>
          <a:p>
            <a:pPr lvl="2">
              <a:buFont typeface="Arial" charset="0"/>
              <a:buChar char="•"/>
              <a:defRPr/>
            </a:pPr>
            <a:r>
              <a:rPr lang="en-US" altLang="x-none" sz="2800" dirty="0" smtClean="0">
                <a:ea typeface="MS PGothic" charset="-128"/>
              </a:rPr>
              <a:t>Funding</a:t>
            </a:r>
          </a:p>
          <a:p>
            <a:pPr lvl="1">
              <a:buFont typeface="Arial" charset="0"/>
              <a:buChar char="•"/>
              <a:defRPr/>
            </a:pPr>
            <a:r>
              <a:rPr lang="en-US" altLang="x-none" sz="3000" dirty="0" smtClean="0">
                <a:ea typeface="MS PGothic" charset="-128"/>
              </a:rPr>
              <a:t>Public Benefits</a:t>
            </a:r>
            <a:br>
              <a:rPr lang="en-US" altLang="x-none" sz="3000" dirty="0" smtClean="0">
                <a:ea typeface="MS PGothic" charset="-128"/>
              </a:rPr>
            </a:br>
            <a:endParaRPr lang="en-US" altLang="x-none" sz="3000" dirty="0">
              <a:ea typeface="MS PGothic" charset="-128"/>
            </a:endParaRPr>
          </a:p>
          <a:p>
            <a:pPr>
              <a:buFont typeface="Arial" charset="0"/>
              <a:buChar char="•"/>
              <a:defRPr/>
            </a:pPr>
            <a:r>
              <a:rPr lang="en-US" altLang="x-none" sz="3200" dirty="0">
                <a:ea typeface="MS PGothic" charset="-128"/>
              </a:rPr>
              <a:t>Summary</a:t>
            </a:r>
          </a:p>
          <a:p>
            <a:pPr>
              <a:buFont typeface="Wingdings 2" charset="2"/>
              <a:buChar char=""/>
              <a:defRPr/>
            </a:pPr>
            <a:endParaRPr lang="en-US" altLang="x-none" sz="3200" dirty="0">
              <a:ea typeface="MS PGothic" charset="-128"/>
            </a:endParaRPr>
          </a:p>
        </p:txBody>
      </p:sp>
      <p:sp>
        <p:nvSpPr>
          <p:cNvPr id="3" name="Title 2"/>
          <p:cNvSpPr>
            <a:spLocks noGrp="1"/>
          </p:cNvSpPr>
          <p:nvPr>
            <p:ph type="title"/>
          </p:nvPr>
        </p:nvSpPr>
        <p:spPr/>
        <p:txBody>
          <a:bodyPr/>
          <a:lstStyle/>
          <a:p>
            <a:pPr>
              <a:defRPr/>
            </a:pPr>
            <a:r>
              <a:rPr lang="en-US" dirty="0" smtClean="0"/>
              <a:t>AGenda</a:t>
            </a:r>
            <a:endParaRPr lang="en-US" dirty="0"/>
          </a:p>
        </p:txBody>
      </p:sp>
      <p:pic>
        <p:nvPicPr>
          <p:cNvPr id="4" name="Picture 3"/>
          <p:cNvPicPr>
            <a:picLocks noChangeAspect="1"/>
          </p:cNvPicPr>
          <p:nvPr/>
        </p:nvPicPr>
        <p:blipFill>
          <a:blip r:embed="rId3"/>
          <a:stretch>
            <a:fillRect/>
          </a:stretch>
        </p:blipFill>
        <p:spPr>
          <a:xfrm>
            <a:off x="133231" y="5852073"/>
            <a:ext cx="8352244" cy="1005927"/>
          </a:xfrm>
          <a:prstGeom prst="rect">
            <a:avLst/>
          </a:prstGeom>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6396" y="138446"/>
            <a:ext cx="8560869" cy="1054100"/>
          </a:xfrm>
        </p:spPr>
        <p:txBody>
          <a:bodyPr wrap="square" numCol="1" anchorCtr="0" compatLnSpc="1">
            <a:prstTxWarp prst="textNoShape">
              <a:avLst/>
            </a:prstTxWarp>
          </a:bodyPr>
          <a:lstStyle/>
          <a:p>
            <a:pPr eaLnBrk="1" fontAlgn="auto" hangingPunct="1">
              <a:spcAft>
                <a:spcPts val="0"/>
              </a:spcAft>
              <a:defRPr/>
            </a:pPr>
            <a:r>
              <a:rPr lang="en-US" altLang="en-US" sz="2400" dirty="0" smtClean="0">
                <a:ea typeface="+mj-ea"/>
                <a:cs typeface="+mj-cs"/>
              </a:rPr>
              <a:t>Construction at an occupied site: Einstein</a:t>
            </a:r>
            <a:endParaRPr lang="en-US" altLang="en-US" sz="2400" dirty="0">
              <a:ea typeface="+mj-ea"/>
              <a:cs typeface="+mj-cs"/>
            </a:endParaRPr>
          </a:p>
        </p:txBody>
      </p:sp>
      <p:pic>
        <p:nvPicPr>
          <p:cNvPr id="2" name="Picture 1"/>
          <p:cNvPicPr>
            <a:picLocks noChangeAspect="1"/>
          </p:cNvPicPr>
          <p:nvPr/>
        </p:nvPicPr>
        <p:blipFill rotWithShape="1">
          <a:blip r:embed="rId3"/>
          <a:srcRect l="4266" t="10459" r="6175" b="13878"/>
          <a:stretch/>
        </p:blipFill>
        <p:spPr>
          <a:xfrm>
            <a:off x="2543369" y="1176059"/>
            <a:ext cx="3784768" cy="4945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4" name="Straight Connector 33"/>
          <p:cNvCxnSpPr/>
          <p:nvPr/>
        </p:nvCxnSpPr>
        <p:spPr>
          <a:xfrm flipV="1">
            <a:off x="3106570" y="4221805"/>
            <a:ext cx="0" cy="588524"/>
          </a:xfrm>
          <a:prstGeom prst="line">
            <a:avLst/>
          </a:prstGeom>
          <a:ln w="38100" cap="flat" cmpd="sng" algn="ctr">
            <a:solidFill>
              <a:srgbClr val="0099C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9" name="Picture 28"/>
          <p:cNvPicPr>
            <a:picLocks noChangeAspect="1"/>
          </p:cNvPicPr>
          <p:nvPr/>
        </p:nvPicPr>
        <p:blipFill rotWithShape="1">
          <a:blip r:embed="rId4"/>
          <a:srcRect t="20506"/>
          <a:stretch/>
        </p:blipFill>
        <p:spPr>
          <a:xfrm>
            <a:off x="196461" y="6147082"/>
            <a:ext cx="8352244" cy="799657"/>
          </a:xfrm>
          <a:prstGeom prst="rect">
            <a:avLst/>
          </a:prstGeom>
        </p:spPr>
      </p:pic>
    </p:spTree>
    <p:extLst>
      <p:ext uri="{BB962C8B-B14F-4D97-AF65-F5344CB8AC3E}">
        <p14:creationId xmlns:p14="http://schemas.microsoft.com/office/powerpoint/2010/main" val="2364923786"/>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1000" y="1420331"/>
            <a:ext cx="8294599" cy="4247526"/>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pPr eaLnBrk="1" fontAlgn="auto" hangingPunct="1">
              <a:spcAft>
                <a:spcPts val="0"/>
              </a:spcAft>
              <a:defRPr/>
            </a:pPr>
            <a:r>
              <a:rPr lang="en-US" dirty="0"/>
              <a:t>Complex Scheduling</a:t>
            </a:r>
            <a:br>
              <a:rPr lang="en-US" dirty="0"/>
            </a:br>
            <a:r>
              <a:rPr lang="en-US" dirty="0"/>
              <a:t>GC/CM Involvement is critical</a:t>
            </a:r>
          </a:p>
        </p:txBody>
      </p:sp>
      <p:sp>
        <p:nvSpPr>
          <p:cNvPr id="9" name="Snip Single Corner Rectangle 8"/>
          <p:cNvSpPr/>
          <p:nvPr/>
        </p:nvSpPr>
        <p:spPr>
          <a:xfrm>
            <a:off x="1320127" y="2896826"/>
            <a:ext cx="1616853" cy="2401850"/>
          </a:xfrm>
          <a:prstGeom prst="snip1Rect">
            <a:avLst>
              <a:gd name="adj" fmla="val 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nip Single Corner Rectangle 10"/>
          <p:cNvSpPr/>
          <p:nvPr/>
        </p:nvSpPr>
        <p:spPr>
          <a:xfrm>
            <a:off x="3052038" y="4938580"/>
            <a:ext cx="1731909" cy="317705"/>
          </a:xfrm>
          <a:prstGeom prst="snip1Rect">
            <a:avLst>
              <a:gd name="adj" fmla="val 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stretch>
            <a:fillRect/>
          </a:stretch>
        </p:blipFill>
        <p:spPr>
          <a:xfrm>
            <a:off x="311266" y="5769244"/>
            <a:ext cx="8352244" cy="1005927"/>
          </a:xfrm>
          <a:prstGeom prst="rect">
            <a:avLst/>
          </a:prstGeom>
        </p:spPr>
      </p:pic>
      <p:cxnSp>
        <p:nvCxnSpPr>
          <p:cNvPr id="6" name="Straight Arrow Connector 5"/>
          <p:cNvCxnSpPr/>
          <p:nvPr/>
        </p:nvCxnSpPr>
        <p:spPr>
          <a:xfrm flipV="1">
            <a:off x="2936980" y="2998872"/>
            <a:ext cx="2302677" cy="1088570"/>
          </a:xfrm>
          <a:prstGeom prst="straightConnector1">
            <a:avLst/>
          </a:prstGeom>
          <a:ln w="3810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p:cNvSpPr txBox="1"/>
          <p:nvPr/>
        </p:nvSpPr>
        <p:spPr>
          <a:xfrm>
            <a:off x="5384800" y="2896826"/>
            <a:ext cx="2888343" cy="830997"/>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solidFill>
                  <a:srgbClr val="FF0000"/>
                </a:solidFill>
              </a:rPr>
              <a:t>Occupied Site Phasing Development</a:t>
            </a:r>
          </a:p>
          <a:p>
            <a:pPr marL="285750" indent="-285750">
              <a:buFont typeface="Arial" panose="020B0604020202020204" pitchFamily="34" charset="0"/>
              <a:buChar char="•"/>
            </a:pPr>
            <a:r>
              <a:rPr lang="en-US" sz="1200" dirty="0" smtClean="0">
                <a:solidFill>
                  <a:srgbClr val="FF0000"/>
                </a:solidFill>
              </a:rPr>
              <a:t>VE/Cost Control</a:t>
            </a:r>
          </a:p>
          <a:p>
            <a:pPr marL="285750" indent="-285750">
              <a:buFont typeface="Arial" panose="020B0604020202020204" pitchFamily="34" charset="0"/>
              <a:buChar char="•"/>
            </a:pPr>
            <a:r>
              <a:rPr lang="en-US" sz="1200" dirty="0" smtClean="0">
                <a:solidFill>
                  <a:srgbClr val="FF0000"/>
                </a:solidFill>
              </a:rPr>
              <a:t>Constructability</a:t>
            </a:r>
          </a:p>
          <a:p>
            <a:pPr marL="285750" indent="-285750">
              <a:buFont typeface="Arial" panose="020B0604020202020204" pitchFamily="34" charset="0"/>
              <a:buChar char="•"/>
            </a:pPr>
            <a:r>
              <a:rPr lang="en-US" sz="1200" dirty="0" smtClean="0">
                <a:solidFill>
                  <a:srgbClr val="FF0000"/>
                </a:solidFill>
              </a:rPr>
              <a:t>Both Schools Open September 2020</a:t>
            </a: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8" y="2486025"/>
            <a:ext cx="6324600" cy="1828800"/>
          </a:xfrm>
        </p:spPr>
        <p:txBody>
          <a:bodyPr wrap="square" numCol="1" anchorCtr="0" compatLnSpc="1">
            <a:prstTxWarp prst="textNoShape">
              <a:avLst/>
            </a:prstTxWarp>
          </a:bodyPr>
          <a:lstStyle/>
          <a:p>
            <a:pPr algn="l" eaLnBrk="1" hangingPunct="1">
              <a:defRPr/>
            </a:pPr>
            <a:r>
              <a:rPr lang="en-US" altLang="en-US" sz="2400" cap="none" dirty="0" smtClean="0"/>
              <a:t>MANAGEMENT AND FUNDING</a:t>
            </a:r>
            <a:endParaRPr lang="en-US" altLang="en-US" sz="2400" cap="none" dirty="0"/>
          </a:p>
        </p:txBody>
      </p:sp>
      <p:pic>
        <p:nvPicPr>
          <p:cNvPr id="3" name="Picture 2"/>
          <p:cNvPicPr>
            <a:picLocks noChangeAspect="1"/>
          </p:cNvPicPr>
          <p:nvPr/>
        </p:nvPicPr>
        <p:blipFill>
          <a:blip r:embed="rId3"/>
          <a:stretch>
            <a:fillRect/>
          </a:stretch>
        </p:blipFill>
        <p:spPr>
          <a:xfrm>
            <a:off x="264554" y="5859811"/>
            <a:ext cx="8352244" cy="1005927"/>
          </a:xfrm>
          <a:prstGeom prst="rect">
            <a:avLst/>
          </a:prstGeom>
        </p:spPr>
      </p:pic>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65771"/>
            <a:ext cx="8224838" cy="4858803"/>
          </a:xfrm>
        </p:spPr>
        <p:txBody>
          <a:bodyPr>
            <a:normAutofit/>
          </a:bodyPr>
          <a:lstStyle/>
          <a:p>
            <a:r>
              <a:rPr lang="en-US" dirty="0" smtClean="0"/>
              <a:t>Project is fully funded by February 14, 2017 </a:t>
            </a:r>
            <a:r>
              <a:rPr lang="en-US" dirty="0"/>
              <a:t>B</a:t>
            </a:r>
            <a:r>
              <a:rPr lang="en-US" dirty="0" smtClean="0"/>
              <a:t>ond Issue</a:t>
            </a:r>
          </a:p>
          <a:p>
            <a:r>
              <a:rPr lang="en-US" dirty="0" smtClean="0"/>
              <a:t>Budget includes adequate contingencies</a:t>
            </a:r>
          </a:p>
          <a:p>
            <a:pPr lvl="1"/>
            <a:r>
              <a:rPr lang="en-US" dirty="0" smtClean="0"/>
              <a:t>GC/CM Contingency - 3%	</a:t>
            </a:r>
          </a:p>
          <a:p>
            <a:pPr lvl="1"/>
            <a:r>
              <a:rPr lang="en-US" dirty="0" smtClean="0"/>
              <a:t>Owner Contingencies:</a:t>
            </a:r>
          </a:p>
          <a:p>
            <a:pPr lvl="2"/>
            <a:r>
              <a:rPr lang="en-US" dirty="0" smtClean="0"/>
              <a:t>Construction Contingency - 7%</a:t>
            </a:r>
            <a:endParaRPr lang="en-US" dirty="0"/>
          </a:p>
          <a:p>
            <a:pPr lvl="2"/>
            <a:r>
              <a:rPr lang="en-US" dirty="0" smtClean="0"/>
              <a:t>Project &amp; Program Contingencies - 3%</a:t>
            </a:r>
          </a:p>
          <a:p>
            <a:r>
              <a:rPr lang="en-US" dirty="0" smtClean="0"/>
              <a:t>GC/CM Selection:</a:t>
            </a:r>
          </a:p>
          <a:p>
            <a:pPr lvl="1"/>
            <a:r>
              <a:rPr lang="en-US" dirty="0" smtClean="0"/>
              <a:t>Both projects will be procured in single solicitation</a:t>
            </a:r>
          </a:p>
          <a:p>
            <a:pPr lvl="1"/>
            <a:r>
              <a:rPr lang="en-US" dirty="0" smtClean="0"/>
              <a:t>October to December 2017 </a:t>
            </a:r>
            <a:endParaRPr lang="en-US" dirty="0"/>
          </a:p>
          <a:p>
            <a:pPr lvl="1"/>
            <a:r>
              <a:rPr lang="en-US" dirty="0" smtClean="0"/>
              <a:t>Notification of Most Qualified GC/CM(s) anticipated in early December</a:t>
            </a:r>
          </a:p>
          <a:p>
            <a:pPr lvl="1"/>
            <a:r>
              <a:rPr lang="en-US" dirty="0" smtClean="0"/>
              <a:t>Projects are currently in programming</a:t>
            </a:r>
          </a:p>
          <a:p>
            <a:pPr lvl="2"/>
            <a:r>
              <a:rPr lang="en-US" dirty="0" smtClean="0"/>
              <a:t>GC/CM to begin preconstruction early in Schematic Design phase</a:t>
            </a:r>
          </a:p>
        </p:txBody>
      </p:sp>
      <p:sp>
        <p:nvSpPr>
          <p:cNvPr id="3" name="Title 2"/>
          <p:cNvSpPr>
            <a:spLocks noGrp="1"/>
          </p:cNvSpPr>
          <p:nvPr>
            <p:ph type="title"/>
          </p:nvPr>
        </p:nvSpPr>
        <p:spPr/>
        <p:txBody>
          <a:bodyPr/>
          <a:lstStyle/>
          <a:p>
            <a:pPr lvl="0"/>
            <a:r>
              <a:rPr lang="en-US" dirty="0" smtClean="0"/>
              <a:t>Budget, Funding &amp; Schedule</a:t>
            </a:r>
            <a:endParaRPr lang="en-US" dirty="0"/>
          </a:p>
        </p:txBody>
      </p:sp>
      <p:pic>
        <p:nvPicPr>
          <p:cNvPr id="4" name="Picture 3"/>
          <p:cNvPicPr>
            <a:picLocks noChangeAspect="1"/>
          </p:cNvPicPr>
          <p:nvPr/>
        </p:nvPicPr>
        <p:blipFill>
          <a:blip r:embed="rId3"/>
          <a:stretch>
            <a:fillRect/>
          </a:stretch>
        </p:blipFill>
        <p:spPr>
          <a:xfrm>
            <a:off x="253594" y="5825764"/>
            <a:ext cx="8352244" cy="1005927"/>
          </a:xfrm>
          <a:prstGeom prst="rect">
            <a:avLst/>
          </a:prstGeom>
        </p:spPr>
      </p:pic>
    </p:spTree>
    <p:extLst>
      <p:ext uri="{BB962C8B-B14F-4D97-AF65-F5344CB8AC3E}">
        <p14:creationId xmlns:p14="http://schemas.microsoft.com/office/powerpoint/2010/main" val="2606182355"/>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8" y="2486025"/>
            <a:ext cx="6324600" cy="1828800"/>
          </a:xfrm>
        </p:spPr>
        <p:txBody>
          <a:bodyPr wrap="square" numCol="1" anchorCtr="0" compatLnSpc="1">
            <a:prstTxWarp prst="textNoShape">
              <a:avLst/>
            </a:prstTxWarp>
          </a:bodyPr>
          <a:lstStyle/>
          <a:p>
            <a:pPr algn="l" eaLnBrk="1" hangingPunct="1">
              <a:defRPr/>
            </a:pPr>
            <a:r>
              <a:rPr lang="en-US" altLang="en-US" sz="2400" cap="none" dirty="0" smtClean="0"/>
              <a:t>PUBLIC BENEFITS</a:t>
            </a:r>
            <a:endParaRPr lang="en-US" altLang="en-US" sz="2400" cap="none" dirty="0"/>
          </a:p>
        </p:txBody>
      </p:sp>
      <p:pic>
        <p:nvPicPr>
          <p:cNvPr id="3" name="Picture 2"/>
          <p:cNvPicPr>
            <a:picLocks noChangeAspect="1"/>
          </p:cNvPicPr>
          <p:nvPr/>
        </p:nvPicPr>
        <p:blipFill>
          <a:blip r:embed="rId3"/>
          <a:stretch>
            <a:fillRect/>
          </a:stretch>
        </p:blipFill>
        <p:spPr>
          <a:xfrm>
            <a:off x="269418" y="5795696"/>
            <a:ext cx="8352244" cy="1005927"/>
          </a:xfrm>
          <a:prstGeom prst="rect">
            <a:avLst/>
          </a:prstGeom>
        </p:spPr>
      </p:pic>
    </p:spTree>
    <p:extLst>
      <p:ext uri="{BB962C8B-B14F-4D97-AF65-F5344CB8AC3E}">
        <p14:creationId xmlns:p14="http://schemas.microsoft.com/office/powerpoint/2010/main" val="392726141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02191"/>
            <a:ext cx="8407400" cy="4406900"/>
          </a:xfrm>
          <a:noFill/>
        </p:spPr>
        <p:txBody>
          <a:bodyPr wrap="square" numCol="1" anchor="t" anchorCtr="0" compatLnSpc="1">
            <a:prstTxWarp prst="textNoShape">
              <a:avLst/>
            </a:prstTxWarp>
            <a:normAutofit fontScale="77500" lnSpcReduction="20000"/>
          </a:bodyPr>
          <a:lstStyle/>
          <a:p>
            <a:pPr>
              <a:defRPr/>
            </a:pPr>
            <a:r>
              <a:rPr lang="en-US" altLang="en-US" sz="2400" dirty="0" smtClean="0"/>
              <a:t>Safety</a:t>
            </a:r>
          </a:p>
          <a:p>
            <a:pPr lvl="1">
              <a:defRPr/>
            </a:pPr>
            <a:r>
              <a:rPr lang="en-US" altLang="en-US" sz="2000" dirty="0" smtClean="0"/>
              <a:t>Construction at occupied campuses</a:t>
            </a:r>
          </a:p>
          <a:p>
            <a:pPr lvl="1">
              <a:defRPr/>
            </a:pPr>
            <a:endParaRPr lang="en-US" altLang="en-US" sz="2000" dirty="0" smtClean="0"/>
          </a:p>
          <a:p>
            <a:pPr>
              <a:defRPr/>
            </a:pPr>
            <a:r>
              <a:rPr lang="en-US" altLang="en-US" sz="2400" dirty="0" smtClean="0"/>
              <a:t>Avoid Construction Disruption to Surrounding Communities</a:t>
            </a:r>
            <a:endParaRPr lang="en-US" altLang="en-US" dirty="0" smtClean="0"/>
          </a:p>
          <a:p>
            <a:pPr marL="604838" lvl="1" indent="-285750">
              <a:defRPr/>
            </a:pPr>
            <a:r>
              <a:rPr lang="en-US" altLang="en-US" dirty="0" smtClean="0"/>
              <a:t>Public outreach for construction activities at both schools</a:t>
            </a:r>
          </a:p>
          <a:p>
            <a:pPr marL="604838" lvl="1" indent="-285750">
              <a:defRPr/>
            </a:pPr>
            <a:r>
              <a:rPr lang="en-US" altLang="en-US" dirty="0" smtClean="0"/>
              <a:t>Minimize impact to neighborhoods, adjacent parks, and events/after-school programs</a:t>
            </a:r>
          </a:p>
          <a:p>
            <a:pPr marL="319088" lvl="1" indent="0">
              <a:buNone/>
              <a:defRPr/>
            </a:pPr>
            <a:endParaRPr lang="en-US" altLang="en-US" dirty="0" smtClean="0"/>
          </a:p>
          <a:p>
            <a:pPr>
              <a:defRPr/>
            </a:pPr>
            <a:r>
              <a:rPr lang="en-US" altLang="en-US" sz="2400" dirty="0" smtClean="0"/>
              <a:t>Target </a:t>
            </a:r>
            <a:r>
              <a:rPr lang="en-US" altLang="en-US" sz="2400" dirty="0"/>
              <a:t>Schedule</a:t>
            </a:r>
          </a:p>
          <a:p>
            <a:pPr marL="604838" lvl="1" indent="-285750">
              <a:defRPr/>
            </a:pPr>
            <a:r>
              <a:rPr lang="en-US" altLang="en-US" dirty="0" smtClean="0"/>
              <a:t>Build strategic bidding schedules to maximize the market</a:t>
            </a:r>
          </a:p>
          <a:p>
            <a:pPr marL="604838" lvl="1" indent="-285750">
              <a:defRPr/>
            </a:pPr>
            <a:r>
              <a:rPr lang="en-US" altLang="en-US" dirty="0" smtClean="0"/>
              <a:t>Minimize schedule risks</a:t>
            </a:r>
            <a:endParaRPr lang="en-US" altLang="en-US" dirty="0"/>
          </a:p>
          <a:p>
            <a:pPr marL="319088" lvl="1" indent="0">
              <a:buNone/>
              <a:defRPr/>
            </a:pPr>
            <a:endParaRPr lang="en-US" altLang="en-US" dirty="0" smtClean="0"/>
          </a:p>
          <a:p>
            <a:pPr>
              <a:defRPr/>
            </a:pPr>
            <a:r>
              <a:rPr lang="en-US" altLang="en-US" dirty="0" smtClean="0"/>
              <a:t>  </a:t>
            </a:r>
            <a:r>
              <a:rPr lang="en-US" altLang="en-US" sz="2400" dirty="0"/>
              <a:t>Risk </a:t>
            </a:r>
            <a:r>
              <a:rPr lang="en-US" altLang="en-US" sz="2400" dirty="0" smtClean="0"/>
              <a:t>Management</a:t>
            </a:r>
            <a:endParaRPr lang="en-US" altLang="en-US" sz="2400" dirty="0"/>
          </a:p>
          <a:p>
            <a:pPr marL="604838" lvl="1" indent="-285750">
              <a:defRPr/>
            </a:pPr>
            <a:r>
              <a:rPr lang="en-US" altLang="en-US" dirty="0" smtClean="0"/>
              <a:t>Create mitigation plans for long lead items during pre-construction</a:t>
            </a:r>
          </a:p>
          <a:p>
            <a:pPr marL="604838" lvl="1" indent="-285750">
              <a:defRPr/>
            </a:pPr>
            <a:r>
              <a:rPr lang="en-US" altLang="en-US" dirty="0" smtClean="0"/>
              <a:t>Team approach for phasing and construction sequencing</a:t>
            </a:r>
            <a:br>
              <a:rPr lang="en-US" altLang="en-US" dirty="0" smtClean="0"/>
            </a:br>
            <a:endParaRPr lang="en-US" altLang="en-US" dirty="0" smtClean="0"/>
          </a:p>
          <a:p>
            <a:pPr>
              <a:defRPr/>
            </a:pPr>
            <a:r>
              <a:rPr lang="en-US" altLang="en-US" sz="2400" dirty="0"/>
              <a:t>  Enhanced Cost Control</a:t>
            </a:r>
          </a:p>
          <a:p>
            <a:pPr marL="604838" lvl="1" indent="-285750">
              <a:defRPr/>
            </a:pPr>
            <a:r>
              <a:rPr lang="en-US" altLang="en-US" dirty="0"/>
              <a:t>T</a:t>
            </a:r>
            <a:r>
              <a:rPr lang="en-US" altLang="en-US" dirty="0" smtClean="0"/>
              <a:t>ype of structure, packaging (mini MACCs), subcontractor coverage</a:t>
            </a:r>
          </a:p>
          <a:p>
            <a:pPr marL="604838" lvl="1" indent="-285750">
              <a:defRPr/>
            </a:pPr>
            <a:r>
              <a:rPr lang="en-US" altLang="en-US" dirty="0" smtClean="0"/>
              <a:t>Opportunities for bundling work and efficiencies </a:t>
            </a:r>
          </a:p>
          <a:p>
            <a:pPr marL="44450" indent="0">
              <a:buNone/>
              <a:defRPr/>
            </a:pPr>
            <a:endParaRPr lang="en-US" altLang="en-US" dirty="0" smtClean="0"/>
          </a:p>
        </p:txBody>
      </p:sp>
      <p:sp>
        <p:nvSpPr>
          <p:cNvPr id="3" name="Title 2"/>
          <p:cNvSpPr>
            <a:spLocks noGrp="1"/>
          </p:cNvSpPr>
          <p:nvPr>
            <p:ph type="title"/>
          </p:nvPr>
        </p:nvSpPr>
        <p:spPr/>
        <p:txBody>
          <a:bodyPr/>
          <a:lstStyle/>
          <a:p>
            <a:pPr>
              <a:defRPr/>
            </a:pPr>
            <a:r>
              <a:rPr lang="en-US" dirty="0" smtClean="0">
                <a:ea typeface="ＭＳ Ｐゴシック" charset="0"/>
                <a:cs typeface="ＭＳ Ｐゴシック" charset="0"/>
              </a:rPr>
              <a:t>Public benefitS</a:t>
            </a:r>
            <a:endParaRPr lang="en-US" dirty="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08329" y="5688691"/>
            <a:ext cx="8352244" cy="1005927"/>
          </a:xfrm>
          <a:prstGeom prst="rect">
            <a:avLst/>
          </a:prstGeom>
        </p:spPr>
      </p:pic>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89422"/>
            <a:ext cx="8407400" cy="4406900"/>
          </a:xfrm>
        </p:spPr>
        <p:txBody>
          <a:bodyPr>
            <a:normAutofit fontScale="92500" lnSpcReduction="10000"/>
          </a:bodyPr>
          <a:lstStyle/>
          <a:p>
            <a:r>
              <a:rPr lang="en-US" sz="2200" dirty="0"/>
              <a:t>Meets Three Qualifying Criteria</a:t>
            </a:r>
          </a:p>
          <a:p>
            <a:pPr lvl="1"/>
            <a:r>
              <a:rPr lang="en-US" dirty="0" smtClean="0"/>
              <a:t>Occupied site</a:t>
            </a:r>
          </a:p>
          <a:p>
            <a:pPr lvl="1"/>
            <a:r>
              <a:rPr lang="en-US" dirty="0" smtClean="0"/>
              <a:t>Complex schedule </a:t>
            </a:r>
          </a:p>
          <a:p>
            <a:pPr lvl="1"/>
            <a:r>
              <a:rPr lang="en-US" dirty="0" smtClean="0"/>
              <a:t>Involvement of the GC/CM during design is critical</a:t>
            </a:r>
            <a:br>
              <a:rPr lang="en-US" dirty="0" smtClean="0"/>
            </a:br>
            <a:endParaRPr lang="en-US" dirty="0" smtClean="0"/>
          </a:p>
          <a:p>
            <a:r>
              <a:rPr lang="en-US" sz="2200" dirty="0"/>
              <a:t>GC/CM will be under contract by </a:t>
            </a:r>
            <a:r>
              <a:rPr lang="en-US" sz="2200" dirty="0" smtClean="0"/>
              <a:t>early in Schematic Design phase</a:t>
            </a:r>
            <a:r>
              <a:rPr lang="en-US" dirty="0"/>
              <a:t/>
            </a:r>
            <a:br>
              <a:rPr lang="en-US" dirty="0"/>
            </a:br>
            <a:endParaRPr lang="en-US" dirty="0"/>
          </a:p>
          <a:p>
            <a:r>
              <a:rPr lang="en-US" sz="2200" dirty="0"/>
              <a:t>Public body </a:t>
            </a:r>
            <a:r>
              <a:rPr lang="en-US" sz="2200" dirty="0" smtClean="0"/>
              <a:t>is qualified</a:t>
            </a:r>
            <a:endParaRPr lang="en-US" sz="2200" dirty="0"/>
          </a:p>
          <a:p>
            <a:pPr lvl="1"/>
            <a:r>
              <a:rPr lang="en-US" dirty="0" smtClean="0"/>
              <a:t>Experienced personnel</a:t>
            </a:r>
          </a:p>
          <a:p>
            <a:pPr lvl="1"/>
            <a:r>
              <a:rPr lang="en-US" dirty="0" smtClean="0"/>
              <a:t>Clear and logical management plan</a:t>
            </a:r>
          </a:p>
          <a:p>
            <a:pPr lvl="1"/>
            <a:r>
              <a:rPr lang="en-US" dirty="0" smtClean="0"/>
              <a:t>Necessary funding including contingencies</a:t>
            </a:r>
            <a:br>
              <a:rPr lang="en-US" dirty="0" smtClean="0"/>
            </a:br>
            <a:endParaRPr lang="en-US" dirty="0" smtClean="0"/>
          </a:p>
          <a:p>
            <a:r>
              <a:rPr lang="en-US" sz="2200" dirty="0"/>
              <a:t>Public benefits: risk management, time, cost</a:t>
            </a:r>
          </a:p>
        </p:txBody>
      </p:sp>
      <p:sp>
        <p:nvSpPr>
          <p:cNvPr id="3" name="Title 2"/>
          <p:cNvSpPr>
            <a:spLocks noGrp="1"/>
          </p:cNvSpPr>
          <p:nvPr>
            <p:ph type="title"/>
          </p:nvPr>
        </p:nvSpPr>
        <p:spPr/>
        <p:txBody>
          <a:bodyPr/>
          <a:lstStyle/>
          <a:p>
            <a:r>
              <a:rPr lang="en-US" dirty="0" smtClean="0"/>
              <a:t>Summary</a:t>
            </a:r>
            <a:endParaRPr lang="en-US" dirty="0"/>
          </a:p>
        </p:txBody>
      </p:sp>
      <p:pic>
        <p:nvPicPr>
          <p:cNvPr id="4" name="Picture 3"/>
          <p:cNvPicPr>
            <a:picLocks noChangeAspect="1"/>
          </p:cNvPicPr>
          <p:nvPr/>
        </p:nvPicPr>
        <p:blipFill>
          <a:blip r:embed="rId3"/>
          <a:stretch>
            <a:fillRect/>
          </a:stretch>
        </p:blipFill>
        <p:spPr>
          <a:xfrm>
            <a:off x="220780" y="5698419"/>
            <a:ext cx="8352244" cy="1005927"/>
          </a:xfrm>
          <a:prstGeom prst="rect">
            <a:avLst/>
          </a:prstGeom>
        </p:spPr>
      </p:pic>
    </p:spTree>
    <p:extLst>
      <p:ext uri="{BB962C8B-B14F-4D97-AF65-F5344CB8AC3E}">
        <p14:creationId xmlns:p14="http://schemas.microsoft.com/office/powerpoint/2010/main" val="3946709802"/>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38" y="2486025"/>
            <a:ext cx="6324600" cy="1828800"/>
          </a:xfrm>
        </p:spPr>
        <p:txBody>
          <a:bodyPr wrap="square" numCol="1" anchorCtr="0" compatLnSpc="1">
            <a:prstTxWarp prst="textNoShape">
              <a:avLst/>
            </a:prstTxWarp>
          </a:bodyPr>
          <a:lstStyle/>
          <a:p>
            <a:pPr algn="l" eaLnBrk="1" hangingPunct="1">
              <a:defRPr/>
            </a:pPr>
            <a:r>
              <a:rPr lang="en-US" altLang="en-US" cap="none" dirty="0" smtClean="0"/>
              <a:t/>
            </a:r>
            <a:br>
              <a:rPr lang="en-US" altLang="en-US" cap="none" dirty="0" smtClean="0"/>
            </a:br>
            <a:r>
              <a:rPr lang="en-US" altLang="en-US" sz="2400" cap="none" dirty="0" smtClean="0"/>
              <a:t>QUESTIONS?</a:t>
            </a:r>
            <a:endParaRPr lang="en-US" altLang="en-US" sz="1400" cap="none" dirty="0" smtClean="0"/>
          </a:p>
        </p:txBody>
      </p:sp>
      <p:pic>
        <p:nvPicPr>
          <p:cNvPr id="3" name="Picture 2"/>
          <p:cNvPicPr>
            <a:picLocks noChangeAspect="1"/>
          </p:cNvPicPr>
          <p:nvPr/>
        </p:nvPicPr>
        <p:blipFill>
          <a:blip r:embed="rId2"/>
          <a:stretch>
            <a:fillRect/>
          </a:stretch>
        </p:blipFill>
        <p:spPr>
          <a:xfrm>
            <a:off x="230508" y="5727602"/>
            <a:ext cx="8352244" cy="1005927"/>
          </a:xfrm>
          <a:prstGeom prst="rect">
            <a:avLst/>
          </a:prstGeom>
        </p:spPr>
      </p:pic>
    </p:spTree>
    <p:extLst>
      <p:ext uri="{BB962C8B-B14F-4D97-AF65-F5344CB8AC3E}">
        <p14:creationId xmlns:p14="http://schemas.microsoft.com/office/powerpoint/2010/main" val="280702572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79146" y="5852073"/>
            <a:ext cx="8352244" cy="1005927"/>
          </a:xfrm>
          <a:prstGeom prst="rect">
            <a:avLst/>
          </a:prstGeom>
        </p:spPr>
      </p:pic>
      <p:pic>
        <p:nvPicPr>
          <p:cNvPr id="8" name="Picture 7"/>
          <p:cNvPicPr>
            <a:picLocks noChangeAspect="1"/>
          </p:cNvPicPr>
          <p:nvPr/>
        </p:nvPicPr>
        <p:blipFill>
          <a:blip r:embed="rId4"/>
          <a:stretch>
            <a:fillRect/>
          </a:stretch>
        </p:blipFill>
        <p:spPr>
          <a:xfrm>
            <a:off x="2330494" y="241199"/>
            <a:ext cx="5587607" cy="5793466"/>
          </a:xfrm>
          <a:prstGeom prst="rect">
            <a:avLst/>
          </a:prstGeom>
          <a:ln w="22225"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987214" y="5281738"/>
            <a:ext cx="1618063" cy="307777"/>
          </a:xfrm>
          <a:prstGeom prst="rect">
            <a:avLst/>
          </a:prstGeom>
          <a:noFill/>
        </p:spPr>
        <p:txBody>
          <a:bodyPr wrap="square" rtlCol="0">
            <a:spAutoFit/>
          </a:bodyPr>
          <a:lstStyle/>
          <a:p>
            <a:r>
              <a:rPr lang="en-US" sz="700" i="1" dirty="0" smtClean="0">
                <a:solidFill>
                  <a:schemeClr val="accent6"/>
                </a:solidFill>
              </a:rPr>
              <a:t>Parametrix staff available to increase involvement as needed</a:t>
            </a:r>
            <a:endParaRPr lang="en-US" sz="700" i="1" dirty="0">
              <a:solidFill>
                <a:schemeClr val="accent6"/>
              </a:solidFill>
            </a:endParaRPr>
          </a:p>
        </p:txBody>
      </p:sp>
      <p:sp>
        <p:nvSpPr>
          <p:cNvPr id="7" name="Title 2"/>
          <p:cNvSpPr>
            <a:spLocks noGrp="1"/>
          </p:cNvSpPr>
          <p:nvPr>
            <p:ph type="title"/>
          </p:nvPr>
        </p:nvSpPr>
        <p:spPr>
          <a:xfrm>
            <a:off x="512467" y="719228"/>
            <a:ext cx="1718267" cy="1139715"/>
          </a:xfrm>
        </p:spPr>
        <p:txBody>
          <a:bodyPr/>
          <a:lstStyle/>
          <a:p>
            <a:r>
              <a:rPr lang="en-US" sz="2400" dirty="0" smtClean="0"/>
              <a:t>Project Team</a:t>
            </a:r>
            <a:endParaRPr lang="en-US" sz="2400" dirty="0"/>
          </a:p>
        </p:txBody>
      </p:sp>
    </p:spTree>
    <p:extLst>
      <p:ext uri="{BB962C8B-B14F-4D97-AF65-F5344CB8AC3E}">
        <p14:creationId xmlns:p14="http://schemas.microsoft.com/office/powerpoint/2010/main" val="41728386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79146" y="5852073"/>
            <a:ext cx="8352244" cy="1005927"/>
          </a:xfrm>
          <a:prstGeom prst="rect">
            <a:avLst/>
          </a:prstGeom>
        </p:spPr>
      </p:pic>
      <p:pic>
        <p:nvPicPr>
          <p:cNvPr id="8" name="Picture 7"/>
          <p:cNvPicPr>
            <a:picLocks noChangeAspect="1"/>
          </p:cNvPicPr>
          <p:nvPr/>
        </p:nvPicPr>
        <p:blipFill rotWithShape="1">
          <a:blip r:embed="rId4"/>
          <a:srcRect b="21084"/>
          <a:stretch/>
        </p:blipFill>
        <p:spPr>
          <a:xfrm>
            <a:off x="874208" y="241199"/>
            <a:ext cx="7043894" cy="5763542"/>
          </a:xfrm>
          <a:prstGeom prst="rect">
            <a:avLst/>
          </a:prstGeom>
          <a:ln w="22225" cap="sq">
            <a:solidFill>
              <a:srgbClr val="000000"/>
            </a:solidFill>
            <a:prstDash val="solid"/>
            <a:miter lim="800000"/>
          </a:ln>
          <a:effectLst>
            <a:outerShdw blurRad="50800" dist="38100" dir="2700000" algn="tl" rotWithShape="0">
              <a:srgbClr val="000000">
                <a:alpha val="43000"/>
              </a:srgbClr>
            </a:outerShdw>
          </a:effectLst>
        </p:spPr>
      </p:pic>
      <p:sp>
        <p:nvSpPr>
          <p:cNvPr id="7" name="Title 2"/>
          <p:cNvSpPr>
            <a:spLocks noGrp="1"/>
          </p:cNvSpPr>
          <p:nvPr>
            <p:ph type="title"/>
          </p:nvPr>
        </p:nvSpPr>
        <p:spPr>
          <a:xfrm>
            <a:off x="5958674" y="538358"/>
            <a:ext cx="1718267" cy="1139715"/>
          </a:xfrm>
        </p:spPr>
        <p:txBody>
          <a:bodyPr/>
          <a:lstStyle/>
          <a:p>
            <a:r>
              <a:rPr lang="en-US" sz="2400" dirty="0" smtClean="0"/>
              <a:t>Project Team</a:t>
            </a:r>
            <a:endParaRPr lang="en-US" sz="2400" dirty="0"/>
          </a:p>
        </p:txBody>
      </p:sp>
    </p:spTree>
    <p:extLst>
      <p:ext uri="{BB962C8B-B14F-4D97-AF65-F5344CB8AC3E}">
        <p14:creationId xmlns:p14="http://schemas.microsoft.com/office/powerpoint/2010/main" val="246158338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06304"/>
            <a:ext cx="8407400" cy="4879975"/>
          </a:xfrm>
        </p:spPr>
        <p:txBody>
          <a:bodyPr wrap="square" numCol="1" anchor="t" anchorCtr="0" compatLnSpc="1">
            <a:prstTxWarp prst="textNoShape">
              <a:avLst/>
            </a:prstTxWarp>
            <a:normAutofit fontScale="77500" lnSpcReduction="20000"/>
          </a:bodyPr>
          <a:lstStyle/>
          <a:p>
            <a:pPr>
              <a:lnSpc>
                <a:spcPct val="80000"/>
              </a:lnSpc>
              <a:buFont typeface="Arial" charset="0"/>
              <a:buChar char="•"/>
              <a:defRPr/>
            </a:pPr>
            <a:endParaRPr lang="en-US" altLang="x-none" sz="2100" b="1" dirty="0" smtClean="0">
              <a:ea typeface="MS PGothic" charset="-128"/>
            </a:endParaRPr>
          </a:p>
          <a:p>
            <a:pPr>
              <a:lnSpc>
                <a:spcPct val="80000"/>
              </a:lnSpc>
              <a:buFont typeface="Arial" charset="0"/>
              <a:buChar char="•"/>
              <a:defRPr/>
            </a:pPr>
            <a:r>
              <a:rPr lang="en-US" altLang="x-none" sz="2100" b="1" dirty="0" smtClean="0">
                <a:ea typeface="MS PGothic" charset="-128"/>
              </a:rPr>
              <a:t>Marla </a:t>
            </a:r>
            <a:r>
              <a:rPr lang="en-US" altLang="x-none" sz="2100" b="1" dirty="0">
                <a:ea typeface="MS PGothic" charset="-128"/>
              </a:rPr>
              <a:t>Miller</a:t>
            </a:r>
            <a:r>
              <a:rPr lang="en-US" altLang="x-none" sz="1800" dirty="0">
                <a:latin typeface="Franklin Gothic Book" charset="0"/>
                <a:ea typeface="MS PGothic" charset="-128"/>
              </a:rPr>
              <a:t>, Shoreline Public Schools Deputy Superintendent</a:t>
            </a:r>
          </a:p>
          <a:p>
            <a:pPr marL="604838" lvl="1" indent="-285750">
              <a:lnSpc>
                <a:spcPct val="80000"/>
              </a:lnSpc>
              <a:defRPr/>
            </a:pPr>
            <a:r>
              <a:rPr lang="en-US" altLang="x-none" spc="150" dirty="0">
                <a:latin typeface="Franklin Gothic Book" charset="0"/>
                <a:ea typeface="MS PGothic" charset="-128"/>
                <a:cs typeface="MS PGothic" panose="020B0600070205080204" pitchFamily="34" charset="-128"/>
              </a:rPr>
              <a:t>20+ years experience in school construction</a:t>
            </a:r>
          </a:p>
          <a:p>
            <a:pPr marL="604838" lvl="1" indent="-285750">
              <a:lnSpc>
                <a:spcPct val="80000"/>
              </a:lnSpc>
              <a:defRPr/>
            </a:pPr>
            <a:r>
              <a:rPr lang="en-US" altLang="x-none" spc="150" dirty="0">
                <a:latin typeface="Franklin Gothic Book" charset="0"/>
                <a:ea typeface="MS PGothic" charset="-128"/>
                <a:cs typeface="MS PGothic" panose="020B0600070205080204" pitchFamily="34" charset="-128"/>
              </a:rPr>
              <a:t>GC/CM experience </a:t>
            </a:r>
            <a:r>
              <a:rPr lang="mr-IN" altLang="x-none" spc="150" dirty="0" smtClean="0">
                <a:latin typeface="Franklin Gothic Book" charset="0"/>
                <a:ea typeface="MS PGothic" charset="-128"/>
                <a:cs typeface="MS PGothic" panose="020B0600070205080204" pitchFamily="34" charset="-128"/>
              </a:rPr>
              <a:t>–</a:t>
            </a:r>
            <a:r>
              <a:rPr lang="en-US" altLang="x-none" spc="150" dirty="0" smtClean="0">
                <a:latin typeface="Franklin Gothic Book" charset="0"/>
                <a:ea typeface="MS PGothic" charset="-128"/>
                <a:cs typeface="MS PGothic" panose="020B0600070205080204" pitchFamily="34" charset="-128"/>
              </a:rPr>
              <a:t> Meadowdale </a:t>
            </a:r>
            <a:r>
              <a:rPr lang="en-US" altLang="x-none" spc="150" dirty="0">
                <a:latin typeface="Franklin Gothic Book" charset="0"/>
                <a:ea typeface="MS PGothic" charset="-128"/>
                <a:cs typeface="MS PGothic" panose="020B0600070205080204" pitchFamily="34" charset="-128"/>
              </a:rPr>
              <a:t>Middle School, Edmonds S.D</a:t>
            </a:r>
            <a:r>
              <a:rPr lang="en-US" altLang="x-none" spc="150" dirty="0" smtClean="0">
                <a:latin typeface="Franklin Gothic Book" charset="0"/>
                <a:ea typeface="MS PGothic" charset="-128"/>
                <a:cs typeface="MS PGothic" panose="020B0600070205080204" pitchFamily="34" charset="-128"/>
              </a:rPr>
              <a:t>.</a:t>
            </a:r>
            <a:br>
              <a:rPr lang="en-US" altLang="x-none" spc="150" dirty="0" smtClean="0">
                <a:latin typeface="Franklin Gothic Book" charset="0"/>
                <a:ea typeface="MS PGothic" charset="-128"/>
                <a:cs typeface="MS PGothic" panose="020B0600070205080204" pitchFamily="34" charset="-128"/>
              </a:rPr>
            </a:br>
            <a:endParaRPr lang="en-US" altLang="x-none" spc="150" dirty="0">
              <a:latin typeface="Franklin Gothic Book" charset="0"/>
              <a:ea typeface="MS PGothic" charset="-128"/>
              <a:cs typeface="MS PGothic" panose="020B0600070205080204" pitchFamily="34" charset="-128"/>
            </a:endParaRPr>
          </a:p>
          <a:p>
            <a:pPr>
              <a:lnSpc>
                <a:spcPct val="80000"/>
              </a:lnSpc>
              <a:buFont typeface="Arial" charset="0"/>
              <a:buChar char="•"/>
              <a:defRPr/>
            </a:pPr>
            <a:r>
              <a:rPr lang="en-US" altLang="x-none" sz="2100" b="1" dirty="0">
                <a:ea typeface="MS PGothic" charset="-128"/>
              </a:rPr>
              <a:t>Michael Romero</a:t>
            </a:r>
            <a:r>
              <a:rPr lang="en-US" altLang="x-none" sz="1800" dirty="0">
                <a:latin typeface="Franklin Gothic Book" charset="0"/>
                <a:ea typeface="MS PGothic" charset="-128"/>
              </a:rPr>
              <a:t>, Shoreline Public Schools Project </a:t>
            </a:r>
            <a:r>
              <a:rPr lang="en-US" altLang="x-none" sz="1800" dirty="0" smtClean="0">
                <a:latin typeface="Franklin Gothic Book" charset="0"/>
                <a:ea typeface="MS PGothic" charset="-128"/>
              </a:rPr>
              <a:t>Manager</a:t>
            </a:r>
          </a:p>
          <a:p>
            <a:pPr lvl="1">
              <a:lnSpc>
                <a:spcPct val="80000"/>
              </a:lnSpc>
              <a:buFont typeface="Arial" charset="0"/>
              <a:buChar char="•"/>
              <a:defRPr/>
            </a:pPr>
            <a:r>
              <a:rPr lang="en-US" altLang="x-none" spc="150" dirty="0">
                <a:latin typeface="Franklin Gothic Book" charset="0"/>
                <a:ea typeface="MS PGothic" charset="-128"/>
                <a:cs typeface="MS PGothic" panose="020B0600070205080204" pitchFamily="34" charset="-128"/>
              </a:rPr>
              <a:t>18+ years experience in school and public </a:t>
            </a:r>
            <a:r>
              <a:rPr lang="en-US" altLang="x-none" spc="150" dirty="0" smtClean="0">
                <a:latin typeface="Franklin Gothic Book" charset="0"/>
                <a:ea typeface="MS PGothic" charset="-128"/>
                <a:cs typeface="MS PGothic" panose="020B0600070205080204" pitchFamily="34" charset="-128"/>
              </a:rPr>
              <a:t>construction</a:t>
            </a:r>
          </a:p>
          <a:p>
            <a:pPr lvl="1">
              <a:lnSpc>
                <a:spcPct val="80000"/>
              </a:lnSpc>
              <a:buFont typeface="Arial" charset="0"/>
              <a:buChar char="•"/>
              <a:defRPr/>
            </a:pPr>
            <a:r>
              <a:rPr lang="en-US" altLang="x-none" spc="150" dirty="0" smtClean="0">
                <a:latin typeface="Franklin Gothic Book" charset="0"/>
                <a:ea typeface="MS PGothic" charset="-128"/>
                <a:cs typeface="MS PGothic" panose="020B0600070205080204" pitchFamily="34" charset="-128"/>
              </a:rPr>
              <a:t>GC/CM experience </a:t>
            </a:r>
            <a:r>
              <a:rPr lang="mr-IN" altLang="x-none" spc="150" dirty="0">
                <a:latin typeface="Franklin Gothic Book" charset="0"/>
                <a:ea typeface="MS PGothic" charset="-128"/>
                <a:cs typeface="MS PGothic" panose="020B0600070205080204" pitchFamily="34" charset="-128"/>
              </a:rPr>
              <a:t>–</a:t>
            </a:r>
            <a:r>
              <a:rPr lang="en-US" altLang="x-none" spc="150" dirty="0">
                <a:latin typeface="Franklin Gothic Book" charset="0"/>
                <a:ea typeface="MS PGothic" charset="-128"/>
                <a:cs typeface="MS PGothic" panose="020B0600070205080204" pitchFamily="34" charset="-128"/>
              </a:rPr>
              <a:t> </a:t>
            </a:r>
            <a:r>
              <a:rPr lang="en-US" altLang="x-none" spc="150" dirty="0" smtClean="0">
                <a:latin typeface="Franklin Gothic Book" charset="0"/>
                <a:ea typeface="MS PGothic" charset="-128"/>
                <a:cs typeface="MS PGothic" panose="020B0600070205080204" pitchFamily="34" charset="-128"/>
              </a:rPr>
              <a:t>Early Learning Center</a:t>
            </a:r>
            <a:endParaRPr lang="en-US" altLang="x-none" spc="150" dirty="0">
              <a:latin typeface="Franklin Gothic Book" charset="0"/>
              <a:ea typeface="MS PGothic" charset="-128"/>
              <a:cs typeface="MS PGothic" panose="020B0600070205080204" pitchFamily="34" charset="-128"/>
            </a:endParaRPr>
          </a:p>
          <a:p>
            <a:pPr lvl="1">
              <a:lnSpc>
                <a:spcPct val="80000"/>
              </a:lnSpc>
              <a:buFont typeface="Arial" charset="0"/>
              <a:buChar char="•"/>
              <a:defRPr/>
            </a:pPr>
            <a:r>
              <a:rPr lang="en-US" altLang="x-none" spc="150" dirty="0" smtClean="0">
                <a:latin typeface="Franklin Gothic Book" charset="0"/>
                <a:ea typeface="MS PGothic" charset="-128"/>
                <a:cs typeface="MS PGothic" panose="020B0600070205080204" pitchFamily="34" charset="-128"/>
              </a:rPr>
              <a:t>Completed </a:t>
            </a:r>
            <a:r>
              <a:rPr lang="en-US" altLang="x-none" spc="150" dirty="0">
                <a:latin typeface="Franklin Gothic Book" charset="0"/>
                <a:ea typeface="MS PGothic" charset="-128"/>
                <a:cs typeface="MS PGothic" panose="020B0600070205080204" pitchFamily="34" charset="-128"/>
              </a:rPr>
              <a:t>AGC UW GC/CM </a:t>
            </a:r>
            <a:r>
              <a:rPr lang="en-US" altLang="x-none" spc="150" dirty="0" smtClean="0">
                <a:latin typeface="Franklin Gothic Book" charset="0"/>
                <a:ea typeface="MS PGothic" charset="-128"/>
                <a:cs typeface="MS PGothic" panose="020B0600070205080204" pitchFamily="34" charset="-128"/>
              </a:rPr>
              <a:t>workshop</a:t>
            </a:r>
            <a:br>
              <a:rPr lang="en-US" altLang="x-none" spc="150" dirty="0" smtClean="0">
                <a:latin typeface="Franklin Gothic Book" charset="0"/>
                <a:ea typeface="MS PGothic" charset="-128"/>
                <a:cs typeface="MS PGothic" panose="020B0600070205080204" pitchFamily="34" charset="-128"/>
              </a:rPr>
            </a:br>
            <a:endParaRPr lang="en-US" altLang="x-none" spc="150" dirty="0">
              <a:latin typeface="Franklin Gothic Book" charset="0"/>
              <a:ea typeface="MS PGothic" charset="-128"/>
              <a:cs typeface="MS PGothic" panose="020B0600070205080204" pitchFamily="34" charset="-128"/>
            </a:endParaRPr>
          </a:p>
          <a:p>
            <a:pPr>
              <a:lnSpc>
                <a:spcPct val="80000"/>
              </a:lnSpc>
              <a:buFont typeface="Arial" charset="0"/>
              <a:buChar char="•"/>
              <a:defRPr/>
            </a:pPr>
            <a:r>
              <a:rPr lang="en-US" altLang="x-none" sz="2100" b="1" dirty="0">
                <a:ea typeface="MS PGothic" charset="-128"/>
              </a:rPr>
              <a:t>Dan Stevens</a:t>
            </a:r>
            <a:r>
              <a:rPr lang="en-US" altLang="x-none" sz="1800" dirty="0" smtClean="0">
                <a:latin typeface="Franklin Gothic Book" charset="0"/>
                <a:ea typeface="MS PGothic" charset="-128"/>
              </a:rPr>
              <a:t>, Shoreline Public Schools Manager of Capital Projects</a:t>
            </a:r>
          </a:p>
          <a:p>
            <a:pPr lvl="1">
              <a:lnSpc>
                <a:spcPct val="80000"/>
              </a:lnSpc>
              <a:buFont typeface="Arial" charset="0"/>
              <a:buChar char="•"/>
              <a:defRPr/>
            </a:pPr>
            <a:r>
              <a:rPr lang="en-US" altLang="x-none" spc="150" dirty="0">
                <a:latin typeface="Franklin Gothic Book" charset="0"/>
                <a:ea typeface="MS PGothic" charset="-128"/>
                <a:cs typeface="MS PGothic" panose="020B0600070205080204" pitchFamily="34" charset="-128"/>
              </a:rPr>
              <a:t>30+ years experience in construction</a:t>
            </a:r>
          </a:p>
          <a:p>
            <a:pPr lvl="1">
              <a:lnSpc>
                <a:spcPct val="80000"/>
              </a:lnSpc>
              <a:buFont typeface="Arial" charset="0"/>
              <a:buChar char="•"/>
              <a:defRPr/>
            </a:pPr>
            <a:r>
              <a:rPr lang="en-US" altLang="x-none" spc="150" dirty="0" smtClean="0">
                <a:latin typeface="Franklin Gothic Book" charset="0"/>
                <a:ea typeface="MS PGothic" charset="-128"/>
                <a:cs typeface="MS PGothic" panose="020B0600070205080204" pitchFamily="34" charset="-128"/>
              </a:rPr>
              <a:t>Completed AGC </a:t>
            </a:r>
            <a:r>
              <a:rPr lang="en-US" altLang="x-none" spc="150" dirty="0">
                <a:latin typeface="Franklin Gothic Book" charset="0"/>
                <a:ea typeface="MS PGothic" charset="-128"/>
                <a:cs typeface="MS PGothic" panose="020B0600070205080204" pitchFamily="34" charset="-128"/>
              </a:rPr>
              <a:t>GC/CM workshop </a:t>
            </a:r>
            <a:r>
              <a:rPr lang="en-US" altLang="x-none" spc="150" dirty="0" smtClean="0">
                <a:latin typeface="Franklin Gothic Book" charset="0"/>
                <a:ea typeface="MS PGothic" charset="-128"/>
                <a:cs typeface="MS PGothic" panose="020B0600070205080204" pitchFamily="34" charset="-128"/>
              </a:rPr>
              <a:t/>
            </a:r>
            <a:br>
              <a:rPr lang="en-US" altLang="x-none" spc="150" dirty="0" smtClean="0">
                <a:latin typeface="Franklin Gothic Book" charset="0"/>
                <a:ea typeface="MS PGothic" charset="-128"/>
                <a:cs typeface="MS PGothic" panose="020B0600070205080204" pitchFamily="34" charset="-128"/>
              </a:rPr>
            </a:br>
            <a:endParaRPr lang="en-US" altLang="x-none" spc="150" dirty="0" smtClean="0">
              <a:latin typeface="Franklin Gothic Book" charset="0"/>
              <a:ea typeface="MS PGothic" charset="-128"/>
              <a:cs typeface="MS PGothic" panose="020B0600070205080204" pitchFamily="34" charset="-128"/>
            </a:endParaRPr>
          </a:p>
          <a:p>
            <a:pPr>
              <a:lnSpc>
                <a:spcPct val="80000"/>
              </a:lnSpc>
              <a:buFont typeface="Arial" charset="0"/>
              <a:buChar char="•"/>
              <a:defRPr/>
            </a:pPr>
            <a:r>
              <a:rPr lang="en-US" altLang="x-none" sz="2000" b="1" dirty="0" smtClean="0">
                <a:ea typeface="MS PGothic" charset="-128"/>
              </a:rPr>
              <a:t>Howard </a:t>
            </a:r>
            <a:r>
              <a:rPr lang="en-US" altLang="x-none" sz="2000" b="1" dirty="0">
                <a:ea typeface="MS PGothic" charset="-128"/>
              </a:rPr>
              <a:t>Hillinger</a:t>
            </a:r>
            <a:r>
              <a:rPr lang="en-US" altLang="x-none" sz="2000" dirty="0">
                <a:latin typeface="Franklin Gothic Book" charset="0"/>
                <a:ea typeface="MS PGothic" charset="-128"/>
              </a:rPr>
              <a:t>, </a:t>
            </a:r>
            <a:r>
              <a:rPr lang="en-US" altLang="x-none" sz="1800" dirty="0">
                <a:latin typeface="Franklin Gothic Book" charset="0"/>
                <a:ea typeface="MS PGothic" charset="-128"/>
              </a:rPr>
              <a:t>Parametrix</a:t>
            </a:r>
          </a:p>
          <a:p>
            <a:pPr lvl="1">
              <a:lnSpc>
                <a:spcPct val="90000"/>
              </a:lnSpc>
              <a:buFont typeface="Arial" charset="0"/>
              <a:buChar char="•"/>
              <a:defRPr/>
            </a:pPr>
            <a:r>
              <a:rPr lang="en-US" altLang="x-none" spc="150" dirty="0" smtClean="0">
                <a:latin typeface="Franklin Gothic Book" charset="0"/>
                <a:ea typeface="MS PGothic" charset="-128"/>
                <a:cs typeface="MS PGothic" panose="020B0600070205080204" pitchFamily="34" charset="-128"/>
              </a:rPr>
              <a:t>31</a:t>
            </a:r>
            <a:r>
              <a:rPr lang="en-US" altLang="x-none" spc="150" dirty="0">
                <a:latin typeface="Franklin Gothic Book" charset="0"/>
                <a:ea typeface="MS PGothic" charset="-128"/>
                <a:cs typeface="MS PGothic" panose="020B0600070205080204" pitchFamily="34" charset="-128"/>
              </a:rPr>
              <a:t>+ years PM-CM experience, </a:t>
            </a:r>
            <a:r>
              <a:rPr lang="en-US" altLang="x-none" spc="150" dirty="0" smtClean="0">
                <a:latin typeface="Franklin Gothic Book" charset="0"/>
                <a:ea typeface="MS PGothic" charset="-128"/>
                <a:cs typeface="MS PGothic" panose="020B0600070205080204" pitchFamily="34" charset="-128"/>
              </a:rPr>
              <a:t>CCM</a:t>
            </a:r>
            <a:endParaRPr lang="en-US" altLang="x-none" spc="150" dirty="0">
              <a:latin typeface="Franklin Gothic Book" charset="0"/>
              <a:ea typeface="MS PGothic" charset="-128"/>
              <a:cs typeface="MS PGothic" panose="020B0600070205080204" pitchFamily="34" charset="-128"/>
            </a:endParaRPr>
          </a:p>
          <a:p>
            <a:pPr lvl="1">
              <a:lnSpc>
                <a:spcPct val="90000"/>
              </a:lnSpc>
              <a:buFont typeface="Arial" charset="0"/>
              <a:buChar char="•"/>
              <a:defRPr/>
            </a:pPr>
            <a:r>
              <a:rPr lang="en-US" altLang="x-none" spc="150" dirty="0" smtClean="0">
                <a:latin typeface="Franklin Gothic Book" charset="0"/>
                <a:ea typeface="MS PGothic" charset="-128"/>
                <a:cs typeface="MS PGothic" panose="020B0600070205080204" pitchFamily="34" charset="-128"/>
              </a:rPr>
              <a:t>GC/CM</a:t>
            </a:r>
            <a:r>
              <a:rPr lang="en-US" altLang="x-none" spc="150" dirty="0">
                <a:latin typeface="Franklin Gothic Book" charset="0"/>
                <a:ea typeface="MS PGothic" charset="-128"/>
                <a:cs typeface="MS PGothic" panose="020B0600070205080204" pitchFamily="34" charset="-128"/>
              </a:rPr>
              <a:t>:  10 projects including Tacoma Schools and WSF Colman </a:t>
            </a:r>
            <a:r>
              <a:rPr lang="en-US" altLang="x-none" spc="150" dirty="0" smtClean="0">
                <a:latin typeface="Franklin Gothic Book" charset="0"/>
                <a:ea typeface="MS PGothic" charset="-128"/>
                <a:cs typeface="MS PGothic" panose="020B0600070205080204" pitchFamily="34" charset="-128"/>
              </a:rPr>
              <a:t>Dock</a:t>
            </a:r>
          </a:p>
          <a:p>
            <a:pPr lvl="1">
              <a:lnSpc>
                <a:spcPct val="90000"/>
              </a:lnSpc>
              <a:buFont typeface="Arial" charset="0"/>
              <a:buChar char="•"/>
              <a:defRPr/>
            </a:pPr>
            <a:r>
              <a:rPr lang="en-US" altLang="x-none" spc="150" dirty="0" smtClean="0">
                <a:latin typeface="Franklin Gothic Book" charset="0"/>
                <a:ea typeface="MS PGothic" charset="-128"/>
                <a:cs typeface="MS PGothic" panose="020B0600070205080204" pitchFamily="34" charset="-128"/>
              </a:rPr>
              <a:t>Member</a:t>
            </a:r>
            <a:r>
              <a:rPr lang="en-US" altLang="x-none" spc="150" dirty="0">
                <a:latin typeface="Franklin Gothic Book" charset="0"/>
                <a:ea typeface="MS PGothic" charset="-128"/>
                <a:cs typeface="MS PGothic" panose="020B0600070205080204" pitchFamily="34" charset="-128"/>
              </a:rPr>
              <a:t>:  PRC, GC/CM Heavy Civil Task </a:t>
            </a:r>
            <a:r>
              <a:rPr lang="en-US" altLang="x-none" spc="150" dirty="0" smtClean="0">
                <a:latin typeface="Franklin Gothic Book" charset="0"/>
                <a:ea typeface="MS PGothic" charset="-128"/>
                <a:cs typeface="MS PGothic" panose="020B0600070205080204" pitchFamily="34" charset="-128"/>
              </a:rPr>
              <a:t>Force</a:t>
            </a:r>
            <a:br>
              <a:rPr lang="en-US" altLang="x-none" spc="150" dirty="0" smtClean="0">
                <a:latin typeface="Franklin Gothic Book" charset="0"/>
                <a:ea typeface="MS PGothic" charset="-128"/>
                <a:cs typeface="MS PGothic" panose="020B0600070205080204" pitchFamily="34" charset="-128"/>
              </a:rPr>
            </a:br>
            <a:endParaRPr lang="en-US" altLang="x-none" spc="150" dirty="0">
              <a:latin typeface="Franklin Gothic Book" charset="0"/>
              <a:ea typeface="MS PGothic" charset="-128"/>
              <a:cs typeface="MS PGothic" panose="020B0600070205080204" pitchFamily="34" charset="-128"/>
            </a:endParaRPr>
          </a:p>
          <a:p>
            <a:pPr>
              <a:lnSpc>
                <a:spcPct val="80000"/>
              </a:lnSpc>
              <a:buFont typeface="Arial" charset="0"/>
              <a:buChar char="•"/>
              <a:defRPr/>
            </a:pPr>
            <a:r>
              <a:rPr lang="en-US" altLang="x-none" b="1" dirty="0">
                <a:ea typeface="MS PGothic" charset="-128"/>
              </a:rPr>
              <a:t>Anne Timmermans</a:t>
            </a:r>
            <a:r>
              <a:rPr lang="en-US" altLang="x-none" sz="1800" dirty="0">
                <a:latin typeface="Franklin Gothic Book" charset="0"/>
                <a:ea typeface="MS PGothic" charset="-128"/>
              </a:rPr>
              <a:t>, </a:t>
            </a:r>
            <a:r>
              <a:rPr lang="en-US" altLang="x-none" sz="1800" dirty="0" smtClean="0">
                <a:latin typeface="Franklin Gothic Book" charset="0"/>
                <a:ea typeface="MS PGothic" charset="-128"/>
              </a:rPr>
              <a:t>Parametrix</a:t>
            </a:r>
          </a:p>
          <a:p>
            <a:pPr lvl="1">
              <a:lnSpc>
                <a:spcPct val="80000"/>
              </a:lnSpc>
              <a:buFont typeface="Arial" charset="0"/>
              <a:buChar char="•"/>
              <a:defRPr/>
            </a:pPr>
            <a:r>
              <a:rPr lang="en-US" altLang="x-none" sz="1600" dirty="0" smtClean="0">
                <a:latin typeface="Franklin Gothic Book" charset="0"/>
                <a:ea typeface="MS PGothic" charset="-128"/>
              </a:rPr>
              <a:t>15 </a:t>
            </a:r>
            <a:r>
              <a:rPr lang="en-US" altLang="x-none" sz="1600" dirty="0">
                <a:latin typeface="Franklin Gothic Book" charset="0"/>
                <a:ea typeface="MS PGothic" charset="-128"/>
              </a:rPr>
              <a:t>years PM-CM experience, CCM, LEED AP </a:t>
            </a:r>
            <a:r>
              <a:rPr lang="en-US" altLang="x-none" sz="1600" dirty="0" smtClean="0">
                <a:latin typeface="Franklin Gothic Book" charset="0"/>
                <a:ea typeface="MS PGothic" charset="-128"/>
              </a:rPr>
              <a:t>BD+C</a:t>
            </a:r>
            <a:endParaRPr lang="en-US" altLang="x-none" sz="1600" dirty="0">
              <a:latin typeface="Franklin Gothic Book" charset="0"/>
              <a:ea typeface="MS PGothic" charset="-128"/>
            </a:endParaRPr>
          </a:p>
          <a:p>
            <a:pPr lvl="1">
              <a:lnSpc>
                <a:spcPct val="80000"/>
              </a:lnSpc>
              <a:buFont typeface="Arial" charset="0"/>
              <a:buChar char="•"/>
              <a:defRPr/>
            </a:pPr>
            <a:r>
              <a:rPr lang="en-US" altLang="x-none" sz="1600" dirty="0" smtClean="0">
                <a:latin typeface="Franklin Gothic Book" charset="0"/>
                <a:ea typeface="MS PGothic" charset="-128"/>
              </a:rPr>
              <a:t>GC/CM </a:t>
            </a:r>
            <a:r>
              <a:rPr lang="en-US" altLang="x-none" sz="1600" dirty="0">
                <a:latin typeface="Franklin Gothic Book" charset="0"/>
                <a:ea typeface="MS PGothic" charset="-128"/>
              </a:rPr>
              <a:t>experience: Port of Seattle Rental Car Center and North Satellite   Renovation </a:t>
            </a:r>
            <a:r>
              <a:rPr lang="en-US" altLang="x-none" sz="1600" dirty="0" smtClean="0">
                <a:latin typeface="Franklin Gothic Book" charset="0"/>
                <a:ea typeface="MS PGothic" charset="-128"/>
              </a:rPr>
              <a:t>projects</a:t>
            </a:r>
          </a:p>
          <a:p>
            <a:pPr lvl="1">
              <a:lnSpc>
                <a:spcPct val="80000"/>
              </a:lnSpc>
              <a:buFont typeface="Arial" charset="0"/>
              <a:buChar char="•"/>
              <a:defRPr/>
            </a:pPr>
            <a:endParaRPr lang="en-US" altLang="x-none" sz="1600" dirty="0" smtClean="0">
              <a:latin typeface="Franklin Gothic Book" charset="0"/>
              <a:ea typeface="MS PGothic" charset="-128"/>
            </a:endParaRPr>
          </a:p>
          <a:p>
            <a:pPr>
              <a:lnSpc>
                <a:spcPct val="80000"/>
              </a:lnSpc>
              <a:buFont typeface="Arial" charset="0"/>
              <a:buChar char="•"/>
              <a:defRPr/>
            </a:pPr>
            <a:r>
              <a:rPr lang="en-US" altLang="x-none" b="1" dirty="0">
                <a:ea typeface="MS PGothic" charset="-128"/>
              </a:rPr>
              <a:t>Krista Lutz</a:t>
            </a:r>
            <a:r>
              <a:rPr lang="en-US" altLang="x-none" sz="1900" b="1" dirty="0">
                <a:ea typeface="MS PGothic" charset="-128"/>
              </a:rPr>
              <a:t>, </a:t>
            </a:r>
            <a:r>
              <a:rPr lang="en-US" altLang="x-none" sz="1800" dirty="0" smtClean="0">
                <a:latin typeface="Franklin Gothic Book" charset="0"/>
                <a:ea typeface="MS PGothic" charset="-128"/>
              </a:rPr>
              <a:t>Parametrix</a:t>
            </a:r>
          </a:p>
          <a:p>
            <a:pPr lvl="1">
              <a:lnSpc>
                <a:spcPct val="80000"/>
              </a:lnSpc>
              <a:buFont typeface="Arial" charset="0"/>
              <a:buChar char="•"/>
              <a:defRPr/>
            </a:pPr>
            <a:r>
              <a:rPr lang="en-US" altLang="x-none" sz="1600" dirty="0" smtClean="0">
                <a:latin typeface="Franklin Gothic Book" charset="0"/>
                <a:ea typeface="MS PGothic" charset="-128"/>
              </a:rPr>
              <a:t>19 years PM-CM experience, CCM</a:t>
            </a:r>
          </a:p>
          <a:p>
            <a:pPr lvl="1">
              <a:lnSpc>
                <a:spcPct val="80000"/>
              </a:lnSpc>
              <a:buFont typeface="Arial" charset="0"/>
              <a:buChar char="•"/>
              <a:defRPr/>
            </a:pPr>
            <a:r>
              <a:rPr lang="en-US" altLang="x-none" sz="1600" dirty="0" smtClean="0">
                <a:latin typeface="Franklin Gothic Book" charset="0"/>
                <a:ea typeface="MS PGothic" charset="-128"/>
              </a:rPr>
              <a:t>GC/CM experience: WSF Colman Dock, Pike Place Market Renovation Phases 1-3</a:t>
            </a:r>
            <a:br>
              <a:rPr lang="en-US" altLang="x-none" sz="1600" dirty="0" smtClean="0">
                <a:latin typeface="Franklin Gothic Book" charset="0"/>
                <a:ea typeface="MS PGothic" charset="-128"/>
              </a:rPr>
            </a:br>
            <a:r>
              <a:rPr lang="en-US" altLang="x-none" sz="1400" spc="100" dirty="0" smtClean="0">
                <a:latin typeface="Franklin Gothic Book" charset="0"/>
                <a:ea typeface="MS PGothic" charset="-128"/>
                <a:cs typeface="MS PGothic" charset="0"/>
              </a:rPr>
              <a:t/>
            </a:r>
            <a:br>
              <a:rPr lang="en-US" altLang="x-none" sz="1400" spc="100" dirty="0" smtClean="0">
                <a:latin typeface="Franklin Gothic Book" charset="0"/>
                <a:ea typeface="MS PGothic" charset="-128"/>
                <a:cs typeface="MS PGothic" charset="0"/>
              </a:rPr>
            </a:br>
            <a:endParaRPr lang="en-US" altLang="x-none" sz="1400" spc="100" dirty="0" smtClean="0">
              <a:latin typeface="Franklin Gothic Book" charset="0"/>
              <a:ea typeface="MS PGothic" charset="-128"/>
              <a:cs typeface="MS PGothic" charset="0"/>
            </a:endParaRPr>
          </a:p>
        </p:txBody>
      </p:sp>
      <p:sp>
        <p:nvSpPr>
          <p:cNvPr id="3" name="Title 2"/>
          <p:cNvSpPr>
            <a:spLocks noGrp="1"/>
          </p:cNvSpPr>
          <p:nvPr>
            <p:ph type="title"/>
          </p:nvPr>
        </p:nvSpPr>
        <p:spPr>
          <a:xfrm>
            <a:off x="311150" y="0"/>
            <a:ext cx="8382000" cy="1054100"/>
          </a:xfrm>
        </p:spPr>
        <p:txBody>
          <a:bodyPr/>
          <a:lstStyle/>
          <a:p>
            <a:pPr>
              <a:defRPr/>
            </a:pPr>
            <a:r>
              <a:rPr lang="en-US" dirty="0" smtClean="0"/>
              <a:t>Project team</a:t>
            </a:r>
            <a:endParaRPr lang="en-US" dirty="0"/>
          </a:p>
        </p:txBody>
      </p:sp>
      <p:pic>
        <p:nvPicPr>
          <p:cNvPr id="4" name="Picture 3"/>
          <p:cNvPicPr>
            <a:picLocks noChangeAspect="1"/>
          </p:cNvPicPr>
          <p:nvPr/>
        </p:nvPicPr>
        <p:blipFill>
          <a:blip r:embed="rId3"/>
          <a:stretch>
            <a:fillRect/>
          </a:stretch>
        </p:blipFill>
        <p:spPr>
          <a:xfrm>
            <a:off x="245100" y="5735519"/>
            <a:ext cx="8352244" cy="1005927"/>
          </a:xfrm>
          <a:prstGeom prst="rect">
            <a:avLst/>
          </a:prstGeom>
        </p:spPr>
      </p:pic>
    </p:spTree>
    <p:extLst>
      <p:ext uri="{BB962C8B-B14F-4D97-AF65-F5344CB8AC3E}">
        <p14:creationId xmlns:p14="http://schemas.microsoft.com/office/powerpoint/2010/main" val="112853012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06304"/>
            <a:ext cx="8407400" cy="4879975"/>
          </a:xfrm>
        </p:spPr>
        <p:txBody>
          <a:bodyPr wrap="square" numCol="1" anchor="t" anchorCtr="0" compatLnSpc="1">
            <a:prstTxWarp prst="textNoShape">
              <a:avLst/>
            </a:prstTxWarp>
            <a:normAutofit/>
          </a:bodyPr>
          <a:lstStyle/>
          <a:p>
            <a:pPr>
              <a:lnSpc>
                <a:spcPct val="80000"/>
              </a:lnSpc>
              <a:buFont typeface="Arial" charset="0"/>
              <a:buChar char="•"/>
              <a:defRPr/>
            </a:pPr>
            <a:endParaRPr lang="en-US" altLang="x-none" sz="1800" b="1" dirty="0" smtClean="0">
              <a:ea typeface="MS PGothic" charset="-128"/>
            </a:endParaRPr>
          </a:p>
          <a:p>
            <a:pPr>
              <a:lnSpc>
                <a:spcPct val="80000"/>
              </a:lnSpc>
              <a:buFont typeface="Arial" charset="0"/>
              <a:buChar char="•"/>
              <a:defRPr/>
            </a:pPr>
            <a:r>
              <a:rPr lang="en-US" altLang="x-none" sz="1800" b="1" dirty="0">
                <a:ea typeface="MS PGothic" charset="-128"/>
              </a:rPr>
              <a:t>Graehm Wallace</a:t>
            </a:r>
            <a:r>
              <a:rPr lang="en-US" altLang="x-none" sz="1600" spc="100" dirty="0">
                <a:latin typeface="Franklin Gothic Book" charset="0"/>
                <a:ea typeface="MS PGothic" charset="-128"/>
                <a:cs typeface="MS PGothic" charset="0"/>
              </a:rPr>
              <a:t>, Perkins Coie</a:t>
            </a:r>
          </a:p>
          <a:p>
            <a:pPr lvl="1">
              <a:lnSpc>
                <a:spcPct val="80000"/>
              </a:lnSpc>
              <a:buFont typeface="Arial" charset="0"/>
              <a:buChar char="•"/>
              <a:defRPr/>
            </a:pPr>
            <a:r>
              <a:rPr lang="en-US" altLang="x-none" sz="1400" dirty="0">
                <a:latin typeface="Franklin Gothic Book" charset="0"/>
                <a:ea typeface="MS PGothic" charset="-128"/>
              </a:rPr>
              <a:t>Legal counsel</a:t>
            </a:r>
          </a:p>
          <a:p>
            <a:pPr lvl="1">
              <a:lnSpc>
                <a:spcPct val="80000"/>
              </a:lnSpc>
              <a:buFont typeface="Arial" charset="0"/>
              <a:buChar char="•"/>
              <a:defRPr/>
            </a:pPr>
            <a:r>
              <a:rPr lang="en-US" altLang="x-none" sz="1400" dirty="0">
                <a:latin typeface="Franklin Gothic Book" charset="0"/>
                <a:ea typeface="MS PGothic" charset="-128"/>
              </a:rPr>
              <a:t>Extensive GC/CM </a:t>
            </a:r>
            <a:r>
              <a:rPr lang="en-US" altLang="x-none" sz="1400" dirty="0" smtClean="0">
                <a:latin typeface="Franklin Gothic Book" charset="0"/>
                <a:ea typeface="MS PGothic" charset="-128"/>
              </a:rPr>
              <a:t>experience</a:t>
            </a:r>
          </a:p>
          <a:p>
            <a:pPr lvl="1">
              <a:lnSpc>
                <a:spcPct val="80000"/>
              </a:lnSpc>
              <a:buFont typeface="Arial" charset="0"/>
              <a:buChar char="•"/>
              <a:defRPr/>
            </a:pPr>
            <a:endParaRPr lang="en-US" altLang="x-none" sz="1400" dirty="0">
              <a:latin typeface="Franklin Gothic Book" charset="0"/>
              <a:ea typeface="MS PGothic" charset="-128"/>
            </a:endParaRPr>
          </a:p>
          <a:p>
            <a:pPr>
              <a:lnSpc>
                <a:spcPct val="80000"/>
              </a:lnSpc>
              <a:buFont typeface="Arial" charset="0"/>
              <a:buChar char="•"/>
              <a:defRPr/>
            </a:pPr>
            <a:r>
              <a:rPr lang="en-US" altLang="x-none" sz="1800" b="1" dirty="0" smtClean="0">
                <a:ea typeface="MS PGothic" charset="-128"/>
              </a:rPr>
              <a:t>David </a:t>
            </a:r>
            <a:r>
              <a:rPr lang="en-US" altLang="x-none" sz="1800" b="1" dirty="0">
                <a:ea typeface="MS PGothic" charset="-128"/>
              </a:rPr>
              <a:t>Mount</a:t>
            </a:r>
            <a:r>
              <a:rPr lang="en-US" altLang="x-none" sz="1800" dirty="0">
                <a:latin typeface="Franklin Gothic Book" charset="0"/>
                <a:ea typeface="MS PGothic" charset="-128"/>
              </a:rPr>
              <a:t>, Mahlum Architects</a:t>
            </a:r>
          </a:p>
          <a:p>
            <a:pPr lvl="1">
              <a:lnSpc>
                <a:spcPct val="80000"/>
              </a:lnSpc>
              <a:buFont typeface="Arial" charset="0"/>
              <a:buChar char="•"/>
              <a:defRPr/>
            </a:pPr>
            <a:r>
              <a:rPr lang="en-US" altLang="x-none" sz="1400" dirty="0" smtClean="0">
                <a:latin typeface="Franklin Gothic Book" charset="0"/>
                <a:ea typeface="MS PGothic" charset="-128"/>
              </a:rPr>
              <a:t>Lead for Kellogg Middle Schools</a:t>
            </a:r>
          </a:p>
          <a:p>
            <a:pPr lvl="1">
              <a:lnSpc>
                <a:spcPct val="80000"/>
              </a:lnSpc>
              <a:buFont typeface="Arial" charset="0"/>
              <a:buChar char="•"/>
              <a:defRPr/>
            </a:pPr>
            <a:r>
              <a:rPr lang="en-US" altLang="x-none" sz="1400" dirty="0" smtClean="0">
                <a:latin typeface="Franklin Gothic Book" charset="0"/>
                <a:ea typeface="MS PGothic" charset="-128"/>
              </a:rPr>
              <a:t>23</a:t>
            </a:r>
            <a:r>
              <a:rPr lang="en-US" altLang="x-none" sz="1400" dirty="0">
                <a:latin typeface="Franklin Gothic Book" charset="0"/>
                <a:ea typeface="MS PGothic" charset="-128"/>
              </a:rPr>
              <a:t>+ years experience</a:t>
            </a:r>
          </a:p>
          <a:p>
            <a:pPr lvl="1">
              <a:lnSpc>
                <a:spcPct val="80000"/>
              </a:lnSpc>
              <a:buFont typeface="Arial" charset="0"/>
              <a:buChar char="•"/>
              <a:defRPr/>
            </a:pPr>
            <a:r>
              <a:rPr lang="en-US" altLang="x-none" sz="1400" dirty="0">
                <a:latin typeface="Franklin Gothic Book" charset="0"/>
                <a:ea typeface="MS PGothic" charset="-128"/>
              </a:rPr>
              <a:t>GC/CM experience </a:t>
            </a:r>
            <a:r>
              <a:rPr lang="mr-IN" altLang="x-none" sz="1400" dirty="0">
                <a:latin typeface="Franklin Gothic Book" charset="0"/>
                <a:ea typeface="MS PGothic" charset="-128"/>
              </a:rPr>
              <a:t>–</a:t>
            </a:r>
            <a:r>
              <a:rPr lang="en-US" altLang="x-none" sz="1400" dirty="0">
                <a:latin typeface="Franklin Gothic Book" charset="0"/>
                <a:ea typeface="MS PGothic" charset="-128"/>
              </a:rPr>
              <a:t> Seattle Public Schools, Edmonds School District, Issaquah School District, Western Washington University</a:t>
            </a:r>
            <a:br>
              <a:rPr lang="en-US" altLang="x-none" sz="1400" dirty="0">
                <a:latin typeface="Franklin Gothic Book" charset="0"/>
                <a:ea typeface="MS PGothic" charset="-128"/>
              </a:rPr>
            </a:br>
            <a:endParaRPr lang="en-US" altLang="x-none" sz="1400" dirty="0">
              <a:latin typeface="Franklin Gothic Book" charset="0"/>
              <a:ea typeface="MS PGothic" charset="-128"/>
            </a:endParaRPr>
          </a:p>
          <a:p>
            <a:pPr>
              <a:lnSpc>
                <a:spcPct val="80000"/>
              </a:lnSpc>
              <a:buFont typeface="Arial" charset="0"/>
              <a:buChar char="•"/>
              <a:defRPr/>
            </a:pPr>
            <a:r>
              <a:rPr lang="en-US" altLang="x-none" sz="1800" b="1" dirty="0">
                <a:ea typeface="MS PGothic" charset="-128"/>
              </a:rPr>
              <a:t>Rebecca Baibak</a:t>
            </a:r>
            <a:r>
              <a:rPr lang="en-US" altLang="x-none" sz="1400" spc="100" dirty="0" smtClean="0">
                <a:latin typeface="Franklin Gothic Book" charset="0"/>
                <a:ea typeface="MS PGothic" charset="-128"/>
                <a:cs typeface="MS PGothic" charset="0"/>
              </a:rPr>
              <a:t>, </a:t>
            </a:r>
            <a:r>
              <a:rPr lang="en-US" altLang="x-none" sz="1800" dirty="0">
                <a:latin typeface="Franklin Gothic Book" charset="0"/>
                <a:ea typeface="MS PGothic" charset="-128"/>
              </a:rPr>
              <a:t>Integrus </a:t>
            </a:r>
            <a:r>
              <a:rPr lang="en-US" altLang="x-none" sz="1800" dirty="0" smtClean="0">
                <a:latin typeface="Franklin Gothic Book" charset="0"/>
                <a:ea typeface="MS PGothic" charset="-128"/>
              </a:rPr>
              <a:t>Architecture</a:t>
            </a:r>
            <a:endParaRPr lang="en-US" altLang="x-none" sz="1400" dirty="0">
              <a:latin typeface="Franklin Gothic Book" charset="0"/>
              <a:ea typeface="MS PGothic" charset="-128"/>
            </a:endParaRPr>
          </a:p>
          <a:p>
            <a:pPr lvl="1">
              <a:lnSpc>
                <a:spcPct val="80000"/>
              </a:lnSpc>
              <a:buFont typeface="Arial" charset="0"/>
              <a:buChar char="•"/>
              <a:defRPr/>
            </a:pPr>
            <a:r>
              <a:rPr lang="en-US" altLang="x-none" sz="1400" dirty="0">
                <a:latin typeface="Franklin Gothic Book" charset="0"/>
                <a:ea typeface="MS PGothic" charset="-128"/>
              </a:rPr>
              <a:t>Lead for Einstein Middle </a:t>
            </a:r>
            <a:r>
              <a:rPr lang="en-US" altLang="x-none" sz="1400" dirty="0" smtClean="0">
                <a:latin typeface="Franklin Gothic Book" charset="0"/>
                <a:ea typeface="MS PGothic" charset="-128"/>
              </a:rPr>
              <a:t>School</a:t>
            </a:r>
          </a:p>
          <a:p>
            <a:pPr lvl="1">
              <a:lnSpc>
                <a:spcPct val="80000"/>
              </a:lnSpc>
              <a:buFont typeface="Arial" charset="0"/>
              <a:buChar char="•"/>
              <a:defRPr/>
            </a:pPr>
            <a:r>
              <a:rPr lang="en-US" altLang="x-none" sz="1400" dirty="0" smtClean="0">
                <a:latin typeface="Franklin Gothic Book" charset="0"/>
                <a:ea typeface="MS PGothic" charset="-128"/>
              </a:rPr>
              <a:t>25 years experience</a:t>
            </a:r>
          </a:p>
          <a:p>
            <a:pPr lvl="1">
              <a:lnSpc>
                <a:spcPct val="80000"/>
              </a:lnSpc>
              <a:buFont typeface="Arial" charset="0"/>
              <a:buChar char="•"/>
              <a:defRPr/>
            </a:pPr>
            <a:r>
              <a:rPr lang="en-US" altLang="x-none" sz="1400" dirty="0" smtClean="0">
                <a:latin typeface="Franklin Gothic Book" charset="0"/>
                <a:ea typeface="MS PGothic" charset="-128"/>
              </a:rPr>
              <a:t>GC/CM experience </a:t>
            </a:r>
            <a:r>
              <a:rPr lang="en-US" altLang="x-none" sz="1400" dirty="0">
                <a:latin typeface="Franklin Gothic Book" charset="0"/>
                <a:ea typeface="MS PGothic" charset="-128"/>
              </a:rPr>
              <a:t> </a:t>
            </a:r>
            <a:r>
              <a:rPr lang="mr-IN" altLang="x-none" sz="1400" dirty="0">
                <a:latin typeface="Franklin Gothic Book" charset="0"/>
                <a:ea typeface="MS PGothic" charset="-128"/>
              </a:rPr>
              <a:t>–</a:t>
            </a:r>
            <a:r>
              <a:rPr lang="en-US" altLang="x-none" sz="1400" dirty="0">
                <a:latin typeface="Franklin Gothic Book" charset="0"/>
                <a:ea typeface="MS PGothic" charset="-128"/>
              </a:rPr>
              <a:t> </a:t>
            </a:r>
            <a:r>
              <a:rPr lang="en-US" altLang="x-none" sz="1400" dirty="0" smtClean="0">
                <a:latin typeface="Franklin Gothic Book" charset="0"/>
                <a:ea typeface="MS PGothic" charset="-128"/>
              </a:rPr>
              <a:t> Lake Washington School District, Monroe School District, Northshore School District</a:t>
            </a:r>
            <a:endParaRPr lang="en-US" altLang="x-none" sz="1400" dirty="0">
              <a:latin typeface="Franklin Gothic Book" charset="0"/>
              <a:ea typeface="MS PGothic" charset="-128"/>
            </a:endParaRPr>
          </a:p>
        </p:txBody>
      </p:sp>
      <p:sp>
        <p:nvSpPr>
          <p:cNvPr id="3" name="Title 2"/>
          <p:cNvSpPr>
            <a:spLocks noGrp="1"/>
          </p:cNvSpPr>
          <p:nvPr>
            <p:ph type="title"/>
          </p:nvPr>
        </p:nvSpPr>
        <p:spPr/>
        <p:txBody>
          <a:bodyPr/>
          <a:lstStyle/>
          <a:p>
            <a:pPr>
              <a:defRPr/>
            </a:pPr>
            <a:r>
              <a:rPr lang="en-US" dirty="0" smtClean="0"/>
              <a:t>Project team CONTINUED</a:t>
            </a:r>
            <a:endParaRPr lang="en-US" dirty="0"/>
          </a:p>
        </p:txBody>
      </p:sp>
      <p:pic>
        <p:nvPicPr>
          <p:cNvPr id="4" name="Picture 3"/>
          <p:cNvPicPr>
            <a:picLocks noChangeAspect="1"/>
          </p:cNvPicPr>
          <p:nvPr/>
        </p:nvPicPr>
        <p:blipFill>
          <a:blip r:embed="rId3"/>
          <a:stretch>
            <a:fillRect/>
          </a:stretch>
        </p:blipFill>
        <p:spPr>
          <a:xfrm>
            <a:off x="259691" y="5795696"/>
            <a:ext cx="8352244" cy="1005927"/>
          </a:xfrm>
          <a:prstGeom prst="rect">
            <a:avLst/>
          </a:prstGeom>
        </p:spPr>
      </p:pic>
    </p:spTree>
    <p:extLst>
      <p:ext uri="{BB962C8B-B14F-4D97-AF65-F5344CB8AC3E}">
        <p14:creationId xmlns:p14="http://schemas.microsoft.com/office/powerpoint/2010/main" val="4273368008"/>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a:stretch>
            <a:fillRect/>
          </a:stretch>
        </p:blipFill>
        <p:spPr>
          <a:xfrm>
            <a:off x="2326639" y="1148644"/>
            <a:ext cx="4302525" cy="4837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381000" y="214423"/>
            <a:ext cx="8382000" cy="1054100"/>
          </a:xfrm>
        </p:spPr>
        <p:txBody>
          <a:bodyPr/>
          <a:lstStyle/>
          <a:p>
            <a:r>
              <a:rPr lang="en-US" dirty="0" smtClean="0"/>
              <a:t>PROJECT LOCATION</a:t>
            </a:r>
            <a:endParaRPr lang="en-US" dirty="0"/>
          </a:p>
        </p:txBody>
      </p:sp>
      <p:sp>
        <p:nvSpPr>
          <p:cNvPr id="5" name="TextBox 4"/>
          <p:cNvSpPr txBox="1"/>
          <p:nvPr/>
        </p:nvSpPr>
        <p:spPr>
          <a:xfrm>
            <a:off x="4017392" y="2086483"/>
            <a:ext cx="2076826" cy="400110"/>
          </a:xfrm>
          <a:prstGeom prst="rect">
            <a:avLst/>
          </a:prstGeom>
          <a:noFill/>
        </p:spPr>
        <p:txBody>
          <a:bodyPr wrap="square" rtlCol="0">
            <a:spAutoFit/>
          </a:bodyPr>
          <a:lstStyle/>
          <a:p>
            <a:pPr algn="ctr"/>
            <a:r>
              <a:rPr lang="en-US" sz="1000" dirty="0" smtClean="0">
                <a:solidFill>
                  <a:srgbClr val="7030A0"/>
                </a:solidFill>
              </a:rPr>
              <a:t>Shoreline School </a:t>
            </a:r>
          </a:p>
          <a:p>
            <a:pPr algn="ctr"/>
            <a:r>
              <a:rPr lang="en-US" sz="1000" dirty="0" smtClean="0">
                <a:solidFill>
                  <a:srgbClr val="7030A0"/>
                </a:solidFill>
              </a:rPr>
              <a:t>District Headquarters</a:t>
            </a:r>
            <a:endParaRPr lang="en-US" sz="1000" dirty="0">
              <a:solidFill>
                <a:srgbClr val="7030A0"/>
              </a:solidFill>
            </a:endParaRPr>
          </a:p>
        </p:txBody>
      </p:sp>
      <p:sp>
        <p:nvSpPr>
          <p:cNvPr id="6" name="TextBox 5"/>
          <p:cNvSpPr txBox="1"/>
          <p:nvPr/>
        </p:nvSpPr>
        <p:spPr>
          <a:xfrm>
            <a:off x="2872244" y="1941455"/>
            <a:ext cx="859337" cy="553998"/>
          </a:xfrm>
          <a:prstGeom prst="rect">
            <a:avLst/>
          </a:prstGeom>
          <a:noFill/>
        </p:spPr>
        <p:txBody>
          <a:bodyPr wrap="square" rtlCol="0">
            <a:spAutoFit/>
          </a:bodyPr>
          <a:lstStyle/>
          <a:p>
            <a:pPr algn="ctr"/>
            <a:r>
              <a:rPr lang="en-US" sz="1000" dirty="0" smtClean="0">
                <a:solidFill>
                  <a:srgbClr val="7030A0"/>
                </a:solidFill>
              </a:rPr>
              <a:t>Einstein Middle School</a:t>
            </a:r>
            <a:endParaRPr lang="en-US" sz="1000" dirty="0">
              <a:solidFill>
                <a:srgbClr val="7030A0"/>
              </a:solidFill>
            </a:endParaRPr>
          </a:p>
        </p:txBody>
      </p:sp>
      <p:sp>
        <p:nvSpPr>
          <p:cNvPr id="7" name="TextBox 6"/>
          <p:cNvSpPr txBox="1"/>
          <p:nvPr/>
        </p:nvSpPr>
        <p:spPr>
          <a:xfrm>
            <a:off x="3989823" y="3102364"/>
            <a:ext cx="2076826" cy="400110"/>
          </a:xfrm>
          <a:prstGeom prst="rect">
            <a:avLst/>
          </a:prstGeom>
          <a:noFill/>
        </p:spPr>
        <p:txBody>
          <a:bodyPr wrap="square" rtlCol="0">
            <a:spAutoFit/>
          </a:bodyPr>
          <a:lstStyle/>
          <a:p>
            <a:pPr algn="ctr"/>
            <a:r>
              <a:rPr lang="en-US" sz="1000" dirty="0" smtClean="0">
                <a:solidFill>
                  <a:srgbClr val="7030A0"/>
                </a:solidFill>
              </a:rPr>
              <a:t>Kellogg </a:t>
            </a:r>
          </a:p>
          <a:p>
            <a:pPr algn="ctr"/>
            <a:r>
              <a:rPr lang="en-US" sz="1000" dirty="0" smtClean="0">
                <a:solidFill>
                  <a:srgbClr val="7030A0"/>
                </a:solidFill>
              </a:rPr>
              <a:t>Middle School</a:t>
            </a:r>
            <a:endParaRPr lang="en-US" sz="1000" dirty="0">
              <a:solidFill>
                <a:srgbClr val="7030A0"/>
              </a:solidFill>
            </a:endParaRPr>
          </a:p>
        </p:txBody>
      </p:sp>
      <p:pic>
        <p:nvPicPr>
          <p:cNvPr id="9" name="Picture 8"/>
          <p:cNvPicPr>
            <a:picLocks noChangeAspect="1"/>
          </p:cNvPicPr>
          <p:nvPr/>
        </p:nvPicPr>
        <p:blipFill rotWithShape="1">
          <a:blip r:embed="rId4"/>
          <a:srcRect t="24092"/>
          <a:stretch/>
        </p:blipFill>
        <p:spPr>
          <a:xfrm>
            <a:off x="249964" y="6067740"/>
            <a:ext cx="8352244" cy="763580"/>
          </a:xfrm>
          <a:prstGeom prst="rect">
            <a:avLst/>
          </a:prstGeom>
        </p:spPr>
      </p:pic>
      <p:sp>
        <p:nvSpPr>
          <p:cNvPr id="11" name="Rectangle 10"/>
          <p:cNvSpPr/>
          <p:nvPr/>
        </p:nvSpPr>
        <p:spPr>
          <a:xfrm rot="12660074" flipV="1">
            <a:off x="3392891" y="2707247"/>
            <a:ext cx="1729071" cy="492443"/>
          </a:xfrm>
          <a:prstGeom prst="rect">
            <a:avLst/>
          </a:prstGeom>
        </p:spPr>
        <p:txBody>
          <a:bodyPr wrap="square">
            <a:spAutoFit/>
          </a:bodyPr>
          <a:lstStyle/>
          <a:p>
            <a:pPr algn="ctr"/>
            <a:r>
              <a:rPr lang="en-US" sz="800" b="1" dirty="0" smtClean="0">
                <a:solidFill>
                  <a:srgbClr val="C50BAF"/>
                </a:solidFill>
              </a:rPr>
              <a:t>4.2 </a:t>
            </a:r>
            <a:r>
              <a:rPr lang="en-US" sz="800" b="1" dirty="0">
                <a:solidFill>
                  <a:srgbClr val="C50BAF"/>
                </a:solidFill>
              </a:rPr>
              <a:t>miles</a:t>
            </a:r>
          </a:p>
          <a:p>
            <a:endParaRPr lang="en-US" dirty="0"/>
          </a:p>
        </p:txBody>
      </p:sp>
      <p:cxnSp>
        <p:nvCxnSpPr>
          <p:cNvPr id="13" name="Straight Arrow Connector 12"/>
          <p:cNvCxnSpPr/>
          <p:nvPr/>
        </p:nvCxnSpPr>
        <p:spPr>
          <a:xfrm>
            <a:off x="3619881" y="2338726"/>
            <a:ext cx="1324944" cy="743429"/>
          </a:xfrm>
          <a:prstGeom prst="straightConnector1">
            <a:avLst/>
          </a:pr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p:nvPr/>
        </p:nvCxnSpPr>
        <p:spPr>
          <a:xfrm flipH="1">
            <a:off x="3619881" y="2293858"/>
            <a:ext cx="739884" cy="0"/>
          </a:xfrm>
          <a:prstGeom prst="straightConnector1">
            <a:avLst/>
          </a:pr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1" name="Rectangle 30"/>
          <p:cNvSpPr/>
          <p:nvPr/>
        </p:nvSpPr>
        <p:spPr>
          <a:xfrm>
            <a:off x="2950180" y="2099084"/>
            <a:ext cx="2028217" cy="492443"/>
          </a:xfrm>
          <a:prstGeom prst="rect">
            <a:avLst/>
          </a:prstGeom>
        </p:spPr>
        <p:txBody>
          <a:bodyPr wrap="square">
            <a:spAutoFit/>
          </a:bodyPr>
          <a:lstStyle/>
          <a:p>
            <a:pPr algn="ctr"/>
            <a:r>
              <a:rPr lang="en-US" sz="800" b="1" dirty="0" smtClean="0">
                <a:solidFill>
                  <a:srgbClr val="C50BAF"/>
                </a:solidFill>
              </a:rPr>
              <a:t>2 </a:t>
            </a:r>
            <a:r>
              <a:rPr lang="en-US" sz="800" b="1" dirty="0">
                <a:solidFill>
                  <a:srgbClr val="C50BAF"/>
                </a:solidFill>
              </a:rPr>
              <a:t>miles</a:t>
            </a:r>
          </a:p>
          <a:p>
            <a:endParaRPr lang="en-US" dirty="0"/>
          </a:p>
        </p:txBody>
      </p:sp>
      <p:cxnSp>
        <p:nvCxnSpPr>
          <p:cNvPr id="33" name="Straight Arrow Connector 32"/>
          <p:cNvCxnSpPr/>
          <p:nvPr/>
        </p:nvCxnSpPr>
        <p:spPr>
          <a:xfrm>
            <a:off x="4426086" y="2438267"/>
            <a:ext cx="524465" cy="515201"/>
          </a:xfrm>
          <a:prstGeom prst="straightConnector1">
            <a:avLst/>
          </a:prstGeom>
          <a:ln w="28575"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7" name="Rectangle 36"/>
          <p:cNvSpPr/>
          <p:nvPr/>
        </p:nvSpPr>
        <p:spPr>
          <a:xfrm rot="13291128" flipV="1">
            <a:off x="3853378" y="2518454"/>
            <a:ext cx="1671060" cy="492443"/>
          </a:xfrm>
          <a:prstGeom prst="rect">
            <a:avLst/>
          </a:prstGeom>
        </p:spPr>
        <p:txBody>
          <a:bodyPr wrap="square">
            <a:spAutoFit/>
          </a:bodyPr>
          <a:lstStyle/>
          <a:p>
            <a:pPr algn="ctr"/>
            <a:r>
              <a:rPr lang="en-US" sz="800" b="1" dirty="0" smtClean="0">
                <a:solidFill>
                  <a:srgbClr val="C50BAF"/>
                </a:solidFill>
              </a:rPr>
              <a:t>2.7 </a:t>
            </a:r>
            <a:r>
              <a:rPr lang="en-US" sz="800" b="1" dirty="0">
                <a:solidFill>
                  <a:srgbClr val="C50BAF"/>
                </a:solidFill>
              </a:rPr>
              <a:t>miles</a:t>
            </a:r>
          </a:p>
          <a:p>
            <a:endParaRPr lang="en-US" dirty="0"/>
          </a:p>
        </p:txBody>
      </p:sp>
    </p:spTree>
    <p:extLst>
      <p:ext uri="{BB962C8B-B14F-4D97-AF65-F5344CB8AC3E}">
        <p14:creationId xmlns:p14="http://schemas.microsoft.com/office/powerpoint/2010/main" val="170220380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Project Background</a:t>
            </a:r>
            <a:endParaRPr lang="en-US" dirty="0"/>
          </a:p>
        </p:txBody>
      </p:sp>
      <p:pic>
        <p:nvPicPr>
          <p:cNvPr id="4" name="Picture 3"/>
          <p:cNvPicPr>
            <a:picLocks noChangeAspect="1"/>
          </p:cNvPicPr>
          <p:nvPr/>
        </p:nvPicPr>
        <p:blipFill>
          <a:blip r:embed="rId3"/>
          <a:stretch>
            <a:fillRect/>
          </a:stretch>
        </p:blipFill>
        <p:spPr>
          <a:xfrm>
            <a:off x="653660" y="5688692"/>
            <a:ext cx="8352244" cy="1005927"/>
          </a:xfrm>
          <a:prstGeom prst="rect">
            <a:avLst/>
          </a:prstGeom>
        </p:spPr>
      </p:pic>
    </p:spTree>
    <p:extLst>
      <p:ext uri="{BB962C8B-B14F-4D97-AF65-F5344CB8AC3E}">
        <p14:creationId xmlns:p14="http://schemas.microsoft.com/office/powerpoint/2010/main" val="319752786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273" r="1869" b="2746"/>
          <a:stretch/>
        </p:blipFill>
        <p:spPr bwMode="auto">
          <a:xfrm>
            <a:off x="564819" y="1443889"/>
            <a:ext cx="6488723" cy="4285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104692" y="187591"/>
            <a:ext cx="8382000" cy="1054100"/>
          </a:xfrm>
        </p:spPr>
        <p:txBody>
          <a:bodyPr/>
          <a:lstStyle/>
          <a:p>
            <a:pPr>
              <a:defRPr/>
            </a:pPr>
            <a:r>
              <a:rPr lang="en-US" sz="2400" cap="none" dirty="0" smtClean="0"/>
              <a:t>ENROLLMENT IS EXCEEDING CAPACITY</a:t>
            </a:r>
            <a:endParaRPr lang="en-US" sz="2400" dirty="0"/>
          </a:p>
        </p:txBody>
      </p:sp>
      <p:sp>
        <p:nvSpPr>
          <p:cNvPr id="14340" name="TextBox 4"/>
          <p:cNvSpPr txBox="1">
            <a:spLocks noChangeArrowheads="1"/>
          </p:cNvSpPr>
          <p:nvPr/>
        </p:nvSpPr>
        <p:spPr bwMode="auto">
          <a:xfrm>
            <a:off x="6807118" y="3171172"/>
            <a:ext cx="11747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Medium" panose="020B0603020102020204" pitchFamily="34" charset="0"/>
                <a:ea typeface="MS PGothic" panose="020B0600070205080204" pitchFamily="34" charset="-128"/>
              </a:defRPr>
            </a:lvl1pPr>
            <a:lvl2pPr marL="742950" indent="-285750">
              <a:defRPr>
                <a:solidFill>
                  <a:schemeClr val="tx1"/>
                </a:solidFill>
                <a:latin typeface="Franklin Gothic Medium" panose="020B0603020102020204" pitchFamily="34" charset="0"/>
                <a:ea typeface="MS PGothic" panose="020B0600070205080204" pitchFamily="34" charset="-128"/>
              </a:defRPr>
            </a:lvl2pPr>
            <a:lvl3pPr marL="1143000" indent="-228600">
              <a:defRPr>
                <a:solidFill>
                  <a:schemeClr val="tx1"/>
                </a:solidFill>
                <a:latin typeface="Franklin Gothic Medium" panose="020B0603020102020204" pitchFamily="34" charset="0"/>
                <a:ea typeface="MS PGothic" panose="020B0600070205080204" pitchFamily="34" charset="-128"/>
              </a:defRPr>
            </a:lvl3pPr>
            <a:lvl4pPr marL="1600200" indent="-228600">
              <a:defRPr>
                <a:solidFill>
                  <a:schemeClr val="tx1"/>
                </a:solidFill>
                <a:latin typeface="Franklin Gothic Medium" panose="020B0603020102020204" pitchFamily="34" charset="0"/>
                <a:ea typeface="MS PGothic" panose="020B0600070205080204" pitchFamily="34" charset="-128"/>
              </a:defRPr>
            </a:lvl4pPr>
            <a:lvl5pPr marL="2057400" indent="-228600">
              <a:defRPr>
                <a:solidFill>
                  <a:schemeClr val="tx1"/>
                </a:solidFill>
                <a:latin typeface="Franklin Gothic Medium" panose="020B06030201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Franklin Gothic Medium" panose="020B0603020102020204" pitchFamily="34" charset="0"/>
                <a:ea typeface="MS PGothic" panose="020B0600070205080204" pitchFamily="34" charset="-128"/>
              </a:defRPr>
            </a:lvl9pPr>
          </a:lstStyle>
          <a:p>
            <a:pPr algn="ctr"/>
            <a:r>
              <a:rPr lang="en-US" altLang="en-US" sz="900" b="1" i="1" dirty="0"/>
              <a:t>Most </a:t>
            </a:r>
            <a:r>
              <a:rPr lang="en-US" altLang="en-US" sz="900" b="1" i="1" dirty="0" smtClean="0"/>
              <a:t>likely</a:t>
            </a:r>
            <a:endParaRPr lang="en-US" altLang="en-US" sz="900" b="1" i="1" dirty="0"/>
          </a:p>
        </p:txBody>
      </p:sp>
      <p:cxnSp>
        <p:nvCxnSpPr>
          <p:cNvPr id="4" name="Straight Connector 3"/>
          <p:cNvCxnSpPr/>
          <p:nvPr/>
        </p:nvCxnSpPr>
        <p:spPr>
          <a:xfrm flipV="1">
            <a:off x="1116623" y="4287520"/>
            <a:ext cx="1799922" cy="262805"/>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 name="Line Callout 1 4"/>
          <p:cNvSpPr/>
          <p:nvPr/>
        </p:nvSpPr>
        <p:spPr>
          <a:xfrm>
            <a:off x="2156151" y="2328623"/>
            <a:ext cx="674972" cy="309092"/>
          </a:xfrm>
          <a:prstGeom prst="borderCallout1">
            <a:avLst>
              <a:gd name="adj1" fmla="val 49364"/>
              <a:gd name="adj2" fmla="val 577"/>
              <a:gd name="adj3" fmla="val 483101"/>
              <a:gd name="adj4" fmla="val -515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smtClean="0">
                <a:solidFill>
                  <a:srgbClr val="FF0000"/>
                </a:solidFill>
              </a:rPr>
              <a:t>At Capacity</a:t>
            </a:r>
            <a:endParaRPr lang="en-US" sz="1000" dirty="0">
              <a:solidFill>
                <a:srgbClr val="FF0000"/>
              </a:solidFill>
            </a:endParaRPr>
          </a:p>
        </p:txBody>
      </p:sp>
      <p:sp>
        <p:nvSpPr>
          <p:cNvPr id="6" name="Rectangle 5"/>
          <p:cNvSpPr/>
          <p:nvPr/>
        </p:nvSpPr>
        <p:spPr>
          <a:xfrm>
            <a:off x="1395756" y="1639614"/>
            <a:ext cx="1520791" cy="3489434"/>
          </a:xfrm>
          <a:prstGeom prst="rect">
            <a:avLst/>
          </a:prstGeom>
          <a:noFill/>
          <a:ln w="4127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947026" y="1639614"/>
            <a:ext cx="3152911" cy="3489434"/>
          </a:xfrm>
          <a:prstGeom prst="rect">
            <a:avLst/>
          </a:prstGeom>
          <a:solidFill>
            <a:schemeClr val="bg1">
              <a:lumMod val="95000"/>
              <a:alpha val="67000"/>
            </a:schemeClr>
          </a:solidFill>
          <a:ln w="4127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9587" y="2020779"/>
            <a:ext cx="2396237" cy="19387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perspectiveFront"/>
            <a:lightRig rig="threePt" dir="t"/>
          </a:scene3d>
        </p:spPr>
      </p:pic>
      <p:pic>
        <p:nvPicPr>
          <p:cNvPr id="7" name="Picture 6"/>
          <p:cNvPicPr>
            <a:picLocks noChangeAspect="1"/>
          </p:cNvPicPr>
          <p:nvPr/>
        </p:nvPicPr>
        <p:blipFill>
          <a:blip r:embed="rId5"/>
          <a:stretch>
            <a:fillRect/>
          </a:stretch>
        </p:blipFill>
        <p:spPr>
          <a:xfrm>
            <a:off x="220780" y="5852073"/>
            <a:ext cx="8352244" cy="1005927"/>
          </a:xfrm>
          <a:prstGeom prst="rect">
            <a:avLst/>
          </a:prstGeom>
        </p:spPr>
      </p:pic>
      <p:cxnSp>
        <p:nvCxnSpPr>
          <p:cNvPr id="9" name="Straight Arrow Connector 8"/>
          <p:cNvCxnSpPr/>
          <p:nvPr/>
        </p:nvCxnSpPr>
        <p:spPr>
          <a:xfrm>
            <a:off x="2156151" y="4354131"/>
            <a:ext cx="1218043" cy="1577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74682" y="5808859"/>
            <a:ext cx="2045752" cy="246221"/>
          </a:xfrm>
          <a:prstGeom prst="rect">
            <a:avLst/>
          </a:prstGeom>
          <a:noFill/>
        </p:spPr>
        <p:txBody>
          <a:bodyPr wrap="square" rtlCol="0">
            <a:spAutoFit/>
          </a:bodyPr>
          <a:lstStyle/>
          <a:p>
            <a:r>
              <a:rPr lang="en-US" sz="1000" dirty="0" smtClean="0">
                <a:solidFill>
                  <a:srgbClr val="FF0000"/>
                </a:solidFill>
              </a:rPr>
              <a:t>Duration for bond program</a:t>
            </a:r>
            <a:endParaRPr lang="en-US" sz="1000" dirty="0">
              <a:solidFill>
                <a:srgbClr val="FF0000"/>
              </a:solidFill>
            </a:endParaRPr>
          </a:p>
        </p:txBody>
      </p:sp>
    </p:spTree>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ustom 13">
      <a:dk1>
        <a:sysClr val="windowText" lastClr="000000"/>
      </a:dk1>
      <a:lt1>
        <a:sysClr val="window" lastClr="FFFFFF"/>
      </a:lt1>
      <a:dk2>
        <a:srgbClr val="775F55"/>
      </a:dk2>
      <a:lt2>
        <a:srgbClr val="EBDDC3"/>
      </a:lt2>
      <a:accent1>
        <a:srgbClr val="94B6D2"/>
      </a:accent1>
      <a:accent2>
        <a:srgbClr val="66FFCC"/>
      </a:accent2>
      <a:accent3>
        <a:srgbClr val="A5AB81"/>
      </a:accent3>
      <a:accent4>
        <a:srgbClr val="D8B25C"/>
      </a:accent4>
      <a:accent5>
        <a:srgbClr val="7BA79D"/>
      </a:accent5>
      <a:accent6>
        <a:srgbClr val="968C8C"/>
      </a:accent6>
      <a:hlink>
        <a:srgbClr val="F7B615"/>
      </a:hlink>
      <a:folHlink>
        <a:srgbClr val="704404"/>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Grid.thmx</Template>
  <TotalTime>4259</TotalTime>
  <Words>794</Words>
  <Application>Microsoft Office PowerPoint</Application>
  <PresentationFormat>On-screen Show (4:3)</PresentationFormat>
  <Paragraphs>267</Paragraphs>
  <Slides>27</Slides>
  <Notes>26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MS PGothic</vt:lpstr>
      <vt:lpstr>MS PGothic</vt:lpstr>
      <vt:lpstr>Arial</vt:lpstr>
      <vt:lpstr>Calibri</vt:lpstr>
      <vt:lpstr>Franklin Gothic Book</vt:lpstr>
      <vt:lpstr>Franklin Gothic Medium</vt:lpstr>
      <vt:lpstr>Wingdings</vt:lpstr>
      <vt:lpstr>Wingdings 2</vt:lpstr>
      <vt:lpstr>Grid</vt:lpstr>
      <vt:lpstr>Einstein and Kellogg Middle Schools GC/CM PROJECT APPLICATION TO THE PRC  SHORELINE SCHOOL DISTRICT September 28, 2017  </vt:lpstr>
      <vt:lpstr>AGenda</vt:lpstr>
      <vt:lpstr>Project Team</vt:lpstr>
      <vt:lpstr>Project Team</vt:lpstr>
      <vt:lpstr>Project team</vt:lpstr>
      <vt:lpstr>Project team CONTINUED</vt:lpstr>
      <vt:lpstr>PROJECT LOCATION</vt:lpstr>
      <vt:lpstr>Project Background</vt:lpstr>
      <vt:lpstr>ENROLLMENT IS EXCEEDING CAPACITY</vt:lpstr>
      <vt:lpstr>BOND PROGRAM PLAN</vt:lpstr>
      <vt:lpstr>KELLOGG SITE (EXISTING)</vt:lpstr>
      <vt:lpstr>KELLOGG COMPLEXITIES</vt:lpstr>
      <vt:lpstr>KELLOGG SITE</vt:lpstr>
      <vt:lpstr>EINSTEIN SITE (EXISTING)</vt:lpstr>
      <vt:lpstr>EINSTEIN SITE OVERVIEW</vt:lpstr>
      <vt:lpstr>EINSTEIN COMPLEXITIES</vt:lpstr>
      <vt:lpstr> GC/CM QUALIFICATION</vt:lpstr>
      <vt:lpstr>Qualifying Criteria</vt:lpstr>
      <vt:lpstr>Construction at an occupied site: KELLOGG</vt:lpstr>
      <vt:lpstr>Construction at an occupied site: Einstein</vt:lpstr>
      <vt:lpstr>Complex Scheduling GC/CM Involvement is critical</vt:lpstr>
      <vt:lpstr>MANAGEMENT AND FUNDING</vt:lpstr>
      <vt:lpstr>Budget, Funding &amp; Schedule</vt:lpstr>
      <vt:lpstr>PUBLIC BENEFITS</vt:lpstr>
      <vt:lpstr>Public benefitS</vt:lpstr>
      <vt:lpstr>Summary</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Marla Miller</dc:creator>
  <cp:lastModifiedBy>Anne Timmermans</cp:lastModifiedBy>
  <cp:revision>234</cp:revision>
  <cp:lastPrinted>2017-05-24T23:34:55Z</cp:lastPrinted>
  <dcterms:created xsi:type="dcterms:W3CDTF">2017-04-04T16:44:47Z</dcterms:created>
  <dcterms:modified xsi:type="dcterms:W3CDTF">2017-09-28T14:22:20Z</dcterms:modified>
</cp:coreProperties>
</file>