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8" r:id="rId3"/>
    <p:sldId id="327" r:id="rId4"/>
    <p:sldId id="305" r:id="rId5"/>
    <p:sldId id="326" r:id="rId6"/>
    <p:sldId id="285" r:id="rId7"/>
    <p:sldId id="295" r:id="rId8"/>
    <p:sldId id="321" r:id="rId9"/>
    <p:sldId id="302" r:id="rId10"/>
    <p:sldId id="325" r:id="rId11"/>
    <p:sldId id="287" r:id="rId12"/>
    <p:sldId id="264" r:id="rId13"/>
    <p:sldId id="324" r:id="rId14"/>
    <p:sldId id="320" r:id="rId15"/>
    <p:sldId id="303" r:id="rId16"/>
    <p:sldId id="314" r:id="rId17"/>
    <p:sldId id="317" r:id="rId18"/>
    <p:sldId id="307" r:id="rId19"/>
    <p:sldId id="323" r:id="rId20"/>
    <p:sldId id="304" r:id="rId21"/>
    <p:sldId id="318" r:id="rId22"/>
    <p:sldId id="322" r:id="rId23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a Miller" initials="MM" lastIdx="1" clrIdx="0"/>
  <p:cmAuthor id="2" name="Anne Timmermans" initials="AT" lastIdx="1" clrIdx="1"/>
  <p:cmAuthor id="3" name="Howard Hillinger" initials="HH" lastIdx="1" clrIdx="2">
    <p:extLst>
      <p:ext uri="{19B8F6BF-5375-455C-9EA6-DF929625EA0E}">
        <p15:presenceInfo xmlns:p15="http://schemas.microsoft.com/office/powerpoint/2012/main" userId="S-1-5-21-1110004096-1093950551-5522801-3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1003" autoAdjust="0"/>
    <p:restoredTop sz="86462" autoAdjust="0"/>
  </p:normalViewPr>
  <p:slideViewPr>
    <p:cSldViewPr snapToGrid="0" snapToObjects="1">
      <p:cViewPr>
        <p:scale>
          <a:sx n="66" d="100"/>
          <a:sy n="66" d="100"/>
        </p:scale>
        <p:origin x="1072" y="-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5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45CF8-0552-9E41-A535-816ADD1D7397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C5E43-A8DB-DA43-AF0A-6E99CD1D2415}">
      <dgm:prSet phldrT="[Text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2016-17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rgbClr val="FF0000"/>
              </a:solidFill>
            </a:rPr>
            <a:t>Early Learning Center Design Phase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chemeClr val="tx2"/>
              </a:solidFill>
            </a:rPr>
            <a:t>North City Renovated as Elementary School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>
            <a:solidFill>
              <a:srgbClr val="FF0000"/>
            </a:solidFill>
          </a:endParaRPr>
        </a:p>
      </dgm:t>
    </dgm:pt>
    <dgm:pt modelId="{673A860E-C7C4-9544-9C8E-6154278C88D5}" type="parTrans" cxnId="{81738E1E-6DAE-1B4C-B426-D9C7F068879C}">
      <dgm:prSet/>
      <dgm:spPr/>
      <dgm:t>
        <a:bodyPr/>
        <a:lstStyle/>
        <a:p>
          <a:endParaRPr lang="en-US"/>
        </a:p>
      </dgm:t>
    </dgm:pt>
    <dgm:pt modelId="{5AA50F6D-0BA5-1B4C-A79C-6DEDE1158E3F}" type="sibTrans" cxnId="{81738E1E-6DAE-1B4C-B426-D9C7F068879C}">
      <dgm:prSet/>
      <dgm:spPr/>
      <dgm:t>
        <a:bodyPr/>
        <a:lstStyle/>
        <a:p>
          <a:endParaRPr lang="en-US"/>
        </a:p>
      </dgm:t>
    </dgm:pt>
    <dgm:pt modelId="{1DB59C78-A03C-F64C-8944-DED502BD9B21}">
      <dgm:prSet phldrT="[Text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2017-18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rgbClr val="FF0000"/>
              </a:solidFill>
            </a:rPr>
            <a:t>Early Learning Center Construction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 smtClean="0">
              <a:solidFill>
                <a:srgbClr val="FF0000"/>
              </a:solidFill>
            </a:rPr>
            <a:t>ELC programs at NC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 smtClean="0">
              <a:solidFill>
                <a:schemeClr val="bg1"/>
              </a:solidFill>
            </a:rPr>
            <a:t>Parkwood Design Phase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 smtClean="0"/>
            <a:t>Einstein &amp; Kellogg Design Phase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dirty="0"/>
        </a:p>
      </dgm:t>
    </dgm:pt>
    <dgm:pt modelId="{9562BAC9-AFCB-EB49-BA3F-0DD994C73D71}" type="parTrans" cxnId="{0A15E074-32BC-AE40-91B3-D0D5390A9613}">
      <dgm:prSet/>
      <dgm:spPr/>
      <dgm:t>
        <a:bodyPr/>
        <a:lstStyle/>
        <a:p>
          <a:endParaRPr lang="en-US"/>
        </a:p>
      </dgm:t>
    </dgm:pt>
    <dgm:pt modelId="{ECD66497-355B-B14F-8692-D743134C9D6F}" type="sibTrans" cxnId="{0A15E074-32BC-AE40-91B3-D0D5390A9613}">
      <dgm:prSet/>
      <dgm:spPr/>
      <dgm:t>
        <a:bodyPr/>
        <a:lstStyle/>
        <a:p>
          <a:endParaRPr lang="en-US"/>
        </a:p>
      </dgm:t>
    </dgm:pt>
    <dgm:pt modelId="{D7E08478-F7B6-9C44-BE33-7F262433FD5A}">
      <dgm:prSet phldrT="[Text]" custT="1"/>
      <dgm:spPr/>
      <dgm:t>
        <a:bodyPr/>
        <a:lstStyle/>
        <a:p>
          <a:r>
            <a:rPr lang="en-US" sz="1200" dirty="0" smtClean="0"/>
            <a:t>2018-19</a:t>
          </a:r>
        </a:p>
        <a:p>
          <a:r>
            <a:rPr lang="en-US" sz="1100" dirty="0" smtClean="0">
              <a:solidFill>
                <a:srgbClr val="FF0000"/>
              </a:solidFill>
            </a:rPr>
            <a:t>Early Learning Center Opens</a:t>
          </a:r>
        </a:p>
        <a:p>
          <a:r>
            <a:rPr lang="en-US" sz="1100" dirty="0" smtClean="0">
              <a:solidFill>
                <a:srgbClr val="0070C0"/>
              </a:solidFill>
            </a:rPr>
            <a:t>Parkwood Elementary at North City</a:t>
          </a:r>
        </a:p>
        <a:p>
          <a:r>
            <a:rPr lang="en-US" sz="1100" dirty="0" smtClean="0"/>
            <a:t>Parkwood Construction Phase</a:t>
          </a:r>
        </a:p>
        <a:p>
          <a:r>
            <a:rPr lang="en-US" sz="1100" dirty="0" smtClean="0"/>
            <a:t>Middle School Construction Phase</a:t>
          </a:r>
          <a:endParaRPr lang="en-US" sz="1100" dirty="0"/>
        </a:p>
      </dgm:t>
    </dgm:pt>
    <dgm:pt modelId="{C6BDC384-8E2D-BE47-AFC1-4BF652C496E2}" type="parTrans" cxnId="{83488C1A-0B09-7646-A170-CCA6F5C8BEDF}">
      <dgm:prSet/>
      <dgm:spPr/>
      <dgm:t>
        <a:bodyPr/>
        <a:lstStyle/>
        <a:p>
          <a:endParaRPr lang="en-US"/>
        </a:p>
      </dgm:t>
    </dgm:pt>
    <dgm:pt modelId="{343A9D61-6BA9-6C48-BF02-FA7C2FA73AE7}" type="sibTrans" cxnId="{83488C1A-0B09-7646-A170-CCA6F5C8BEDF}">
      <dgm:prSet/>
      <dgm:spPr/>
      <dgm:t>
        <a:bodyPr/>
        <a:lstStyle/>
        <a:p>
          <a:endParaRPr lang="en-US"/>
        </a:p>
      </dgm:t>
    </dgm:pt>
    <dgm:pt modelId="{E096E1B9-7F86-2649-BBE1-EA2DF29FD6FA}">
      <dgm:prSet phldrT="[Text]" custT="1"/>
      <dgm:spPr/>
      <dgm:t>
        <a:bodyPr/>
        <a:lstStyle/>
        <a:p>
          <a:r>
            <a:rPr lang="en-US" sz="1200" dirty="0" smtClean="0"/>
            <a:t>2019-20</a:t>
          </a:r>
        </a:p>
        <a:p>
          <a:r>
            <a:rPr lang="en-US" sz="1100" dirty="0" smtClean="0">
              <a:solidFill>
                <a:srgbClr val="0070C0"/>
              </a:solidFill>
            </a:rPr>
            <a:t>Parkwood Elementary Re-Opens</a:t>
          </a:r>
        </a:p>
        <a:p>
          <a:r>
            <a:rPr lang="en-US" sz="1100" dirty="0" smtClean="0"/>
            <a:t>Middle School Construction Continues</a:t>
          </a:r>
          <a:endParaRPr lang="en-US" sz="1100" dirty="0"/>
        </a:p>
      </dgm:t>
    </dgm:pt>
    <dgm:pt modelId="{CEECA8D1-9A0C-0B44-A676-033DE09743E8}" type="parTrans" cxnId="{B2F84441-2123-3F4B-A5BA-3087EE75B1DD}">
      <dgm:prSet/>
      <dgm:spPr/>
      <dgm:t>
        <a:bodyPr/>
        <a:lstStyle/>
        <a:p>
          <a:endParaRPr lang="en-US"/>
        </a:p>
      </dgm:t>
    </dgm:pt>
    <dgm:pt modelId="{3B01E488-04EE-2441-92D8-C3EA3476FAAB}" type="sibTrans" cxnId="{B2F84441-2123-3F4B-A5BA-3087EE75B1DD}">
      <dgm:prSet/>
      <dgm:spPr/>
      <dgm:t>
        <a:bodyPr/>
        <a:lstStyle/>
        <a:p>
          <a:endParaRPr lang="en-US"/>
        </a:p>
      </dgm:t>
    </dgm:pt>
    <dgm:pt modelId="{4C8A3F43-BB65-D74C-8479-EE2840DCCF61}">
      <dgm:prSet phldrT="[Text]" custT="1"/>
      <dgm:spPr/>
      <dgm:t>
        <a:bodyPr/>
        <a:lstStyle/>
        <a:p>
          <a:r>
            <a:rPr lang="en-US" sz="1200" dirty="0" smtClean="0"/>
            <a:t>2020-21</a:t>
          </a:r>
        </a:p>
        <a:p>
          <a:r>
            <a:rPr lang="en-US" sz="1100" dirty="0" smtClean="0"/>
            <a:t>Middle Schools Re-Open</a:t>
          </a:r>
          <a:endParaRPr lang="en-US" sz="1100" dirty="0"/>
        </a:p>
      </dgm:t>
    </dgm:pt>
    <dgm:pt modelId="{71958C3A-27F1-7245-8522-FC15225259E7}" type="sibTrans" cxnId="{A471E6E6-3115-684D-937A-65B9BB82E93E}">
      <dgm:prSet/>
      <dgm:spPr/>
      <dgm:t>
        <a:bodyPr/>
        <a:lstStyle/>
        <a:p>
          <a:endParaRPr lang="en-US"/>
        </a:p>
      </dgm:t>
    </dgm:pt>
    <dgm:pt modelId="{EBE81A18-403E-F341-BDD1-D864AFB2698E}" type="parTrans" cxnId="{A471E6E6-3115-684D-937A-65B9BB82E93E}">
      <dgm:prSet/>
      <dgm:spPr/>
      <dgm:t>
        <a:bodyPr/>
        <a:lstStyle/>
        <a:p>
          <a:endParaRPr lang="en-US"/>
        </a:p>
      </dgm:t>
    </dgm:pt>
    <dgm:pt modelId="{E1C9855B-89B5-224E-B60F-C1607DDBC00D}" type="pres">
      <dgm:prSet presAssocID="{69445CF8-0552-9E41-A535-816ADD1D73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B9E15-201C-BB4E-8132-4FB492F76CC1}" type="pres">
      <dgm:prSet presAssocID="{69445CF8-0552-9E41-A535-816ADD1D7397}" presName="cycle" presStyleCnt="0"/>
      <dgm:spPr/>
    </dgm:pt>
    <dgm:pt modelId="{C197E790-6954-CC40-BF9D-47C7E16C73EF}" type="pres">
      <dgm:prSet presAssocID="{8CBC5E43-A8DB-DA43-AF0A-6E99CD1D2415}" presName="nodeFirstNode" presStyleLbl="node1" presStyleIdx="0" presStyleCnt="5" custScaleX="94992" custScaleY="8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4B03D-C222-BB4A-8743-A3AB8181CC76}" type="pres">
      <dgm:prSet presAssocID="{5AA50F6D-0BA5-1B4C-A79C-6DEDE1158E3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5FA047C-3283-1E42-B5EE-77A6EA432615}" type="pres">
      <dgm:prSet presAssocID="{1DB59C78-A03C-F64C-8944-DED502BD9B21}" presName="nodeFollowingNodes" presStyleLbl="node1" presStyleIdx="1" presStyleCnt="5" custScaleX="130155" custScaleY="111316" custRadScaleRad="126643" custRadScaleInc="7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06335-8B00-224E-9F4C-333E34942630}" type="pres">
      <dgm:prSet presAssocID="{D7E08478-F7B6-9C44-BE33-7F262433FD5A}" presName="nodeFollowingNodes" presStyleLbl="node1" presStyleIdx="2" presStyleCnt="5" custScaleX="112922" custScaleY="108724" custRadScaleRad="120288" custRadScaleInc="-38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58C2D-D46D-5F4E-B90D-654EB416BE75}" type="pres">
      <dgm:prSet presAssocID="{E096E1B9-7F86-2649-BBE1-EA2DF29FD6FA}" presName="nodeFollowingNodes" presStyleLbl="node1" presStyleIdx="3" presStyleCnt="5" custScaleX="120351" custScaleY="93195" custRadScaleRad="127741" custRadScaleInc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7B495-5C9B-B24F-B4A4-D6F91C77D11B}" type="pres">
      <dgm:prSet presAssocID="{4C8A3F43-BB65-D74C-8479-EE2840DCCF61}" presName="nodeFollowingNodes" presStyleLbl="node1" presStyleIdx="4" presStyleCnt="5" custRadScaleRad="124194" custRadScaleInc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7D8E7-E56E-4949-A042-09A84805A43E}" type="presOf" srcId="{E096E1B9-7F86-2649-BBE1-EA2DF29FD6FA}" destId="{BA458C2D-D46D-5F4E-B90D-654EB416BE75}" srcOrd="0" destOrd="0" presId="urn:microsoft.com/office/officeart/2005/8/layout/cycle3"/>
    <dgm:cxn modelId="{C70F6087-78C5-4C5A-98FA-A0778A7BA3C1}" type="presOf" srcId="{1DB59C78-A03C-F64C-8944-DED502BD9B21}" destId="{A5FA047C-3283-1E42-B5EE-77A6EA432615}" srcOrd="0" destOrd="0" presId="urn:microsoft.com/office/officeart/2005/8/layout/cycle3"/>
    <dgm:cxn modelId="{D4822994-0E38-4389-8FE5-F06C471658B4}" type="presOf" srcId="{8CBC5E43-A8DB-DA43-AF0A-6E99CD1D2415}" destId="{C197E790-6954-CC40-BF9D-47C7E16C73EF}" srcOrd="0" destOrd="0" presId="urn:microsoft.com/office/officeart/2005/8/layout/cycle3"/>
    <dgm:cxn modelId="{B2F84441-2123-3F4B-A5BA-3087EE75B1DD}" srcId="{69445CF8-0552-9E41-A535-816ADD1D7397}" destId="{E096E1B9-7F86-2649-BBE1-EA2DF29FD6FA}" srcOrd="3" destOrd="0" parTransId="{CEECA8D1-9A0C-0B44-A676-033DE09743E8}" sibTransId="{3B01E488-04EE-2441-92D8-C3EA3476FAAB}"/>
    <dgm:cxn modelId="{786069C6-21D7-4C8B-810B-786F0A950E06}" type="presOf" srcId="{D7E08478-F7B6-9C44-BE33-7F262433FD5A}" destId="{1FE06335-8B00-224E-9F4C-333E34942630}" srcOrd="0" destOrd="0" presId="urn:microsoft.com/office/officeart/2005/8/layout/cycle3"/>
    <dgm:cxn modelId="{0A15E074-32BC-AE40-91B3-D0D5390A9613}" srcId="{69445CF8-0552-9E41-A535-816ADD1D7397}" destId="{1DB59C78-A03C-F64C-8944-DED502BD9B21}" srcOrd="1" destOrd="0" parTransId="{9562BAC9-AFCB-EB49-BA3F-0DD994C73D71}" sibTransId="{ECD66497-355B-B14F-8692-D743134C9D6F}"/>
    <dgm:cxn modelId="{83488C1A-0B09-7646-A170-CCA6F5C8BEDF}" srcId="{69445CF8-0552-9E41-A535-816ADD1D7397}" destId="{D7E08478-F7B6-9C44-BE33-7F262433FD5A}" srcOrd="2" destOrd="0" parTransId="{C6BDC384-8E2D-BE47-AFC1-4BF652C496E2}" sibTransId="{343A9D61-6BA9-6C48-BF02-FA7C2FA73AE7}"/>
    <dgm:cxn modelId="{A471E6E6-3115-684D-937A-65B9BB82E93E}" srcId="{69445CF8-0552-9E41-A535-816ADD1D7397}" destId="{4C8A3F43-BB65-D74C-8479-EE2840DCCF61}" srcOrd="4" destOrd="0" parTransId="{EBE81A18-403E-F341-BDD1-D864AFB2698E}" sibTransId="{71958C3A-27F1-7245-8522-FC15225259E7}"/>
    <dgm:cxn modelId="{81738E1E-6DAE-1B4C-B426-D9C7F068879C}" srcId="{69445CF8-0552-9E41-A535-816ADD1D7397}" destId="{8CBC5E43-A8DB-DA43-AF0A-6E99CD1D2415}" srcOrd="0" destOrd="0" parTransId="{673A860E-C7C4-9544-9C8E-6154278C88D5}" sibTransId="{5AA50F6D-0BA5-1B4C-A79C-6DEDE1158E3F}"/>
    <dgm:cxn modelId="{394F4FF8-AAC3-4733-BABE-E4C6E1A3615B}" type="presOf" srcId="{5AA50F6D-0BA5-1B4C-A79C-6DEDE1158E3F}" destId="{17A4B03D-C222-BB4A-8743-A3AB8181CC76}" srcOrd="0" destOrd="0" presId="urn:microsoft.com/office/officeart/2005/8/layout/cycle3"/>
    <dgm:cxn modelId="{34F06450-84B0-4441-B27C-172BC4F2C8C2}" type="presOf" srcId="{4C8A3F43-BB65-D74C-8479-EE2840DCCF61}" destId="{6F67B495-5C9B-B24F-B4A4-D6F91C77D11B}" srcOrd="0" destOrd="0" presId="urn:microsoft.com/office/officeart/2005/8/layout/cycle3"/>
    <dgm:cxn modelId="{DC309FF7-FBA2-47AE-B877-9583AF060936}" type="presOf" srcId="{69445CF8-0552-9E41-A535-816ADD1D7397}" destId="{E1C9855B-89B5-224E-B60F-C1607DDBC00D}" srcOrd="0" destOrd="0" presId="urn:microsoft.com/office/officeart/2005/8/layout/cycle3"/>
    <dgm:cxn modelId="{D0DE01A2-90CA-4F2F-A42B-565FC2D2EC15}" type="presParOf" srcId="{E1C9855B-89B5-224E-B60F-C1607DDBC00D}" destId="{A57B9E15-201C-BB4E-8132-4FB492F76CC1}" srcOrd="0" destOrd="0" presId="urn:microsoft.com/office/officeart/2005/8/layout/cycle3"/>
    <dgm:cxn modelId="{073A1219-FA44-4A13-B688-EBC2A9D31759}" type="presParOf" srcId="{A57B9E15-201C-BB4E-8132-4FB492F76CC1}" destId="{C197E790-6954-CC40-BF9D-47C7E16C73EF}" srcOrd="0" destOrd="0" presId="urn:microsoft.com/office/officeart/2005/8/layout/cycle3"/>
    <dgm:cxn modelId="{CE03B575-A2A4-4532-84E1-7C8BA8D8AACC}" type="presParOf" srcId="{A57B9E15-201C-BB4E-8132-4FB492F76CC1}" destId="{17A4B03D-C222-BB4A-8743-A3AB8181CC76}" srcOrd="1" destOrd="0" presId="urn:microsoft.com/office/officeart/2005/8/layout/cycle3"/>
    <dgm:cxn modelId="{B9A16D38-1D0C-4627-B44C-63BD964734FF}" type="presParOf" srcId="{A57B9E15-201C-BB4E-8132-4FB492F76CC1}" destId="{A5FA047C-3283-1E42-B5EE-77A6EA432615}" srcOrd="2" destOrd="0" presId="urn:microsoft.com/office/officeart/2005/8/layout/cycle3"/>
    <dgm:cxn modelId="{C629263E-6B58-451F-A1B0-9B1F77839FFC}" type="presParOf" srcId="{A57B9E15-201C-BB4E-8132-4FB492F76CC1}" destId="{1FE06335-8B00-224E-9F4C-333E34942630}" srcOrd="3" destOrd="0" presId="urn:microsoft.com/office/officeart/2005/8/layout/cycle3"/>
    <dgm:cxn modelId="{391E4F4C-4250-434B-B427-DDE36ECB33D6}" type="presParOf" srcId="{A57B9E15-201C-BB4E-8132-4FB492F76CC1}" destId="{BA458C2D-D46D-5F4E-B90D-654EB416BE75}" srcOrd="4" destOrd="0" presId="urn:microsoft.com/office/officeart/2005/8/layout/cycle3"/>
    <dgm:cxn modelId="{94E74647-C798-40E8-A53F-9B4BE429A579}" type="presParOf" srcId="{A57B9E15-201C-BB4E-8132-4FB492F76CC1}" destId="{6F67B495-5C9B-B24F-B4A4-D6F91C77D11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45CF8-0552-9E41-A535-816ADD1D7397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C5E43-A8DB-DA43-AF0A-6E99CD1D2415}">
      <dgm:prSet phldrT="[Text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2016-17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rgbClr val="FF0000"/>
              </a:solidFill>
            </a:rPr>
            <a:t>Early Learning Center Design Phase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chemeClr val="tx2"/>
              </a:solidFill>
            </a:rPr>
            <a:t>North City Renovated as Elementary School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>
            <a:solidFill>
              <a:srgbClr val="FF0000"/>
            </a:solidFill>
          </a:endParaRPr>
        </a:p>
      </dgm:t>
    </dgm:pt>
    <dgm:pt modelId="{673A860E-C7C4-9544-9C8E-6154278C88D5}" type="parTrans" cxnId="{81738E1E-6DAE-1B4C-B426-D9C7F068879C}">
      <dgm:prSet/>
      <dgm:spPr/>
      <dgm:t>
        <a:bodyPr/>
        <a:lstStyle/>
        <a:p>
          <a:endParaRPr lang="en-US"/>
        </a:p>
      </dgm:t>
    </dgm:pt>
    <dgm:pt modelId="{5AA50F6D-0BA5-1B4C-A79C-6DEDE1158E3F}" type="sibTrans" cxnId="{81738E1E-6DAE-1B4C-B426-D9C7F068879C}">
      <dgm:prSet/>
      <dgm:spPr/>
      <dgm:t>
        <a:bodyPr/>
        <a:lstStyle/>
        <a:p>
          <a:endParaRPr lang="en-US"/>
        </a:p>
      </dgm:t>
    </dgm:pt>
    <dgm:pt modelId="{1DB59C78-A03C-F64C-8944-DED502BD9B21}">
      <dgm:prSet phldrT="[Text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2017-18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rgbClr val="FF0000"/>
              </a:solidFill>
            </a:rPr>
            <a:t>Early Learning Center Construction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 smtClean="0">
              <a:solidFill>
                <a:srgbClr val="FF0000"/>
              </a:solidFill>
            </a:rPr>
            <a:t>ELC programs at </a:t>
          </a:r>
          <a:r>
            <a:rPr lang="en-US" sz="1100" dirty="0" smtClean="0">
              <a:solidFill>
                <a:srgbClr val="FF0000"/>
              </a:solidFill>
            </a:rPr>
            <a:t>North City</a:t>
          </a:r>
          <a:endParaRPr lang="en-US" sz="1100" dirty="0" smtClean="0">
            <a:solidFill>
              <a:srgbClr val="FF0000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 smtClean="0">
              <a:solidFill>
                <a:schemeClr val="bg1"/>
              </a:solidFill>
            </a:rPr>
            <a:t>Parkwood Design Phase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 smtClean="0"/>
            <a:t>Einstein &amp; Kellogg Design Phase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dirty="0"/>
        </a:p>
      </dgm:t>
    </dgm:pt>
    <dgm:pt modelId="{9562BAC9-AFCB-EB49-BA3F-0DD994C73D71}" type="parTrans" cxnId="{0A15E074-32BC-AE40-91B3-D0D5390A9613}">
      <dgm:prSet/>
      <dgm:spPr/>
      <dgm:t>
        <a:bodyPr/>
        <a:lstStyle/>
        <a:p>
          <a:endParaRPr lang="en-US"/>
        </a:p>
      </dgm:t>
    </dgm:pt>
    <dgm:pt modelId="{ECD66497-355B-B14F-8692-D743134C9D6F}" type="sibTrans" cxnId="{0A15E074-32BC-AE40-91B3-D0D5390A9613}">
      <dgm:prSet/>
      <dgm:spPr/>
      <dgm:t>
        <a:bodyPr/>
        <a:lstStyle/>
        <a:p>
          <a:endParaRPr lang="en-US"/>
        </a:p>
      </dgm:t>
    </dgm:pt>
    <dgm:pt modelId="{D7E08478-F7B6-9C44-BE33-7F262433FD5A}">
      <dgm:prSet phldrT="[Text]" custT="1"/>
      <dgm:spPr/>
      <dgm:t>
        <a:bodyPr/>
        <a:lstStyle/>
        <a:p>
          <a:r>
            <a:rPr lang="en-US" sz="1200" dirty="0" smtClean="0"/>
            <a:t>2018-19</a:t>
          </a:r>
        </a:p>
        <a:p>
          <a:r>
            <a:rPr lang="en-US" sz="1100" dirty="0" smtClean="0">
              <a:solidFill>
                <a:srgbClr val="FF0000"/>
              </a:solidFill>
            </a:rPr>
            <a:t>Early Learning Center Opens</a:t>
          </a:r>
        </a:p>
        <a:p>
          <a:r>
            <a:rPr lang="en-US" sz="1100" dirty="0" smtClean="0">
              <a:solidFill>
                <a:srgbClr val="0070C0"/>
              </a:solidFill>
            </a:rPr>
            <a:t>Parkwood Elementary at North City</a:t>
          </a:r>
        </a:p>
        <a:p>
          <a:r>
            <a:rPr lang="en-US" sz="1100" dirty="0" smtClean="0"/>
            <a:t>Parkwood Construction Phase</a:t>
          </a:r>
        </a:p>
        <a:p>
          <a:r>
            <a:rPr lang="en-US" sz="1100" dirty="0" smtClean="0"/>
            <a:t>Middle School Construction Phase</a:t>
          </a:r>
          <a:endParaRPr lang="en-US" sz="1100" dirty="0"/>
        </a:p>
      </dgm:t>
    </dgm:pt>
    <dgm:pt modelId="{C6BDC384-8E2D-BE47-AFC1-4BF652C496E2}" type="parTrans" cxnId="{83488C1A-0B09-7646-A170-CCA6F5C8BEDF}">
      <dgm:prSet/>
      <dgm:spPr/>
      <dgm:t>
        <a:bodyPr/>
        <a:lstStyle/>
        <a:p>
          <a:endParaRPr lang="en-US"/>
        </a:p>
      </dgm:t>
    </dgm:pt>
    <dgm:pt modelId="{343A9D61-6BA9-6C48-BF02-FA7C2FA73AE7}" type="sibTrans" cxnId="{83488C1A-0B09-7646-A170-CCA6F5C8BEDF}">
      <dgm:prSet/>
      <dgm:spPr/>
      <dgm:t>
        <a:bodyPr/>
        <a:lstStyle/>
        <a:p>
          <a:endParaRPr lang="en-US"/>
        </a:p>
      </dgm:t>
    </dgm:pt>
    <dgm:pt modelId="{E096E1B9-7F86-2649-BBE1-EA2DF29FD6FA}">
      <dgm:prSet phldrT="[Text]" custT="1"/>
      <dgm:spPr/>
      <dgm:t>
        <a:bodyPr/>
        <a:lstStyle/>
        <a:p>
          <a:r>
            <a:rPr lang="en-US" sz="1200" dirty="0" smtClean="0"/>
            <a:t>2019-20</a:t>
          </a:r>
        </a:p>
        <a:p>
          <a:r>
            <a:rPr lang="en-US" sz="1100" dirty="0" smtClean="0">
              <a:solidFill>
                <a:srgbClr val="0070C0"/>
              </a:solidFill>
            </a:rPr>
            <a:t>Parkwood Elementary Re-Opens</a:t>
          </a:r>
        </a:p>
        <a:p>
          <a:r>
            <a:rPr lang="en-US" sz="1100" dirty="0" smtClean="0"/>
            <a:t>Middle School Construction Continues</a:t>
          </a:r>
          <a:endParaRPr lang="en-US" sz="1100" dirty="0"/>
        </a:p>
      </dgm:t>
    </dgm:pt>
    <dgm:pt modelId="{CEECA8D1-9A0C-0B44-A676-033DE09743E8}" type="parTrans" cxnId="{B2F84441-2123-3F4B-A5BA-3087EE75B1DD}">
      <dgm:prSet/>
      <dgm:spPr/>
      <dgm:t>
        <a:bodyPr/>
        <a:lstStyle/>
        <a:p>
          <a:endParaRPr lang="en-US"/>
        </a:p>
      </dgm:t>
    </dgm:pt>
    <dgm:pt modelId="{3B01E488-04EE-2441-92D8-C3EA3476FAAB}" type="sibTrans" cxnId="{B2F84441-2123-3F4B-A5BA-3087EE75B1DD}">
      <dgm:prSet/>
      <dgm:spPr/>
      <dgm:t>
        <a:bodyPr/>
        <a:lstStyle/>
        <a:p>
          <a:endParaRPr lang="en-US"/>
        </a:p>
      </dgm:t>
    </dgm:pt>
    <dgm:pt modelId="{4C8A3F43-BB65-D74C-8479-EE2840DCCF61}">
      <dgm:prSet phldrT="[Text]" custT="1"/>
      <dgm:spPr/>
      <dgm:t>
        <a:bodyPr/>
        <a:lstStyle/>
        <a:p>
          <a:r>
            <a:rPr lang="en-US" sz="1200" dirty="0" smtClean="0"/>
            <a:t>2020-21</a:t>
          </a:r>
        </a:p>
        <a:p>
          <a:r>
            <a:rPr lang="en-US" sz="1100" dirty="0" smtClean="0"/>
            <a:t>Middle Schools Re-Open</a:t>
          </a:r>
          <a:endParaRPr lang="en-US" sz="1100" dirty="0"/>
        </a:p>
      </dgm:t>
    </dgm:pt>
    <dgm:pt modelId="{71958C3A-27F1-7245-8522-FC15225259E7}" type="sibTrans" cxnId="{A471E6E6-3115-684D-937A-65B9BB82E93E}">
      <dgm:prSet/>
      <dgm:spPr/>
      <dgm:t>
        <a:bodyPr/>
        <a:lstStyle/>
        <a:p>
          <a:endParaRPr lang="en-US"/>
        </a:p>
      </dgm:t>
    </dgm:pt>
    <dgm:pt modelId="{EBE81A18-403E-F341-BDD1-D864AFB2698E}" type="parTrans" cxnId="{A471E6E6-3115-684D-937A-65B9BB82E93E}">
      <dgm:prSet/>
      <dgm:spPr/>
      <dgm:t>
        <a:bodyPr/>
        <a:lstStyle/>
        <a:p>
          <a:endParaRPr lang="en-US"/>
        </a:p>
      </dgm:t>
    </dgm:pt>
    <dgm:pt modelId="{E1C9855B-89B5-224E-B60F-C1607DDBC00D}" type="pres">
      <dgm:prSet presAssocID="{69445CF8-0552-9E41-A535-816ADD1D73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B9E15-201C-BB4E-8132-4FB492F76CC1}" type="pres">
      <dgm:prSet presAssocID="{69445CF8-0552-9E41-A535-816ADD1D7397}" presName="cycle" presStyleCnt="0"/>
      <dgm:spPr/>
    </dgm:pt>
    <dgm:pt modelId="{C197E790-6954-CC40-BF9D-47C7E16C73EF}" type="pres">
      <dgm:prSet presAssocID="{8CBC5E43-A8DB-DA43-AF0A-6E99CD1D2415}" presName="nodeFirstNode" presStyleLbl="node1" presStyleIdx="0" presStyleCnt="5" custScaleX="94992" custScaleY="8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4B03D-C222-BB4A-8743-A3AB8181CC76}" type="pres">
      <dgm:prSet presAssocID="{5AA50F6D-0BA5-1B4C-A79C-6DEDE1158E3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5FA047C-3283-1E42-B5EE-77A6EA432615}" type="pres">
      <dgm:prSet presAssocID="{1DB59C78-A03C-F64C-8944-DED502BD9B21}" presName="nodeFollowingNodes" presStyleLbl="node1" presStyleIdx="1" presStyleCnt="5" custScaleX="130155" custScaleY="111316" custRadScaleRad="126643" custRadScaleInc="7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06335-8B00-224E-9F4C-333E34942630}" type="pres">
      <dgm:prSet presAssocID="{D7E08478-F7B6-9C44-BE33-7F262433FD5A}" presName="nodeFollowingNodes" presStyleLbl="node1" presStyleIdx="2" presStyleCnt="5" custScaleX="112922" custScaleY="108724" custRadScaleRad="120288" custRadScaleInc="-38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58C2D-D46D-5F4E-B90D-654EB416BE75}" type="pres">
      <dgm:prSet presAssocID="{E096E1B9-7F86-2649-BBE1-EA2DF29FD6FA}" presName="nodeFollowingNodes" presStyleLbl="node1" presStyleIdx="3" presStyleCnt="5" custScaleX="120351" custScaleY="93195" custRadScaleRad="127741" custRadScaleInc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7B495-5C9B-B24F-B4A4-D6F91C77D11B}" type="pres">
      <dgm:prSet presAssocID="{4C8A3F43-BB65-D74C-8479-EE2840DCCF61}" presName="nodeFollowingNodes" presStyleLbl="node1" presStyleIdx="4" presStyleCnt="5" custRadScaleRad="124194" custRadScaleInc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F5F4A-AB18-48F3-BF3C-09FF487A08B2}" type="presOf" srcId="{69445CF8-0552-9E41-A535-816ADD1D7397}" destId="{E1C9855B-89B5-224E-B60F-C1607DDBC00D}" srcOrd="0" destOrd="0" presId="urn:microsoft.com/office/officeart/2005/8/layout/cycle3"/>
    <dgm:cxn modelId="{0A15E074-32BC-AE40-91B3-D0D5390A9613}" srcId="{69445CF8-0552-9E41-A535-816ADD1D7397}" destId="{1DB59C78-A03C-F64C-8944-DED502BD9B21}" srcOrd="1" destOrd="0" parTransId="{9562BAC9-AFCB-EB49-BA3F-0DD994C73D71}" sibTransId="{ECD66497-355B-B14F-8692-D743134C9D6F}"/>
    <dgm:cxn modelId="{48FB49E5-454B-4B38-8D1D-942B1841AB5A}" type="presOf" srcId="{4C8A3F43-BB65-D74C-8479-EE2840DCCF61}" destId="{6F67B495-5C9B-B24F-B4A4-D6F91C77D11B}" srcOrd="0" destOrd="0" presId="urn:microsoft.com/office/officeart/2005/8/layout/cycle3"/>
    <dgm:cxn modelId="{2C566C6F-78EF-4C16-9D35-7A81EF12E8EB}" type="presOf" srcId="{8CBC5E43-A8DB-DA43-AF0A-6E99CD1D2415}" destId="{C197E790-6954-CC40-BF9D-47C7E16C73EF}" srcOrd="0" destOrd="0" presId="urn:microsoft.com/office/officeart/2005/8/layout/cycle3"/>
    <dgm:cxn modelId="{81738E1E-6DAE-1B4C-B426-D9C7F068879C}" srcId="{69445CF8-0552-9E41-A535-816ADD1D7397}" destId="{8CBC5E43-A8DB-DA43-AF0A-6E99CD1D2415}" srcOrd="0" destOrd="0" parTransId="{673A860E-C7C4-9544-9C8E-6154278C88D5}" sibTransId="{5AA50F6D-0BA5-1B4C-A79C-6DEDE1158E3F}"/>
    <dgm:cxn modelId="{83488C1A-0B09-7646-A170-CCA6F5C8BEDF}" srcId="{69445CF8-0552-9E41-A535-816ADD1D7397}" destId="{D7E08478-F7B6-9C44-BE33-7F262433FD5A}" srcOrd="2" destOrd="0" parTransId="{C6BDC384-8E2D-BE47-AFC1-4BF652C496E2}" sibTransId="{343A9D61-6BA9-6C48-BF02-FA7C2FA73AE7}"/>
    <dgm:cxn modelId="{45A543A6-1F1D-4DA4-BFA0-04ADDBDF7350}" type="presOf" srcId="{5AA50F6D-0BA5-1B4C-A79C-6DEDE1158E3F}" destId="{17A4B03D-C222-BB4A-8743-A3AB8181CC76}" srcOrd="0" destOrd="0" presId="urn:microsoft.com/office/officeart/2005/8/layout/cycle3"/>
    <dgm:cxn modelId="{113376EB-00CD-4E6B-946D-E73B94983AC6}" type="presOf" srcId="{D7E08478-F7B6-9C44-BE33-7F262433FD5A}" destId="{1FE06335-8B00-224E-9F4C-333E34942630}" srcOrd="0" destOrd="0" presId="urn:microsoft.com/office/officeart/2005/8/layout/cycle3"/>
    <dgm:cxn modelId="{92A0920E-3C3E-4AED-861B-597EE05B00EF}" type="presOf" srcId="{E096E1B9-7F86-2649-BBE1-EA2DF29FD6FA}" destId="{BA458C2D-D46D-5F4E-B90D-654EB416BE75}" srcOrd="0" destOrd="0" presId="urn:microsoft.com/office/officeart/2005/8/layout/cycle3"/>
    <dgm:cxn modelId="{B2F84441-2123-3F4B-A5BA-3087EE75B1DD}" srcId="{69445CF8-0552-9E41-A535-816ADD1D7397}" destId="{E096E1B9-7F86-2649-BBE1-EA2DF29FD6FA}" srcOrd="3" destOrd="0" parTransId="{CEECA8D1-9A0C-0B44-A676-033DE09743E8}" sibTransId="{3B01E488-04EE-2441-92D8-C3EA3476FAAB}"/>
    <dgm:cxn modelId="{EEE722AC-9E00-4213-9744-D2A680965ED5}" type="presOf" srcId="{1DB59C78-A03C-F64C-8944-DED502BD9B21}" destId="{A5FA047C-3283-1E42-B5EE-77A6EA432615}" srcOrd="0" destOrd="0" presId="urn:microsoft.com/office/officeart/2005/8/layout/cycle3"/>
    <dgm:cxn modelId="{A471E6E6-3115-684D-937A-65B9BB82E93E}" srcId="{69445CF8-0552-9E41-A535-816ADD1D7397}" destId="{4C8A3F43-BB65-D74C-8479-EE2840DCCF61}" srcOrd="4" destOrd="0" parTransId="{EBE81A18-403E-F341-BDD1-D864AFB2698E}" sibTransId="{71958C3A-27F1-7245-8522-FC15225259E7}"/>
    <dgm:cxn modelId="{EE863036-0DBF-4F5A-9BC1-A3663BDBF2AD}" type="presParOf" srcId="{E1C9855B-89B5-224E-B60F-C1607DDBC00D}" destId="{A57B9E15-201C-BB4E-8132-4FB492F76CC1}" srcOrd="0" destOrd="0" presId="urn:microsoft.com/office/officeart/2005/8/layout/cycle3"/>
    <dgm:cxn modelId="{EDC21209-8412-4AF2-A805-B1C786329DB6}" type="presParOf" srcId="{A57B9E15-201C-BB4E-8132-4FB492F76CC1}" destId="{C197E790-6954-CC40-BF9D-47C7E16C73EF}" srcOrd="0" destOrd="0" presId="urn:microsoft.com/office/officeart/2005/8/layout/cycle3"/>
    <dgm:cxn modelId="{5F45FD39-99CF-41F0-9039-F8DFBFF35AD1}" type="presParOf" srcId="{A57B9E15-201C-BB4E-8132-4FB492F76CC1}" destId="{17A4B03D-C222-BB4A-8743-A3AB8181CC76}" srcOrd="1" destOrd="0" presId="urn:microsoft.com/office/officeart/2005/8/layout/cycle3"/>
    <dgm:cxn modelId="{13CD143E-8D72-451D-874A-F06556F8A372}" type="presParOf" srcId="{A57B9E15-201C-BB4E-8132-4FB492F76CC1}" destId="{A5FA047C-3283-1E42-B5EE-77A6EA432615}" srcOrd="2" destOrd="0" presId="urn:microsoft.com/office/officeart/2005/8/layout/cycle3"/>
    <dgm:cxn modelId="{BF2977F3-0022-4D22-92EE-6A702F4C3F71}" type="presParOf" srcId="{A57B9E15-201C-BB4E-8132-4FB492F76CC1}" destId="{1FE06335-8B00-224E-9F4C-333E34942630}" srcOrd="3" destOrd="0" presId="urn:microsoft.com/office/officeart/2005/8/layout/cycle3"/>
    <dgm:cxn modelId="{98FE6BDA-0E7C-4087-87CA-F96D88DEF59B}" type="presParOf" srcId="{A57B9E15-201C-BB4E-8132-4FB492F76CC1}" destId="{BA458C2D-D46D-5F4E-B90D-654EB416BE75}" srcOrd="4" destOrd="0" presId="urn:microsoft.com/office/officeart/2005/8/layout/cycle3"/>
    <dgm:cxn modelId="{847B7D67-A021-4C10-B609-550C2606D3D5}" type="presParOf" srcId="{A57B9E15-201C-BB4E-8132-4FB492F76CC1}" destId="{6F67B495-5C9B-B24F-B4A4-D6F91C77D11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B03D-C222-BB4A-8743-A3AB8181CC76}">
      <dsp:nvSpPr>
        <dsp:cNvPr id="0" name=""/>
        <dsp:cNvSpPr/>
      </dsp:nvSpPr>
      <dsp:spPr>
        <a:xfrm>
          <a:off x="1270112" y="-70634"/>
          <a:ext cx="4887133" cy="4887133"/>
        </a:xfrm>
        <a:prstGeom prst="circularArrow">
          <a:avLst>
            <a:gd name="adj1" fmla="val 5544"/>
            <a:gd name="adj2" fmla="val 330680"/>
            <a:gd name="adj3" fmla="val 13891040"/>
            <a:gd name="adj4" fmla="val 173162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97E790-6954-CC40-BF9D-47C7E16C73EF}">
      <dsp:nvSpPr>
        <dsp:cNvPr id="0" name=""/>
        <dsp:cNvSpPr/>
      </dsp:nvSpPr>
      <dsp:spPr>
        <a:xfrm>
          <a:off x="2626754" y="29255"/>
          <a:ext cx="2173849" cy="9369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2016-17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rgbClr val="FF0000"/>
              </a:solidFill>
            </a:rPr>
            <a:t>Early Learning Center Design Phase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chemeClr val="tx2"/>
              </a:solidFill>
            </a:rPr>
            <a:t>North City Renovated as Elementary School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rgbClr val="FF0000"/>
            </a:solidFill>
          </a:endParaRPr>
        </a:p>
      </dsp:txBody>
      <dsp:txXfrm>
        <a:off x="2672493" y="74994"/>
        <a:ext cx="2082371" cy="845495"/>
      </dsp:txXfrm>
    </dsp:sp>
    <dsp:sp modelId="{A5FA047C-3283-1E42-B5EE-77A6EA432615}">
      <dsp:nvSpPr>
        <dsp:cNvPr id="0" name=""/>
        <dsp:cNvSpPr/>
      </dsp:nvSpPr>
      <dsp:spPr>
        <a:xfrm>
          <a:off x="4793859" y="1341669"/>
          <a:ext cx="2978539" cy="1273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2017-18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rgbClr val="FF0000"/>
              </a:solidFill>
            </a:rPr>
            <a:t>Early Learning Center Construction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ELC programs at NC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Parkwood Design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Einstein &amp; Kellogg Design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856036" y="1403846"/>
        <a:ext cx="2854185" cy="1149354"/>
      </dsp:txXfrm>
    </dsp:sp>
    <dsp:sp modelId="{1FE06335-8B00-224E-9F4C-333E34942630}">
      <dsp:nvSpPr>
        <dsp:cNvPr id="0" name=""/>
        <dsp:cNvSpPr/>
      </dsp:nvSpPr>
      <dsp:spPr>
        <a:xfrm>
          <a:off x="4571999" y="3248272"/>
          <a:ext cx="2584169" cy="1244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2018-19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Early Learning Center Opens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70C0"/>
              </a:solidFill>
            </a:rPr>
            <a:t>Parkwood Elementary at North City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Parkwood Construction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Middle School Construction Phase</a:t>
          </a:r>
          <a:endParaRPr lang="en-US" sz="1100" kern="1200" dirty="0"/>
        </a:p>
      </dsp:txBody>
      <dsp:txXfrm>
        <a:off x="4632729" y="3309002"/>
        <a:ext cx="2462709" cy="1122590"/>
      </dsp:txXfrm>
    </dsp:sp>
    <dsp:sp modelId="{BA458C2D-D46D-5F4E-B90D-654EB416BE75}">
      <dsp:nvSpPr>
        <dsp:cNvPr id="0" name=""/>
        <dsp:cNvSpPr/>
      </dsp:nvSpPr>
      <dsp:spPr>
        <a:xfrm>
          <a:off x="0" y="3265208"/>
          <a:ext cx="2754179" cy="1066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2019-20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70C0"/>
              </a:solidFill>
            </a:rPr>
            <a:t>Parkwood Elementary Re-Opens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Middle School Construction Continues</a:t>
          </a:r>
          <a:endParaRPr lang="en-US" sz="1100" kern="1200" dirty="0"/>
        </a:p>
      </dsp:txBody>
      <dsp:txXfrm>
        <a:off x="52056" y="3317264"/>
        <a:ext cx="2650067" cy="962251"/>
      </dsp:txXfrm>
    </dsp:sp>
    <dsp:sp modelId="{6F67B495-5C9B-B24F-B4A4-D6F91C77D11B}">
      <dsp:nvSpPr>
        <dsp:cNvPr id="0" name=""/>
        <dsp:cNvSpPr/>
      </dsp:nvSpPr>
      <dsp:spPr>
        <a:xfrm>
          <a:off x="121707" y="1168406"/>
          <a:ext cx="2288455" cy="1144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2020-21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Middle Schools Re-Open</a:t>
          </a:r>
          <a:endParaRPr lang="en-US" sz="1100" kern="1200" dirty="0"/>
        </a:p>
      </dsp:txBody>
      <dsp:txXfrm>
        <a:off x="177564" y="1224263"/>
        <a:ext cx="2176741" cy="1032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B03D-C222-BB4A-8743-A3AB8181CC76}">
      <dsp:nvSpPr>
        <dsp:cNvPr id="0" name=""/>
        <dsp:cNvSpPr/>
      </dsp:nvSpPr>
      <dsp:spPr>
        <a:xfrm>
          <a:off x="1270112" y="-70634"/>
          <a:ext cx="4887133" cy="4887133"/>
        </a:xfrm>
        <a:prstGeom prst="circularArrow">
          <a:avLst>
            <a:gd name="adj1" fmla="val 5544"/>
            <a:gd name="adj2" fmla="val 330680"/>
            <a:gd name="adj3" fmla="val 13891040"/>
            <a:gd name="adj4" fmla="val 173162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97E790-6954-CC40-BF9D-47C7E16C73EF}">
      <dsp:nvSpPr>
        <dsp:cNvPr id="0" name=""/>
        <dsp:cNvSpPr/>
      </dsp:nvSpPr>
      <dsp:spPr>
        <a:xfrm>
          <a:off x="2626754" y="29255"/>
          <a:ext cx="2173849" cy="9369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2016-17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rgbClr val="FF0000"/>
              </a:solidFill>
            </a:rPr>
            <a:t>Early Learning Center Design Phase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chemeClr val="tx2"/>
              </a:solidFill>
            </a:rPr>
            <a:t>North City Renovated as Elementary School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rgbClr val="FF0000"/>
            </a:solidFill>
          </a:endParaRPr>
        </a:p>
      </dsp:txBody>
      <dsp:txXfrm>
        <a:off x="2672493" y="74994"/>
        <a:ext cx="2082371" cy="845495"/>
      </dsp:txXfrm>
    </dsp:sp>
    <dsp:sp modelId="{A5FA047C-3283-1E42-B5EE-77A6EA432615}">
      <dsp:nvSpPr>
        <dsp:cNvPr id="0" name=""/>
        <dsp:cNvSpPr/>
      </dsp:nvSpPr>
      <dsp:spPr>
        <a:xfrm>
          <a:off x="4793859" y="1341669"/>
          <a:ext cx="2978539" cy="1273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2017-18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rgbClr val="FF0000"/>
              </a:solidFill>
            </a:rPr>
            <a:t>Early Learning Center Construction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ELC programs at </a:t>
          </a:r>
          <a:r>
            <a:rPr lang="en-US" sz="1100" kern="1200" dirty="0" smtClean="0">
              <a:solidFill>
                <a:srgbClr val="FF0000"/>
              </a:solidFill>
            </a:rPr>
            <a:t>North City</a:t>
          </a:r>
          <a:endParaRPr lang="en-US" sz="1100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Parkwood Design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Einstein &amp; Kellogg Design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856036" y="1403846"/>
        <a:ext cx="2854185" cy="1149354"/>
      </dsp:txXfrm>
    </dsp:sp>
    <dsp:sp modelId="{1FE06335-8B00-224E-9F4C-333E34942630}">
      <dsp:nvSpPr>
        <dsp:cNvPr id="0" name=""/>
        <dsp:cNvSpPr/>
      </dsp:nvSpPr>
      <dsp:spPr>
        <a:xfrm>
          <a:off x="4571999" y="3248272"/>
          <a:ext cx="2584169" cy="1244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2018-19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Early Learning Center Opens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70C0"/>
              </a:solidFill>
            </a:rPr>
            <a:t>Parkwood Elementary at North City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Parkwood Construction Phase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Middle School Construction Phase</a:t>
          </a:r>
          <a:endParaRPr lang="en-US" sz="1100" kern="1200" dirty="0"/>
        </a:p>
      </dsp:txBody>
      <dsp:txXfrm>
        <a:off x="4632729" y="3309002"/>
        <a:ext cx="2462709" cy="1122590"/>
      </dsp:txXfrm>
    </dsp:sp>
    <dsp:sp modelId="{BA458C2D-D46D-5F4E-B90D-654EB416BE75}">
      <dsp:nvSpPr>
        <dsp:cNvPr id="0" name=""/>
        <dsp:cNvSpPr/>
      </dsp:nvSpPr>
      <dsp:spPr>
        <a:xfrm>
          <a:off x="0" y="3265208"/>
          <a:ext cx="2754179" cy="1066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2019-20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70C0"/>
              </a:solidFill>
            </a:rPr>
            <a:t>Parkwood Elementary Re-Opens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Middle School Construction Continues</a:t>
          </a:r>
          <a:endParaRPr lang="en-US" sz="1100" kern="1200" dirty="0"/>
        </a:p>
      </dsp:txBody>
      <dsp:txXfrm>
        <a:off x="52056" y="3317264"/>
        <a:ext cx="2650067" cy="962251"/>
      </dsp:txXfrm>
    </dsp:sp>
    <dsp:sp modelId="{6F67B495-5C9B-B24F-B4A4-D6F91C77D11B}">
      <dsp:nvSpPr>
        <dsp:cNvPr id="0" name=""/>
        <dsp:cNvSpPr/>
      </dsp:nvSpPr>
      <dsp:spPr>
        <a:xfrm>
          <a:off x="121707" y="1168406"/>
          <a:ext cx="2288455" cy="1144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2020-21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Middle Schools Re-Open</a:t>
          </a:r>
          <a:endParaRPr lang="en-US" sz="1100" kern="1200" dirty="0"/>
        </a:p>
      </dsp:txBody>
      <dsp:txXfrm>
        <a:off x="177564" y="1224263"/>
        <a:ext cx="2176741" cy="1032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Medium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charset="0"/>
                <a:ea typeface="MS PGothic" charset="-128"/>
              </a:defRPr>
            </a:lvl1pPr>
          </a:lstStyle>
          <a:p>
            <a:pPr>
              <a:defRPr/>
            </a:pPr>
            <a:fld id="{1C5AD795-E82E-4A33-895B-DCDD67E1C4CC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Medium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charset="0"/>
                <a:ea typeface="MS PGothic" charset="-128"/>
              </a:defRPr>
            </a:lvl1pPr>
          </a:lstStyle>
          <a:p>
            <a:pPr>
              <a:defRPr/>
            </a:pPr>
            <a:fld id="{33D9ECD2-041D-4370-8F74-67007979CE81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88051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F71A650-9917-45A7-9107-AAAABA24DA1B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B48CC75-0EDC-4873-9A82-57C7AF4C9170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56307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25038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77522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</a:t>
            </a:r>
          </a:p>
          <a:p>
            <a:r>
              <a:rPr lang="en-US" dirty="0" smtClean="0"/>
              <a:t>List utilities on site </a:t>
            </a:r>
          </a:p>
          <a:p>
            <a:r>
              <a:rPr lang="en-US" dirty="0" smtClean="0"/>
              <a:t>Discuss</a:t>
            </a:r>
            <a:r>
              <a:rPr lang="en-US" baseline="0" dirty="0" smtClean="0"/>
              <a:t> access points</a:t>
            </a:r>
          </a:p>
          <a:p>
            <a:r>
              <a:rPr lang="en-US" baseline="0" dirty="0" smtClean="0"/>
              <a:t>Discuss what the City of Shoreline will be doing in ROW and with utilities during construction</a:t>
            </a:r>
          </a:p>
          <a:p>
            <a:r>
              <a:rPr lang="en-US" baseline="0" dirty="0" smtClean="0"/>
              <a:t>Mention careful coordination of shutdowns, etc. due to multi uses of ball fields and elementary school by surrounding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8249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49282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r>
              <a:rPr lang="en-US" baseline="0" dirty="0" smtClean="0"/>
              <a:t>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15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38788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1923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8665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r>
              <a:rPr lang="en-US" baseline="0" dirty="0" smtClean="0"/>
              <a:t>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18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411798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19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062690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20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80620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21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4931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Marla:</a:t>
            </a:r>
            <a:r>
              <a:rPr lang="en-US" baseline="0" dirty="0" smtClean="0"/>
              <a:t> Focus on bond issue and timeframe and how it relates to capacity and enrollment being full at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32336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HH to present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NOTES: 1. Building the Early Learning Center first addresses our school that ranked lowest on the Building Condition Assessment and frees up classrooms at MP in 2017-18.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	2. Parkwood opening adds more classroom capacity in Fall 2019 at new PW and at North City.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	3. Not having a middle school transition site may be unrealistic.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	4. Efficient use of resources for design/construction – single purpose uses of remodeling/construction projects.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9pPr>
          </a:lstStyle>
          <a:p>
            <a:fld id="{D7E47C1C-0930-420A-A6B9-703FDE78053A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Marla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56718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Marla</a:t>
            </a:r>
            <a:r>
              <a:rPr lang="en-US" baseline="0" dirty="0" smtClean="0"/>
              <a:t>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9683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8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3395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9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41091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utilities on site </a:t>
            </a:r>
          </a:p>
          <a:p>
            <a:r>
              <a:rPr lang="en-US" dirty="0" smtClean="0"/>
              <a:t>Discuss</a:t>
            </a:r>
            <a:r>
              <a:rPr lang="en-US" baseline="0" dirty="0" smtClean="0"/>
              <a:t> access points</a:t>
            </a:r>
          </a:p>
          <a:p>
            <a:r>
              <a:rPr lang="en-US" baseline="0" dirty="0" smtClean="0"/>
              <a:t>Discuss what the City of Shoreline will be doing in ROW and with utilities during construction</a:t>
            </a:r>
          </a:p>
          <a:p>
            <a:r>
              <a:rPr lang="en-US" baseline="0" dirty="0" smtClean="0"/>
              <a:t>Mention careful coordination of shutdowns, etc. due to multi uses of ball fields and elementary school by surrounding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8CC75-0EDC-4873-9A82-57C7AF4C9170}" type="slidenum">
              <a:rPr lang="en-US" altLang="x-none" smtClean="0"/>
              <a:pPr>
                <a:defRPr/>
              </a:pPr>
              <a:t>10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34070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HH to present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NOTES: 1. Building the Early Learning Center first addresses our school that ranked lowest on the Building Condition Assessment and frees up classrooms at MP in 2017-18.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	2. Parkwood opening adds more classroom capacity in Fall 2019 at new PW and at North City.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	3. Not having a middle school transition site may be unrealistic.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	4. Efficient use of resources for design/construction – single purpose uses of remodeling/construction projects.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9pPr>
          </a:lstStyle>
          <a:p>
            <a:fld id="{D7E47C1C-0930-420A-A6B9-703FDE78053A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DD3-DF25-419F-A2A1-C0ACE80994DB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61B6-AE3B-48AB-8CA4-FCCEA563FC12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210044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BB04-D274-470C-A4F3-6637DEEDFC99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CEB4E-AFC0-47E9-8747-97F8B5C869D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2906560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22E2-C337-4825-989F-3C5D3567DD41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9464A6-1241-4DCD-A872-F5D7758F9ABD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7875582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EE48-59C2-4B16-9F7C-A30190A190BC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8FD3-87C6-4F0A-8AB0-FE9858D91DB9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67946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E737BD-0148-43B0-A9A9-1626BA882D80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E2F6EA2-5444-4D89-A56E-1FC1ED62E0DF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6465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615A-AAEB-4BEB-B9C1-46B92643500D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4500-E3CB-4DD1-9AB6-96A1B3E0D898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3183119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542A-67E2-40BB-A6D1-0BA0DA8A33D6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688E-87B8-4BC5-A60D-6BD4BBDBABEA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2630843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A4A9-604D-415C-AFE9-7DD690D6A158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12C7-8C65-4397-8241-EE0BC7CEA4BA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042768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BAD3-A62C-43F7-A5FF-C7F59B4D4ED6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B762-2B16-425F-9F01-7BBC8448847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6724363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E768-EA3A-4EC7-9ECE-5410FBE71443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AE5210-802B-466C-9E95-1B6C24211021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2054322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B6E8-6F7B-447D-A6EE-0F05EA3E83D8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20D7-DC9D-4A9D-B468-01542E272B6A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550564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Franklin Gothic Medium" charset="0"/>
                <a:ea typeface="MS PGothic" charset="-128"/>
              </a:defRPr>
            </a:lvl1pPr>
          </a:lstStyle>
          <a:p>
            <a:pPr>
              <a:defRPr/>
            </a:pPr>
            <a:fld id="{4DC6135C-A635-43C3-8C21-975C438E2F33}" type="datetimeFigureOut">
              <a:rPr lang="en-US" altLang="x-none"/>
              <a:pPr>
                <a:defRPr/>
              </a:pPr>
              <a:t>5/24/2017</a:t>
            </a:fld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Franklin Gothic Medium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Franklin Gothic Medium" charset="0"/>
                <a:ea typeface="MS PGothic" charset="-128"/>
              </a:defRPr>
            </a:lvl1pPr>
          </a:lstStyle>
          <a:p>
            <a:pPr>
              <a:defRPr/>
            </a:pPr>
            <a:fld id="{188917FC-6E23-4662-91C4-0D1B9EFDF8CF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2" r:id="rId3"/>
    <p:sldLayoutId id="2147483898" r:id="rId4"/>
    <p:sldLayoutId id="2147483899" r:id="rId5"/>
    <p:sldLayoutId id="2147483900" r:id="rId6"/>
    <p:sldLayoutId id="2147483903" r:id="rId7"/>
    <p:sldLayoutId id="2147483904" r:id="rId8"/>
    <p:sldLayoutId id="2147483905" r:id="rId9"/>
    <p:sldLayoutId id="2147483901" r:id="rId10"/>
    <p:sldLayoutId id="214748390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" panose="05000000000000000000" pitchFamily="2" charset="2"/>
        <a:buChar char="§"/>
        <a:defRPr sz="1600" kern="1200" spc="1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968C8C"/>
        </a:buClr>
        <a:buFont typeface="Wingdings" panose="05000000000000000000" pitchFamily="2" charset="2"/>
        <a:buChar char="§"/>
        <a:defRPr sz="1300" kern="1200" spc="1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86025"/>
            <a:ext cx="7725486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cap="none" dirty="0" smtClean="0"/>
              <a:t>EARLY LEARNING </a:t>
            </a:r>
            <a:r>
              <a:rPr lang="en-US" altLang="en-US" cap="none" dirty="0" smtClean="0"/>
              <a:t>CENTER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r>
              <a:rPr lang="en-US" altLang="en-US" sz="2400" cap="none" dirty="0" smtClean="0"/>
              <a:t>GC/CM </a:t>
            </a:r>
            <a:r>
              <a:rPr lang="en-US" altLang="en-US" sz="2400" cap="none" dirty="0" smtClean="0"/>
              <a:t>APPLICATION </a:t>
            </a:r>
            <a:r>
              <a:rPr lang="en-US" altLang="en-US" sz="2400" cap="none" dirty="0" smtClean="0"/>
              <a:t>TO THE </a:t>
            </a:r>
            <a:r>
              <a:rPr lang="en-US" altLang="en-US" sz="2400" cap="none" dirty="0" smtClean="0"/>
              <a:t>PRC</a:t>
            </a:r>
            <a:br>
              <a:rPr lang="en-US" altLang="en-US" sz="2400" cap="none" dirty="0" smtClean="0"/>
            </a:br>
            <a:r>
              <a:rPr lang="en-US" altLang="en-US" sz="2400" cap="none" dirty="0" smtClean="0"/>
              <a:t/>
            </a:r>
            <a:br>
              <a:rPr lang="en-US" altLang="en-US" sz="2400" cap="none" dirty="0" smtClean="0"/>
            </a:br>
            <a:r>
              <a:rPr lang="en-US" altLang="en-US" sz="1800" cap="none" dirty="0" smtClean="0"/>
              <a:t>SHORELINE </a:t>
            </a:r>
            <a:r>
              <a:rPr lang="en-US" altLang="en-US" sz="1800" cap="none" dirty="0"/>
              <a:t>SCHOOL DISTRICT</a:t>
            </a:r>
            <a:br>
              <a:rPr lang="en-US" altLang="en-US" sz="1800" cap="none" dirty="0"/>
            </a:br>
            <a:r>
              <a:rPr lang="en-US" altLang="en-US" sz="1800" cap="none" dirty="0"/>
              <a:t>May 25, 2017</a:t>
            </a:r>
            <a:r>
              <a:rPr lang="en-US" altLang="en-US" sz="2400" cap="none" dirty="0"/>
              <a:t/>
            </a:r>
            <a:br>
              <a:rPr lang="en-US" altLang="en-US" sz="2400" cap="none" dirty="0"/>
            </a:br>
            <a:r>
              <a:rPr lang="en-US" altLang="en-US" sz="2400" cap="none" dirty="0"/>
              <a:t/>
            </a:r>
            <a:br>
              <a:rPr lang="en-US" altLang="en-US" sz="2400" cap="none" dirty="0"/>
            </a:br>
            <a:endParaRPr lang="en-US" altLang="en-US" sz="2400" cap="none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arame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ah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396" y="138446"/>
            <a:ext cx="8560869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+mj-ea"/>
                <a:cs typeface="+mj-cs"/>
              </a:rPr>
              <a:t>OCCUPIED FACILITY</a:t>
            </a:r>
            <a:endParaRPr lang="en-US" altLang="en-US" dirty="0"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4898" y="1192546"/>
            <a:ext cx="8560868" cy="5468136"/>
            <a:chOff x="256397" y="1192546"/>
            <a:chExt cx="8560868" cy="5468136"/>
          </a:xfrm>
        </p:grpSpPr>
        <p:grpSp>
          <p:nvGrpSpPr>
            <p:cNvPr id="26" name="Group 25"/>
            <p:cNvGrpSpPr/>
            <p:nvPr/>
          </p:nvGrpSpPr>
          <p:grpSpPr>
            <a:xfrm>
              <a:off x="256397" y="1192546"/>
              <a:ext cx="8560868" cy="5468136"/>
              <a:chOff x="1090863" y="1362806"/>
              <a:chExt cx="6906659" cy="46986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811" y="1362806"/>
                <a:ext cx="6611604" cy="46986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8474" y="3087594"/>
                <a:ext cx="676715" cy="682811"/>
              </a:xfrm>
              <a:prstGeom prst="rect">
                <a:avLst/>
              </a:prstGeom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5133404" y="2984499"/>
                <a:ext cx="639233" cy="444500"/>
              </a:xfrm>
              <a:prstGeom prst="roundRect">
                <a:avLst/>
              </a:prstGeom>
              <a:solidFill>
                <a:srgbClr val="FFFF00">
                  <a:alpha val="28000"/>
                </a:srgbClr>
              </a:solidFill>
              <a:ln w="381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1379" y="4403977"/>
                <a:ext cx="402371" cy="4389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90863" y="2042555"/>
                <a:ext cx="1892969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Maintain </a:t>
                </a:r>
                <a:r>
                  <a:rPr lang="en-US" sz="1600" b="1" dirty="0" smtClean="0"/>
                  <a:t>Operation</a:t>
                </a:r>
                <a:endParaRPr lang="en-US" sz="1600" b="1" dirty="0"/>
              </a:p>
            </p:txBody>
          </p:sp>
          <p:cxnSp>
            <p:nvCxnSpPr>
              <p:cNvPr id="13" name="Straight Arrow Connector 12"/>
              <p:cNvCxnSpPr>
                <a:stCxn id="8" idx="2"/>
              </p:cNvCxnSpPr>
              <p:nvPr/>
            </p:nvCxnSpPr>
            <p:spPr>
              <a:xfrm>
                <a:off x="2037348" y="2381109"/>
                <a:ext cx="1568115" cy="44084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772637" y="1646966"/>
                <a:ext cx="1579936" cy="2909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Maintain </a:t>
                </a:r>
                <a:r>
                  <a:rPr lang="en-US" sz="1600" b="1" dirty="0" smtClean="0"/>
                  <a:t>Operation</a:t>
                </a:r>
                <a:endParaRPr lang="en-US" sz="1600" b="1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956328" y="1999998"/>
                <a:ext cx="1509920" cy="73357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104553" y="3600425"/>
                <a:ext cx="1892969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Maintain </a:t>
                </a:r>
                <a:r>
                  <a:rPr lang="en-US" sz="1600" b="1" dirty="0" smtClean="0"/>
                  <a:t>Access</a:t>
                </a:r>
                <a:endParaRPr lang="en-US" sz="1600" b="1" dirty="0"/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flipH="1" flipV="1">
                <a:off x="5428553" y="3299957"/>
                <a:ext cx="676000" cy="46974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6" idx="1"/>
              </p:cNvCxnSpPr>
              <p:nvPr/>
            </p:nvCxnSpPr>
            <p:spPr>
              <a:xfrm flipH="1" flipV="1">
                <a:off x="4683751" y="3469519"/>
                <a:ext cx="1420802" cy="30018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6" idx="1"/>
              </p:cNvCxnSpPr>
              <p:nvPr/>
            </p:nvCxnSpPr>
            <p:spPr>
              <a:xfrm flipH="1">
                <a:off x="4562613" y="3769702"/>
                <a:ext cx="1541940" cy="81023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Snip Single Corner Rectangle 26"/>
            <p:cNvSpPr/>
            <p:nvPr/>
          </p:nvSpPr>
          <p:spPr>
            <a:xfrm>
              <a:off x="4475747" y="3841911"/>
              <a:ext cx="1453415" cy="1461610"/>
            </a:xfrm>
            <a:prstGeom prst="snip1Rect">
              <a:avLst>
                <a:gd name="adj" fmla="val 0"/>
              </a:avLst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3671" y="4111051"/>
              <a:ext cx="13282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Early Learning Center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11900" y="2246646"/>
              <a:ext cx="21524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Street improvements</a:t>
              </a:r>
              <a:endParaRPr lang="en-US" sz="16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5983457" y="2592198"/>
              <a:ext cx="1088180" cy="3473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343024" y="3620567"/>
            <a:ext cx="2483728" cy="1801917"/>
            <a:chOff x="1343024" y="3620567"/>
            <a:chExt cx="2483728" cy="1801917"/>
          </a:xfrm>
        </p:grpSpPr>
        <p:sp>
          <p:nvSpPr>
            <p:cNvPr id="3" name="TextBox 2"/>
            <p:cNvSpPr txBox="1"/>
            <p:nvPr/>
          </p:nvSpPr>
          <p:spPr>
            <a:xfrm>
              <a:off x="2965450" y="3620567"/>
              <a:ext cx="861302" cy="33855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Shorewood HS Athletic Fields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3024" y="5268596"/>
              <a:ext cx="62547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" dirty="0" smtClean="0">
                  <a:solidFill>
                    <a:schemeClr val="accent6"/>
                  </a:solidFill>
                </a:rPr>
                <a:t>PEDESTRIAN PATHS</a:t>
              </a:r>
              <a:endParaRPr lang="en-US" sz="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3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4067"/>
            <a:ext cx="8382000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cap="none" dirty="0" smtClean="0"/>
              <a:t>COMPLEX </a:t>
            </a:r>
            <a:r>
              <a:rPr lang="en-US" altLang="en-US" cap="none" dirty="0" smtClean="0"/>
              <a:t>SCHEDULING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857286"/>
              </p:ext>
            </p:extLst>
          </p:nvPr>
        </p:nvGraphicFramePr>
        <p:xfrm>
          <a:off x="685800" y="1325794"/>
          <a:ext cx="7772400" cy="491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rametri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ahl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0"/>
          <a:stretch>
            <a:fillRect/>
          </a:stretch>
        </p:blipFill>
        <p:spPr bwMode="auto">
          <a:xfrm>
            <a:off x="4016375" y="6126163"/>
            <a:ext cx="9715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3699932" y="3911600"/>
            <a:ext cx="1533737" cy="544504"/>
          </a:xfrm>
          <a:prstGeom prst="borderCallout2">
            <a:avLst>
              <a:gd name="adj1" fmla="val 102083"/>
              <a:gd name="adj2" fmla="val 71764"/>
              <a:gd name="adj3" fmla="val 117824"/>
              <a:gd name="adj4" fmla="val 82848"/>
              <a:gd name="adj5" fmla="val 171805"/>
              <a:gd name="adj6" fmla="val 1188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ELC must be complete by </a:t>
            </a:r>
            <a:r>
              <a:rPr lang="en-US" sz="1100" dirty="0" smtClean="0">
                <a:solidFill>
                  <a:srgbClr val="FF0000"/>
                </a:solidFill>
              </a:rPr>
              <a:t>August 2018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  <a:cs typeface="+mj-cs"/>
              </a:rPr>
              <a:t>Complex Scheduling</a:t>
            </a:r>
            <a:br>
              <a:rPr lang="en-US" sz="2400" dirty="0" smtClean="0">
                <a:ea typeface="+mj-ea"/>
                <a:cs typeface="+mj-cs"/>
              </a:rPr>
            </a:br>
            <a:r>
              <a:rPr lang="en-US" sz="2400" dirty="0" smtClean="0"/>
              <a:t>GC/CM </a:t>
            </a:r>
            <a:r>
              <a:rPr lang="en-US" sz="2400" dirty="0"/>
              <a:t>Involvement is </a:t>
            </a:r>
            <a:r>
              <a:rPr lang="en-US" sz="2400" dirty="0" err="1"/>
              <a:t>criticAL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85850" y="1444380"/>
            <a:ext cx="6770424" cy="442326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Snip Single Corner Rectangle 8"/>
          <p:cNvSpPr/>
          <p:nvPr/>
        </p:nvSpPr>
        <p:spPr>
          <a:xfrm>
            <a:off x="3234088" y="4902200"/>
            <a:ext cx="2415942" cy="661202"/>
          </a:xfrm>
          <a:prstGeom prst="snip1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3818222" y="2906829"/>
            <a:ext cx="1831808" cy="1794063"/>
          </a:xfrm>
          <a:prstGeom prst="snip1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2" y="1225244"/>
            <a:ext cx="6574169" cy="45974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8" y="5931491"/>
            <a:ext cx="8321761" cy="780356"/>
          </a:xfrm>
          <a:prstGeom prst="rect">
            <a:avLst/>
          </a:prstGeom>
        </p:spPr>
      </p:pic>
      <p:sp>
        <p:nvSpPr>
          <p:cNvPr id="5" name="Snip Single Corner Rectangle 4"/>
          <p:cNvSpPr/>
          <p:nvPr/>
        </p:nvSpPr>
        <p:spPr>
          <a:xfrm>
            <a:off x="1399212" y="3675142"/>
            <a:ext cx="4558825" cy="519763"/>
          </a:xfrm>
          <a:prstGeom prst="snip1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1399212" y="2682680"/>
            <a:ext cx="3403793" cy="204900"/>
          </a:xfrm>
          <a:prstGeom prst="snip1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1379961" y="2117423"/>
            <a:ext cx="2624147" cy="204900"/>
          </a:xfrm>
          <a:prstGeom prst="snip1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117600" y="1032009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endParaRPr lang="en-US" sz="2400" dirty="0"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447"/>
            <a:ext cx="8382000" cy="1054100"/>
          </a:xfrm>
        </p:spPr>
        <p:txBody>
          <a:bodyPr/>
          <a:lstStyle/>
          <a:p>
            <a:pPr algn="l"/>
            <a:r>
              <a:rPr lang="en-US" sz="2800" dirty="0" smtClean="0"/>
              <a:t>GC/CM </a:t>
            </a:r>
            <a:r>
              <a:rPr lang="en-US" sz="2800" dirty="0"/>
              <a:t>Involvement is </a:t>
            </a:r>
            <a:r>
              <a:rPr lang="en-US" sz="2800" dirty="0" err="1"/>
              <a:t>criticAL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4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1423165"/>
            <a:ext cx="3549513" cy="433579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19840" y="1277752"/>
            <a:ext cx="4339522" cy="4732307"/>
          </a:xfrm>
        </p:spPr>
        <p:txBody>
          <a:bodyPr>
            <a:norm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igh </a:t>
            </a:r>
            <a:r>
              <a:rPr lang="en-US" sz="1400" dirty="0"/>
              <a:t>volumes of parent-vehicle </a:t>
            </a:r>
            <a:r>
              <a:rPr lang="en-US" sz="1400" dirty="0" smtClean="0"/>
              <a:t>drop-off (AM)/pick-up (PM) </a:t>
            </a:r>
            <a:r>
              <a:rPr lang="en-US" sz="1400" dirty="0"/>
              <a:t>for enrollment level compared to typical rates</a:t>
            </a:r>
          </a:p>
          <a:p>
            <a:pPr lvl="1"/>
            <a:r>
              <a:rPr lang="en-US" sz="1000" dirty="0" smtClean="0"/>
              <a:t>Peak </a:t>
            </a:r>
            <a:r>
              <a:rPr lang="en-US" sz="1000" dirty="0"/>
              <a:t>flow of students </a:t>
            </a:r>
            <a:r>
              <a:rPr lang="en-US" sz="1000" dirty="0" smtClean="0"/>
              <a:t>arriving:  8:50 </a:t>
            </a:r>
            <a:r>
              <a:rPr lang="en-US" sz="1000" dirty="0"/>
              <a:t>and 9:10 </a:t>
            </a:r>
            <a:r>
              <a:rPr lang="en-US" sz="1000" dirty="0" smtClean="0"/>
              <a:t>A.M</a:t>
            </a:r>
          </a:p>
          <a:p>
            <a:pPr lvl="1"/>
            <a:r>
              <a:rPr lang="en-US" sz="1000" dirty="0" smtClean="0"/>
              <a:t>Peak </a:t>
            </a:r>
            <a:r>
              <a:rPr lang="en-US" sz="1000" dirty="0"/>
              <a:t>afternoon </a:t>
            </a:r>
            <a:r>
              <a:rPr lang="en-US" sz="1000" dirty="0" smtClean="0"/>
              <a:t>pick-up: 3:15 </a:t>
            </a:r>
            <a:r>
              <a:rPr lang="en-US" sz="1000" dirty="0"/>
              <a:t>and 3:45 </a:t>
            </a:r>
            <a:r>
              <a:rPr lang="en-US" sz="1000" dirty="0" smtClean="0"/>
              <a:t>P.M.</a:t>
            </a:r>
          </a:p>
          <a:p>
            <a:pPr lvl="1"/>
            <a:r>
              <a:rPr lang="en-US" sz="1000" dirty="0" smtClean="0"/>
              <a:t>Primary </a:t>
            </a:r>
            <a:r>
              <a:rPr lang="en-US" sz="1000" dirty="0"/>
              <a:t>loading </a:t>
            </a:r>
            <a:r>
              <a:rPr lang="en-US" sz="1000" dirty="0" smtClean="0"/>
              <a:t>zone (460’ long) </a:t>
            </a:r>
            <a:r>
              <a:rPr lang="en-US" sz="1000" dirty="0"/>
              <a:t>where most parents unloaded/loaded in AM and </a:t>
            </a:r>
            <a:r>
              <a:rPr lang="en-US" sz="1000" dirty="0" smtClean="0"/>
              <a:t>PM.</a:t>
            </a:r>
            <a:endParaRPr lang="en-US" sz="1000" dirty="0"/>
          </a:p>
          <a:p>
            <a:pPr lvl="1"/>
            <a:r>
              <a:rPr lang="en-US" sz="1000" dirty="0" smtClean="0"/>
              <a:t>Loading </a:t>
            </a:r>
            <a:r>
              <a:rPr lang="en-US" sz="1000" dirty="0"/>
              <a:t>zone tends to fill up completely about 20 minutes before students are </a:t>
            </a:r>
            <a:r>
              <a:rPr lang="en-US" sz="1000" dirty="0" smtClean="0"/>
              <a:t>dismissed in PM</a:t>
            </a:r>
            <a:endParaRPr lang="en-US" sz="1000" dirty="0"/>
          </a:p>
          <a:p>
            <a:r>
              <a:rPr lang="en-US" sz="1400" dirty="0"/>
              <a:t>Queuing of vehicles on southbound Meridian could impact construction deliveries and access to </a:t>
            </a:r>
            <a:r>
              <a:rPr lang="en-US" sz="1400" dirty="0" smtClean="0"/>
              <a:t>site</a:t>
            </a:r>
          </a:p>
          <a:p>
            <a:pPr lvl="1"/>
            <a:r>
              <a:rPr lang="en-US" sz="1000" dirty="0" smtClean="0"/>
              <a:t>Limited adjacent areas where parents can wait in PM prior to picking up students</a:t>
            </a:r>
          </a:p>
          <a:p>
            <a:r>
              <a:rPr lang="en-US" sz="1400" dirty="0" smtClean="0"/>
              <a:t>Seasonal events, baseball games, and community gatherings will be occurring at the ball fields and elementary school</a:t>
            </a:r>
          </a:p>
          <a:p>
            <a:r>
              <a:rPr lang="en-US" sz="1400" dirty="0" smtClean="0"/>
              <a:t>City of Shoreline will be commencing ROW utilities and roadway work during the summer of </a:t>
            </a:r>
            <a:r>
              <a:rPr lang="en-US" sz="1400" dirty="0" smtClean="0"/>
              <a:t>2017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>
                <a:solidFill>
                  <a:schemeClr val="tx2"/>
                </a:solidFill>
              </a:rPr>
              <a:t>Sound Transit Lynnwood Link</a:t>
            </a:r>
            <a:endParaRPr lang="en-US" sz="1400" dirty="0">
              <a:solidFill>
                <a:schemeClr val="tx2"/>
              </a:solidFill>
            </a:endParaRPr>
          </a:p>
          <a:p>
            <a:pPr lvl="1"/>
            <a:endParaRPr lang="en-US" sz="1400" spc="150" dirty="0">
              <a:cs typeface="MS PGothic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Complex </a:t>
            </a:r>
            <a:r>
              <a:rPr lang="en-US" sz="2800" dirty="0"/>
              <a:t>or </a:t>
            </a:r>
            <a:r>
              <a:rPr lang="en-US" sz="2800" dirty="0" smtClean="0"/>
              <a:t>technical environment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01" y="5905113"/>
            <a:ext cx="832176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86025"/>
            <a:ext cx="6324600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2400" cap="none" dirty="0" smtClean="0"/>
              <a:t>Management </a:t>
            </a:r>
            <a:r>
              <a:rPr lang="en-US" altLang="en-US" sz="2400" cap="none" dirty="0"/>
              <a:t>and </a:t>
            </a:r>
            <a:r>
              <a:rPr lang="en-US" altLang="en-US" sz="2400" cap="none" dirty="0" smtClean="0"/>
              <a:t>Funding</a:t>
            </a:r>
            <a:endParaRPr lang="en-US" altLang="en-US" sz="2400" cap="none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34535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413361" y="595959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98" y="588498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75329"/>
            <a:ext cx="3863741" cy="4406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Project is fully funded by February 14, 2017 </a:t>
            </a:r>
            <a:r>
              <a:rPr lang="en-US" dirty="0"/>
              <a:t>B</a:t>
            </a:r>
            <a:r>
              <a:rPr lang="en-US" dirty="0" smtClean="0"/>
              <a:t>ond </a:t>
            </a:r>
            <a:r>
              <a:rPr lang="en-US" dirty="0" smtClean="0"/>
              <a:t>Issue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Budget </a:t>
            </a:r>
            <a:r>
              <a:rPr lang="en-US" dirty="0" smtClean="0"/>
              <a:t>includes adequate contingencies</a:t>
            </a:r>
          </a:p>
          <a:p>
            <a:pPr lvl="1"/>
            <a:r>
              <a:rPr lang="en-US" dirty="0" smtClean="0"/>
              <a:t>GC/CM </a:t>
            </a:r>
            <a:r>
              <a:rPr lang="en-US" dirty="0" smtClean="0"/>
              <a:t>Contingency 	</a:t>
            </a:r>
          </a:p>
          <a:p>
            <a:pPr marL="365125" lvl="1" indent="0">
              <a:buNone/>
            </a:pPr>
            <a:r>
              <a:rPr lang="en-US" dirty="0"/>
              <a:t>	</a:t>
            </a:r>
            <a:r>
              <a:rPr lang="en-US" dirty="0" smtClean="0"/>
              <a:t>$</a:t>
            </a:r>
            <a:r>
              <a:rPr lang="en-US" dirty="0"/>
              <a:t>0.4m (3%) </a:t>
            </a:r>
            <a:endParaRPr lang="en-US" dirty="0" smtClean="0"/>
          </a:p>
          <a:p>
            <a:pPr lvl="1"/>
            <a:r>
              <a:rPr lang="en-US" dirty="0" smtClean="0"/>
              <a:t>Owner </a:t>
            </a:r>
            <a:r>
              <a:rPr lang="en-US" dirty="0" smtClean="0"/>
              <a:t>Construction Contingency 		$</a:t>
            </a:r>
            <a:r>
              <a:rPr lang="en-US" dirty="0"/>
              <a:t>1.1m (7%)</a:t>
            </a:r>
            <a:endParaRPr lang="en-US" dirty="0" smtClean="0"/>
          </a:p>
          <a:p>
            <a:pPr lvl="1"/>
            <a:r>
              <a:rPr lang="en-US" dirty="0" smtClean="0"/>
              <a:t>Owner Project &amp; Program Contingencies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$</a:t>
            </a:r>
            <a:r>
              <a:rPr lang="en-US" dirty="0"/>
              <a:t>0.4m (3%)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GC/CM will be on board at beginning of Design Development</a:t>
            </a:r>
          </a:p>
          <a:p>
            <a:pPr lvl="1"/>
            <a:r>
              <a:rPr lang="en-US" dirty="0" smtClean="0"/>
              <a:t>Mini-MACCs will allow final MACC to be negotiated in late Fall 2017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Budget, Funding &amp;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2" y="5887530"/>
            <a:ext cx="8321761" cy="7803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66121" y="3955983"/>
            <a:ext cx="3625567" cy="2106388"/>
            <a:chOff x="4431322" y="1843072"/>
            <a:chExt cx="3938792" cy="2573299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1322" y="1843072"/>
              <a:ext cx="3938792" cy="2573299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Snip Single Corner Rectangle 6"/>
            <p:cNvSpPr/>
            <p:nvPr/>
          </p:nvSpPr>
          <p:spPr>
            <a:xfrm>
              <a:off x="5186680" y="2073709"/>
              <a:ext cx="355600" cy="2208731"/>
            </a:xfrm>
            <a:prstGeom prst="snip1Rect">
              <a:avLst>
                <a:gd name="adj" fmla="val 0"/>
              </a:avLst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8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ORGANIZATIONAL CHART</a:t>
            </a:r>
            <a:endParaRPr lang="en-US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761" t="18207" r="7780" b="3522"/>
          <a:stretch/>
        </p:blipFill>
        <p:spPr>
          <a:xfrm>
            <a:off x="2286002" y="1269190"/>
            <a:ext cx="4267330" cy="456487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50038" y="3320716"/>
            <a:ext cx="1618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chemeClr val="accent6"/>
                </a:solidFill>
              </a:rPr>
              <a:t>Parametrix staff available to increase involvement as needed</a:t>
            </a:r>
            <a:endParaRPr lang="en-US" sz="7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06304"/>
            <a:ext cx="8407400" cy="48799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800" b="1" dirty="0">
                <a:ea typeface="MS PGothic" charset="-128"/>
              </a:rPr>
              <a:t>Marla Miller</a:t>
            </a:r>
            <a:r>
              <a:rPr lang="en-US" altLang="x-none" sz="1800" dirty="0">
                <a:latin typeface="Franklin Gothic Book" charset="0"/>
                <a:ea typeface="MS PGothic" charset="-128"/>
              </a:rPr>
              <a:t>, Shoreline Public Schools Deputy Superintendent</a:t>
            </a:r>
          </a:p>
          <a:p>
            <a:pPr marL="604838" lvl="1" indent="-285750">
              <a:lnSpc>
                <a:spcPct val="80000"/>
              </a:lnSpc>
              <a:defRPr/>
            </a:pP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20+ years experience in school construction</a:t>
            </a:r>
          </a:p>
          <a:p>
            <a:pPr marL="604838" lvl="1" indent="-285750">
              <a:lnSpc>
                <a:spcPct val="80000"/>
              </a:lnSpc>
              <a:defRPr/>
            </a:pP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GC/CM experience </a:t>
            </a:r>
            <a:r>
              <a:rPr lang="mr-IN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–</a:t>
            </a: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 Meadowdale Middle School, Edmonds S.D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.</a:t>
            </a:r>
            <a:b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</a:br>
            <a:endParaRPr lang="en-US" altLang="x-none" spc="150" dirty="0">
              <a:latin typeface="Franklin Gothic Book" charset="0"/>
              <a:ea typeface="MS PGothic" charset="-128"/>
              <a:cs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800" b="1" dirty="0">
                <a:ea typeface="MS PGothic" charset="-128"/>
              </a:rPr>
              <a:t>Michael Romero</a:t>
            </a:r>
            <a:r>
              <a:rPr lang="en-US" altLang="x-none" sz="1800" dirty="0">
                <a:latin typeface="Franklin Gothic Book" charset="0"/>
                <a:ea typeface="MS PGothic" charset="-128"/>
              </a:rPr>
              <a:t>, Shoreline Public Schools Project </a:t>
            </a:r>
            <a:r>
              <a:rPr lang="en-US" altLang="x-none" sz="1800" dirty="0" smtClean="0">
                <a:latin typeface="Franklin Gothic Book" charset="0"/>
                <a:ea typeface="MS PGothic" charset="-128"/>
              </a:rPr>
              <a:t>Manager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18+ years experience in school and public 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construction</a:t>
            </a:r>
            <a:endParaRPr lang="en-US" altLang="x-none" spc="150" dirty="0">
              <a:latin typeface="Franklin Gothic Book" charset="0"/>
              <a:ea typeface="MS PGothic" charset="-128"/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Completed </a:t>
            </a: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AGC UW GC/CM 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workshop</a:t>
            </a:r>
            <a:b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</a:br>
            <a:endParaRPr lang="en-US" altLang="x-none" spc="150" dirty="0">
              <a:latin typeface="Franklin Gothic Book" charset="0"/>
              <a:ea typeface="MS PGothic" charset="-128"/>
              <a:cs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800" b="1" dirty="0" smtClean="0">
                <a:ea typeface="MS PGothic" charset="-128"/>
              </a:rPr>
              <a:t>Dan Stevens</a:t>
            </a:r>
            <a:r>
              <a:rPr lang="en-US" altLang="x-none" sz="1800" dirty="0" smtClean="0">
                <a:latin typeface="Franklin Gothic Book" charset="0"/>
                <a:ea typeface="MS PGothic" charset="-128"/>
              </a:rPr>
              <a:t>, Shoreline Public Schools Manager of Capital Projects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30+ years experience in construction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Registered for June 8 AGC GC/CM workshop 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/>
            </a:r>
            <a:b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</a:br>
            <a:endParaRPr lang="en-US" altLang="x-none" spc="150" dirty="0" smtClean="0">
              <a:latin typeface="Franklin Gothic Book" charset="0"/>
              <a:ea typeface="MS PGothic" charset="-128"/>
              <a:cs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2000" b="1" dirty="0" smtClean="0">
                <a:ea typeface="MS PGothic" charset="-128"/>
              </a:rPr>
              <a:t>Howard </a:t>
            </a:r>
            <a:r>
              <a:rPr lang="en-US" altLang="x-none" sz="2000" b="1" dirty="0">
                <a:ea typeface="MS PGothic" charset="-128"/>
              </a:rPr>
              <a:t>Hillinger</a:t>
            </a:r>
            <a:r>
              <a:rPr lang="en-US" altLang="x-none" sz="2000" dirty="0">
                <a:latin typeface="Franklin Gothic Book" charset="0"/>
                <a:ea typeface="MS PGothic" charset="-128"/>
              </a:rPr>
              <a:t>, </a:t>
            </a:r>
            <a:r>
              <a:rPr lang="en-US" altLang="x-none" sz="1800" dirty="0">
                <a:latin typeface="Franklin Gothic Book" charset="0"/>
                <a:ea typeface="MS PGothic" charset="-128"/>
              </a:rPr>
              <a:t>Parametrix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31</a:t>
            </a: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+ years PM-CM experience, 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CCM</a:t>
            </a:r>
            <a:endParaRPr lang="en-US" altLang="x-none" spc="150" dirty="0">
              <a:latin typeface="Franklin Gothic Book" charset="0"/>
              <a:ea typeface="MS PGothic" charset="-128"/>
              <a:cs typeface="MS PGothic" panose="020B0600070205080204" pitchFamily="34" charset="-128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GC/CM</a:t>
            </a: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:  10 projects including Tacoma Schools and WSF Colman 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Dock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Member</a:t>
            </a:r>
            <a:r>
              <a:rPr lang="en-US" altLang="x-none" spc="150" dirty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:  PRC, GC/CM Heavy Civil Task </a:t>
            </a:r>
            <a: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  <a:t>Force</a:t>
            </a:r>
            <a:br>
              <a:rPr lang="en-US" altLang="x-none" spc="150" dirty="0" smtClean="0">
                <a:latin typeface="Franklin Gothic Book" charset="0"/>
                <a:ea typeface="MS PGothic" charset="-128"/>
                <a:cs typeface="MS PGothic" panose="020B0600070205080204" pitchFamily="34" charset="-128"/>
              </a:rPr>
            </a:br>
            <a:endParaRPr lang="en-US" altLang="x-none" spc="150" dirty="0">
              <a:latin typeface="Franklin Gothic Book" charset="0"/>
              <a:ea typeface="MS PGothic" charset="-128"/>
              <a:cs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800" b="1" dirty="0" smtClean="0">
                <a:ea typeface="MS PGothic" charset="-128"/>
              </a:rPr>
              <a:t>Anne Timmermans</a:t>
            </a:r>
            <a:r>
              <a:rPr lang="en-US" altLang="x-none" sz="1800" dirty="0">
                <a:latin typeface="Franklin Gothic Book" charset="0"/>
                <a:ea typeface="MS PGothic" charset="-128"/>
              </a:rPr>
              <a:t>, </a:t>
            </a:r>
            <a:r>
              <a:rPr lang="en-US" altLang="x-none" sz="1800" dirty="0" smtClean="0">
                <a:latin typeface="Franklin Gothic Book" charset="0"/>
                <a:ea typeface="MS PGothic" charset="-128"/>
              </a:rPr>
              <a:t>Parametrix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600" dirty="0" smtClean="0">
                <a:latin typeface="Franklin Gothic Book" charset="0"/>
                <a:ea typeface="MS PGothic" charset="-128"/>
              </a:rPr>
              <a:t>15 </a:t>
            </a:r>
            <a:r>
              <a:rPr lang="en-US" altLang="x-none" sz="1600" dirty="0">
                <a:latin typeface="Franklin Gothic Book" charset="0"/>
                <a:ea typeface="MS PGothic" charset="-128"/>
              </a:rPr>
              <a:t>years PM-CM experience, CCM, LEED AP </a:t>
            </a:r>
            <a:r>
              <a:rPr lang="en-US" altLang="x-none" sz="1600" dirty="0" smtClean="0">
                <a:latin typeface="Franklin Gothic Book" charset="0"/>
                <a:ea typeface="MS PGothic" charset="-128"/>
              </a:rPr>
              <a:t>BD+C</a:t>
            </a:r>
            <a:endParaRPr lang="en-US" altLang="x-none" sz="1600" dirty="0">
              <a:latin typeface="Franklin Gothic Book" charset="0"/>
              <a:ea typeface="MS PGothic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600" dirty="0" smtClean="0">
                <a:latin typeface="Franklin Gothic Book" charset="0"/>
                <a:ea typeface="MS PGothic" charset="-128"/>
              </a:rPr>
              <a:t>GC/CM </a:t>
            </a:r>
            <a:r>
              <a:rPr lang="en-US" altLang="x-none" sz="1600" dirty="0">
                <a:latin typeface="Franklin Gothic Book" charset="0"/>
                <a:ea typeface="MS PGothic" charset="-128"/>
              </a:rPr>
              <a:t>experience: Port of Seattle Rental Car Center and North Satellite   Renovation </a:t>
            </a:r>
            <a:r>
              <a:rPr lang="en-US" altLang="x-none" sz="1600" dirty="0" smtClean="0">
                <a:latin typeface="Franklin Gothic Book" charset="0"/>
                <a:ea typeface="MS PGothic" charset="-128"/>
              </a:rPr>
              <a:t>projects</a:t>
            </a:r>
            <a:br>
              <a:rPr lang="en-US" altLang="x-none" sz="1600" dirty="0" smtClean="0">
                <a:latin typeface="Franklin Gothic Book" charset="0"/>
                <a:ea typeface="MS PGothic" charset="-128"/>
              </a:rPr>
            </a:br>
            <a:endParaRPr lang="en-US" altLang="x-none" sz="1600" dirty="0">
              <a:latin typeface="Franklin Gothic Book" charset="0"/>
              <a:ea typeface="MS PGothic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800" b="1" dirty="0" smtClean="0">
                <a:ea typeface="MS PGothic" charset="-128"/>
              </a:rPr>
              <a:t>David </a:t>
            </a:r>
            <a:r>
              <a:rPr lang="en-US" altLang="x-none" sz="1800" b="1" dirty="0">
                <a:ea typeface="MS PGothic" charset="-128"/>
              </a:rPr>
              <a:t>Mount</a:t>
            </a:r>
            <a:r>
              <a:rPr lang="en-US" altLang="x-none" sz="1800" dirty="0">
                <a:latin typeface="Franklin Gothic Book" charset="0"/>
                <a:ea typeface="MS PGothic" charset="-128"/>
              </a:rPr>
              <a:t>, </a:t>
            </a:r>
            <a:r>
              <a:rPr lang="en-US" altLang="x-none" sz="1800" dirty="0" smtClean="0">
                <a:latin typeface="Franklin Gothic Book" charset="0"/>
                <a:ea typeface="MS PGothic" charset="-128"/>
              </a:rPr>
              <a:t>Mahlum Architects</a:t>
            </a:r>
            <a:endParaRPr lang="en-US" altLang="x-none" sz="1800" dirty="0">
              <a:latin typeface="Franklin Gothic Book" charset="0"/>
              <a:ea typeface="MS PGothic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400" spc="100" dirty="0" smtClean="0">
                <a:latin typeface="Franklin Gothic Book" charset="0"/>
                <a:ea typeface="MS PGothic" charset="-128"/>
                <a:cs typeface="MS PGothic" charset="0"/>
              </a:rPr>
              <a:t>23</a:t>
            </a:r>
            <a:r>
              <a:rPr lang="en-US" altLang="x-none" sz="1400" spc="100" dirty="0">
                <a:latin typeface="Franklin Gothic Book" charset="0"/>
                <a:ea typeface="MS PGothic" charset="-128"/>
                <a:cs typeface="MS PGothic" charset="0"/>
              </a:rPr>
              <a:t>+ years </a:t>
            </a:r>
            <a:r>
              <a:rPr lang="en-US" altLang="x-none" sz="1400" spc="100" dirty="0" smtClean="0">
                <a:latin typeface="Franklin Gothic Book" charset="0"/>
                <a:ea typeface="MS PGothic" charset="-128"/>
                <a:cs typeface="MS PGothic" charset="0"/>
              </a:rPr>
              <a:t>experience</a:t>
            </a:r>
            <a:endParaRPr lang="en-US" altLang="x-none" sz="1400" dirty="0">
              <a:latin typeface="Franklin Gothic Book" charset="0"/>
              <a:ea typeface="MS PGothic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400" spc="100" dirty="0" smtClean="0">
                <a:latin typeface="Franklin Gothic Book" charset="0"/>
                <a:ea typeface="MS PGothic" charset="-128"/>
                <a:cs typeface="MS PGothic" charset="0"/>
              </a:rPr>
              <a:t>GC/CM </a:t>
            </a:r>
            <a:r>
              <a:rPr lang="en-US" altLang="x-none" sz="1400" spc="100" dirty="0">
                <a:latin typeface="Franklin Gothic Book" charset="0"/>
                <a:ea typeface="MS PGothic" charset="-128"/>
                <a:cs typeface="MS PGothic" charset="0"/>
              </a:rPr>
              <a:t>experience </a:t>
            </a:r>
            <a:r>
              <a:rPr lang="mr-IN" altLang="x-none" sz="1400" spc="100" dirty="0">
                <a:latin typeface="Franklin Gothic Book" charset="0"/>
                <a:ea typeface="MS PGothic" charset="-128"/>
                <a:cs typeface="MS PGothic" charset="0"/>
              </a:rPr>
              <a:t>–</a:t>
            </a:r>
            <a:r>
              <a:rPr lang="en-US" altLang="x-none" sz="1400" spc="100" dirty="0">
                <a:latin typeface="Franklin Gothic Book" charset="0"/>
                <a:ea typeface="MS PGothic" charset="-128"/>
                <a:cs typeface="MS PGothic" charset="0"/>
              </a:rPr>
              <a:t> Seattle Public Schools, Edmonds School District, Issaquah School District, Western Washington </a:t>
            </a:r>
            <a:r>
              <a:rPr lang="en-US" altLang="x-none" sz="1400" spc="100" dirty="0" smtClean="0">
                <a:latin typeface="Franklin Gothic Book" charset="0"/>
                <a:ea typeface="MS PGothic" charset="-128"/>
                <a:cs typeface="MS PGothic" charset="0"/>
              </a:rPr>
              <a:t>University</a:t>
            </a:r>
            <a:br>
              <a:rPr lang="en-US" altLang="x-none" sz="1400" spc="100" dirty="0" smtClean="0">
                <a:latin typeface="Franklin Gothic Book" charset="0"/>
                <a:ea typeface="MS PGothic" charset="-128"/>
                <a:cs typeface="MS PGothic" charset="0"/>
              </a:rPr>
            </a:br>
            <a:endParaRPr lang="en-US" altLang="x-none" sz="1400" spc="100" dirty="0" smtClean="0">
              <a:latin typeface="Franklin Gothic Book" charset="0"/>
              <a:ea typeface="MS PGothic" charset="-128"/>
              <a:cs typeface="MS PGothic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800" b="1" dirty="0">
                <a:ea typeface="MS PGothic" charset="-128"/>
              </a:rPr>
              <a:t>Graehm Wallace</a:t>
            </a:r>
            <a:r>
              <a:rPr lang="en-US" altLang="x-none" sz="1600" spc="100" dirty="0" smtClean="0">
                <a:latin typeface="Franklin Gothic Book" charset="0"/>
                <a:ea typeface="MS PGothic" charset="-128"/>
                <a:cs typeface="MS PGothic" charset="0"/>
              </a:rPr>
              <a:t>, Perkins Coie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400" dirty="0" smtClean="0">
                <a:latin typeface="Franklin Gothic Book" charset="0"/>
                <a:ea typeface="MS PGothic" charset="-128"/>
              </a:rPr>
              <a:t>Legal counsel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1400" spc="100" dirty="0" smtClean="0">
                <a:latin typeface="Franklin Gothic Book" charset="0"/>
                <a:ea typeface="MS PGothic" charset="-128"/>
                <a:cs typeface="MS PGothic" charset="0"/>
              </a:rPr>
              <a:t>Extensive GC/CM experience</a:t>
            </a:r>
            <a:endParaRPr lang="en-US" altLang="x-none" sz="1400" spc="100" dirty="0">
              <a:latin typeface="Franklin Gothic Book" charset="0"/>
              <a:ea typeface="MS PGothic" charset="-128"/>
              <a:cs typeface="MS P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team</a:t>
            </a:r>
            <a:endParaRPr lang="en-US" dirty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284748" y="5956996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86025"/>
            <a:ext cx="6324600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2400" cap="none" dirty="0" smtClean="0"/>
              <a:t>PUBLIC BENEFITS</a:t>
            </a:r>
            <a:endParaRPr lang="en-US" altLang="en-US" sz="2400" cap="none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46188"/>
            <a:ext cx="8407400" cy="48799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x-none" sz="3200" dirty="0" smtClean="0">
                <a:ea typeface="MS PGothic" charset="-128"/>
              </a:rPr>
              <a:t>Introductions</a:t>
            </a:r>
            <a:br>
              <a:rPr lang="en-US" altLang="x-none" sz="3200" dirty="0" smtClean="0">
                <a:ea typeface="MS PGothic" charset="-128"/>
              </a:rPr>
            </a:br>
            <a:endParaRPr lang="en-US" altLang="x-none" sz="3200" dirty="0" smtClean="0">
              <a:ea typeface="MS PGothic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x-none" sz="3200" dirty="0" smtClean="0">
                <a:ea typeface="MS PGothic" charset="-128"/>
              </a:rPr>
              <a:t>Project Background</a:t>
            </a:r>
            <a:br>
              <a:rPr lang="en-US" altLang="x-none" sz="3200" dirty="0" smtClean="0">
                <a:ea typeface="MS PGothic" charset="-128"/>
              </a:rPr>
            </a:br>
            <a:endParaRPr lang="en-US" altLang="x-none" sz="3200" dirty="0">
              <a:ea typeface="MS PGothic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x-none" sz="3200" dirty="0" smtClean="0">
                <a:ea typeface="MS PGothic" charset="-128"/>
              </a:rPr>
              <a:t>Meets Applicable Criteria</a:t>
            </a:r>
            <a:endParaRPr lang="en-US" altLang="x-none" sz="3200" dirty="0" smtClean="0">
              <a:ea typeface="MS PGothic" charset="-128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x-none" sz="3000" dirty="0" smtClean="0">
                <a:ea typeface="MS PGothic" charset="-128"/>
              </a:rPr>
              <a:t>Qualifying project</a:t>
            </a:r>
            <a:endParaRPr lang="en-US" altLang="x-none" sz="3000" dirty="0">
              <a:ea typeface="MS PGothic" charset="-128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x-none" sz="3000" dirty="0" smtClean="0">
                <a:ea typeface="MS PGothic" charset="-128"/>
              </a:rPr>
              <a:t>Management Plan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x-none" sz="2800" dirty="0" smtClean="0">
                <a:ea typeface="MS PGothic" charset="-128"/>
              </a:rPr>
              <a:t>Project Team</a:t>
            </a:r>
            <a:endParaRPr lang="en-US" altLang="x-none" sz="2800" dirty="0" smtClean="0">
              <a:ea typeface="MS PGothic" charset="-128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altLang="x-none" sz="2800" dirty="0" smtClean="0">
                <a:ea typeface="MS PGothic" charset="-128"/>
              </a:rPr>
              <a:t>Schedule</a:t>
            </a:r>
            <a:endParaRPr lang="en-US" altLang="x-none" sz="2800" dirty="0" smtClean="0">
              <a:ea typeface="MS PGothic" charset="-128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altLang="x-none" sz="2800" dirty="0" smtClean="0">
                <a:ea typeface="MS PGothic" charset="-128"/>
              </a:rPr>
              <a:t>Budget</a:t>
            </a:r>
            <a:endParaRPr lang="en-US" altLang="x-none" sz="2800" dirty="0" smtClean="0">
              <a:ea typeface="MS PGothic" charset="-128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altLang="x-none" sz="2800" dirty="0" smtClean="0">
                <a:ea typeface="MS PGothic" charset="-128"/>
              </a:rPr>
              <a:t>Funding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x-none" sz="3000" dirty="0" smtClean="0">
                <a:ea typeface="MS PGothic" charset="-128"/>
              </a:rPr>
              <a:t>Public </a:t>
            </a:r>
            <a:r>
              <a:rPr lang="en-US" altLang="x-none" sz="3000" dirty="0" smtClean="0">
                <a:ea typeface="MS PGothic" charset="-128"/>
              </a:rPr>
              <a:t>benefits</a:t>
            </a:r>
            <a:br>
              <a:rPr lang="en-US" altLang="x-none" sz="3000" dirty="0" smtClean="0">
                <a:ea typeface="MS PGothic" charset="-128"/>
              </a:rPr>
            </a:br>
            <a:endParaRPr lang="en-US" altLang="x-none" sz="3000" dirty="0">
              <a:ea typeface="MS PGothic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x-none" sz="3200" dirty="0">
                <a:ea typeface="MS PGothic" charset="-128"/>
              </a:rPr>
              <a:t>Summary</a:t>
            </a:r>
          </a:p>
          <a:p>
            <a:pPr>
              <a:buFont typeface="Wingdings 2" charset="2"/>
              <a:buChar char=""/>
              <a:defRPr/>
            </a:pPr>
            <a:endParaRPr lang="en-US" altLang="x-none" sz="3200" dirty="0">
              <a:ea typeface="MS PGothic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6082690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468452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6008077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dirty="0" smtClean="0"/>
              <a:t>  </a:t>
            </a:r>
            <a:r>
              <a:rPr lang="en-US" altLang="en-US" dirty="0" smtClean="0"/>
              <a:t>Schedule</a:t>
            </a:r>
            <a:endParaRPr lang="en-US" altLang="en-US" dirty="0" smtClean="0"/>
          </a:p>
          <a:p>
            <a:pPr marL="604838" lvl="1" indent="-285750">
              <a:defRPr/>
            </a:pPr>
            <a:r>
              <a:rPr lang="en-US" altLang="en-US" dirty="0" smtClean="0"/>
              <a:t>Avoids additional year of escalation and cost of temporary facilities</a:t>
            </a:r>
            <a:br>
              <a:rPr lang="en-US" altLang="en-US" dirty="0" smtClean="0"/>
            </a:br>
            <a:endParaRPr lang="en-US" altLang="en-US" dirty="0" smtClean="0"/>
          </a:p>
          <a:p>
            <a:pPr marL="44450" indent="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dirty="0" smtClean="0"/>
              <a:t>  Risk management</a:t>
            </a:r>
            <a:br>
              <a:rPr lang="en-US" altLang="en-US" dirty="0" smtClean="0"/>
            </a:br>
            <a:endParaRPr lang="en-US" altLang="en-US" dirty="0" smtClean="0"/>
          </a:p>
          <a:p>
            <a:pPr marL="44450" indent="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dirty="0" smtClean="0"/>
              <a:t>  </a:t>
            </a:r>
            <a:r>
              <a:rPr lang="en-US" altLang="en-US" dirty="0" smtClean="0"/>
              <a:t>Enhanced </a:t>
            </a:r>
            <a:r>
              <a:rPr lang="en-US" altLang="en-US" dirty="0"/>
              <a:t>C</a:t>
            </a:r>
            <a:r>
              <a:rPr lang="en-US" altLang="en-US" dirty="0" smtClean="0"/>
              <a:t>ost </a:t>
            </a:r>
            <a:r>
              <a:rPr lang="en-US" altLang="en-US" dirty="0"/>
              <a:t>C</a:t>
            </a:r>
            <a:r>
              <a:rPr lang="en-US" altLang="en-US" dirty="0" smtClean="0"/>
              <a:t>ontrol</a:t>
            </a:r>
          </a:p>
          <a:p>
            <a:pPr marL="604838" lvl="1" indent="-285750">
              <a:defRPr/>
            </a:pPr>
            <a:r>
              <a:rPr lang="en-US" altLang="en-US" dirty="0"/>
              <a:t>T</a:t>
            </a:r>
            <a:r>
              <a:rPr lang="en-US" altLang="en-US" dirty="0" smtClean="0"/>
              <a:t>ype of structure, packaging, subcontractor </a:t>
            </a:r>
            <a:r>
              <a:rPr lang="en-US" altLang="en-US" dirty="0" smtClean="0"/>
              <a:t>coverage</a:t>
            </a:r>
            <a:br>
              <a:rPr lang="en-US" altLang="en-US" dirty="0" smtClean="0"/>
            </a:br>
            <a:endParaRPr lang="en-US" altLang="en-US" dirty="0" smtClean="0"/>
          </a:p>
          <a:p>
            <a:pPr marL="44450" indent="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dirty="0" smtClean="0"/>
              <a:t>  Predictable schedule </a:t>
            </a:r>
            <a:r>
              <a:rPr lang="en-US" altLang="en-US" dirty="0" smtClean="0"/>
              <a:t>management</a:t>
            </a:r>
            <a:br>
              <a:rPr lang="en-US" altLang="en-US" dirty="0" smtClean="0"/>
            </a:br>
            <a:endParaRPr lang="en-US" altLang="en-US" dirty="0" smtClean="0"/>
          </a:p>
          <a:p>
            <a:pPr marL="44450" indent="0">
              <a:defRPr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Public benefitS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950808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336570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876195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9422"/>
            <a:ext cx="8407400" cy="44069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Meets </a:t>
            </a:r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/>
              <a:t>Q</a:t>
            </a:r>
            <a:r>
              <a:rPr lang="en-US" dirty="0" smtClean="0"/>
              <a:t>ualifying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Occupied site</a:t>
            </a:r>
          </a:p>
          <a:p>
            <a:pPr lvl="1"/>
            <a:r>
              <a:rPr lang="en-US" dirty="0" smtClean="0"/>
              <a:t>Complex schedule with multiple linkages</a:t>
            </a:r>
          </a:p>
          <a:p>
            <a:pPr lvl="1"/>
            <a:r>
              <a:rPr lang="en-US" dirty="0" smtClean="0"/>
              <a:t>Technically complex</a:t>
            </a:r>
          </a:p>
          <a:p>
            <a:pPr lvl="1"/>
            <a:r>
              <a:rPr lang="en-US" dirty="0" smtClean="0"/>
              <a:t>Involvement of the GC/CM during design is critical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GC/CM will be under contract by 30% design</a:t>
            </a:r>
            <a:endParaRPr lang="en-US" dirty="0" smtClean="0"/>
          </a:p>
          <a:p>
            <a:pPr lvl="1"/>
            <a:r>
              <a:rPr lang="en-US" dirty="0" smtClean="0"/>
              <a:t>Target date is June 5, 2017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Public body has necessary management plan</a:t>
            </a:r>
            <a:endParaRPr lang="en-US" dirty="0" smtClean="0"/>
          </a:p>
          <a:p>
            <a:pPr lvl="1"/>
            <a:r>
              <a:rPr lang="en-US" dirty="0" smtClean="0"/>
              <a:t>Experienced personnel</a:t>
            </a:r>
          </a:p>
          <a:p>
            <a:pPr lvl="1"/>
            <a:r>
              <a:rPr lang="en-US" dirty="0" smtClean="0"/>
              <a:t>Clear and logical management plan</a:t>
            </a:r>
          </a:p>
          <a:p>
            <a:pPr lvl="1"/>
            <a:r>
              <a:rPr lang="en-US" dirty="0" smtClean="0"/>
              <a:t>Necessary funding and budget includes </a:t>
            </a:r>
            <a:r>
              <a:rPr lang="en-US" dirty="0" smtClean="0"/>
              <a:t>contingencies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Public benefits: risk management, time, cost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6" y="5896322"/>
            <a:ext cx="832176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86025"/>
            <a:ext cx="6324600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r>
              <a:rPr lang="en-US" altLang="en-US" sz="2400" cap="none" dirty="0" smtClean="0"/>
              <a:t>Questions?</a:t>
            </a:r>
            <a:endParaRPr lang="en-US" altLang="en-US" sz="1400" cap="none" dirty="0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arame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ah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2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1869" b="2746"/>
          <a:stretch/>
        </p:blipFill>
        <p:spPr bwMode="auto">
          <a:xfrm>
            <a:off x="564819" y="1443889"/>
            <a:ext cx="6488723" cy="428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692" y="187591"/>
            <a:ext cx="8382000" cy="1054100"/>
          </a:xfrm>
        </p:spPr>
        <p:txBody>
          <a:bodyPr/>
          <a:lstStyle/>
          <a:p>
            <a:pPr>
              <a:defRPr/>
            </a:pPr>
            <a:r>
              <a:rPr lang="en-US" sz="2400" cap="none" dirty="0" smtClean="0"/>
              <a:t>ENROLLMENT </a:t>
            </a:r>
            <a:r>
              <a:rPr lang="en-US" sz="2400" cap="none" dirty="0" smtClean="0"/>
              <a:t>IS EXCEEDING CAPACITY</a:t>
            </a:r>
            <a:endParaRPr lang="en-US" sz="2400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807118" y="3171172"/>
            <a:ext cx="1174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 i="1" dirty="0"/>
              <a:t>Most </a:t>
            </a:r>
            <a:r>
              <a:rPr lang="en-US" altLang="en-US" sz="900" b="1" i="1" dirty="0" smtClean="0"/>
              <a:t>likely</a:t>
            </a:r>
            <a:endParaRPr lang="en-US" altLang="en-US" sz="900" b="1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16623" y="4120055"/>
            <a:ext cx="1799922" cy="43027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Callout 1 4"/>
          <p:cNvSpPr/>
          <p:nvPr/>
        </p:nvSpPr>
        <p:spPr>
          <a:xfrm>
            <a:off x="2156151" y="2328623"/>
            <a:ext cx="674972" cy="309092"/>
          </a:xfrm>
          <a:prstGeom prst="borderCallout1">
            <a:avLst>
              <a:gd name="adj1" fmla="val 49364"/>
              <a:gd name="adj2" fmla="val 577"/>
              <a:gd name="adj3" fmla="val 561990"/>
              <a:gd name="adj4" fmla="val -500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rgbClr val="FF0000"/>
                </a:solidFill>
              </a:rPr>
              <a:t>Capacity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756" y="1639614"/>
            <a:ext cx="1520791" cy="3489434"/>
          </a:xfrm>
          <a:prstGeom prst="rect">
            <a:avLst/>
          </a:prstGeom>
          <a:noFill/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62" y="5869432"/>
            <a:ext cx="8321761" cy="780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16546" y="1639614"/>
            <a:ext cx="3152911" cy="3489434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20" y="2044011"/>
            <a:ext cx="2988534" cy="1938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12" name="Rectangle 11"/>
          <p:cNvSpPr/>
          <p:nvPr/>
        </p:nvSpPr>
        <p:spPr>
          <a:xfrm>
            <a:off x="3644020" y="4434839"/>
            <a:ext cx="2977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 smtClean="0">
                <a:solidFill>
                  <a:srgbClr val="FF00FF"/>
                </a:solidFill>
              </a:rPr>
              <a:t>Bond Issue Approved </a:t>
            </a:r>
            <a:r>
              <a:rPr lang="en-US" altLang="en-US" sz="1600" b="1" i="1" dirty="0">
                <a:solidFill>
                  <a:srgbClr val="FF00FF"/>
                </a:solidFill>
              </a:rPr>
              <a:t>by voters on February 14, 2017</a:t>
            </a:r>
            <a:endParaRPr lang="en-US" altLang="en-US" sz="1600" b="1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cap="none" dirty="0" smtClean="0"/>
              <a:t>Bond Program Plan</a:t>
            </a:r>
            <a:endParaRPr lang="en-US" altLang="en-US" cap="none" dirty="0" smtClean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85800" y="1325794"/>
          <a:ext cx="7772400" cy="491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rametri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ahl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0"/>
          <a:stretch>
            <a:fillRect/>
          </a:stretch>
        </p:blipFill>
        <p:spPr bwMode="auto">
          <a:xfrm>
            <a:off x="4016375" y="6126163"/>
            <a:ext cx="9715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3691466" y="3928532"/>
            <a:ext cx="1542203" cy="527571"/>
          </a:xfrm>
          <a:prstGeom prst="borderCallout2">
            <a:avLst>
              <a:gd name="adj1" fmla="val 102083"/>
              <a:gd name="adj2" fmla="val 71764"/>
              <a:gd name="adj3" fmla="val 117824"/>
              <a:gd name="adj4" fmla="val 82848"/>
              <a:gd name="adj5" fmla="val 171805"/>
              <a:gd name="adj6" fmla="val 1188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ELC must be complete </a:t>
            </a:r>
            <a:r>
              <a:rPr lang="en-US" sz="1200" dirty="0" smtClean="0">
                <a:solidFill>
                  <a:srgbClr val="FF0000"/>
                </a:solidFill>
              </a:rPr>
              <a:t>Aug 2018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4999522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 smtClean="0"/>
              <a:t>~45,000 </a:t>
            </a:r>
            <a:r>
              <a:rPr lang="en-US" altLang="en-US" dirty="0" smtClean="0"/>
              <a:t>SF</a:t>
            </a:r>
          </a:p>
          <a:p>
            <a:pPr>
              <a:defRPr/>
            </a:pPr>
            <a:r>
              <a:rPr lang="en-US" altLang="en-US" dirty="0" smtClean="0"/>
              <a:t>$</a:t>
            </a:r>
            <a:r>
              <a:rPr lang="en-US" altLang="en-US" dirty="0" smtClean="0"/>
              <a:t>13-15 million MACC</a:t>
            </a:r>
          </a:p>
          <a:p>
            <a:pPr>
              <a:defRPr/>
            </a:pPr>
            <a:r>
              <a:rPr lang="en-US" altLang="en-US" dirty="0" smtClean="0"/>
              <a:t>Facility to house three early learning programs, approximately 450 children and 50 staff</a:t>
            </a:r>
          </a:p>
          <a:p>
            <a:pPr>
              <a:defRPr/>
            </a:pPr>
            <a:r>
              <a:rPr lang="en-US" altLang="en-US" dirty="0" smtClean="0"/>
              <a:t>Building to be vacated during construction, beginning end of August</a:t>
            </a:r>
          </a:p>
          <a:p>
            <a:pPr>
              <a:defRPr/>
            </a:pPr>
            <a:r>
              <a:rPr lang="en-US" altLang="en-US" dirty="0" smtClean="0"/>
              <a:t>Existing elementary school and ball fields to remain in use</a:t>
            </a:r>
          </a:p>
          <a:p>
            <a:pPr>
              <a:defRPr/>
            </a:pPr>
            <a:r>
              <a:rPr lang="en-US" altLang="en-US" dirty="0" smtClean="0"/>
              <a:t>Phased permits anticipated from </a:t>
            </a:r>
            <a:r>
              <a:rPr lang="en-US" altLang="en-US" dirty="0" smtClean="0"/>
              <a:t>City of Shoreline</a:t>
            </a: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cap="none" dirty="0" smtClean="0"/>
              <a:t>EARLY LEARNING CENTER PROJECT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2947" r="3711"/>
          <a:stretch/>
        </p:blipFill>
        <p:spPr>
          <a:xfrm>
            <a:off x="5849893" y="3339181"/>
            <a:ext cx="2616288" cy="24885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15360" r="14090" b="25368"/>
          <a:stretch/>
        </p:blipFill>
        <p:spPr>
          <a:xfrm>
            <a:off x="5114504" y="1531334"/>
            <a:ext cx="2025329" cy="19648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6102" r="4322" b="17420"/>
          <a:stretch/>
        </p:blipFill>
        <p:spPr bwMode="auto">
          <a:xfrm>
            <a:off x="747346" y="1094370"/>
            <a:ext cx="7658100" cy="480060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382000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cap="none" dirty="0" smtClean="0"/>
              <a:t>ELC Site</a:t>
            </a:r>
            <a:endParaRPr lang="en-US" altLang="en-US" cap="none" dirty="0" smtClean="0"/>
          </a:p>
        </p:txBody>
      </p:sp>
      <p:sp>
        <p:nvSpPr>
          <p:cNvPr id="2" name="Snip Single Corner Rectangle 1"/>
          <p:cNvSpPr/>
          <p:nvPr/>
        </p:nvSpPr>
        <p:spPr>
          <a:xfrm>
            <a:off x="4475747" y="3888607"/>
            <a:ext cx="1453415" cy="1414914"/>
          </a:xfrm>
          <a:prstGeom prst="snip1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5090" y="2428483"/>
            <a:ext cx="132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Meridian Park Elementary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728" y="3445678"/>
            <a:ext cx="132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Athletic Fields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920" y="4161727"/>
            <a:ext cx="132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Learning Center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34" y="5894971"/>
            <a:ext cx="8321761" cy="780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86025"/>
            <a:ext cx="6324600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4800" cap="none" dirty="0" smtClean="0"/>
              <a:t/>
            </a:r>
            <a:br>
              <a:rPr lang="en-US" altLang="en-US" sz="4800" cap="none" dirty="0" smtClean="0"/>
            </a:br>
            <a:r>
              <a:rPr lang="en-US" altLang="en-US" sz="3200" cap="none" dirty="0" smtClean="0"/>
              <a:t>GC/CM Qualification</a:t>
            </a:r>
            <a:r>
              <a:rPr lang="en-US" altLang="en-US" sz="3600" cap="none" dirty="0" smtClean="0"/>
              <a:t/>
            </a:r>
            <a:br>
              <a:rPr lang="en-US" altLang="en-US" sz="3600" cap="none" dirty="0" smtClean="0"/>
            </a:br>
            <a:endParaRPr lang="en-US" altLang="en-US" sz="1800" cap="none" dirty="0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1474911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i="1" dirty="0" smtClean="0">
                <a:solidFill>
                  <a:srgbClr val="0070C0"/>
                </a:solidFill>
              </a:rPr>
              <a:t>Complex scheduling, phasing or </a:t>
            </a:r>
            <a:r>
              <a:rPr lang="en-US" altLang="en-US" i="1" dirty="0" smtClean="0">
                <a:solidFill>
                  <a:srgbClr val="0070C0"/>
                </a:solidFill>
              </a:rPr>
              <a:t>coordination</a:t>
            </a:r>
            <a:br>
              <a:rPr lang="en-US" altLang="en-US" i="1" dirty="0" smtClean="0">
                <a:solidFill>
                  <a:srgbClr val="0070C0"/>
                </a:solidFill>
              </a:rPr>
            </a:br>
            <a:endParaRPr lang="en-US" altLang="en-US" dirty="0" smtClean="0"/>
          </a:p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i="1" dirty="0" smtClean="0">
                <a:solidFill>
                  <a:srgbClr val="0070C0"/>
                </a:solidFill>
              </a:rPr>
              <a:t>Involves construction at an occupied facility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i="1" dirty="0" smtClean="0">
                <a:solidFill>
                  <a:srgbClr val="0070C0"/>
                </a:solidFill>
              </a:rPr>
              <a:t>Involvement </a:t>
            </a:r>
            <a:r>
              <a:rPr lang="en-US" altLang="en-US" i="1" dirty="0" smtClean="0">
                <a:solidFill>
                  <a:srgbClr val="0070C0"/>
                </a:solidFill>
              </a:rPr>
              <a:t>of the GC/CM during design is critical</a:t>
            </a:r>
            <a:r>
              <a:rPr lang="en-US" altLang="en-US" dirty="0" smtClean="0">
                <a:solidFill>
                  <a:srgbClr val="0070C0"/>
                </a:solidFill>
              </a:rPr>
              <a:t/>
            </a:r>
            <a:br>
              <a:rPr lang="en-US" altLang="en-US" dirty="0" smtClean="0">
                <a:solidFill>
                  <a:srgbClr val="0070C0"/>
                </a:solidFill>
              </a:rPr>
            </a:br>
            <a:endParaRPr lang="en-US" altLang="en-US" dirty="0" smtClean="0">
              <a:solidFill>
                <a:srgbClr val="0070C0"/>
              </a:solidFill>
            </a:endParaRPr>
          </a:p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i="1" dirty="0" smtClean="0">
                <a:solidFill>
                  <a:srgbClr val="0070C0"/>
                </a:solidFill>
              </a:rPr>
              <a:t>Complex </a:t>
            </a:r>
            <a:r>
              <a:rPr lang="en-US" altLang="en-US" i="1" dirty="0" smtClean="0">
                <a:solidFill>
                  <a:srgbClr val="0070C0"/>
                </a:solidFill>
              </a:rPr>
              <a:t>or technical work environment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Historic </a:t>
            </a:r>
            <a:r>
              <a:rPr lang="en-US" alt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significance </a:t>
            </a: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N/A</a:t>
            </a:r>
          </a:p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endParaRPr lang="en-US" altLang="en-US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01650" indent="-457200">
              <a:buFont typeface="Franklin Gothic Medium" panose="020B0603020102020204" pitchFamily="34" charset="0"/>
              <a:buAutoNum type="arabicPeriod"/>
              <a:defRPr/>
            </a:pPr>
            <a:r>
              <a:rPr lang="en-US" alt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Heavy </a:t>
            </a:r>
            <a:r>
              <a:rPr lang="en-US" alt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Civil </a:t>
            </a: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N/A</a:t>
            </a:r>
          </a:p>
          <a:p>
            <a:pPr marL="501650" indent="-457200">
              <a:defRPr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Qualifying Criteria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59236"/>
          <a:stretch>
            <a:fillRect/>
          </a:stretch>
        </p:blipFill>
        <p:spPr bwMode="auto">
          <a:xfrm>
            <a:off x="325438" y="5827713"/>
            <a:ext cx="152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rame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213475"/>
            <a:ext cx="1997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ah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7531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66FFCC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2759</TotalTime>
  <Words>713</Words>
  <Application>Microsoft Office PowerPoint</Application>
  <PresentationFormat>On-screen Show (4:3)</PresentationFormat>
  <Paragraphs>215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Franklin Gothic Book</vt:lpstr>
      <vt:lpstr>Franklin Gothic Medium</vt:lpstr>
      <vt:lpstr>Wingdings</vt:lpstr>
      <vt:lpstr>Wingdings 2</vt:lpstr>
      <vt:lpstr>Grid</vt:lpstr>
      <vt:lpstr>EARLY LEARNING CENTER GC/CM APPLICATION TO THE PRC  SHORELINE SCHOOL DISTRICT May 25, 2017  </vt:lpstr>
      <vt:lpstr>AGenda</vt:lpstr>
      <vt:lpstr>Project Background</vt:lpstr>
      <vt:lpstr>ENROLLMENT IS EXCEEDING CAPACITY</vt:lpstr>
      <vt:lpstr>Bond Program Plan</vt:lpstr>
      <vt:lpstr>EARLY LEARNING CENTER PROJECT</vt:lpstr>
      <vt:lpstr>ELC Site</vt:lpstr>
      <vt:lpstr> GC/CM Qualification </vt:lpstr>
      <vt:lpstr>Qualifying Criteria</vt:lpstr>
      <vt:lpstr>OCCUPIED FACILITY</vt:lpstr>
      <vt:lpstr>COMPLEX SCHEDULING</vt:lpstr>
      <vt:lpstr>Complex Scheduling GC/CM Involvement is criticAL</vt:lpstr>
      <vt:lpstr>GC/CM Involvement is criticAL </vt:lpstr>
      <vt:lpstr>Complex or technical environment</vt:lpstr>
      <vt:lpstr>Management and Funding</vt:lpstr>
      <vt:lpstr>Budget, Funding &amp; Schedule</vt:lpstr>
      <vt:lpstr>TEAM ORGANIZATIONAL CHART</vt:lpstr>
      <vt:lpstr>Project team</vt:lpstr>
      <vt:lpstr>PUBLIC BENEFITS</vt:lpstr>
      <vt:lpstr>Public benefitS</vt:lpstr>
      <vt:lpstr>Summary</vt:lpstr>
      <vt:lpstr>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Marla Miller</dc:creator>
  <cp:lastModifiedBy>Howard Hillinger</cp:lastModifiedBy>
  <cp:revision>132</cp:revision>
  <cp:lastPrinted>2017-05-24T23:34:55Z</cp:lastPrinted>
  <dcterms:created xsi:type="dcterms:W3CDTF">2017-04-04T16:44:47Z</dcterms:created>
  <dcterms:modified xsi:type="dcterms:W3CDTF">2017-05-25T19:23:00Z</dcterms:modified>
</cp:coreProperties>
</file>