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sldIdLst>
    <p:sldId id="256" r:id="rId6"/>
    <p:sldId id="257" r:id="rId7"/>
    <p:sldId id="289" r:id="rId8"/>
    <p:sldId id="286" r:id="rId9"/>
    <p:sldId id="272" r:id="rId10"/>
    <p:sldId id="276" r:id="rId11"/>
    <p:sldId id="277" r:id="rId12"/>
    <p:sldId id="275" r:id="rId13"/>
    <p:sldId id="273" r:id="rId14"/>
    <p:sldId id="287" r:id="rId15"/>
    <p:sldId id="259" r:id="rId16"/>
    <p:sldId id="288" r:id="rId17"/>
    <p:sldId id="270" r:id="rId1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3736" autoAdjust="0"/>
    <p:restoredTop sz="93856" autoAdjust="0"/>
  </p:normalViewPr>
  <p:slideViewPr>
    <p:cSldViewPr>
      <p:cViewPr varScale="1">
        <p:scale>
          <a:sx n="92" d="100"/>
          <a:sy n="92" d="100"/>
        </p:scale>
        <p:origin x="127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043" y="67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B6B3FA-73F4-4D7D-8FDF-8604D1C0B0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79892"/>
          </a:xfrm>
          <a:prstGeom prst="rect">
            <a:avLst/>
          </a:prstGeom>
        </p:spPr>
        <p:txBody>
          <a:bodyPr vert="horz" lIns="94854" tIns="47427" rIns="94854" bIns="47427" rtlCol="0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65DCD-79F2-4ABC-BF11-383F351555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79892"/>
          </a:xfrm>
          <a:prstGeom prst="rect">
            <a:avLst/>
          </a:prstGeom>
        </p:spPr>
        <p:txBody>
          <a:bodyPr vert="horz" lIns="94854" tIns="47427" rIns="94854" bIns="47427" rtlCol="0"/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76C069DB-2AE6-4DCE-96A7-1D1D677AF304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77FA39F-BFDF-4011-A789-AE84094B4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4" tIns="47427" rIns="94854" bIns="474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C88DF1-71D1-43F8-9AA6-FFA372C88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4560655"/>
            <a:ext cx="5852160" cy="4320708"/>
          </a:xfrm>
          <a:prstGeom prst="rect">
            <a:avLst/>
          </a:prstGeom>
        </p:spPr>
        <p:txBody>
          <a:bodyPr vert="horz" lIns="94854" tIns="47427" rIns="94854" bIns="4742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5C592-DCA8-464C-BC91-7481B1655B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631"/>
            <a:ext cx="3169920" cy="479892"/>
          </a:xfrm>
          <a:prstGeom prst="rect">
            <a:avLst/>
          </a:prstGeom>
        </p:spPr>
        <p:txBody>
          <a:bodyPr vert="horz" lIns="94854" tIns="47427" rIns="94854" bIns="47427" rtlCol="0" anchor="b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EEE4A-C0CC-4EE6-B70F-B122EB3CD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7" y="9119631"/>
            <a:ext cx="3169920" cy="479892"/>
          </a:xfrm>
          <a:prstGeom prst="rect">
            <a:avLst/>
          </a:prstGeom>
        </p:spPr>
        <p:txBody>
          <a:bodyPr vert="horz" wrap="square" lIns="94854" tIns="47427" rIns="94854" bIns="4742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644A0CC4-9D47-47C3-B218-04111A53A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450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9E4A909-6739-41E8-923D-5D68382C48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B933A65E-22B5-42DC-AD47-2F0CDFB889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2800" y="4558977"/>
            <a:ext cx="5852160" cy="432070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400" dirty="0"/>
              <a:t>Dave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000" dirty="0"/>
              <a:t>Thank you, 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000" dirty="0"/>
              <a:t>Introduce attendees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34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3400" dirty="0"/>
              <a:t>Jennifer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000" dirty="0"/>
              <a:t>Who the building serves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000" dirty="0"/>
              <a:t>Why is the project needed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3000" u="sng" dirty="0"/>
              <a:t>2 minutes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3000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11B756C-69E2-4498-80D5-62D9A089B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715B89-3238-482D-92EB-9F46D046B5E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65F464A6-BD66-413C-ABFB-2531371858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34391F08-B1C4-4F81-8375-46C1FA64C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E9A4ED-A4B9-4EC8-A625-C2858B81573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943871D8-068F-4909-A430-F346FA9F4016}"/>
              </a:ext>
            </a:extLst>
          </p:cNvPr>
          <p:cNvSpPr txBox="1">
            <a:spLocks/>
          </p:cNvSpPr>
          <p:nvPr/>
        </p:nvSpPr>
        <p:spPr bwMode="auto">
          <a:xfrm>
            <a:off x="870373" y="4558977"/>
            <a:ext cx="5852160" cy="38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400" dirty="0"/>
              <a:t>Dave / Jeff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Highlight support team of GCCM experts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Dan and John involvement: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100" dirty="0"/>
              <a:t>RFQ, agreement and selection process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100" dirty="0"/>
              <a:t>Dan will provide advisory support if needed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100" dirty="0"/>
              <a:t>John will provide guidance to County</a:t>
            </a:r>
          </a:p>
          <a:p>
            <a:pPr eaLnBrk="1" hangingPunct="1">
              <a:spcBef>
                <a:spcPct val="0"/>
              </a:spcBef>
            </a:pPr>
            <a:endParaRPr lang="en-US" altLang="en-US" sz="2500" dirty="0"/>
          </a:p>
          <a:p>
            <a:pPr eaLnBrk="1" hangingPunct="1">
              <a:spcBef>
                <a:spcPct val="0"/>
              </a:spcBef>
            </a:pPr>
            <a:r>
              <a:rPr lang="en-US" altLang="en-US" sz="2500" u="sng" dirty="0"/>
              <a:t>30 seconds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3000" dirty="0"/>
          </a:p>
          <a:p>
            <a:pPr eaLnBrk="1" hangingPunct="1">
              <a:spcBef>
                <a:spcPct val="0"/>
              </a:spcBef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8544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6C52EAD5-407D-4BEF-A00F-2411F6BEB7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E506D55F-A9FE-45D8-9913-34710612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1EC803-A043-4D59-BC81-569C4981E80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Notes Placeholder 2">
            <a:extLst>
              <a:ext uri="{FF2B5EF4-FFF2-40B4-BE49-F238E27FC236}">
                <a16:creationId xmlns:a16="http://schemas.microsoft.com/office/drawing/2014/main" id="{2B532582-8A96-4634-98AF-4BFCF190B1C0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731520" y="4720059"/>
            <a:ext cx="4714240" cy="3141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sz="4700" dirty="0"/>
              <a:t>Dave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Talk about how this project meets criteria for GCCM delivery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2 minutes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hangingPunct="1">
              <a:spcBef>
                <a:spcPct val="0"/>
              </a:spcBef>
              <a:defRPr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43465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F2D11CB-97ED-4B07-BD64-80E3C91150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D92DD384-A09F-4739-BD2B-C64A140EE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33DCB7-2DD1-4A8D-ACAA-88ED2841AB7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9244910C-43F6-41BB-BC85-AE48E1838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31520" y="4560655"/>
            <a:ext cx="5852160" cy="281726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sz="3800" dirty="0"/>
              <a:t>Dave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Expand on bullet points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1 minute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hangingPunct="1">
              <a:spcBef>
                <a:spcPct val="0"/>
              </a:spcBef>
              <a:defRPr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76340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BC0C70C-D1B3-462C-8590-42C7848FA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F1A35C7-33E6-48B0-BE2A-6BBB79485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18B9F5-1B43-4121-9F60-4EC2C9026E3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C558DA97-40F4-4EAF-B34D-CAC2D71FC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31520" y="4560655"/>
            <a:ext cx="5852160" cy="281726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sz="4700" dirty="0"/>
              <a:t>Dave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1 minute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3000" u="sng" dirty="0"/>
          </a:p>
          <a:p>
            <a:pPr eaLnBrk="1" hangingPunct="1">
              <a:spcBef>
                <a:spcPct val="0"/>
              </a:spcBef>
              <a:defRPr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2670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22A2520A-1D61-47EA-8363-989C80E409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8C051E8B-F8DA-484C-9C43-791382D490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400" dirty="0"/>
              <a:t>Dave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000" dirty="0"/>
              <a:t>Reviews agenda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CC8C2A6-DB9F-45A8-B951-B1B3713D4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4A4E7-3AB4-4192-8EDB-0E3892326AD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0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6907A33-1B90-4050-8C0A-D45A1AB1EC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1FAFC87D-57AE-4E6B-928B-2D238353D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DD6EA-F6AF-4AF7-BA60-F2CC9876BD0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8436" name="Notes Placeholder 2">
            <a:extLst>
              <a:ext uri="{FF2B5EF4-FFF2-40B4-BE49-F238E27FC236}">
                <a16:creationId xmlns:a16="http://schemas.microsoft.com/office/drawing/2014/main" id="{AF9241A1-67AE-4850-AE80-B3DB266FAE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800" dirty="0"/>
              <a:t>Chris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Brief comment on location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500" dirty="0"/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15 seconds</a:t>
            </a:r>
          </a:p>
        </p:txBody>
      </p:sp>
    </p:spTree>
    <p:extLst>
      <p:ext uri="{BB962C8B-B14F-4D97-AF65-F5344CB8AC3E}">
        <p14:creationId xmlns:p14="http://schemas.microsoft.com/office/powerpoint/2010/main" val="71019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6907A33-1B90-4050-8C0A-D45A1AB1EC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1FAFC87D-57AE-4E6B-928B-2D238353D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DD6EA-F6AF-4AF7-BA60-F2CC9876BD0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8436" name="Notes Placeholder 2">
            <a:extLst>
              <a:ext uri="{FF2B5EF4-FFF2-40B4-BE49-F238E27FC236}">
                <a16:creationId xmlns:a16="http://schemas.microsoft.com/office/drawing/2014/main" id="{AF9241A1-67AE-4850-AE80-B3DB266FAE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800" dirty="0"/>
              <a:t>Chris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Review current process on user programming and scoping efforts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Site constraints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3000" u="sng" dirty="0"/>
              <a:t>2 minutes</a:t>
            </a:r>
            <a:endParaRPr lang="en-US" sz="3400" u="sng" dirty="0"/>
          </a:p>
        </p:txBody>
      </p:sp>
    </p:spTree>
    <p:extLst>
      <p:ext uri="{BB962C8B-B14F-4D97-AF65-F5344CB8AC3E}">
        <p14:creationId xmlns:p14="http://schemas.microsoft.com/office/powerpoint/2010/main" val="313330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E95C4AFA-CF64-4F7A-9304-FED643818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15492AC-1E94-4007-A4FA-0AC0EDA0BB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520" y="4560655"/>
            <a:ext cx="5852160" cy="432070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800" dirty="0"/>
              <a:t>Chris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100" dirty="0"/>
              <a:t>Outline overall project scope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100" dirty="0"/>
              <a:t>County’s focus on delivery, tight budget, program 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100" dirty="0"/>
              <a:t>Work at occupied building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100" dirty="0"/>
              <a:t>Potential for construction impact on users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100" dirty="0"/>
              <a:t>Starting entitlement process (pre-app, SEPA, NCU modification)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1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2 minutes</a:t>
            </a:r>
            <a:endParaRPr lang="en-US" sz="3000" u="sng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906CC8-4BC7-4975-81CF-595B6348E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7A4E2D-F1C8-4710-8DFA-B32DC153147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4A97265-1E1F-4D35-9BA4-65C5831899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0A1FAE60-22A8-4625-BF9F-17456724C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D602B0-E032-42B8-8DF5-15642AD2DE6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Notes Placeholder 2">
            <a:extLst>
              <a:ext uri="{FF2B5EF4-FFF2-40B4-BE49-F238E27FC236}">
                <a16:creationId xmlns:a16="http://schemas.microsoft.com/office/drawing/2014/main" id="{A78791FD-8BE8-4C21-8CC5-CE0C953342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800" dirty="0"/>
              <a:t>Dave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Overview schedule, 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Early assembly of team to focus on</a:t>
            </a:r>
          </a:p>
          <a:p>
            <a:pPr marL="970270" lvl="1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Budget, Scope, Design and Construction Delivery</a:t>
            </a:r>
          </a:p>
          <a:p>
            <a:pPr marL="485135" indent="-485135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500" dirty="0"/>
              <a:t>MCCM / ECCM team assembly to work with design team on best / efficient systems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5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3000" u="sng" dirty="0"/>
              <a:t>2 minutes</a:t>
            </a:r>
            <a:endParaRPr lang="en-US" sz="3400" u="sng" dirty="0"/>
          </a:p>
        </p:txBody>
      </p:sp>
    </p:spTree>
    <p:extLst>
      <p:ext uri="{BB962C8B-B14F-4D97-AF65-F5344CB8AC3E}">
        <p14:creationId xmlns:p14="http://schemas.microsoft.com/office/powerpoint/2010/main" val="69245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3C6808B-5E8D-4DB5-A7B0-81B2019D1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F2987482-F73C-43CC-A1AB-B8C6E75B0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8AF94-1F35-47B6-B7E6-D4037C01C0A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Notes Placeholder 2">
            <a:extLst>
              <a:ext uri="{FF2B5EF4-FFF2-40B4-BE49-F238E27FC236}">
                <a16:creationId xmlns:a16="http://schemas.microsoft.com/office/drawing/2014/main" id="{C78F321E-4CAC-423B-9EA7-9DB0B399FE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520" y="4397894"/>
            <a:ext cx="5852160" cy="467139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2100" dirty="0"/>
              <a:t>Jennifer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Overview of funding authorization 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User / stakeholder group communication &amp; coordination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2100" dirty="0"/>
              <a:t>Dave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Development budget put together, tight, $15M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Early scope and budget definition / confirmation is critical to the success of the project.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GCCM team on board early will assist in design / scope decision making to help guide the design to maintain budgets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Strong GCCM with tested preconstruction experience 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700" dirty="0"/>
              <a:t>Immediate budget / scoping evaluation after award</a:t>
            </a:r>
          </a:p>
          <a:p>
            <a:pPr marL="363851" indent="-363851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17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500" u="sng" dirty="0"/>
              <a:t>2 minutes</a:t>
            </a:r>
            <a:endParaRPr lang="en-US" sz="3000" u="sng" dirty="0"/>
          </a:p>
        </p:txBody>
      </p:sp>
    </p:spTree>
    <p:extLst>
      <p:ext uri="{BB962C8B-B14F-4D97-AF65-F5344CB8AC3E}">
        <p14:creationId xmlns:p14="http://schemas.microsoft.com/office/powerpoint/2010/main" val="319120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63C19146-0109-4E75-A64B-181171DCB5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586D79D-C5D8-4399-9B07-08D5A91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6CB268-6E35-437D-9270-F0A976E12B6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9D01DD1B-AB08-4257-997C-13E40E0EECC2}"/>
              </a:ext>
            </a:extLst>
          </p:cNvPr>
          <p:cNvSpPr txBox="1">
            <a:spLocks/>
          </p:cNvSpPr>
          <p:nvPr/>
        </p:nvSpPr>
        <p:spPr bwMode="auto">
          <a:xfrm>
            <a:off x="870373" y="4478435"/>
            <a:ext cx="5852160" cy="47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000" dirty="0"/>
              <a:t>Jeff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/>
              <a:t>Review project team focus on: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Managing users, stakeholders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OAC augmenting </a:t>
            </a:r>
            <a:r>
              <a:rPr lang="en-US" altLang="en-US" sz="2100" dirty="0" err="1"/>
              <a:t>SnoCo</a:t>
            </a:r>
            <a:r>
              <a:rPr lang="en-US" altLang="en-US" sz="2100" dirty="0"/>
              <a:t> with juvenile justice, healthcare, GCCM expertise, PM support and day / day management of teams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KMD strong behavioral health expertise, excellent designers, collaborative team (Skagit Valley 2003 GCCM)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MCCM / ECCM involved early with MEP designers to facilitate early design, long lead procurement, possible design assist delivery of documents.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u="sng" dirty="0"/>
              <a:t>2 minutes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3000" dirty="0"/>
          </a:p>
          <a:p>
            <a:pPr eaLnBrk="1" hangingPunct="1">
              <a:spcBef>
                <a:spcPct val="0"/>
              </a:spcBef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794303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09CC48CD-4A65-44AB-BF06-820AD7B8EF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9B2160E2-BD34-49CE-BAA5-2DF07E062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8344" indent="-303209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1283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7972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83107" indent="-242567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6824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337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12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23647" indent="-24256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F6AE58-1BA9-4851-B04C-37D4227E731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EDDF9966-F81A-47E1-964E-AB0761061300}"/>
              </a:ext>
            </a:extLst>
          </p:cNvPr>
          <p:cNvSpPr txBox="1">
            <a:spLocks/>
          </p:cNvSpPr>
          <p:nvPr/>
        </p:nvSpPr>
        <p:spPr bwMode="auto">
          <a:xfrm>
            <a:off x="894080" y="4721737"/>
            <a:ext cx="5852160" cy="432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400" dirty="0"/>
              <a:t>Jeff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500" dirty="0"/>
              <a:t>Highlight leadership team of Jeff, KMD and OAC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500" dirty="0"/>
              <a:t>Collaborative efforts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500" dirty="0"/>
              <a:t>Jeff and OAC have worked together for 5 years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500" dirty="0"/>
              <a:t>KMD…add Chris</a:t>
            </a:r>
          </a:p>
          <a:p>
            <a:pPr marL="363851" indent="-36385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500" dirty="0"/>
          </a:p>
          <a:p>
            <a:pPr eaLnBrk="1" hangingPunct="1">
              <a:spcBef>
                <a:spcPct val="0"/>
              </a:spcBef>
            </a:pPr>
            <a:r>
              <a:rPr lang="en-US" altLang="en-US" sz="3000" u="sng" dirty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416382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2056C1-B0C2-4FF0-8A51-FD348D0852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5E355-D26F-416E-8E69-8E9402FAE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642417-D213-4B2D-B3CF-45F36EDD2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BA95C-82B0-4354-9164-349A4AC3D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5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2889C9-F491-48E4-8734-D440C6EA7F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246C33-7605-4C0C-95EC-0B630D88B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589E9C-A7CF-423E-9E6C-85328591E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10F70-E503-4383-A7CA-C43CAB0FB3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16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2F6BBC-EBDD-4BD0-8E5A-2EE23A73E1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AA67A3-6050-482E-8D53-3737E2140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5A83E0-3DDA-4AA6-B41F-CEE8EA61A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3D695-C02B-4086-B0B6-97DD9729D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43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ADDC94-AEEB-4D13-AA9B-753E0F3C0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709F39-31D2-4954-9241-A9835B205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825EF7B-EA5F-4654-B996-027B457240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5C866-F92F-420C-A377-0F8BD666B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33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AFD23-B2F9-454D-9ED6-6B78D49732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CDDD9C-28B0-4C4A-8855-66D31CBC78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8FBA72-05C0-454A-9EBD-3DB44F290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9C668-4445-485E-BC03-73D98D292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8CF4E-F35E-45B6-95B6-8B051DC4A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2B8607-B354-48D7-B24C-8D2737F06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CECF7-42FD-4919-A442-C92AAD74A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DBDC-34AF-4A88-9564-275B4722D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1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D1E18-C93E-48B6-8836-A9DA1F991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C9C9A7-A6F3-4366-9453-DB49CC1F9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E776C-B5D2-4EF4-852D-3523B4713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60AC1-7715-476D-AF1F-084359686D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73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FDA8E0-BF73-4B5C-BFF7-8C3FEF55D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86B685-F0A1-4BBE-8E23-3057BE725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314478-D74F-40EB-A17C-FD85A7DA4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F3004-0DC0-49EE-B6EE-92D23102B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24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973EA0-215A-435F-84F3-650C46F1FE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245290-534F-495D-AD27-440790E5E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470906-2EE2-41BC-B229-427C59DC8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9E7E-572D-4687-8E7D-542996BE2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52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2FF4EB-C61A-4AFD-9757-6923F9A3E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4A1A7F-46C8-4C89-95C7-0A250178A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6625FA-D237-4A9E-B081-C50E8F06D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DF4F-0A34-45DE-ADF9-DE9AA3F52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2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330E7-39FE-4F8D-B3F5-45091708C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2D48-AC02-4FA6-B24D-83D13A223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397D2-FD2F-47E1-812E-5FF4EE42E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8A40-2E88-40E6-863A-70AE87221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DB757-352A-4953-B71B-08297441D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B43FD-37AD-46B4-A10F-DC3A4C4C1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7B625-75FC-4056-9F49-8EE691E27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19B1D-FCC8-4C02-8DB4-45378D22E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81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C6F61B-9EE6-4C2C-9730-902E43C7E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A80EED-D4C1-4CB3-932E-9E75D6B17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312A41-39D1-49E9-88A4-D9CDE735A0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142373-32B9-438C-B207-F4E4E6D146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150C0FF-D32B-4451-AA29-F73474B76F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8DF4AA9-0B72-406C-82BE-B1DE3C569E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D02D0EAB-1672-4BEA-B722-CA7CA0B2458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600" y="533400"/>
            <a:ext cx="8077200" cy="1676400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Application for Project Approval</a:t>
            </a:r>
          </a:p>
          <a:p>
            <a:pPr eaLnBrk="1" hangingPunct="1"/>
            <a:r>
              <a:rPr lang="en-US" altLang="en-US" sz="3600" b="1" dirty="0"/>
              <a:t>Snohomish County</a:t>
            </a:r>
          </a:p>
          <a:p>
            <a:pPr eaLnBrk="1" hangingPunct="1"/>
            <a:r>
              <a:rPr lang="en-US" altLang="en-US" sz="2400" b="1" dirty="0"/>
              <a:t>North Sound Behavioral Health Treatment Facility</a:t>
            </a:r>
          </a:p>
          <a:p>
            <a:pPr eaLnBrk="1" hangingPunct="1"/>
            <a:endParaRPr lang="en-US" altLang="en-US" sz="4800" b="1" dirty="0"/>
          </a:p>
          <a:p>
            <a:pPr eaLnBrk="1" hangingPunct="1"/>
            <a:endParaRPr lang="en-US" altLang="en-US" sz="4800" b="1" dirty="0"/>
          </a:p>
        </p:txBody>
      </p:sp>
      <p:sp>
        <p:nvSpPr>
          <p:cNvPr id="3075" name="Rectangle 7">
            <a:extLst>
              <a:ext uri="{FF2B5EF4-FFF2-40B4-BE49-F238E27FC236}">
                <a16:creationId xmlns:a16="http://schemas.microsoft.com/office/drawing/2014/main" id="{CD39C224-7119-497F-812E-7E8B11CA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8C8EE-A61D-4684-A3EC-BF34F0AD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362200"/>
            <a:ext cx="5715000" cy="3356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DC745-33EB-48E3-B546-D33113BD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2C91B17B-D002-41E0-A96C-927AA699E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458200" cy="639762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Project Management Expertise</a:t>
            </a:r>
          </a:p>
        </p:txBody>
      </p:sp>
      <p:sp>
        <p:nvSpPr>
          <p:cNvPr id="4" name="Rectangle 465">
            <a:extLst>
              <a:ext uri="{FF2B5EF4-FFF2-40B4-BE49-F238E27FC236}">
                <a16:creationId xmlns:a16="http://schemas.microsoft.com/office/drawing/2014/main" id="{166FC072-B7AB-4027-AD4B-988104B5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828800"/>
            <a:ext cx="5638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2400" b="1" dirty="0">
                <a:latin typeface="Arial" charset="0"/>
              </a:rPr>
              <a:t>Project Support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sz="1600" b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b="1" dirty="0">
                <a:latin typeface="Arial" charset="0"/>
              </a:rPr>
              <a:t>Dan Chandler, OAC Services</a:t>
            </a:r>
            <a:endParaRPr lang="en-US" sz="1600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Principal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30 years industry experience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Extensive alternative delivery expertise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Healthcare and Juvenile Justice</a:t>
            </a:r>
            <a:endParaRPr lang="en-US" sz="1600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b="1" dirty="0">
                <a:latin typeface="Arial" charset="0"/>
              </a:rPr>
              <a:t>John </a:t>
            </a:r>
            <a:r>
              <a:rPr lang="en-US" sz="1600" b="1" dirty="0" err="1">
                <a:latin typeface="Arial" charset="0"/>
              </a:rPr>
              <a:t>Parnass</a:t>
            </a:r>
            <a:r>
              <a:rPr lang="en-US" sz="1600" b="1" dirty="0">
                <a:latin typeface="Arial" charset="0"/>
              </a:rPr>
              <a:t>, Pacifica Law Group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Partner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Extensive GCCM expertise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374A0-0D74-4057-AA40-5A041F60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63B99F0-4110-475B-BD30-912BB57D4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Exceeds Statute Requirements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7104D09-10A9-4F44-88B9-C097443D3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696200" cy="342900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en-US" sz="2400" b="1" dirty="0"/>
              <a:t>RCW 39.10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Complex phasing and scheduling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Addition and renovation to existing, operating and secure facility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GCCM involvement in design is critical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Project involves complex and technical environment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/>
          </a:p>
          <a:p>
            <a:pPr marL="609600" indent="-609600" eaLnBrk="1" hangingPunct="1">
              <a:buFontTx/>
              <a:buNone/>
              <a:defRPr/>
            </a:pPr>
            <a:endParaRPr lang="en-US" sz="2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7A86309-F871-4606-8D7E-3B36C0BB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B1DF597-3CCC-420E-B892-28F9F2BFB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Public Benefit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83DC429-BE22-4022-8209-AD4B35173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696200" cy="350520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en-US" sz="2400" b="1" dirty="0"/>
              <a:t>RCW 39.10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Increase predictability of delivery and reduce financial risks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Likely to attract a more highly qualified construction team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/>
              <a:t>Planning, coordinating and executing complex building systems is best done with collaboration between designers and builders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124245C-1089-451B-817B-88FE8F6B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690C2E5-D715-4DFC-A4F2-19967A370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PRC Application for Project Approval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C0E7578-FEC5-4D09-AC3A-83F8B954E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2887662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i="1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5E7EB-16EE-4B3D-A68D-038CB924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5084187"/>
            <a:ext cx="2895600" cy="13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FD2D515-FBF6-47AD-9861-5F769392A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391400" cy="4525963"/>
          </a:xfrm>
        </p:spPr>
        <p:txBody>
          <a:bodyPr/>
          <a:lstStyle/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Scope</a:t>
            </a:r>
          </a:p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Schedule</a:t>
            </a:r>
          </a:p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Budget and Funding</a:t>
            </a:r>
          </a:p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Team</a:t>
            </a:r>
          </a:p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Meets Statute Requirements</a:t>
            </a:r>
          </a:p>
          <a:p>
            <a:pPr marL="990600" lvl="1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dirty="0"/>
              <a:t>Questions</a:t>
            </a:r>
            <a:endParaRPr lang="en-US" altLang="en-US" sz="3600" dirty="0"/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90369B15-E53A-44C0-8AD2-EDBDC5BE8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3E13A51A-CF0F-425A-B6BC-E6DB0296D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7B059-66B3-41A7-9B07-32EDC4CE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7C3E95CF-8268-4178-86FD-308D4C2FC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Scope</a:t>
            </a:r>
            <a:endParaRPr lang="en-US" altLang="en-US" sz="3000" b="1" dirty="0">
              <a:solidFill>
                <a:schemeClr val="tx1"/>
              </a:solidFill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1986AF82-BA33-4C83-A52A-226A2F68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13B81C-C1EB-461B-ACD2-46061B106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" t="1318" r="11539" b="1825"/>
          <a:stretch/>
        </p:blipFill>
        <p:spPr>
          <a:xfrm>
            <a:off x="3200400" y="1295400"/>
            <a:ext cx="5181600" cy="429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01C51-05B5-44F0-B3F9-1C9F05B0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3" y="1828800"/>
            <a:ext cx="33582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9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7C3E95CF-8268-4178-86FD-308D4C2FC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458200" cy="1143000"/>
          </a:xfrm>
          <a:noFill/>
        </p:spPr>
        <p:txBody>
          <a:bodyPr/>
          <a:lstStyle/>
          <a:p>
            <a:pPr lvl="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chemeClr val="tx1"/>
                </a:solidFill>
              </a:rPr>
              <a:t>Scope</a:t>
            </a:r>
            <a:br>
              <a:rPr lang="en-US" altLang="en-US" sz="3600" b="1" dirty="0">
                <a:solidFill>
                  <a:schemeClr val="tx1"/>
                </a:solidFill>
              </a:rPr>
            </a:br>
            <a:r>
              <a:rPr lang="en-US" altLang="en-US" sz="2400" b="1" dirty="0">
                <a:solidFill>
                  <a:srgbClr val="000000"/>
                </a:solidFill>
                <a:ea typeface="+mn-ea"/>
                <a:cs typeface="+mn-cs"/>
              </a:rPr>
              <a:t>North Sound Behavioral Health Treatment Facility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1986AF82-BA33-4C83-A52A-226A2F68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9DB5F5-5D7D-4B48-AAE3-DC32EC326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" t="17857" r="3884" b="8929"/>
          <a:stretch/>
        </p:blipFill>
        <p:spPr>
          <a:xfrm>
            <a:off x="574288" y="1981200"/>
            <a:ext cx="8036312" cy="3505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8BF34C-D549-4371-8F71-1DCAD912F56F}"/>
              </a:ext>
            </a:extLst>
          </p:cNvPr>
          <p:cNvSpPr/>
          <p:nvPr/>
        </p:nvSpPr>
        <p:spPr>
          <a:xfrm rot="824216">
            <a:off x="4854666" y="2949324"/>
            <a:ext cx="3276600" cy="213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035585AA-F589-4FBA-AAB5-50625556B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15240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Scope</a:t>
            </a:r>
            <a:endParaRPr lang="en-US" altLang="en-US" sz="3000" b="1" dirty="0">
              <a:solidFill>
                <a:schemeClr val="tx1"/>
              </a:solidFill>
            </a:endParaRPr>
          </a:p>
        </p:txBody>
      </p:sp>
      <p:sp>
        <p:nvSpPr>
          <p:cNvPr id="4" name="Rectangle 465">
            <a:extLst>
              <a:ext uri="{FF2B5EF4-FFF2-40B4-BE49-F238E27FC236}">
                <a16:creationId xmlns:a16="http://schemas.microsoft.com/office/drawing/2014/main" id="{0035C176-B610-47EF-A695-BF9C5585D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800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Addition &amp; Renovation to the North Wing of the Existing Denney Juvenile Justice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CCC43-1F37-4504-ACD2-44BFC861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00300"/>
            <a:ext cx="3765052" cy="2209800"/>
          </a:xfrm>
          <a:prstGeom prst="rect">
            <a:avLst/>
          </a:prstGeom>
        </p:spPr>
      </p:pic>
      <p:sp>
        <p:nvSpPr>
          <p:cNvPr id="8" name="Rectangle 465">
            <a:extLst>
              <a:ext uri="{FF2B5EF4-FFF2-40B4-BE49-F238E27FC236}">
                <a16:creationId xmlns:a16="http://schemas.microsoft.com/office/drawing/2014/main" id="{87ECA6D7-4E3F-46C2-989B-62E9BDC73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2410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Addition SF:  10,201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Renovation SF:  13,732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Total SF:  23,933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Two Separately Operated 16-bed Facilities</a:t>
            </a:r>
          </a:p>
        </p:txBody>
      </p:sp>
      <p:sp>
        <p:nvSpPr>
          <p:cNvPr id="9" name="Rectangle 465">
            <a:extLst>
              <a:ext uri="{FF2B5EF4-FFF2-40B4-BE49-F238E27FC236}">
                <a16:creationId xmlns:a16="http://schemas.microsoft.com/office/drawing/2014/main" id="{F7F32EB2-7F4D-4FF7-BC0D-86C412096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76800"/>
            <a:ext cx="800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3543300" algn="l"/>
              </a:tabLst>
              <a:defRPr/>
            </a:pPr>
            <a:r>
              <a:rPr lang="en-US" sz="2400" dirty="0">
                <a:latin typeface="Arial" charset="0"/>
              </a:rPr>
              <a:t>Shared Clinical Support, Administrative Functions, Facility Support Services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EA115CF-E266-4D92-A24B-B7D50AA6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D63A137-CE6F-4048-AD36-8BFF9BFDC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5638800" cy="990600"/>
          </a:xfrm>
        </p:spPr>
        <p:txBody>
          <a:bodyPr/>
          <a:lstStyle/>
          <a:p>
            <a:pPr eaLnBrk="1" hangingPunct="1"/>
            <a:br>
              <a:rPr lang="en-US" altLang="en-US" sz="3600" dirty="0"/>
            </a:br>
            <a:endParaRPr lang="en-US" altLang="en-US" sz="3000" dirty="0">
              <a:solidFill>
                <a:srgbClr val="339933"/>
              </a:solidFill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D125CB2D-2310-49F7-88B6-D478A7E1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638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Schedule</a:t>
            </a:r>
            <a:endParaRPr lang="en-US" alt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6670D-BC50-4B5C-92FD-8A4106D7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63747B-7B41-4E3E-A383-2B41F91ED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79328"/>
              </p:ext>
            </p:extLst>
          </p:nvPr>
        </p:nvGraphicFramePr>
        <p:xfrm>
          <a:off x="1143000" y="1412558"/>
          <a:ext cx="7145276" cy="4343401"/>
        </p:xfrm>
        <a:graphic>
          <a:graphicData uri="http://schemas.openxmlformats.org/drawingml/2006/table">
            <a:tbl>
              <a:tblPr firstRow="1" firstCol="1" bandRow="1"/>
              <a:tblGrid>
                <a:gridCol w="4505812">
                  <a:extLst>
                    <a:ext uri="{9D8B030D-6E8A-4147-A177-3AD203B41FA5}">
                      <a16:colId xmlns:a16="http://schemas.microsoft.com/office/drawing/2014/main" val="346502849"/>
                    </a:ext>
                  </a:extLst>
                </a:gridCol>
                <a:gridCol w="1334141">
                  <a:extLst>
                    <a:ext uri="{9D8B030D-6E8A-4147-A177-3AD203B41FA5}">
                      <a16:colId xmlns:a16="http://schemas.microsoft.com/office/drawing/2014/main" val="4157364182"/>
                    </a:ext>
                  </a:extLst>
                </a:gridCol>
                <a:gridCol w="1305323">
                  <a:extLst>
                    <a:ext uri="{9D8B030D-6E8A-4147-A177-3AD203B41FA5}">
                      <a16:colId xmlns:a16="http://schemas.microsoft.com/office/drawing/2014/main" val="1444695957"/>
                    </a:ext>
                  </a:extLst>
                </a:gridCol>
              </a:tblGrid>
              <a:tr h="6974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SCHEDULE EVENT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START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FINISH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462881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PRC Application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4/20/2018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4/20/2018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18766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PRC Meeting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5/24/2018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5/24/2018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214636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Preliminary Design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1/5/2018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4/25/2018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545786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GCCM Procurement &amp; Contracting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5/25/2018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7/24/2018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203387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4/26/2018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1/11/2019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964088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Estimate and Validation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1/12/2019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2/11/2019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685494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Negotiate GMP / Approval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2/12/2019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3/14/2019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99189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3/15/2019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3/14/2020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015689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Cx</a:t>
                      </a: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Systems Training / Shake-down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3/15/2020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4/14/2020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46062"/>
                  </a:ext>
                </a:extLst>
              </a:tr>
              <a:tr h="364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Move-in, Furnish, Set-up, Closeout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4/15/2020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1736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6/14/2020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6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1103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32BAF2F1-D8D5-4BB1-95E5-6FB32F9D1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Budget</a:t>
            </a:r>
            <a:endParaRPr lang="en-US" altLang="en-US" sz="3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5565B5-51C9-4C03-9447-B2C0927F5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450588"/>
              </p:ext>
            </p:extLst>
          </p:nvPr>
        </p:nvGraphicFramePr>
        <p:xfrm>
          <a:off x="381000" y="1447800"/>
          <a:ext cx="8382000" cy="40655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475">
                <a:tc>
                  <a:txBody>
                    <a:bodyPr/>
                    <a:lstStyle/>
                    <a:p>
                      <a:r>
                        <a:rPr lang="en-US" sz="1600" b="0" dirty="0"/>
                        <a:t>Costs for professional services (A/E, legal, </a:t>
                      </a:r>
                      <a:r>
                        <a:rPr lang="en-US" sz="1600" b="0" dirty="0" err="1"/>
                        <a:t>Cx</a:t>
                      </a:r>
                      <a:r>
                        <a:rPr lang="en-US" sz="1600" b="0" dirty="0"/>
                        <a:t>, testing &amp; inspections etc.)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$1,500,000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Estimated project construction costs (including construction contingencies):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$9,500,000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Equipment and furnishing costs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$600,000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Off-site costs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$500,000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5">
                <a:tc>
                  <a:txBody>
                    <a:bodyPr/>
                    <a:lstStyle/>
                    <a:p>
                      <a:r>
                        <a:rPr lang="en-US" sz="1600" dirty="0"/>
                        <a:t>1% for</a:t>
                      </a:r>
                      <a:r>
                        <a:rPr lang="en-US" sz="1600" baseline="0" dirty="0"/>
                        <a:t> a</a:t>
                      </a:r>
                      <a:r>
                        <a:rPr lang="en-US" sz="1600" dirty="0"/>
                        <a:t>rt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$95,000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Contract administration costs (owner, cm, etc.)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$750,000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Contingencies (design &amp; owner)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$950,000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dirty="0"/>
                        <a:t>Sales tax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$1,105,000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475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approved budget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$15,000,000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A83C5669-07CF-4FB2-AAA7-EF4A31C8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387353A0-B7B3-465E-BC8A-8288F94A2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145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Project Team </a:t>
            </a:r>
          </a:p>
        </p:txBody>
      </p:sp>
      <p:sp>
        <p:nvSpPr>
          <p:cNvPr id="9" name="Rectangle 465">
            <a:extLst>
              <a:ext uri="{FF2B5EF4-FFF2-40B4-BE49-F238E27FC236}">
                <a16:creationId xmlns:a16="http://schemas.microsoft.com/office/drawing/2014/main" id="{58987085-1A24-4ECB-8B61-9EF7DF1F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00200"/>
            <a:ext cx="792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2" eaLnBrk="1" hangingPunct="1">
              <a:lnSpc>
                <a:spcPct val="90000"/>
              </a:lnSpc>
              <a:spcBef>
                <a:spcPct val="20000"/>
              </a:spcBef>
              <a:tabLst>
                <a:tab pos="3600450" algn="l"/>
              </a:tabLst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A90A62A1-77D9-4372-BADD-4E01D666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381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E5075E1-1ECC-4194-9839-F31E15D256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099002"/>
              </p:ext>
            </p:extLst>
          </p:nvPr>
        </p:nvGraphicFramePr>
        <p:xfrm>
          <a:off x="1460500" y="808038"/>
          <a:ext cx="6846888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Visio" r:id="rId4" imgW="7299933" imgH="5867196" progId="Visio.Drawing.15">
                  <p:embed/>
                </p:oleObj>
              </mc:Choice>
              <mc:Fallback>
                <p:oleObj name="Visio" r:id="rId4" imgW="7299933" imgH="5867196" progId="Visio.Drawing.1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E5075E1-1ECC-4194-9839-F31E15D256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0" y="808038"/>
                        <a:ext cx="6846888" cy="551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F199EB45-0653-4B0D-A464-A5E8DF27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DC006886-6DFE-4EEA-8226-2EC1C9E47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639762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Project Management Expertise</a:t>
            </a:r>
          </a:p>
        </p:txBody>
      </p:sp>
      <p:sp>
        <p:nvSpPr>
          <p:cNvPr id="17411" name="Rectangle 9">
            <a:extLst>
              <a:ext uri="{FF2B5EF4-FFF2-40B4-BE49-F238E27FC236}">
                <a16:creationId xmlns:a16="http://schemas.microsoft.com/office/drawing/2014/main" id="{AE775864-1800-490D-83E7-85FA31A47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410200"/>
            <a:ext cx="5791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Kenmore’s downtown development</a:t>
            </a:r>
            <a:br>
              <a:rPr lang="en-US" altLang="en-US" sz="2000" b="1">
                <a:solidFill>
                  <a:srgbClr val="FFFFFF"/>
                </a:solidFill>
              </a:rPr>
            </a:b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" name="Rectangle 465">
            <a:extLst>
              <a:ext uri="{FF2B5EF4-FFF2-40B4-BE49-F238E27FC236}">
                <a16:creationId xmlns:a16="http://schemas.microsoft.com/office/drawing/2014/main" id="{60126966-14F8-4A35-8967-DE97BDA6C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2192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2400" b="1" dirty="0">
                <a:latin typeface="Arial" charset="0"/>
              </a:rPr>
              <a:t>Project Leadership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b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b="1" dirty="0">
                <a:latin typeface="Arial" charset="0"/>
              </a:rPr>
              <a:t>Jeff </a:t>
            </a:r>
            <a:r>
              <a:rPr lang="en-US" sz="1600" b="1" dirty="0" err="1">
                <a:latin typeface="Arial" charset="0"/>
              </a:rPr>
              <a:t>Hencz</a:t>
            </a:r>
            <a:r>
              <a:rPr lang="en-US" sz="1600" b="1" dirty="0">
                <a:latin typeface="Arial" charset="0"/>
              </a:rPr>
              <a:t>—Snohomish County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Special Projects Manager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30 year industry veteran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Extensive negotiated delivery experience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GCCM trained and Courthouse experience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b="1" dirty="0">
                <a:latin typeface="Arial" charset="0"/>
              </a:rPr>
              <a:t>Dave Jobs—OAC Services, Inc.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Sr. Associate, Program Manager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25 year industry veteran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DBIA Certified, CCM, extensive alternative delivery experience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Healthcare and Juvenile Justice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b="1" dirty="0">
                <a:latin typeface="Arial" charset="0"/>
              </a:rPr>
              <a:t>Chris </a:t>
            </a:r>
            <a:r>
              <a:rPr lang="en-US" sz="1600" b="1" dirty="0" err="1">
                <a:latin typeface="Arial" charset="0"/>
              </a:rPr>
              <a:t>Rubright</a:t>
            </a:r>
            <a:r>
              <a:rPr lang="en-US" sz="1600" b="1" dirty="0">
                <a:latin typeface="Arial" charset="0"/>
              </a:rPr>
              <a:t>—KMD Architects</a:t>
            </a:r>
            <a:endParaRPr lang="en-US" sz="1600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Principal, Director of Healthcare Planning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30 year industry veteran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Behavioral health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600" dirty="0">
                <a:latin typeface="Arial" charset="0"/>
              </a:rPr>
              <a:t>GCCM delivery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sz="1200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sz="1200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r>
              <a:rPr lang="en-US" sz="1050" dirty="0">
                <a:latin typeface="Arial" charset="0"/>
              </a:rPr>
              <a:t>   </a:t>
            </a:r>
            <a:endParaRPr lang="en-US" sz="12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543300" algn="l"/>
              </a:tabLst>
              <a:defRPr/>
            </a:pPr>
            <a:endParaRPr lang="en-US" sz="1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96FE0-1A92-45B6-BDFD-2E7759D1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40389"/>
            <a:ext cx="1295400" cy="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4C6D2A149B1D4080D9EA633DB9C884" ma:contentTypeVersion="0" ma:contentTypeDescription="Create a new document." ma:contentTypeScope="" ma:versionID="2464baa9b10f8dfb6ed55042b9f8db1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9F8102-8EB6-414D-94EB-0807AF3AFFFA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9FBF823-6BDA-4C63-A211-F6FC27F74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20FA1D-BC7B-4D45-9D21-96B700360C23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2F1FAC34-6849-4852-ADD2-0F657AD1BD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755</Words>
  <Application>Microsoft Office PowerPoint</Application>
  <PresentationFormat>On-screen Show (4:3)</PresentationFormat>
  <Paragraphs>213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Visio</vt:lpstr>
      <vt:lpstr>PowerPoint Presentation</vt:lpstr>
      <vt:lpstr>Agenda</vt:lpstr>
      <vt:lpstr>Scope</vt:lpstr>
      <vt:lpstr>Scope North Sound Behavioral Health Treatment Facility</vt:lpstr>
      <vt:lpstr>Scope</vt:lpstr>
      <vt:lpstr> </vt:lpstr>
      <vt:lpstr>Budget</vt:lpstr>
      <vt:lpstr>PowerPoint Presentation</vt:lpstr>
      <vt:lpstr>Project Management Expertise</vt:lpstr>
      <vt:lpstr>Project Management Expertise</vt:lpstr>
      <vt:lpstr>Exceeds Statute Requirements</vt:lpstr>
      <vt:lpstr>Public Benefit</vt:lpstr>
      <vt:lpstr>PRC Application for Project Approval</vt:lpstr>
    </vt:vector>
  </TitlesOfParts>
  <Company>Olympic Associates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Chandler</dc:creator>
  <cp:lastModifiedBy>Jobs, Dave</cp:lastModifiedBy>
  <cp:revision>156</cp:revision>
  <cp:lastPrinted>2018-05-23T22:45:33Z</cp:lastPrinted>
  <dcterms:created xsi:type="dcterms:W3CDTF">2007-08-13T18:14:17Z</dcterms:created>
  <dcterms:modified xsi:type="dcterms:W3CDTF">2018-05-23T22:45:42Z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1600.00000000000</vt:lpwstr>
  </property>
</Properties>
</file>