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60" r:id="rId3"/>
    <p:sldId id="268" r:id="rId4"/>
    <p:sldId id="282" r:id="rId5"/>
    <p:sldId id="261" r:id="rId6"/>
    <p:sldId id="279" r:id="rId7"/>
    <p:sldId id="284" r:id="rId8"/>
    <p:sldId id="281" r:id="rId9"/>
    <p:sldId id="274" r:id="rId10"/>
    <p:sldId id="273" r:id="rId11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23C"/>
    <a:srgbClr val="7F1E27"/>
    <a:srgbClr val="801E26"/>
    <a:srgbClr val="812028"/>
    <a:srgbClr val="B7B0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4" autoAdjust="0"/>
    <p:restoredTop sz="87429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82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086" y="6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849311BF-771D-A844-964A-2CC1FE913CEC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2E0807BD-5CCC-804E-9251-E0BA738B26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2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5CE1333E-EFE4-5148-8C1E-5936568A599D}" type="datetime1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37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2DE7AACB-4F1F-054B-B28A-3B0D0324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2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AACB-4F1F-054B-B28A-3B0D032400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60" y="5664567"/>
            <a:ext cx="2764466" cy="8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4805" r="5238" b="34482"/>
          <a:stretch/>
        </p:blipFill>
        <p:spPr>
          <a:xfrm>
            <a:off x="7167154" y="-8709"/>
            <a:ext cx="1985555" cy="95942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2263" y="468839"/>
            <a:ext cx="8229601" cy="50800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>
              <a:defRPr sz="2400" b="0">
                <a:solidFill>
                  <a:schemeClr val="accent3">
                    <a:lumMod val="90000"/>
                    <a:lumOff val="10000"/>
                  </a:schemeClr>
                </a:solidFill>
                <a:effectLst/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42263" y="1095153"/>
            <a:ext cx="8229602" cy="5231219"/>
          </a:xfrm>
          <a:prstGeom prst="rect">
            <a:avLst/>
          </a:prstGeom>
        </p:spPr>
        <p:txBody>
          <a:bodyPr/>
          <a:lstStyle>
            <a:lvl1pPr>
              <a:buClr>
                <a:schemeClr val="accent3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12" y="6457782"/>
            <a:ext cx="495689" cy="2381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199" y="6487462"/>
            <a:ext cx="84209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1100" b="0" i="0" u="none" strike="noStrike" kern="1200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Sportsplex Project | Project Review Committee | Project Approval Presentation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53143" y="950712"/>
            <a:ext cx="849085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20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81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87A7E-22F7-4ACE-A4E6-CC2507E0D4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4" r:id="rId3"/>
  </p:sldLayoutIdLst>
  <p:transition spd="slow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8771" y="459383"/>
            <a:ext cx="612435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100"/>
              </a:lnSpc>
            </a:pPr>
            <a:r>
              <a:rPr lang="en-US" sz="1400" b="1" i="0" u="none" strike="noStrike" kern="1200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Sportsplex Project </a:t>
            </a:r>
            <a:r>
              <a:rPr lang="en-US" sz="1400" b="0" i="0" u="none" strike="noStrike" kern="1200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en-US" sz="1400" b="0" i="0" u="none" strike="noStrike" kern="1200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400" b="0" i="0" u="none" strike="noStrike" kern="1200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Project Review Committee | Project Approval Presentation </a:t>
            </a:r>
            <a:br>
              <a:rPr lang="en-US" sz="1400" b="0" i="0" u="none" strike="noStrike" kern="1200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200" dirty="0" smtClean="0">
                <a:latin typeface="+mj-lt"/>
              </a:rPr>
              <a:t>May 24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2018</a:t>
            </a:r>
          </a:p>
        </p:txBody>
      </p:sp>
      <p:pic>
        <p:nvPicPr>
          <p:cNvPr id="3" name="Picture 4" descr="P:\01 SUBMISSIONS\00_CURRENT\15 07 23 i Spokane Public Facilities District Sportsplex Project Review Committee (GH) der\02_Presentation\support\spokane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18140" r="4373" b="17503"/>
          <a:stretch/>
        </p:blipFill>
        <p:spPr bwMode="auto">
          <a:xfrm>
            <a:off x="329610" y="444261"/>
            <a:ext cx="1882525" cy="8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74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850" y="533401"/>
            <a:ext cx="8229600" cy="15049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j-lt"/>
              </a:rPr>
              <a:t>Thank you for your consideration!</a:t>
            </a:r>
            <a:endParaRPr lang="en-US" sz="3600" b="1" i="1" dirty="0">
              <a:solidFill>
                <a:schemeClr val="accent3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Picture 4" descr="P:\01 SUBMISSIONS\00_CURRENT\15 07 23 i Spokane Public Facilities District Sportsplex Project Review Committee (GH) der\02_Presentation\support\spokane-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18140" r="4373" b="17503"/>
          <a:stretch/>
        </p:blipFill>
        <p:spPr bwMode="auto">
          <a:xfrm>
            <a:off x="3082335" y="5740161"/>
            <a:ext cx="1882525" cy="8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08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Organization Chart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2263" y="976839"/>
            <a:ext cx="8229600" cy="48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45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14123C"/>
                </a:solidFill>
              </a:rPr>
              <a:t>Progressive Design-Build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14123C"/>
                </a:solidFill>
              </a:rPr>
              <a:t>Sports Commission Study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14123C"/>
                </a:solidFill>
              </a:rPr>
              <a:t>SFA Study</a:t>
            </a:r>
          </a:p>
          <a:p>
            <a:pPr>
              <a:lnSpc>
                <a:spcPct val="200000"/>
              </a:lnSpc>
            </a:pPr>
            <a:r>
              <a:rPr lang="en-US" sz="2400" smtClean="0">
                <a:solidFill>
                  <a:srgbClr val="14123C"/>
                </a:solidFill>
              </a:rPr>
              <a:t>Agreements </a:t>
            </a:r>
            <a:r>
              <a:rPr lang="en-US" sz="2400" dirty="0" smtClean="0">
                <a:solidFill>
                  <a:srgbClr val="14123C"/>
                </a:solidFill>
              </a:rPr>
              <a:t>with City and County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14123C"/>
                </a:solidFill>
              </a:rPr>
              <a:t>District to Own and Operate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60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D-B Selection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6847977"/>
              </p:ext>
            </p:extLst>
          </p:nvPr>
        </p:nvGraphicFramePr>
        <p:xfrm>
          <a:off x="606054" y="1499410"/>
          <a:ext cx="657579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Issue RFQ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May 25, 2018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SOQ Due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June 8, 2018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Notify SOQ Finalists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r>
                        <a:rPr lang="en-US" sz="2400" b="0" kern="1200" baseline="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 13</a:t>
                      </a:r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, 2018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Issue RFP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r>
                        <a:rPr lang="en-US" sz="2400" b="0" kern="1200" baseline="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 18</a:t>
                      </a:r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, 2018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Proprietary Meetings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July 12, 2018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Management Proposals Due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July 19, 2018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Selection of DB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r>
                        <a:rPr lang="en-US" sz="2400" b="0" kern="1200" baseline="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 25</a:t>
                      </a:r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, 2018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Anticipated NTP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2400" b="0" kern="1200" baseline="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 8, </a:t>
                      </a:r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Substantial Completion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  <a:r>
                        <a:rPr lang="en-US" sz="2400" b="0" kern="1200" baseline="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 14,</a:t>
                      </a:r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 2020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010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Sportsplex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6481573"/>
              </p:ext>
            </p:extLst>
          </p:nvPr>
        </p:nvGraphicFramePr>
        <p:xfrm>
          <a:off x="616687" y="1541936"/>
          <a:ext cx="603929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Services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      170,000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Construction Cost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$ 35,000,000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Owner FFE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      200,000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Site Development Cost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  1,000,000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Contract Administration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      695,000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Owner Contingency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  1,760,000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Other Related Project Costs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       75,000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WSST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  3,100,000</a:t>
                      </a:r>
                      <a:endParaRPr lang="en-US" sz="2400" b="0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Total Project Cost</a:t>
                      </a:r>
                      <a:endParaRPr lang="en-US" sz="2400" b="1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14123C"/>
                          </a:solidFill>
                          <a:latin typeface="+mn-lt"/>
                          <a:ea typeface="+mn-ea"/>
                          <a:cs typeface="+mn-cs"/>
                        </a:rPr>
                        <a:t>$ 42,000,000</a:t>
                      </a:r>
                      <a:endParaRPr lang="en-US" sz="2400" b="1" kern="1200" dirty="0">
                        <a:solidFill>
                          <a:srgbClr val="141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524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Procurement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2263" y="1095153"/>
            <a:ext cx="8229602" cy="523121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RFQ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14123C"/>
                </a:solidFill>
              </a:rPr>
              <a:t>E</a:t>
            </a:r>
            <a:r>
              <a:rPr lang="en-US" dirty="0" smtClean="0">
                <a:solidFill>
                  <a:srgbClr val="14123C"/>
                </a:solidFill>
              </a:rPr>
              <a:t>xperience with design-build and projects of similar scope and complexity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Team organization and project development experience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Shortlist no more than three finalists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RFP 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Management approach/GMP development/collaboration &amp; integration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Interactive proprietary meeting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Price related factor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Minimal honorarium due to limited required proposal submittals</a:t>
            </a:r>
            <a:endParaRPr lang="en-US" dirty="0">
              <a:solidFill>
                <a:srgbClr val="141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37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Procurement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2263" y="1095153"/>
            <a:ext cx="8229602" cy="523121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Validation and GMP Development Period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14123C"/>
                </a:solidFill>
              </a:rPr>
              <a:t>Validate information from the </a:t>
            </a:r>
            <a:r>
              <a:rPr lang="en-US" dirty="0" smtClean="0">
                <a:solidFill>
                  <a:srgbClr val="14123C"/>
                </a:solidFill>
              </a:rPr>
              <a:t>owner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14123C"/>
                </a:solidFill>
              </a:rPr>
              <a:t>Examine options to identify </a:t>
            </a:r>
            <a:r>
              <a:rPr lang="en-US" dirty="0" smtClean="0">
                <a:solidFill>
                  <a:srgbClr val="14123C"/>
                </a:solidFill>
              </a:rPr>
              <a:t>innovation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14123C"/>
                </a:solidFill>
              </a:rPr>
              <a:t>Commercially reasonable examination of </a:t>
            </a:r>
            <a:r>
              <a:rPr lang="en-US" dirty="0" smtClean="0">
                <a:solidFill>
                  <a:srgbClr val="14123C"/>
                </a:solidFill>
              </a:rPr>
              <a:t>site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14123C"/>
                </a:solidFill>
              </a:rPr>
              <a:t>Develop basis of design documents, Project Schedule, GMP </a:t>
            </a:r>
            <a:endParaRPr lang="en-US" dirty="0" smtClean="0">
              <a:solidFill>
                <a:srgbClr val="14123C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14123C"/>
                </a:solidFill>
              </a:rPr>
              <a:t>Contract </a:t>
            </a:r>
            <a:r>
              <a:rPr lang="en-US" dirty="0" smtClean="0">
                <a:solidFill>
                  <a:srgbClr val="14123C"/>
                </a:solidFill>
              </a:rPr>
              <a:t>Amendment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14123C"/>
                </a:solidFill>
              </a:rPr>
              <a:t>DB Execution</a:t>
            </a:r>
            <a:endParaRPr lang="en-US" sz="2400" dirty="0">
              <a:solidFill>
                <a:srgbClr val="14123C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Complete Design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Construction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4123C"/>
                </a:solidFill>
              </a:rPr>
              <a:t>Close out</a:t>
            </a:r>
            <a:endParaRPr lang="en-US" dirty="0">
              <a:solidFill>
                <a:srgbClr val="141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Benefits of Design-Build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2263" y="1095153"/>
            <a:ext cx="8389086" cy="523121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14123C"/>
                </a:solidFill>
              </a:rPr>
              <a:t>RCW 39.10.300 (1)(</a:t>
            </a:r>
            <a:r>
              <a:rPr lang="en-US" sz="2200" dirty="0" smtClean="0">
                <a:solidFill>
                  <a:srgbClr val="14123C"/>
                </a:solidFill>
              </a:rPr>
              <a:t>a) “highly specialized”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14123C"/>
                </a:solidFill>
              </a:rPr>
              <a:t>Hydraulic track and other project elements are highly specialized and design-build is the only delivery method that allows early involvement from specialty contractors other than MEP</a:t>
            </a:r>
            <a:endParaRPr lang="en-US" sz="1800" dirty="0">
              <a:solidFill>
                <a:srgbClr val="14123C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rgbClr val="14123C"/>
                </a:solidFill>
              </a:rPr>
              <a:t>RCW </a:t>
            </a:r>
            <a:r>
              <a:rPr lang="en-US" sz="2200" dirty="0">
                <a:solidFill>
                  <a:srgbClr val="14123C"/>
                </a:solidFill>
              </a:rPr>
              <a:t>30.10.300 (1)(c) </a:t>
            </a:r>
            <a:r>
              <a:rPr lang="en-US" sz="2200" dirty="0" smtClean="0">
                <a:solidFill>
                  <a:srgbClr val="14123C"/>
                </a:solidFill>
              </a:rPr>
              <a:t>“significant savings in project delivery time”</a:t>
            </a:r>
            <a:endParaRPr lang="en-US" sz="2200" dirty="0">
              <a:solidFill>
                <a:srgbClr val="14123C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14123C"/>
                </a:solidFill>
              </a:rPr>
              <a:t>Progressive Design-Build is the fastest delivery method</a:t>
            </a:r>
            <a:endParaRPr lang="en-US" sz="1800" dirty="0">
              <a:solidFill>
                <a:srgbClr val="14123C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14123C"/>
                </a:solidFill>
              </a:rPr>
              <a:t>Early involvement by the Design-Builder places more responsibility on the Design-Build Team to meet project objectives </a:t>
            </a:r>
            <a:endParaRPr lang="en-US" sz="1800" dirty="0">
              <a:solidFill>
                <a:srgbClr val="14123C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rgbClr val="14123C"/>
                </a:solidFill>
              </a:rPr>
              <a:t>RCW 39.10.280(2)(a) “Substantial Fiscal Benefit”</a:t>
            </a:r>
            <a:endParaRPr lang="en-US" sz="2200" dirty="0">
              <a:solidFill>
                <a:srgbClr val="14123C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14123C"/>
                </a:solidFill>
              </a:rPr>
              <a:t>The budget is limited to fit within the District’s project budget.  The Design-Builder will be required to work within that budget.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14123C"/>
                </a:solidFill>
              </a:rPr>
              <a:t>Design-Builder’s involvement in the development of the scope shifts more risk of the performance of the project to the design-build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45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2263" y="1095153"/>
            <a:ext cx="8229602" cy="52312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34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ll Template 1">
  <a:themeElements>
    <a:clrScheme name="Hill Brand 1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820024"/>
      </a:accent1>
      <a:accent2>
        <a:srgbClr val="B9AB97"/>
      </a:accent2>
      <a:accent3>
        <a:srgbClr val="002B5C"/>
      </a:accent3>
      <a:accent4>
        <a:srgbClr val="7C6A55"/>
      </a:accent4>
      <a:accent5>
        <a:srgbClr val="455560"/>
      </a:accent5>
      <a:accent6>
        <a:srgbClr val="B0B579"/>
      </a:accent6>
      <a:hlink>
        <a:srgbClr val="820024"/>
      </a:hlink>
      <a:folHlink>
        <a:srgbClr val="B9AB97"/>
      </a:folHlink>
    </a:clrScheme>
    <a:fontScheme name="Hill Standard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Hill Template 1.potx</Template>
  <TotalTime>7845</TotalTime>
  <Words>351</Words>
  <Application>Microsoft Office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Hill Template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 International,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Mamas</dc:creator>
  <cp:lastModifiedBy>Walker, Matthew</cp:lastModifiedBy>
  <cp:revision>592</cp:revision>
  <cp:lastPrinted>2018-03-30T21:17:56Z</cp:lastPrinted>
  <dcterms:created xsi:type="dcterms:W3CDTF">2011-03-25T13:05:04Z</dcterms:created>
  <dcterms:modified xsi:type="dcterms:W3CDTF">2018-05-17T16:15:04Z</dcterms:modified>
</cp:coreProperties>
</file>