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8" r:id="rId1"/>
  </p:sldMasterIdLst>
  <p:notesMasterIdLst>
    <p:notesMasterId r:id="rId14"/>
  </p:notesMasterIdLst>
  <p:handoutMasterIdLst>
    <p:handoutMasterId r:id="rId15"/>
  </p:handoutMasterIdLst>
  <p:sldIdLst>
    <p:sldId id="448" r:id="rId2"/>
    <p:sldId id="460" r:id="rId3"/>
    <p:sldId id="454" r:id="rId4"/>
    <p:sldId id="461" r:id="rId5"/>
    <p:sldId id="462" r:id="rId6"/>
    <p:sldId id="463" r:id="rId7"/>
    <p:sldId id="464" r:id="rId8"/>
    <p:sldId id="465" r:id="rId9"/>
    <p:sldId id="466" r:id="rId10"/>
    <p:sldId id="467" r:id="rId11"/>
    <p:sldId id="468" r:id="rId12"/>
    <p:sldId id="449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ll International Inc" initials="RVP" lastIdx="4" clrIdx="0"/>
  <p:cmAuthor id="1" name="Matt Walker" initials="MJW" lastIdx="2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BFD"/>
    <a:srgbClr val="013685"/>
    <a:srgbClr val="009999"/>
    <a:srgbClr val="167861"/>
    <a:srgbClr val="343E00"/>
    <a:srgbClr val="697E00"/>
    <a:srgbClr val="0255CE"/>
    <a:srgbClr val="D0FA00"/>
    <a:srgbClr val="FA0000"/>
    <a:srgbClr val="FA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90918" autoAdjust="0"/>
  </p:normalViewPr>
  <p:slideViewPr>
    <p:cSldViewPr>
      <p:cViewPr>
        <p:scale>
          <a:sx n="70" d="100"/>
          <a:sy n="70" d="100"/>
        </p:scale>
        <p:origin x="-2094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6" tIns="46883" rIns="93766" bIns="46883" numCol="1" anchor="t" anchorCtr="0" compatLnSpc="1">
            <a:prstTxWarp prst="textNoShape">
              <a:avLst/>
            </a:prstTxWarp>
          </a:bodyPr>
          <a:lstStyle>
            <a:lvl1pPr defTabSz="937868" eaLnBrk="1" hangingPunct="1">
              <a:defRPr sz="13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0" y="1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6" tIns="46883" rIns="93766" bIns="46883" numCol="1" anchor="t" anchorCtr="0" compatLnSpc="1">
            <a:prstTxWarp prst="textNoShape">
              <a:avLst/>
            </a:prstTxWarp>
          </a:bodyPr>
          <a:lstStyle>
            <a:lvl1pPr algn="r" defTabSz="937868" eaLnBrk="1" hangingPunct="1">
              <a:defRPr sz="13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264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6" tIns="46883" rIns="93766" bIns="46883" numCol="1" anchor="b" anchorCtr="0" compatLnSpc="1">
            <a:prstTxWarp prst="textNoShape">
              <a:avLst/>
            </a:prstTxWarp>
          </a:bodyPr>
          <a:lstStyle>
            <a:lvl1pPr defTabSz="937868" eaLnBrk="1" hangingPunct="1">
              <a:defRPr sz="13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0" y="8831264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6" tIns="46883" rIns="93766" bIns="46883" numCol="1" anchor="b" anchorCtr="0" compatLnSpc="1">
            <a:prstTxWarp prst="textNoShape">
              <a:avLst/>
            </a:prstTxWarp>
          </a:bodyPr>
          <a:lstStyle>
            <a:lvl1pPr algn="r" defTabSz="93786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DF309DBA-4616-490A-9BF4-C0485C42D7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64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06" tIns="45703" rIns="91406" bIns="45703" rtlCol="0"/>
          <a:lstStyle>
            <a:lvl1pPr algn="l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06" tIns="45703" rIns="91406" bIns="45703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0BADB4A-FD7B-423E-9B55-3580A112BBEE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3" rIns="91406" bIns="4570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06" tIns="45703" rIns="91406" bIns="4570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06" tIns="45703" rIns="91406" bIns="45703" rtlCol="0" anchor="b"/>
          <a:lstStyle>
            <a:lvl1pPr algn="l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06" tIns="45703" rIns="91406" bIns="45703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80247A-D347-4AB8-834E-67076EEFA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93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8B16-63A3-4446-904B-A868A22F65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3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ct val="15000"/>
              </a:spcAft>
              <a:buClr>
                <a:srgbClr val="24323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Ice Ribbon, Howard St. Bridge, Looff Carrousel (south bank) projects complete 2017</a:t>
            </a:r>
          </a:p>
          <a:p>
            <a:pPr lvl="1">
              <a:spcAft>
                <a:spcPct val="15000"/>
              </a:spcAft>
              <a:buClr>
                <a:srgbClr val="24323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Pavilion Renovation: fall 2017 - 2018</a:t>
            </a:r>
          </a:p>
          <a:p>
            <a:pPr lvl="1">
              <a:spcAft>
                <a:spcPct val="15000"/>
              </a:spcAft>
              <a:buClr>
                <a:srgbClr val="24323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North Bank: Spring 2018 - 2018</a:t>
            </a:r>
          </a:p>
          <a:p>
            <a:pPr lvl="1">
              <a:spcAft>
                <a:spcPct val="15000"/>
              </a:spcAft>
              <a:buClr>
                <a:srgbClr val="24323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Blue Bridge Replacement: Mid 2018 - Mid-2019</a:t>
            </a:r>
          </a:p>
          <a:p>
            <a:pPr lvl="1">
              <a:spcAft>
                <a:spcPct val="15000"/>
              </a:spcAft>
              <a:buClr>
                <a:srgbClr val="24323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West Havermale: Mid 2019 – Spring 2020</a:t>
            </a:r>
          </a:p>
          <a:p>
            <a:pPr lvl="1">
              <a:spcAft>
                <a:spcPct val="15000"/>
              </a:spcAft>
              <a:buClr>
                <a:srgbClr val="24323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North Promenade: Mid 2019 – Spring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80247A-D347-4AB8-834E-67076EEFA2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09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BD – Overall park </a:t>
            </a:r>
            <a:r>
              <a:rPr lang="en-US" baseline="0" dirty="0"/>
              <a:t>authority</a:t>
            </a:r>
          </a:p>
          <a:p>
            <a:r>
              <a:rPr lang="en-US" dirty="0"/>
              <a:t>ET - Program</a:t>
            </a:r>
            <a:r>
              <a:rPr lang="en-US" baseline="0" dirty="0"/>
              <a:t> decision making authority / ET member composition	</a:t>
            </a:r>
          </a:p>
          <a:p>
            <a:r>
              <a:rPr lang="en-US" baseline="0" dirty="0"/>
              <a:t>PMO – Program implementation / Staff + Hill </a:t>
            </a:r>
          </a:p>
          <a:p>
            <a:r>
              <a:rPr lang="en-US" baseline="0" dirty="0"/>
              <a:t>PM – Responsible for day-to-day pavilion operations / Matt Walker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80247A-D347-4AB8-834E-67076EEFA2C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78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8B16-63A3-4446-904B-A868A22F65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3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01000" cy="5105400"/>
          </a:xfrm>
        </p:spPr>
        <p:txBody>
          <a:bodyPr/>
          <a:lstStyle>
            <a:lvl2pPr marL="684213" indent="-228600">
              <a:buFont typeface="Calibri" panose="020F050202020403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7300" y="2781302"/>
            <a:ext cx="6858000" cy="12954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304800"/>
            <a:ext cx="1219200" cy="5821363"/>
          </a:xfrm>
        </p:spPr>
        <p:txBody>
          <a:bodyPr vert="eaVert" anchor="b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7086600" cy="5668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3012" y="5528379"/>
            <a:ext cx="1655064" cy="504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3"/>
            <a:ext cx="9144000" cy="5141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-1"/>
            <a:ext cx="9149751" cy="624635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5526505"/>
            <a:ext cx="1732547" cy="1331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5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74428"/>
            <a:ext cx="9229060" cy="160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3" r="30321" b="48696"/>
          <a:stretch/>
        </p:blipFill>
        <p:spPr>
          <a:xfrm>
            <a:off x="7772400" y="5257800"/>
            <a:ext cx="808075" cy="31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85801" y="1219200"/>
            <a:ext cx="7772400" cy="4104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143000"/>
            <a:ext cx="8458200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47" y="6096069"/>
            <a:ext cx="1655064" cy="504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0"/>
            <a:ext cx="416379" cy="6477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500446" y="-228600"/>
            <a:ext cx="2719754" cy="1219200"/>
          </a:xfrm>
          <a:prstGeom prst="rect">
            <a:avLst/>
          </a:prstGeom>
          <a:blipFill dpi="0" rotWithShape="1">
            <a:blip r:embed="rId14">
              <a:alphaModFix amt="39000"/>
            </a:blip>
            <a:srcRect/>
            <a:stretch>
              <a:fillRect l="1940" t="12500" r="-1940" b="-12500"/>
            </a:stretch>
          </a:blip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26015" y="-152400"/>
            <a:ext cx="2286000" cy="12192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5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620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2" r="30846" b="39574"/>
          <a:stretch/>
        </p:blipFill>
        <p:spPr>
          <a:xfrm>
            <a:off x="8483352" y="6503292"/>
            <a:ext cx="609601" cy="304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" y="6317800"/>
            <a:ext cx="600717" cy="37098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948879"/>
            <a:ext cx="9144000" cy="27432"/>
          </a:xfrm>
          <a:prstGeom prst="rect">
            <a:avLst/>
          </a:prstGeom>
          <a:gradFill flip="none" rotWithShape="1">
            <a:gsLst>
              <a:gs pos="100000">
                <a:schemeClr val="bg1">
                  <a:tint val="90000"/>
                </a:schemeClr>
              </a:gs>
              <a:gs pos="56000">
                <a:schemeClr val="accent4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cap="none" spc="-100" baseline="0">
          <a:ln>
            <a:noFill/>
          </a:ln>
          <a:solidFill>
            <a:schemeClr val="tx2"/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6075" indent="-346075" algn="l" defTabSz="914400" rtl="0" eaLnBrk="1" latinLnBrk="0" hangingPunct="1">
        <a:spcBef>
          <a:spcPct val="20000"/>
        </a:spcBef>
        <a:buClr>
          <a:schemeClr val="tx1"/>
        </a:buClr>
        <a:buFont typeface="Wingdings" panose="05000000000000000000" pitchFamily="2" charset="2"/>
        <a:buChar char="Ø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6823" y="5496089"/>
            <a:ext cx="6878511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1400" dirty="0">
                <a:solidFill>
                  <a:schemeClr val="bg1"/>
                </a:solidFill>
                <a:latin typeface="Oswald light" panose="02000303000000000000" pitchFamily="2" charset="0"/>
              </a:rPr>
              <a:t>City of Spokane Parks &amp; Recreation</a:t>
            </a:r>
          </a:p>
          <a:p>
            <a:pPr>
              <a:lnSpc>
                <a:spcPts val="2500"/>
              </a:lnSpc>
            </a:pPr>
            <a:r>
              <a:rPr lang="en-US" dirty="0">
                <a:solidFill>
                  <a:schemeClr val="bg1"/>
                </a:solidFill>
                <a:latin typeface="Oswald light" panose="02000303000000000000" pitchFamily="2" charset="0"/>
              </a:rPr>
              <a:t>Project Review Committee | Project Approval Process</a:t>
            </a:r>
          </a:p>
          <a:p>
            <a:pPr>
              <a:lnSpc>
                <a:spcPts val="2500"/>
              </a:lnSpc>
            </a:pPr>
            <a:r>
              <a:rPr lang="en-US" sz="1200" dirty="0">
                <a:solidFill>
                  <a:schemeClr val="bg1"/>
                </a:solidFill>
                <a:latin typeface="Oswald light" panose="02000303000000000000" pitchFamily="2" charset="0"/>
              </a:rPr>
              <a:t>December  1, 2016</a:t>
            </a: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3"/>
          <a:stretch/>
        </p:blipFill>
        <p:spPr>
          <a:xfrm>
            <a:off x="381000" y="304800"/>
            <a:ext cx="1949080" cy="59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69943"/>
            <a:ext cx="1405494" cy="73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2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7507287" cy="533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100" baseline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cap="none" dirty="0"/>
              <a:t>Additional Questions </a:t>
            </a:r>
          </a:p>
          <a:p>
            <a:pPr fontAlgn="auto">
              <a:spcAft>
                <a:spcPts val="0"/>
              </a:spcAft>
            </a:pPr>
            <a:endParaRPr lang="en-US" sz="3200" cap="non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6135" y="1076632"/>
            <a:ext cx="7848600" cy="457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b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6362" y="1085006"/>
            <a:ext cx="805837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High overhead maintenance work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steel cable system. Early design-builder involvement: cost-effective and safest method </a:t>
            </a:r>
            <a:endParaRPr lang="en-US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Adjacent concurrent bridge work:</a:t>
            </a:r>
            <a:r>
              <a:rPr lang="en-US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replacement of the Howard Street mid-channel </a:t>
            </a:r>
            <a:r>
              <a:rPr lang="en-US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bridge. </a:t>
            </a:r>
            <a:r>
              <a:rPr lang="en-US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Design-builder greater collaboration; reduce 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potential conflicts </a:t>
            </a:r>
          </a:p>
          <a:p>
            <a:pPr marL="461963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61963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Roles and responsibilities of key PMO team members: </a:t>
            </a:r>
            <a:endParaRPr lang="en-US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Garrett Jones, Park Department Liaison</a:t>
            </a:r>
          </a:p>
          <a:p>
            <a:pPr marL="461963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Berry Ellison, Program Manager </a:t>
            </a:r>
          </a:p>
          <a:p>
            <a:pPr marL="461963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Jo-Lynn Brown, </a:t>
            </a:r>
            <a:r>
              <a:rPr lang="en-US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Program 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Coordinator.</a:t>
            </a:r>
          </a:p>
          <a:p>
            <a:pPr marL="461963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Matt Walker, Project Manager</a:t>
            </a:r>
          </a:p>
          <a:p>
            <a:pPr marL="461963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Lorraine Mead, Program Scheduler </a:t>
            </a:r>
            <a:endParaRPr lang="en-US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>
              <a:spcBef>
                <a:spcPts val="0"/>
              </a:spcBef>
              <a:spcAft>
                <a:spcPts val="0"/>
              </a:spcAft>
            </a:pPr>
            <a:endParaRPr lang="en-US" dirty="0" smtClean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/>
            <a:r>
              <a:rPr lang="en-US" b="1" dirty="0">
                <a:latin typeface="+mn-lt"/>
              </a:rPr>
              <a:t>Time commitment of key project team members</a:t>
            </a:r>
            <a:r>
              <a:rPr lang="en-US" dirty="0">
                <a:latin typeface="+mn-lt"/>
              </a:rPr>
              <a:t> </a:t>
            </a:r>
          </a:p>
          <a:p>
            <a:pPr marL="461963"/>
            <a:r>
              <a:rPr lang="en-US" dirty="0">
                <a:latin typeface="+mn-lt"/>
              </a:rPr>
              <a:t>City PMO staff (Berry and Jo-Lynn) hired to manage the Riverfront Park program. Projects are phased</a:t>
            </a:r>
          </a:p>
          <a:p>
            <a:pPr marL="461963"/>
            <a:r>
              <a:rPr lang="en-US" dirty="0">
                <a:latin typeface="+mn-lt"/>
              </a:rPr>
              <a:t> </a:t>
            </a:r>
          </a:p>
          <a:p>
            <a:pPr marL="461963"/>
            <a:r>
              <a:rPr lang="en-US" dirty="0">
                <a:latin typeface="+mn-lt"/>
              </a:rPr>
              <a:t>Hill’s Pavilion contract amendment reflective of Org Chart percentages. </a:t>
            </a:r>
          </a:p>
          <a:p>
            <a:pPr marL="461963"/>
            <a:r>
              <a:rPr lang="en-US" dirty="0"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835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59687" cy="609600"/>
          </a:xfrm>
        </p:spPr>
        <p:txBody>
          <a:bodyPr/>
          <a:lstStyle/>
          <a:p>
            <a:r>
              <a:rPr lang="en-US" cap="none" dirty="0" smtClean="0"/>
              <a:t>Cont’d Additional </a:t>
            </a:r>
            <a:r>
              <a:rPr lang="en-US" cap="none" dirty="0"/>
              <a:t>Questions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7620000" cy="4267200"/>
          </a:xfrm>
        </p:spPr>
        <p:txBody>
          <a:bodyPr>
            <a:normAutofit/>
          </a:bodyPr>
          <a:lstStyle/>
          <a:p>
            <a:pPr marL="461963">
              <a:spcBef>
                <a:spcPts val="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How </a:t>
            </a:r>
            <a:r>
              <a:rPr lang="en-US" sz="1800" b="1" dirty="0">
                <a:solidFill>
                  <a:schemeClr val="tx1"/>
                </a:solidFill>
              </a:rPr>
              <a:t>will decision making work, who will contractor interface with and how will decisions be made without delay to the project?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461963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>
              <a:spcBef>
                <a:spcPts val="0"/>
              </a:spcBef>
              <a:tabLst>
                <a:tab pos="395288" algn="l"/>
              </a:tabLst>
            </a:pPr>
            <a:r>
              <a:rPr lang="en-US" sz="1800" dirty="0">
                <a:solidFill>
                  <a:schemeClr val="tx1"/>
                </a:solidFill>
              </a:rPr>
              <a:t>PMO makes recommendations weekly to the executive team (ET). Matt Walker communicates direction to the design–builder.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61963"/>
            <a:endParaRPr lang="en-US" sz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When Park Board design/contract approval required; ET make recommendations to the Park Board. Matt Walker will communicate direction to design–builder.</a:t>
            </a:r>
          </a:p>
          <a:p>
            <a:pPr marL="463550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 </a:t>
            </a:r>
          </a:p>
          <a:p>
            <a:pPr marL="463550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Contract/amendment approval protocol - establishes PMO and ET dollar limits for contract modifications.  Special board meetings to expedite approval when necessary. </a:t>
            </a:r>
          </a:p>
          <a:p>
            <a:pPr marL="461963"/>
            <a:endParaRPr lang="en-US" sz="18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457200"/>
            <a:ext cx="6878511" cy="590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4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3"/>
          <a:stretch/>
        </p:blipFill>
        <p:spPr>
          <a:xfrm>
            <a:off x="6781800" y="5943600"/>
            <a:ext cx="2062194" cy="63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5861304"/>
            <a:ext cx="1447800" cy="75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8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Pavilion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2400" b="1" dirty="0"/>
              <a:t>Repurpose Iconic 1974 Worlds Fair Pavilion </a:t>
            </a:r>
          </a:p>
          <a:p>
            <a:pPr lvl="1">
              <a:spcAft>
                <a:spcPct val="15000"/>
              </a:spcAft>
              <a:buClr>
                <a:srgbClr val="24323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Create outdoor venue and public plaza for community events, sporting exhibitions and performing arts</a:t>
            </a:r>
          </a:p>
          <a:p>
            <a:pPr lvl="1">
              <a:spcAft>
                <a:spcPct val="15000"/>
              </a:spcAft>
              <a:buClr>
                <a:srgbClr val="24323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Renovate west pavilion building for administration offices and outdoor venue support</a:t>
            </a:r>
          </a:p>
          <a:p>
            <a:pPr lvl="1">
              <a:spcAft>
                <a:spcPct val="15000"/>
              </a:spcAft>
              <a:buClr>
                <a:srgbClr val="24323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Create Central Green Plaza </a:t>
            </a:r>
            <a:r>
              <a:rPr lang="en-US" dirty="0" smtClean="0"/>
              <a:t>to draw </a:t>
            </a:r>
            <a:r>
              <a:rPr lang="en-US" dirty="0"/>
              <a:t>visitors </a:t>
            </a:r>
            <a:r>
              <a:rPr lang="en-US" dirty="0" smtClean="0"/>
              <a:t>from Howard </a:t>
            </a:r>
            <a:r>
              <a:rPr lang="en-US" dirty="0"/>
              <a:t>Street Promenade to the Pavilion</a:t>
            </a:r>
          </a:p>
          <a:p>
            <a:pPr lvl="1">
              <a:spcAft>
                <a:spcPct val="15000"/>
              </a:spcAft>
              <a:buClr>
                <a:srgbClr val="24323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Demolish Imax, skating </a:t>
            </a:r>
            <a:r>
              <a:rPr lang="en-US" dirty="0" smtClean="0"/>
              <a:t>venue, east </a:t>
            </a:r>
            <a:r>
              <a:rPr lang="en-US" dirty="0"/>
              <a:t>pavilion building and other structures</a:t>
            </a:r>
          </a:p>
          <a:p>
            <a:pPr lvl="1">
              <a:spcAft>
                <a:spcPct val="15000"/>
              </a:spcAft>
              <a:buClr>
                <a:srgbClr val="24323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Perform </a:t>
            </a:r>
            <a:r>
              <a:rPr lang="en-US" dirty="0" smtClean="0"/>
              <a:t>cable </a:t>
            </a:r>
            <a:r>
              <a:rPr lang="en-US" dirty="0"/>
              <a:t>structure deferred maintenance</a:t>
            </a:r>
          </a:p>
        </p:txBody>
      </p:sp>
    </p:spTree>
    <p:extLst>
      <p:ext uri="{BB962C8B-B14F-4D97-AF65-F5344CB8AC3E}">
        <p14:creationId xmlns:p14="http://schemas.microsoft.com/office/powerpoint/2010/main" val="14342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39" t="1149" b="11496"/>
          <a:stretch/>
        </p:blipFill>
        <p:spPr>
          <a:xfrm>
            <a:off x="0" y="1066800"/>
            <a:ext cx="9144000" cy="5791200"/>
          </a:xfrm>
          <a:prstGeom prst="rect">
            <a:avLst/>
          </a:prstGeom>
          <a:solidFill>
            <a:srgbClr val="FFFF00">
              <a:alpha val="5000"/>
            </a:srgbClr>
          </a:solidFill>
          <a:ln>
            <a:noFill/>
          </a:ln>
        </p:spPr>
      </p:pic>
      <p:sp>
        <p:nvSpPr>
          <p:cNvPr id="38" name="Rectangle 37"/>
          <p:cNvSpPr/>
          <p:nvPr/>
        </p:nvSpPr>
        <p:spPr>
          <a:xfrm>
            <a:off x="-29674" y="1033382"/>
            <a:ext cx="9326074" cy="5824618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Riverfront Park Map</a:t>
            </a:r>
          </a:p>
        </p:txBody>
      </p:sp>
      <p:sp>
        <p:nvSpPr>
          <p:cNvPr id="10" name="Freeform 9"/>
          <p:cNvSpPr/>
          <p:nvPr/>
        </p:nvSpPr>
        <p:spPr>
          <a:xfrm>
            <a:off x="4034118" y="1798918"/>
            <a:ext cx="1314823" cy="1290917"/>
          </a:xfrm>
          <a:custGeom>
            <a:avLst/>
            <a:gdLst>
              <a:gd name="connsiteX0" fmla="*/ 17929 w 1314823"/>
              <a:gd name="connsiteY0" fmla="*/ 17929 h 1290917"/>
              <a:gd name="connsiteX1" fmla="*/ 1296894 w 1314823"/>
              <a:gd name="connsiteY1" fmla="*/ 0 h 1290917"/>
              <a:gd name="connsiteX2" fmla="*/ 1314823 w 1314823"/>
              <a:gd name="connsiteY2" fmla="*/ 460188 h 1290917"/>
              <a:gd name="connsiteX3" fmla="*/ 1069788 w 1314823"/>
              <a:gd name="connsiteY3" fmla="*/ 460188 h 1290917"/>
              <a:gd name="connsiteX4" fmla="*/ 1075764 w 1314823"/>
              <a:gd name="connsiteY4" fmla="*/ 693270 h 1290917"/>
              <a:gd name="connsiteX5" fmla="*/ 1284941 w 1314823"/>
              <a:gd name="connsiteY5" fmla="*/ 687294 h 1290917"/>
              <a:gd name="connsiteX6" fmla="*/ 914400 w 1314823"/>
              <a:gd name="connsiteY6" fmla="*/ 1290917 h 1290917"/>
              <a:gd name="connsiteX7" fmla="*/ 113553 w 1314823"/>
              <a:gd name="connsiteY7" fmla="*/ 848658 h 1290917"/>
              <a:gd name="connsiteX8" fmla="*/ 286870 w 1314823"/>
              <a:gd name="connsiteY8" fmla="*/ 490070 h 1290917"/>
              <a:gd name="connsiteX9" fmla="*/ 0 w 1314823"/>
              <a:gd name="connsiteY9" fmla="*/ 191247 h 1290917"/>
              <a:gd name="connsiteX10" fmla="*/ 17929 w 1314823"/>
              <a:gd name="connsiteY10" fmla="*/ 17929 h 129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4823" h="1290917">
                <a:moveTo>
                  <a:pt x="17929" y="17929"/>
                </a:moveTo>
                <a:lnTo>
                  <a:pt x="1296894" y="0"/>
                </a:lnTo>
                <a:lnTo>
                  <a:pt x="1314823" y="460188"/>
                </a:lnTo>
                <a:lnTo>
                  <a:pt x="1069788" y="460188"/>
                </a:lnTo>
                <a:lnTo>
                  <a:pt x="1075764" y="693270"/>
                </a:lnTo>
                <a:lnTo>
                  <a:pt x="1284941" y="687294"/>
                </a:lnTo>
                <a:lnTo>
                  <a:pt x="914400" y="1290917"/>
                </a:lnTo>
                <a:lnTo>
                  <a:pt x="113553" y="848658"/>
                </a:lnTo>
                <a:lnTo>
                  <a:pt x="286870" y="490070"/>
                </a:lnTo>
                <a:lnTo>
                  <a:pt x="0" y="191247"/>
                </a:lnTo>
                <a:lnTo>
                  <a:pt x="17929" y="17929"/>
                </a:lnTo>
                <a:close/>
              </a:path>
            </a:pathLst>
          </a:custGeom>
          <a:solidFill>
            <a:srgbClr val="0255CE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783106" y="1822824"/>
            <a:ext cx="543859" cy="1882588"/>
          </a:xfrm>
          <a:custGeom>
            <a:avLst/>
            <a:gdLst>
              <a:gd name="connsiteX0" fmla="*/ 155388 w 543859"/>
              <a:gd name="connsiteY0" fmla="*/ 0 h 1882588"/>
              <a:gd name="connsiteX1" fmla="*/ 17929 w 543859"/>
              <a:gd name="connsiteY1" fmla="*/ 131482 h 1882588"/>
              <a:gd name="connsiteX2" fmla="*/ 239059 w 543859"/>
              <a:gd name="connsiteY2" fmla="*/ 484094 h 1882588"/>
              <a:gd name="connsiteX3" fmla="*/ 65741 w 543859"/>
              <a:gd name="connsiteY3" fmla="*/ 1261035 h 1882588"/>
              <a:gd name="connsiteX4" fmla="*/ 0 w 543859"/>
              <a:gd name="connsiteY4" fmla="*/ 1655482 h 1882588"/>
              <a:gd name="connsiteX5" fmla="*/ 0 w 543859"/>
              <a:gd name="connsiteY5" fmla="*/ 1882588 h 1882588"/>
              <a:gd name="connsiteX6" fmla="*/ 173318 w 543859"/>
              <a:gd name="connsiteY6" fmla="*/ 1858682 h 1882588"/>
              <a:gd name="connsiteX7" fmla="*/ 191247 w 543859"/>
              <a:gd name="connsiteY7" fmla="*/ 1529976 h 1882588"/>
              <a:gd name="connsiteX8" fmla="*/ 203200 w 543859"/>
              <a:gd name="connsiteY8" fmla="*/ 1290917 h 1882588"/>
              <a:gd name="connsiteX9" fmla="*/ 310776 w 543859"/>
              <a:gd name="connsiteY9" fmla="*/ 848658 h 1882588"/>
              <a:gd name="connsiteX10" fmla="*/ 340659 w 543859"/>
              <a:gd name="connsiteY10" fmla="*/ 818776 h 1882588"/>
              <a:gd name="connsiteX11" fmla="*/ 543859 w 543859"/>
              <a:gd name="connsiteY11" fmla="*/ 454211 h 1882588"/>
              <a:gd name="connsiteX12" fmla="*/ 221129 w 543859"/>
              <a:gd name="connsiteY12" fmla="*/ 149411 h 1882588"/>
              <a:gd name="connsiteX13" fmla="*/ 155388 w 543859"/>
              <a:gd name="connsiteY13" fmla="*/ 0 h 1882588"/>
              <a:gd name="connsiteX0" fmla="*/ 155388 w 543859"/>
              <a:gd name="connsiteY0" fmla="*/ 0 h 1882588"/>
              <a:gd name="connsiteX1" fmla="*/ 17929 w 543859"/>
              <a:gd name="connsiteY1" fmla="*/ 131482 h 1882588"/>
              <a:gd name="connsiteX2" fmla="*/ 239059 w 543859"/>
              <a:gd name="connsiteY2" fmla="*/ 484094 h 1882588"/>
              <a:gd name="connsiteX3" fmla="*/ 65741 w 543859"/>
              <a:gd name="connsiteY3" fmla="*/ 1261035 h 1882588"/>
              <a:gd name="connsiteX4" fmla="*/ 0 w 543859"/>
              <a:gd name="connsiteY4" fmla="*/ 1655482 h 1882588"/>
              <a:gd name="connsiteX5" fmla="*/ 0 w 543859"/>
              <a:gd name="connsiteY5" fmla="*/ 1882588 h 1882588"/>
              <a:gd name="connsiteX6" fmla="*/ 173318 w 543859"/>
              <a:gd name="connsiteY6" fmla="*/ 1858682 h 1882588"/>
              <a:gd name="connsiteX7" fmla="*/ 191247 w 543859"/>
              <a:gd name="connsiteY7" fmla="*/ 1529976 h 1882588"/>
              <a:gd name="connsiteX8" fmla="*/ 203200 w 543859"/>
              <a:gd name="connsiteY8" fmla="*/ 1290917 h 1882588"/>
              <a:gd name="connsiteX9" fmla="*/ 310776 w 543859"/>
              <a:gd name="connsiteY9" fmla="*/ 848658 h 1882588"/>
              <a:gd name="connsiteX10" fmla="*/ 340659 w 543859"/>
              <a:gd name="connsiteY10" fmla="*/ 818776 h 1882588"/>
              <a:gd name="connsiteX11" fmla="*/ 543859 w 543859"/>
              <a:gd name="connsiteY11" fmla="*/ 454211 h 1882588"/>
              <a:gd name="connsiteX12" fmla="*/ 221129 w 543859"/>
              <a:gd name="connsiteY12" fmla="*/ 149411 h 1882588"/>
              <a:gd name="connsiteX13" fmla="*/ 155388 w 543859"/>
              <a:gd name="connsiteY13" fmla="*/ 0 h 1882588"/>
              <a:gd name="connsiteX0" fmla="*/ 155388 w 543859"/>
              <a:gd name="connsiteY0" fmla="*/ 0 h 1882588"/>
              <a:gd name="connsiteX1" fmla="*/ 17929 w 543859"/>
              <a:gd name="connsiteY1" fmla="*/ 131482 h 1882588"/>
              <a:gd name="connsiteX2" fmla="*/ 239059 w 543859"/>
              <a:gd name="connsiteY2" fmla="*/ 484094 h 1882588"/>
              <a:gd name="connsiteX3" fmla="*/ 65741 w 543859"/>
              <a:gd name="connsiteY3" fmla="*/ 1261035 h 1882588"/>
              <a:gd name="connsiteX4" fmla="*/ 0 w 543859"/>
              <a:gd name="connsiteY4" fmla="*/ 1655482 h 1882588"/>
              <a:gd name="connsiteX5" fmla="*/ 0 w 543859"/>
              <a:gd name="connsiteY5" fmla="*/ 1882588 h 1882588"/>
              <a:gd name="connsiteX6" fmla="*/ 173318 w 543859"/>
              <a:gd name="connsiteY6" fmla="*/ 1858682 h 1882588"/>
              <a:gd name="connsiteX7" fmla="*/ 191247 w 543859"/>
              <a:gd name="connsiteY7" fmla="*/ 1529976 h 1882588"/>
              <a:gd name="connsiteX8" fmla="*/ 203200 w 543859"/>
              <a:gd name="connsiteY8" fmla="*/ 1290917 h 1882588"/>
              <a:gd name="connsiteX9" fmla="*/ 310776 w 543859"/>
              <a:gd name="connsiteY9" fmla="*/ 848658 h 1882588"/>
              <a:gd name="connsiteX10" fmla="*/ 340659 w 543859"/>
              <a:gd name="connsiteY10" fmla="*/ 818776 h 1882588"/>
              <a:gd name="connsiteX11" fmla="*/ 543859 w 543859"/>
              <a:gd name="connsiteY11" fmla="*/ 454211 h 1882588"/>
              <a:gd name="connsiteX12" fmla="*/ 221129 w 543859"/>
              <a:gd name="connsiteY12" fmla="*/ 149411 h 1882588"/>
              <a:gd name="connsiteX13" fmla="*/ 155388 w 543859"/>
              <a:gd name="connsiteY13" fmla="*/ 0 h 1882588"/>
              <a:gd name="connsiteX0" fmla="*/ 155388 w 543859"/>
              <a:gd name="connsiteY0" fmla="*/ 0 h 1882588"/>
              <a:gd name="connsiteX1" fmla="*/ 17929 w 543859"/>
              <a:gd name="connsiteY1" fmla="*/ 131482 h 1882588"/>
              <a:gd name="connsiteX2" fmla="*/ 239059 w 543859"/>
              <a:gd name="connsiteY2" fmla="*/ 484094 h 1882588"/>
              <a:gd name="connsiteX3" fmla="*/ 65741 w 543859"/>
              <a:gd name="connsiteY3" fmla="*/ 1261035 h 1882588"/>
              <a:gd name="connsiteX4" fmla="*/ 0 w 543859"/>
              <a:gd name="connsiteY4" fmla="*/ 1655482 h 1882588"/>
              <a:gd name="connsiteX5" fmla="*/ 0 w 543859"/>
              <a:gd name="connsiteY5" fmla="*/ 1882588 h 1882588"/>
              <a:gd name="connsiteX6" fmla="*/ 173318 w 543859"/>
              <a:gd name="connsiteY6" fmla="*/ 1858682 h 1882588"/>
              <a:gd name="connsiteX7" fmla="*/ 191247 w 543859"/>
              <a:gd name="connsiteY7" fmla="*/ 1529976 h 1882588"/>
              <a:gd name="connsiteX8" fmla="*/ 203200 w 543859"/>
              <a:gd name="connsiteY8" fmla="*/ 1290917 h 1882588"/>
              <a:gd name="connsiteX9" fmla="*/ 310776 w 543859"/>
              <a:gd name="connsiteY9" fmla="*/ 848658 h 1882588"/>
              <a:gd name="connsiteX10" fmla="*/ 366853 w 543859"/>
              <a:gd name="connsiteY10" fmla="*/ 814013 h 1882588"/>
              <a:gd name="connsiteX11" fmla="*/ 543859 w 543859"/>
              <a:gd name="connsiteY11" fmla="*/ 454211 h 1882588"/>
              <a:gd name="connsiteX12" fmla="*/ 221129 w 543859"/>
              <a:gd name="connsiteY12" fmla="*/ 149411 h 1882588"/>
              <a:gd name="connsiteX13" fmla="*/ 155388 w 543859"/>
              <a:gd name="connsiteY13" fmla="*/ 0 h 1882588"/>
              <a:gd name="connsiteX0" fmla="*/ 155388 w 543859"/>
              <a:gd name="connsiteY0" fmla="*/ 0 h 1882588"/>
              <a:gd name="connsiteX1" fmla="*/ 17929 w 543859"/>
              <a:gd name="connsiteY1" fmla="*/ 131482 h 1882588"/>
              <a:gd name="connsiteX2" fmla="*/ 239059 w 543859"/>
              <a:gd name="connsiteY2" fmla="*/ 484094 h 1882588"/>
              <a:gd name="connsiteX3" fmla="*/ 65741 w 543859"/>
              <a:gd name="connsiteY3" fmla="*/ 1261035 h 1882588"/>
              <a:gd name="connsiteX4" fmla="*/ 0 w 543859"/>
              <a:gd name="connsiteY4" fmla="*/ 1655482 h 1882588"/>
              <a:gd name="connsiteX5" fmla="*/ 0 w 543859"/>
              <a:gd name="connsiteY5" fmla="*/ 1882588 h 1882588"/>
              <a:gd name="connsiteX6" fmla="*/ 173318 w 543859"/>
              <a:gd name="connsiteY6" fmla="*/ 1858682 h 1882588"/>
              <a:gd name="connsiteX7" fmla="*/ 191247 w 543859"/>
              <a:gd name="connsiteY7" fmla="*/ 1529976 h 1882588"/>
              <a:gd name="connsiteX8" fmla="*/ 203200 w 543859"/>
              <a:gd name="connsiteY8" fmla="*/ 1290917 h 1882588"/>
              <a:gd name="connsiteX9" fmla="*/ 317920 w 543859"/>
              <a:gd name="connsiteY9" fmla="*/ 808177 h 1882588"/>
              <a:gd name="connsiteX10" fmla="*/ 366853 w 543859"/>
              <a:gd name="connsiteY10" fmla="*/ 814013 h 1882588"/>
              <a:gd name="connsiteX11" fmla="*/ 543859 w 543859"/>
              <a:gd name="connsiteY11" fmla="*/ 454211 h 1882588"/>
              <a:gd name="connsiteX12" fmla="*/ 221129 w 543859"/>
              <a:gd name="connsiteY12" fmla="*/ 149411 h 1882588"/>
              <a:gd name="connsiteX13" fmla="*/ 155388 w 543859"/>
              <a:gd name="connsiteY13" fmla="*/ 0 h 1882588"/>
              <a:gd name="connsiteX0" fmla="*/ 155388 w 543859"/>
              <a:gd name="connsiteY0" fmla="*/ 0 h 1882588"/>
              <a:gd name="connsiteX1" fmla="*/ 17929 w 543859"/>
              <a:gd name="connsiteY1" fmla="*/ 131482 h 1882588"/>
              <a:gd name="connsiteX2" fmla="*/ 239059 w 543859"/>
              <a:gd name="connsiteY2" fmla="*/ 484094 h 1882588"/>
              <a:gd name="connsiteX3" fmla="*/ 65741 w 543859"/>
              <a:gd name="connsiteY3" fmla="*/ 1261035 h 1882588"/>
              <a:gd name="connsiteX4" fmla="*/ 0 w 543859"/>
              <a:gd name="connsiteY4" fmla="*/ 1655482 h 1882588"/>
              <a:gd name="connsiteX5" fmla="*/ 0 w 543859"/>
              <a:gd name="connsiteY5" fmla="*/ 1882588 h 1882588"/>
              <a:gd name="connsiteX6" fmla="*/ 173318 w 543859"/>
              <a:gd name="connsiteY6" fmla="*/ 1858682 h 1882588"/>
              <a:gd name="connsiteX7" fmla="*/ 191247 w 543859"/>
              <a:gd name="connsiteY7" fmla="*/ 1529976 h 1882588"/>
              <a:gd name="connsiteX8" fmla="*/ 212725 w 543859"/>
              <a:gd name="connsiteY8" fmla="*/ 1290917 h 1882588"/>
              <a:gd name="connsiteX9" fmla="*/ 317920 w 543859"/>
              <a:gd name="connsiteY9" fmla="*/ 808177 h 1882588"/>
              <a:gd name="connsiteX10" fmla="*/ 366853 w 543859"/>
              <a:gd name="connsiteY10" fmla="*/ 814013 h 1882588"/>
              <a:gd name="connsiteX11" fmla="*/ 543859 w 543859"/>
              <a:gd name="connsiteY11" fmla="*/ 454211 h 1882588"/>
              <a:gd name="connsiteX12" fmla="*/ 221129 w 543859"/>
              <a:gd name="connsiteY12" fmla="*/ 149411 h 1882588"/>
              <a:gd name="connsiteX13" fmla="*/ 155388 w 543859"/>
              <a:gd name="connsiteY13" fmla="*/ 0 h 1882588"/>
              <a:gd name="connsiteX0" fmla="*/ 155388 w 543859"/>
              <a:gd name="connsiteY0" fmla="*/ 0 h 1882588"/>
              <a:gd name="connsiteX1" fmla="*/ 17929 w 543859"/>
              <a:gd name="connsiteY1" fmla="*/ 131482 h 1882588"/>
              <a:gd name="connsiteX2" fmla="*/ 239059 w 543859"/>
              <a:gd name="connsiteY2" fmla="*/ 484094 h 1882588"/>
              <a:gd name="connsiteX3" fmla="*/ 65741 w 543859"/>
              <a:gd name="connsiteY3" fmla="*/ 1261035 h 1882588"/>
              <a:gd name="connsiteX4" fmla="*/ 0 w 543859"/>
              <a:gd name="connsiteY4" fmla="*/ 1655482 h 1882588"/>
              <a:gd name="connsiteX5" fmla="*/ 0 w 543859"/>
              <a:gd name="connsiteY5" fmla="*/ 1882588 h 1882588"/>
              <a:gd name="connsiteX6" fmla="*/ 173318 w 543859"/>
              <a:gd name="connsiteY6" fmla="*/ 1858682 h 1882588"/>
              <a:gd name="connsiteX7" fmla="*/ 191247 w 543859"/>
              <a:gd name="connsiteY7" fmla="*/ 1529976 h 1882588"/>
              <a:gd name="connsiteX8" fmla="*/ 212725 w 543859"/>
              <a:gd name="connsiteY8" fmla="*/ 1290917 h 1882588"/>
              <a:gd name="connsiteX9" fmla="*/ 317920 w 543859"/>
              <a:gd name="connsiteY9" fmla="*/ 808177 h 1882588"/>
              <a:gd name="connsiteX10" fmla="*/ 366853 w 543859"/>
              <a:gd name="connsiteY10" fmla="*/ 814013 h 1882588"/>
              <a:gd name="connsiteX11" fmla="*/ 543859 w 543859"/>
              <a:gd name="connsiteY11" fmla="*/ 454211 h 1882588"/>
              <a:gd name="connsiteX12" fmla="*/ 221129 w 543859"/>
              <a:gd name="connsiteY12" fmla="*/ 149411 h 1882588"/>
              <a:gd name="connsiteX13" fmla="*/ 155388 w 543859"/>
              <a:gd name="connsiteY13" fmla="*/ 0 h 1882588"/>
              <a:gd name="connsiteX0" fmla="*/ 155388 w 543859"/>
              <a:gd name="connsiteY0" fmla="*/ 0 h 1882588"/>
              <a:gd name="connsiteX1" fmla="*/ 17929 w 543859"/>
              <a:gd name="connsiteY1" fmla="*/ 131482 h 1882588"/>
              <a:gd name="connsiteX2" fmla="*/ 239059 w 543859"/>
              <a:gd name="connsiteY2" fmla="*/ 484094 h 1882588"/>
              <a:gd name="connsiteX3" fmla="*/ 65741 w 543859"/>
              <a:gd name="connsiteY3" fmla="*/ 1261035 h 1882588"/>
              <a:gd name="connsiteX4" fmla="*/ 0 w 543859"/>
              <a:gd name="connsiteY4" fmla="*/ 1655482 h 1882588"/>
              <a:gd name="connsiteX5" fmla="*/ 0 w 543859"/>
              <a:gd name="connsiteY5" fmla="*/ 1882588 h 1882588"/>
              <a:gd name="connsiteX6" fmla="*/ 173318 w 543859"/>
              <a:gd name="connsiteY6" fmla="*/ 1858682 h 1882588"/>
              <a:gd name="connsiteX7" fmla="*/ 191247 w 543859"/>
              <a:gd name="connsiteY7" fmla="*/ 1529976 h 1882588"/>
              <a:gd name="connsiteX8" fmla="*/ 212725 w 543859"/>
              <a:gd name="connsiteY8" fmla="*/ 1290917 h 1882588"/>
              <a:gd name="connsiteX9" fmla="*/ 317920 w 543859"/>
              <a:gd name="connsiteY9" fmla="*/ 808177 h 1882588"/>
              <a:gd name="connsiteX10" fmla="*/ 366853 w 543859"/>
              <a:gd name="connsiteY10" fmla="*/ 814013 h 1882588"/>
              <a:gd name="connsiteX11" fmla="*/ 543859 w 543859"/>
              <a:gd name="connsiteY11" fmla="*/ 454211 h 1882588"/>
              <a:gd name="connsiteX12" fmla="*/ 221129 w 543859"/>
              <a:gd name="connsiteY12" fmla="*/ 149411 h 1882588"/>
              <a:gd name="connsiteX13" fmla="*/ 155388 w 543859"/>
              <a:gd name="connsiteY13" fmla="*/ 0 h 1882588"/>
              <a:gd name="connsiteX0" fmla="*/ 155388 w 543859"/>
              <a:gd name="connsiteY0" fmla="*/ 0 h 1882588"/>
              <a:gd name="connsiteX1" fmla="*/ 17929 w 543859"/>
              <a:gd name="connsiteY1" fmla="*/ 131482 h 1882588"/>
              <a:gd name="connsiteX2" fmla="*/ 239059 w 543859"/>
              <a:gd name="connsiteY2" fmla="*/ 484094 h 1882588"/>
              <a:gd name="connsiteX3" fmla="*/ 65741 w 543859"/>
              <a:gd name="connsiteY3" fmla="*/ 1261035 h 1882588"/>
              <a:gd name="connsiteX4" fmla="*/ 0 w 543859"/>
              <a:gd name="connsiteY4" fmla="*/ 1655482 h 1882588"/>
              <a:gd name="connsiteX5" fmla="*/ 0 w 543859"/>
              <a:gd name="connsiteY5" fmla="*/ 1882588 h 1882588"/>
              <a:gd name="connsiteX6" fmla="*/ 173318 w 543859"/>
              <a:gd name="connsiteY6" fmla="*/ 1858682 h 1882588"/>
              <a:gd name="connsiteX7" fmla="*/ 174578 w 543859"/>
              <a:gd name="connsiteY7" fmla="*/ 1618082 h 1882588"/>
              <a:gd name="connsiteX8" fmla="*/ 212725 w 543859"/>
              <a:gd name="connsiteY8" fmla="*/ 1290917 h 1882588"/>
              <a:gd name="connsiteX9" fmla="*/ 317920 w 543859"/>
              <a:gd name="connsiteY9" fmla="*/ 808177 h 1882588"/>
              <a:gd name="connsiteX10" fmla="*/ 366853 w 543859"/>
              <a:gd name="connsiteY10" fmla="*/ 814013 h 1882588"/>
              <a:gd name="connsiteX11" fmla="*/ 543859 w 543859"/>
              <a:gd name="connsiteY11" fmla="*/ 454211 h 1882588"/>
              <a:gd name="connsiteX12" fmla="*/ 221129 w 543859"/>
              <a:gd name="connsiteY12" fmla="*/ 149411 h 1882588"/>
              <a:gd name="connsiteX13" fmla="*/ 155388 w 543859"/>
              <a:gd name="connsiteY13" fmla="*/ 0 h 1882588"/>
              <a:gd name="connsiteX0" fmla="*/ 155388 w 543859"/>
              <a:gd name="connsiteY0" fmla="*/ 0 h 1882588"/>
              <a:gd name="connsiteX1" fmla="*/ 17929 w 543859"/>
              <a:gd name="connsiteY1" fmla="*/ 131482 h 1882588"/>
              <a:gd name="connsiteX2" fmla="*/ 239059 w 543859"/>
              <a:gd name="connsiteY2" fmla="*/ 484094 h 1882588"/>
              <a:gd name="connsiteX3" fmla="*/ 84791 w 543859"/>
              <a:gd name="connsiteY3" fmla="*/ 1227697 h 1882588"/>
              <a:gd name="connsiteX4" fmla="*/ 0 w 543859"/>
              <a:gd name="connsiteY4" fmla="*/ 1655482 h 1882588"/>
              <a:gd name="connsiteX5" fmla="*/ 0 w 543859"/>
              <a:gd name="connsiteY5" fmla="*/ 1882588 h 1882588"/>
              <a:gd name="connsiteX6" fmla="*/ 173318 w 543859"/>
              <a:gd name="connsiteY6" fmla="*/ 1858682 h 1882588"/>
              <a:gd name="connsiteX7" fmla="*/ 174578 w 543859"/>
              <a:gd name="connsiteY7" fmla="*/ 1618082 h 1882588"/>
              <a:gd name="connsiteX8" fmla="*/ 212725 w 543859"/>
              <a:gd name="connsiteY8" fmla="*/ 1290917 h 1882588"/>
              <a:gd name="connsiteX9" fmla="*/ 317920 w 543859"/>
              <a:gd name="connsiteY9" fmla="*/ 808177 h 1882588"/>
              <a:gd name="connsiteX10" fmla="*/ 366853 w 543859"/>
              <a:gd name="connsiteY10" fmla="*/ 814013 h 1882588"/>
              <a:gd name="connsiteX11" fmla="*/ 543859 w 543859"/>
              <a:gd name="connsiteY11" fmla="*/ 454211 h 1882588"/>
              <a:gd name="connsiteX12" fmla="*/ 221129 w 543859"/>
              <a:gd name="connsiteY12" fmla="*/ 149411 h 1882588"/>
              <a:gd name="connsiteX13" fmla="*/ 155388 w 543859"/>
              <a:gd name="connsiteY13" fmla="*/ 0 h 1882588"/>
              <a:gd name="connsiteX0" fmla="*/ 155388 w 543859"/>
              <a:gd name="connsiteY0" fmla="*/ 0 h 1882588"/>
              <a:gd name="connsiteX1" fmla="*/ 17929 w 543859"/>
              <a:gd name="connsiteY1" fmla="*/ 131482 h 1882588"/>
              <a:gd name="connsiteX2" fmla="*/ 239059 w 543859"/>
              <a:gd name="connsiteY2" fmla="*/ 484094 h 1882588"/>
              <a:gd name="connsiteX3" fmla="*/ 84791 w 543859"/>
              <a:gd name="connsiteY3" fmla="*/ 1227697 h 1882588"/>
              <a:gd name="connsiteX4" fmla="*/ 0 w 543859"/>
              <a:gd name="connsiteY4" fmla="*/ 1655482 h 1882588"/>
              <a:gd name="connsiteX5" fmla="*/ 0 w 543859"/>
              <a:gd name="connsiteY5" fmla="*/ 1882588 h 1882588"/>
              <a:gd name="connsiteX6" fmla="*/ 173318 w 543859"/>
              <a:gd name="connsiteY6" fmla="*/ 1858682 h 1882588"/>
              <a:gd name="connsiteX7" fmla="*/ 174578 w 543859"/>
              <a:gd name="connsiteY7" fmla="*/ 1618082 h 1882588"/>
              <a:gd name="connsiteX8" fmla="*/ 212725 w 543859"/>
              <a:gd name="connsiteY8" fmla="*/ 1290917 h 1882588"/>
              <a:gd name="connsiteX9" fmla="*/ 317920 w 543859"/>
              <a:gd name="connsiteY9" fmla="*/ 808177 h 1882588"/>
              <a:gd name="connsiteX10" fmla="*/ 366853 w 543859"/>
              <a:gd name="connsiteY10" fmla="*/ 814013 h 1882588"/>
              <a:gd name="connsiteX11" fmla="*/ 543859 w 543859"/>
              <a:gd name="connsiteY11" fmla="*/ 454211 h 1882588"/>
              <a:gd name="connsiteX12" fmla="*/ 221129 w 543859"/>
              <a:gd name="connsiteY12" fmla="*/ 149411 h 1882588"/>
              <a:gd name="connsiteX13" fmla="*/ 155388 w 543859"/>
              <a:gd name="connsiteY13" fmla="*/ 0 h 1882588"/>
              <a:gd name="connsiteX0" fmla="*/ 155388 w 543859"/>
              <a:gd name="connsiteY0" fmla="*/ 0 h 1882588"/>
              <a:gd name="connsiteX1" fmla="*/ 17929 w 543859"/>
              <a:gd name="connsiteY1" fmla="*/ 131482 h 1882588"/>
              <a:gd name="connsiteX2" fmla="*/ 239059 w 543859"/>
              <a:gd name="connsiteY2" fmla="*/ 484094 h 1882588"/>
              <a:gd name="connsiteX3" fmla="*/ 80028 w 543859"/>
              <a:gd name="connsiteY3" fmla="*/ 1227697 h 1882588"/>
              <a:gd name="connsiteX4" fmla="*/ 0 w 543859"/>
              <a:gd name="connsiteY4" fmla="*/ 1655482 h 1882588"/>
              <a:gd name="connsiteX5" fmla="*/ 0 w 543859"/>
              <a:gd name="connsiteY5" fmla="*/ 1882588 h 1882588"/>
              <a:gd name="connsiteX6" fmla="*/ 173318 w 543859"/>
              <a:gd name="connsiteY6" fmla="*/ 1858682 h 1882588"/>
              <a:gd name="connsiteX7" fmla="*/ 174578 w 543859"/>
              <a:gd name="connsiteY7" fmla="*/ 1618082 h 1882588"/>
              <a:gd name="connsiteX8" fmla="*/ 212725 w 543859"/>
              <a:gd name="connsiteY8" fmla="*/ 1290917 h 1882588"/>
              <a:gd name="connsiteX9" fmla="*/ 317920 w 543859"/>
              <a:gd name="connsiteY9" fmla="*/ 808177 h 1882588"/>
              <a:gd name="connsiteX10" fmla="*/ 366853 w 543859"/>
              <a:gd name="connsiteY10" fmla="*/ 814013 h 1882588"/>
              <a:gd name="connsiteX11" fmla="*/ 543859 w 543859"/>
              <a:gd name="connsiteY11" fmla="*/ 454211 h 1882588"/>
              <a:gd name="connsiteX12" fmla="*/ 221129 w 543859"/>
              <a:gd name="connsiteY12" fmla="*/ 149411 h 1882588"/>
              <a:gd name="connsiteX13" fmla="*/ 155388 w 543859"/>
              <a:gd name="connsiteY13" fmla="*/ 0 h 1882588"/>
              <a:gd name="connsiteX0" fmla="*/ 155388 w 543859"/>
              <a:gd name="connsiteY0" fmla="*/ 0 h 1882588"/>
              <a:gd name="connsiteX1" fmla="*/ 17929 w 543859"/>
              <a:gd name="connsiteY1" fmla="*/ 131482 h 1882588"/>
              <a:gd name="connsiteX2" fmla="*/ 239059 w 543859"/>
              <a:gd name="connsiteY2" fmla="*/ 484094 h 1882588"/>
              <a:gd name="connsiteX3" fmla="*/ 80028 w 543859"/>
              <a:gd name="connsiteY3" fmla="*/ 1227697 h 1882588"/>
              <a:gd name="connsiteX4" fmla="*/ 0 w 543859"/>
              <a:gd name="connsiteY4" fmla="*/ 1655482 h 1882588"/>
              <a:gd name="connsiteX5" fmla="*/ 0 w 543859"/>
              <a:gd name="connsiteY5" fmla="*/ 1882588 h 1882588"/>
              <a:gd name="connsiteX6" fmla="*/ 173318 w 543859"/>
              <a:gd name="connsiteY6" fmla="*/ 1858682 h 1882588"/>
              <a:gd name="connsiteX7" fmla="*/ 174578 w 543859"/>
              <a:gd name="connsiteY7" fmla="*/ 1618082 h 1882588"/>
              <a:gd name="connsiteX8" fmla="*/ 212725 w 543859"/>
              <a:gd name="connsiteY8" fmla="*/ 1290917 h 1882588"/>
              <a:gd name="connsiteX9" fmla="*/ 317920 w 543859"/>
              <a:gd name="connsiteY9" fmla="*/ 808177 h 1882588"/>
              <a:gd name="connsiteX10" fmla="*/ 366853 w 543859"/>
              <a:gd name="connsiteY10" fmla="*/ 814013 h 1882588"/>
              <a:gd name="connsiteX11" fmla="*/ 543859 w 543859"/>
              <a:gd name="connsiteY11" fmla="*/ 454211 h 1882588"/>
              <a:gd name="connsiteX12" fmla="*/ 221129 w 543859"/>
              <a:gd name="connsiteY12" fmla="*/ 149411 h 1882588"/>
              <a:gd name="connsiteX13" fmla="*/ 155388 w 543859"/>
              <a:gd name="connsiteY13" fmla="*/ 0 h 1882588"/>
              <a:gd name="connsiteX0" fmla="*/ 155388 w 543859"/>
              <a:gd name="connsiteY0" fmla="*/ 0 h 1882588"/>
              <a:gd name="connsiteX1" fmla="*/ 17929 w 543859"/>
              <a:gd name="connsiteY1" fmla="*/ 131482 h 1882588"/>
              <a:gd name="connsiteX2" fmla="*/ 239059 w 543859"/>
              <a:gd name="connsiteY2" fmla="*/ 484094 h 1882588"/>
              <a:gd name="connsiteX3" fmla="*/ 80028 w 543859"/>
              <a:gd name="connsiteY3" fmla="*/ 1227697 h 1882588"/>
              <a:gd name="connsiteX4" fmla="*/ 14288 w 543859"/>
              <a:gd name="connsiteY4" fmla="*/ 1641195 h 1882588"/>
              <a:gd name="connsiteX5" fmla="*/ 0 w 543859"/>
              <a:gd name="connsiteY5" fmla="*/ 1882588 h 1882588"/>
              <a:gd name="connsiteX6" fmla="*/ 173318 w 543859"/>
              <a:gd name="connsiteY6" fmla="*/ 1858682 h 1882588"/>
              <a:gd name="connsiteX7" fmla="*/ 174578 w 543859"/>
              <a:gd name="connsiteY7" fmla="*/ 1618082 h 1882588"/>
              <a:gd name="connsiteX8" fmla="*/ 212725 w 543859"/>
              <a:gd name="connsiteY8" fmla="*/ 1290917 h 1882588"/>
              <a:gd name="connsiteX9" fmla="*/ 317920 w 543859"/>
              <a:gd name="connsiteY9" fmla="*/ 808177 h 1882588"/>
              <a:gd name="connsiteX10" fmla="*/ 366853 w 543859"/>
              <a:gd name="connsiteY10" fmla="*/ 814013 h 1882588"/>
              <a:gd name="connsiteX11" fmla="*/ 543859 w 543859"/>
              <a:gd name="connsiteY11" fmla="*/ 454211 h 1882588"/>
              <a:gd name="connsiteX12" fmla="*/ 221129 w 543859"/>
              <a:gd name="connsiteY12" fmla="*/ 149411 h 1882588"/>
              <a:gd name="connsiteX13" fmla="*/ 155388 w 543859"/>
              <a:gd name="connsiteY13" fmla="*/ 0 h 1882588"/>
              <a:gd name="connsiteX0" fmla="*/ 155388 w 543859"/>
              <a:gd name="connsiteY0" fmla="*/ 0 h 1882588"/>
              <a:gd name="connsiteX1" fmla="*/ 17929 w 543859"/>
              <a:gd name="connsiteY1" fmla="*/ 131482 h 1882588"/>
              <a:gd name="connsiteX2" fmla="*/ 239059 w 543859"/>
              <a:gd name="connsiteY2" fmla="*/ 484094 h 1882588"/>
              <a:gd name="connsiteX3" fmla="*/ 74905 w 543859"/>
              <a:gd name="connsiteY3" fmla="*/ 1161102 h 1882588"/>
              <a:gd name="connsiteX4" fmla="*/ 14288 w 543859"/>
              <a:gd name="connsiteY4" fmla="*/ 1641195 h 1882588"/>
              <a:gd name="connsiteX5" fmla="*/ 0 w 543859"/>
              <a:gd name="connsiteY5" fmla="*/ 1882588 h 1882588"/>
              <a:gd name="connsiteX6" fmla="*/ 173318 w 543859"/>
              <a:gd name="connsiteY6" fmla="*/ 1858682 h 1882588"/>
              <a:gd name="connsiteX7" fmla="*/ 174578 w 543859"/>
              <a:gd name="connsiteY7" fmla="*/ 1618082 h 1882588"/>
              <a:gd name="connsiteX8" fmla="*/ 212725 w 543859"/>
              <a:gd name="connsiteY8" fmla="*/ 1290917 h 1882588"/>
              <a:gd name="connsiteX9" fmla="*/ 317920 w 543859"/>
              <a:gd name="connsiteY9" fmla="*/ 808177 h 1882588"/>
              <a:gd name="connsiteX10" fmla="*/ 366853 w 543859"/>
              <a:gd name="connsiteY10" fmla="*/ 814013 h 1882588"/>
              <a:gd name="connsiteX11" fmla="*/ 543859 w 543859"/>
              <a:gd name="connsiteY11" fmla="*/ 454211 h 1882588"/>
              <a:gd name="connsiteX12" fmla="*/ 221129 w 543859"/>
              <a:gd name="connsiteY12" fmla="*/ 149411 h 1882588"/>
              <a:gd name="connsiteX13" fmla="*/ 155388 w 543859"/>
              <a:gd name="connsiteY13" fmla="*/ 0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3859" h="1882588">
                <a:moveTo>
                  <a:pt x="155388" y="0"/>
                </a:moveTo>
                <a:lnTo>
                  <a:pt x="17929" y="131482"/>
                </a:lnTo>
                <a:lnTo>
                  <a:pt x="239059" y="484094"/>
                </a:lnTo>
                <a:cubicBezTo>
                  <a:pt x="187636" y="731962"/>
                  <a:pt x="145378" y="772740"/>
                  <a:pt x="74905" y="1161102"/>
                </a:cubicBezTo>
                <a:cubicBezTo>
                  <a:pt x="48229" y="1303697"/>
                  <a:pt x="26676" y="1448594"/>
                  <a:pt x="14288" y="1641195"/>
                </a:cubicBezTo>
                <a:lnTo>
                  <a:pt x="0" y="1882588"/>
                </a:lnTo>
                <a:lnTo>
                  <a:pt x="173318" y="1858682"/>
                </a:lnTo>
                <a:lnTo>
                  <a:pt x="174578" y="1618082"/>
                </a:lnTo>
                <a:cubicBezTo>
                  <a:pt x="181737" y="1538396"/>
                  <a:pt x="198422" y="1403940"/>
                  <a:pt x="212725" y="1290917"/>
                </a:cubicBezTo>
                <a:cubicBezTo>
                  <a:pt x="235884" y="1070473"/>
                  <a:pt x="282855" y="969090"/>
                  <a:pt x="317920" y="808177"/>
                </a:cubicBezTo>
                <a:lnTo>
                  <a:pt x="366853" y="814013"/>
                </a:lnTo>
                <a:lnTo>
                  <a:pt x="543859" y="454211"/>
                </a:lnTo>
                <a:cubicBezTo>
                  <a:pt x="436282" y="352611"/>
                  <a:pt x="328706" y="284348"/>
                  <a:pt x="221129" y="149411"/>
                </a:cubicBezTo>
                <a:cubicBezTo>
                  <a:pt x="175402" y="94845"/>
                  <a:pt x="177302" y="49804"/>
                  <a:pt x="155388" y="0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785441" y="3688743"/>
            <a:ext cx="163792" cy="444313"/>
          </a:xfrm>
          <a:custGeom>
            <a:avLst/>
            <a:gdLst>
              <a:gd name="connsiteX0" fmla="*/ 0 w 173318"/>
              <a:gd name="connsiteY0" fmla="*/ 0 h 364565"/>
              <a:gd name="connsiteX1" fmla="*/ 173318 w 173318"/>
              <a:gd name="connsiteY1" fmla="*/ 5977 h 364565"/>
              <a:gd name="connsiteX2" fmla="*/ 173318 w 173318"/>
              <a:gd name="connsiteY2" fmla="*/ 328706 h 364565"/>
              <a:gd name="connsiteX3" fmla="*/ 35859 w 173318"/>
              <a:gd name="connsiteY3" fmla="*/ 364565 h 364565"/>
              <a:gd name="connsiteX4" fmla="*/ 0 w 173318"/>
              <a:gd name="connsiteY4" fmla="*/ 0 h 364565"/>
              <a:gd name="connsiteX0" fmla="*/ 0 w 178080"/>
              <a:gd name="connsiteY0" fmla="*/ 10692 h 375257"/>
              <a:gd name="connsiteX1" fmla="*/ 178080 w 178080"/>
              <a:gd name="connsiteY1" fmla="*/ 0 h 375257"/>
              <a:gd name="connsiteX2" fmla="*/ 173318 w 178080"/>
              <a:gd name="connsiteY2" fmla="*/ 339398 h 375257"/>
              <a:gd name="connsiteX3" fmla="*/ 35859 w 178080"/>
              <a:gd name="connsiteY3" fmla="*/ 375257 h 375257"/>
              <a:gd name="connsiteX4" fmla="*/ 0 w 178080"/>
              <a:gd name="connsiteY4" fmla="*/ 10692 h 375257"/>
              <a:gd name="connsiteX0" fmla="*/ 0 w 178080"/>
              <a:gd name="connsiteY0" fmla="*/ 10692 h 444313"/>
              <a:gd name="connsiteX1" fmla="*/ 178080 w 178080"/>
              <a:gd name="connsiteY1" fmla="*/ 0 h 444313"/>
              <a:gd name="connsiteX2" fmla="*/ 173318 w 178080"/>
              <a:gd name="connsiteY2" fmla="*/ 339398 h 444313"/>
              <a:gd name="connsiteX3" fmla="*/ 23952 w 178080"/>
              <a:gd name="connsiteY3" fmla="*/ 444313 h 444313"/>
              <a:gd name="connsiteX4" fmla="*/ 0 w 178080"/>
              <a:gd name="connsiteY4" fmla="*/ 10692 h 444313"/>
              <a:gd name="connsiteX0" fmla="*/ 0 w 163792"/>
              <a:gd name="connsiteY0" fmla="*/ 13073 h 444313"/>
              <a:gd name="connsiteX1" fmla="*/ 163792 w 163792"/>
              <a:gd name="connsiteY1" fmla="*/ 0 h 444313"/>
              <a:gd name="connsiteX2" fmla="*/ 159030 w 163792"/>
              <a:gd name="connsiteY2" fmla="*/ 339398 h 444313"/>
              <a:gd name="connsiteX3" fmla="*/ 9664 w 163792"/>
              <a:gd name="connsiteY3" fmla="*/ 444313 h 444313"/>
              <a:gd name="connsiteX4" fmla="*/ 0 w 163792"/>
              <a:gd name="connsiteY4" fmla="*/ 13073 h 4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92" h="444313">
                <a:moveTo>
                  <a:pt x="0" y="13073"/>
                </a:moveTo>
                <a:lnTo>
                  <a:pt x="163792" y="0"/>
                </a:lnTo>
                <a:cubicBezTo>
                  <a:pt x="162205" y="113133"/>
                  <a:pt x="160617" y="226265"/>
                  <a:pt x="159030" y="339398"/>
                </a:cubicBezTo>
                <a:lnTo>
                  <a:pt x="9664" y="444313"/>
                </a:lnTo>
                <a:lnTo>
                  <a:pt x="0" y="13073"/>
                </a:lnTo>
                <a:close/>
              </a:path>
            </a:pathLst>
          </a:custGeom>
          <a:solidFill>
            <a:srgbClr val="237BFD">
              <a:alpha val="5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38400" y="4022165"/>
            <a:ext cx="1524000" cy="1440329"/>
          </a:xfrm>
          <a:custGeom>
            <a:avLst/>
            <a:gdLst>
              <a:gd name="connsiteX0" fmla="*/ 1380564 w 1529976"/>
              <a:gd name="connsiteY0" fmla="*/ 53788 h 1440329"/>
              <a:gd name="connsiteX1" fmla="*/ 872564 w 1529976"/>
              <a:gd name="connsiteY1" fmla="*/ 23906 h 1440329"/>
              <a:gd name="connsiteX2" fmla="*/ 430305 w 1529976"/>
              <a:gd name="connsiteY2" fmla="*/ 227106 h 1440329"/>
              <a:gd name="connsiteX3" fmla="*/ 310776 w 1529976"/>
              <a:gd name="connsiteY3" fmla="*/ 585694 h 1440329"/>
              <a:gd name="connsiteX4" fmla="*/ 0 w 1529976"/>
              <a:gd name="connsiteY4" fmla="*/ 741082 h 1440329"/>
              <a:gd name="connsiteX5" fmla="*/ 197223 w 1529976"/>
              <a:gd name="connsiteY5" fmla="*/ 950259 h 1440329"/>
              <a:gd name="connsiteX6" fmla="*/ 173317 w 1529976"/>
              <a:gd name="connsiteY6" fmla="*/ 1440329 h 1440329"/>
              <a:gd name="connsiteX7" fmla="*/ 633505 w 1529976"/>
              <a:gd name="connsiteY7" fmla="*/ 1404470 h 1440329"/>
              <a:gd name="connsiteX8" fmla="*/ 950258 w 1529976"/>
              <a:gd name="connsiteY8" fmla="*/ 1219200 h 1440329"/>
              <a:gd name="connsiteX9" fmla="*/ 1272988 w 1529976"/>
              <a:gd name="connsiteY9" fmla="*/ 1374588 h 1440329"/>
              <a:gd name="connsiteX10" fmla="*/ 1529976 w 1529976"/>
              <a:gd name="connsiteY10" fmla="*/ 1237129 h 1440329"/>
              <a:gd name="connsiteX11" fmla="*/ 1529976 w 1529976"/>
              <a:gd name="connsiteY11" fmla="*/ 0 h 1440329"/>
              <a:gd name="connsiteX12" fmla="*/ 1380564 w 1529976"/>
              <a:gd name="connsiteY12" fmla="*/ 53788 h 1440329"/>
              <a:gd name="connsiteX0" fmla="*/ 1165411 w 1529976"/>
              <a:gd name="connsiteY0" fmla="*/ 161364 h 1440329"/>
              <a:gd name="connsiteX1" fmla="*/ 872564 w 1529976"/>
              <a:gd name="connsiteY1" fmla="*/ 23906 h 1440329"/>
              <a:gd name="connsiteX2" fmla="*/ 430305 w 1529976"/>
              <a:gd name="connsiteY2" fmla="*/ 227106 h 1440329"/>
              <a:gd name="connsiteX3" fmla="*/ 310776 w 1529976"/>
              <a:gd name="connsiteY3" fmla="*/ 585694 h 1440329"/>
              <a:gd name="connsiteX4" fmla="*/ 0 w 1529976"/>
              <a:gd name="connsiteY4" fmla="*/ 741082 h 1440329"/>
              <a:gd name="connsiteX5" fmla="*/ 197223 w 1529976"/>
              <a:gd name="connsiteY5" fmla="*/ 950259 h 1440329"/>
              <a:gd name="connsiteX6" fmla="*/ 173317 w 1529976"/>
              <a:gd name="connsiteY6" fmla="*/ 1440329 h 1440329"/>
              <a:gd name="connsiteX7" fmla="*/ 633505 w 1529976"/>
              <a:gd name="connsiteY7" fmla="*/ 1404470 h 1440329"/>
              <a:gd name="connsiteX8" fmla="*/ 950258 w 1529976"/>
              <a:gd name="connsiteY8" fmla="*/ 1219200 h 1440329"/>
              <a:gd name="connsiteX9" fmla="*/ 1272988 w 1529976"/>
              <a:gd name="connsiteY9" fmla="*/ 1374588 h 1440329"/>
              <a:gd name="connsiteX10" fmla="*/ 1529976 w 1529976"/>
              <a:gd name="connsiteY10" fmla="*/ 1237129 h 1440329"/>
              <a:gd name="connsiteX11" fmla="*/ 1529976 w 1529976"/>
              <a:gd name="connsiteY11" fmla="*/ 0 h 1440329"/>
              <a:gd name="connsiteX12" fmla="*/ 1165411 w 1529976"/>
              <a:gd name="connsiteY12" fmla="*/ 161364 h 1440329"/>
              <a:gd name="connsiteX0" fmla="*/ 1165411 w 1529976"/>
              <a:gd name="connsiteY0" fmla="*/ 161364 h 1440329"/>
              <a:gd name="connsiteX1" fmla="*/ 872564 w 1529976"/>
              <a:gd name="connsiteY1" fmla="*/ 23906 h 1440329"/>
              <a:gd name="connsiteX2" fmla="*/ 430305 w 1529976"/>
              <a:gd name="connsiteY2" fmla="*/ 227106 h 1440329"/>
              <a:gd name="connsiteX3" fmla="*/ 310776 w 1529976"/>
              <a:gd name="connsiteY3" fmla="*/ 585694 h 1440329"/>
              <a:gd name="connsiteX4" fmla="*/ 0 w 1529976"/>
              <a:gd name="connsiteY4" fmla="*/ 741082 h 1440329"/>
              <a:gd name="connsiteX5" fmla="*/ 197223 w 1529976"/>
              <a:gd name="connsiteY5" fmla="*/ 950259 h 1440329"/>
              <a:gd name="connsiteX6" fmla="*/ 173317 w 1529976"/>
              <a:gd name="connsiteY6" fmla="*/ 1440329 h 1440329"/>
              <a:gd name="connsiteX7" fmla="*/ 633505 w 1529976"/>
              <a:gd name="connsiteY7" fmla="*/ 1404470 h 1440329"/>
              <a:gd name="connsiteX8" fmla="*/ 950258 w 1529976"/>
              <a:gd name="connsiteY8" fmla="*/ 1219200 h 1440329"/>
              <a:gd name="connsiteX9" fmla="*/ 1272988 w 1529976"/>
              <a:gd name="connsiteY9" fmla="*/ 1374588 h 1440329"/>
              <a:gd name="connsiteX10" fmla="*/ 1529976 w 1529976"/>
              <a:gd name="connsiteY10" fmla="*/ 1237129 h 1440329"/>
              <a:gd name="connsiteX11" fmla="*/ 1529976 w 1529976"/>
              <a:gd name="connsiteY11" fmla="*/ 0 h 1440329"/>
              <a:gd name="connsiteX12" fmla="*/ 1165411 w 1529976"/>
              <a:gd name="connsiteY12" fmla="*/ 161364 h 1440329"/>
              <a:gd name="connsiteX0" fmla="*/ 1165411 w 1529976"/>
              <a:gd name="connsiteY0" fmla="*/ 161364 h 1440329"/>
              <a:gd name="connsiteX1" fmla="*/ 872564 w 1529976"/>
              <a:gd name="connsiteY1" fmla="*/ 23906 h 1440329"/>
              <a:gd name="connsiteX2" fmla="*/ 430305 w 1529976"/>
              <a:gd name="connsiteY2" fmla="*/ 227106 h 1440329"/>
              <a:gd name="connsiteX3" fmla="*/ 310776 w 1529976"/>
              <a:gd name="connsiteY3" fmla="*/ 585694 h 1440329"/>
              <a:gd name="connsiteX4" fmla="*/ 0 w 1529976"/>
              <a:gd name="connsiteY4" fmla="*/ 741082 h 1440329"/>
              <a:gd name="connsiteX5" fmla="*/ 197223 w 1529976"/>
              <a:gd name="connsiteY5" fmla="*/ 950259 h 1440329"/>
              <a:gd name="connsiteX6" fmla="*/ 173317 w 1529976"/>
              <a:gd name="connsiteY6" fmla="*/ 1440329 h 1440329"/>
              <a:gd name="connsiteX7" fmla="*/ 633505 w 1529976"/>
              <a:gd name="connsiteY7" fmla="*/ 1404470 h 1440329"/>
              <a:gd name="connsiteX8" fmla="*/ 950258 w 1529976"/>
              <a:gd name="connsiteY8" fmla="*/ 1219200 h 1440329"/>
              <a:gd name="connsiteX9" fmla="*/ 1272988 w 1529976"/>
              <a:gd name="connsiteY9" fmla="*/ 1374588 h 1440329"/>
              <a:gd name="connsiteX10" fmla="*/ 1529976 w 1529976"/>
              <a:gd name="connsiteY10" fmla="*/ 1237129 h 1440329"/>
              <a:gd name="connsiteX11" fmla="*/ 1529976 w 1529976"/>
              <a:gd name="connsiteY11" fmla="*/ 0 h 1440329"/>
              <a:gd name="connsiteX12" fmla="*/ 1165411 w 1529976"/>
              <a:gd name="connsiteY12" fmla="*/ 161364 h 1440329"/>
              <a:gd name="connsiteX0" fmla="*/ 1165411 w 1529976"/>
              <a:gd name="connsiteY0" fmla="*/ 161364 h 1440329"/>
              <a:gd name="connsiteX1" fmla="*/ 926352 w 1529976"/>
              <a:gd name="connsiteY1" fmla="*/ 107577 h 1440329"/>
              <a:gd name="connsiteX2" fmla="*/ 430305 w 1529976"/>
              <a:gd name="connsiteY2" fmla="*/ 227106 h 1440329"/>
              <a:gd name="connsiteX3" fmla="*/ 310776 w 1529976"/>
              <a:gd name="connsiteY3" fmla="*/ 585694 h 1440329"/>
              <a:gd name="connsiteX4" fmla="*/ 0 w 1529976"/>
              <a:gd name="connsiteY4" fmla="*/ 741082 h 1440329"/>
              <a:gd name="connsiteX5" fmla="*/ 197223 w 1529976"/>
              <a:gd name="connsiteY5" fmla="*/ 950259 h 1440329"/>
              <a:gd name="connsiteX6" fmla="*/ 173317 w 1529976"/>
              <a:gd name="connsiteY6" fmla="*/ 1440329 h 1440329"/>
              <a:gd name="connsiteX7" fmla="*/ 633505 w 1529976"/>
              <a:gd name="connsiteY7" fmla="*/ 1404470 h 1440329"/>
              <a:gd name="connsiteX8" fmla="*/ 950258 w 1529976"/>
              <a:gd name="connsiteY8" fmla="*/ 1219200 h 1440329"/>
              <a:gd name="connsiteX9" fmla="*/ 1272988 w 1529976"/>
              <a:gd name="connsiteY9" fmla="*/ 1374588 h 1440329"/>
              <a:gd name="connsiteX10" fmla="*/ 1529976 w 1529976"/>
              <a:gd name="connsiteY10" fmla="*/ 1237129 h 1440329"/>
              <a:gd name="connsiteX11" fmla="*/ 1529976 w 1529976"/>
              <a:gd name="connsiteY11" fmla="*/ 0 h 1440329"/>
              <a:gd name="connsiteX12" fmla="*/ 1165411 w 1529976"/>
              <a:gd name="connsiteY12" fmla="*/ 161364 h 1440329"/>
              <a:gd name="connsiteX0" fmla="*/ 1165411 w 1529976"/>
              <a:gd name="connsiteY0" fmla="*/ 161364 h 1440329"/>
              <a:gd name="connsiteX1" fmla="*/ 926352 w 1529976"/>
              <a:gd name="connsiteY1" fmla="*/ 107577 h 1440329"/>
              <a:gd name="connsiteX2" fmla="*/ 430305 w 1529976"/>
              <a:gd name="connsiteY2" fmla="*/ 310777 h 1440329"/>
              <a:gd name="connsiteX3" fmla="*/ 310776 w 1529976"/>
              <a:gd name="connsiteY3" fmla="*/ 585694 h 1440329"/>
              <a:gd name="connsiteX4" fmla="*/ 0 w 1529976"/>
              <a:gd name="connsiteY4" fmla="*/ 741082 h 1440329"/>
              <a:gd name="connsiteX5" fmla="*/ 197223 w 1529976"/>
              <a:gd name="connsiteY5" fmla="*/ 950259 h 1440329"/>
              <a:gd name="connsiteX6" fmla="*/ 173317 w 1529976"/>
              <a:gd name="connsiteY6" fmla="*/ 1440329 h 1440329"/>
              <a:gd name="connsiteX7" fmla="*/ 633505 w 1529976"/>
              <a:gd name="connsiteY7" fmla="*/ 1404470 h 1440329"/>
              <a:gd name="connsiteX8" fmla="*/ 950258 w 1529976"/>
              <a:gd name="connsiteY8" fmla="*/ 1219200 h 1440329"/>
              <a:gd name="connsiteX9" fmla="*/ 1272988 w 1529976"/>
              <a:gd name="connsiteY9" fmla="*/ 1374588 h 1440329"/>
              <a:gd name="connsiteX10" fmla="*/ 1529976 w 1529976"/>
              <a:gd name="connsiteY10" fmla="*/ 1237129 h 1440329"/>
              <a:gd name="connsiteX11" fmla="*/ 1529976 w 1529976"/>
              <a:gd name="connsiteY11" fmla="*/ 0 h 1440329"/>
              <a:gd name="connsiteX12" fmla="*/ 1165411 w 1529976"/>
              <a:gd name="connsiteY12" fmla="*/ 161364 h 1440329"/>
              <a:gd name="connsiteX0" fmla="*/ 1165411 w 1529976"/>
              <a:gd name="connsiteY0" fmla="*/ 161364 h 1440329"/>
              <a:gd name="connsiteX1" fmla="*/ 968188 w 1529976"/>
              <a:gd name="connsiteY1" fmla="*/ 161365 h 1440329"/>
              <a:gd name="connsiteX2" fmla="*/ 430305 w 1529976"/>
              <a:gd name="connsiteY2" fmla="*/ 310777 h 1440329"/>
              <a:gd name="connsiteX3" fmla="*/ 310776 w 1529976"/>
              <a:gd name="connsiteY3" fmla="*/ 585694 h 1440329"/>
              <a:gd name="connsiteX4" fmla="*/ 0 w 1529976"/>
              <a:gd name="connsiteY4" fmla="*/ 741082 h 1440329"/>
              <a:gd name="connsiteX5" fmla="*/ 197223 w 1529976"/>
              <a:gd name="connsiteY5" fmla="*/ 950259 h 1440329"/>
              <a:gd name="connsiteX6" fmla="*/ 173317 w 1529976"/>
              <a:gd name="connsiteY6" fmla="*/ 1440329 h 1440329"/>
              <a:gd name="connsiteX7" fmla="*/ 633505 w 1529976"/>
              <a:gd name="connsiteY7" fmla="*/ 1404470 h 1440329"/>
              <a:gd name="connsiteX8" fmla="*/ 950258 w 1529976"/>
              <a:gd name="connsiteY8" fmla="*/ 1219200 h 1440329"/>
              <a:gd name="connsiteX9" fmla="*/ 1272988 w 1529976"/>
              <a:gd name="connsiteY9" fmla="*/ 1374588 h 1440329"/>
              <a:gd name="connsiteX10" fmla="*/ 1529976 w 1529976"/>
              <a:gd name="connsiteY10" fmla="*/ 1237129 h 1440329"/>
              <a:gd name="connsiteX11" fmla="*/ 1529976 w 1529976"/>
              <a:gd name="connsiteY11" fmla="*/ 0 h 1440329"/>
              <a:gd name="connsiteX12" fmla="*/ 1165411 w 1529976"/>
              <a:gd name="connsiteY12" fmla="*/ 161364 h 1440329"/>
              <a:gd name="connsiteX0" fmla="*/ 1165411 w 1529976"/>
              <a:gd name="connsiteY0" fmla="*/ 161364 h 1440329"/>
              <a:gd name="connsiteX1" fmla="*/ 968188 w 1529976"/>
              <a:gd name="connsiteY1" fmla="*/ 161365 h 1440329"/>
              <a:gd name="connsiteX2" fmla="*/ 430305 w 1529976"/>
              <a:gd name="connsiteY2" fmla="*/ 310777 h 1440329"/>
              <a:gd name="connsiteX3" fmla="*/ 358588 w 1529976"/>
              <a:gd name="connsiteY3" fmla="*/ 502024 h 1440329"/>
              <a:gd name="connsiteX4" fmla="*/ 0 w 1529976"/>
              <a:gd name="connsiteY4" fmla="*/ 741082 h 1440329"/>
              <a:gd name="connsiteX5" fmla="*/ 197223 w 1529976"/>
              <a:gd name="connsiteY5" fmla="*/ 950259 h 1440329"/>
              <a:gd name="connsiteX6" fmla="*/ 173317 w 1529976"/>
              <a:gd name="connsiteY6" fmla="*/ 1440329 h 1440329"/>
              <a:gd name="connsiteX7" fmla="*/ 633505 w 1529976"/>
              <a:gd name="connsiteY7" fmla="*/ 1404470 h 1440329"/>
              <a:gd name="connsiteX8" fmla="*/ 950258 w 1529976"/>
              <a:gd name="connsiteY8" fmla="*/ 1219200 h 1440329"/>
              <a:gd name="connsiteX9" fmla="*/ 1272988 w 1529976"/>
              <a:gd name="connsiteY9" fmla="*/ 1374588 h 1440329"/>
              <a:gd name="connsiteX10" fmla="*/ 1529976 w 1529976"/>
              <a:gd name="connsiteY10" fmla="*/ 1237129 h 1440329"/>
              <a:gd name="connsiteX11" fmla="*/ 1529976 w 1529976"/>
              <a:gd name="connsiteY11" fmla="*/ 0 h 1440329"/>
              <a:gd name="connsiteX12" fmla="*/ 1165411 w 1529976"/>
              <a:gd name="connsiteY12" fmla="*/ 161364 h 1440329"/>
              <a:gd name="connsiteX0" fmla="*/ 1225176 w 1589741"/>
              <a:gd name="connsiteY0" fmla="*/ 161364 h 1440329"/>
              <a:gd name="connsiteX1" fmla="*/ 1027953 w 1589741"/>
              <a:gd name="connsiteY1" fmla="*/ 161365 h 1440329"/>
              <a:gd name="connsiteX2" fmla="*/ 490070 w 1589741"/>
              <a:gd name="connsiteY2" fmla="*/ 310777 h 1440329"/>
              <a:gd name="connsiteX3" fmla="*/ 418353 w 1589741"/>
              <a:gd name="connsiteY3" fmla="*/ 502024 h 1440329"/>
              <a:gd name="connsiteX4" fmla="*/ 0 w 1589741"/>
              <a:gd name="connsiteY4" fmla="*/ 627529 h 1440329"/>
              <a:gd name="connsiteX5" fmla="*/ 256988 w 1589741"/>
              <a:gd name="connsiteY5" fmla="*/ 950259 h 1440329"/>
              <a:gd name="connsiteX6" fmla="*/ 233082 w 1589741"/>
              <a:gd name="connsiteY6" fmla="*/ 1440329 h 1440329"/>
              <a:gd name="connsiteX7" fmla="*/ 693270 w 1589741"/>
              <a:gd name="connsiteY7" fmla="*/ 1404470 h 1440329"/>
              <a:gd name="connsiteX8" fmla="*/ 1010023 w 1589741"/>
              <a:gd name="connsiteY8" fmla="*/ 1219200 h 1440329"/>
              <a:gd name="connsiteX9" fmla="*/ 1332753 w 1589741"/>
              <a:gd name="connsiteY9" fmla="*/ 1374588 h 1440329"/>
              <a:gd name="connsiteX10" fmla="*/ 1589741 w 1589741"/>
              <a:gd name="connsiteY10" fmla="*/ 1237129 h 1440329"/>
              <a:gd name="connsiteX11" fmla="*/ 1589741 w 1589741"/>
              <a:gd name="connsiteY11" fmla="*/ 0 h 1440329"/>
              <a:gd name="connsiteX12" fmla="*/ 1225176 w 1589741"/>
              <a:gd name="connsiteY12" fmla="*/ 161364 h 1440329"/>
              <a:gd name="connsiteX0" fmla="*/ 1159435 w 1524000"/>
              <a:gd name="connsiteY0" fmla="*/ 161364 h 1440329"/>
              <a:gd name="connsiteX1" fmla="*/ 962212 w 1524000"/>
              <a:gd name="connsiteY1" fmla="*/ 161365 h 1440329"/>
              <a:gd name="connsiteX2" fmla="*/ 424329 w 1524000"/>
              <a:gd name="connsiteY2" fmla="*/ 310777 h 1440329"/>
              <a:gd name="connsiteX3" fmla="*/ 352612 w 1524000"/>
              <a:gd name="connsiteY3" fmla="*/ 502024 h 1440329"/>
              <a:gd name="connsiteX4" fmla="*/ 0 w 1524000"/>
              <a:gd name="connsiteY4" fmla="*/ 723153 h 1440329"/>
              <a:gd name="connsiteX5" fmla="*/ 191247 w 1524000"/>
              <a:gd name="connsiteY5" fmla="*/ 950259 h 1440329"/>
              <a:gd name="connsiteX6" fmla="*/ 167341 w 1524000"/>
              <a:gd name="connsiteY6" fmla="*/ 1440329 h 1440329"/>
              <a:gd name="connsiteX7" fmla="*/ 627529 w 1524000"/>
              <a:gd name="connsiteY7" fmla="*/ 1404470 h 1440329"/>
              <a:gd name="connsiteX8" fmla="*/ 944282 w 1524000"/>
              <a:gd name="connsiteY8" fmla="*/ 1219200 h 1440329"/>
              <a:gd name="connsiteX9" fmla="*/ 1267012 w 1524000"/>
              <a:gd name="connsiteY9" fmla="*/ 1374588 h 1440329"/>
              <a:gd name="connsiteX10" fmla="*/ 1524000 w 1524000"/>
              <a:gd name="connsiteY10" fmla="*/ 1237129 h 1440329"/>
              <a:gd name="connsiteX11" fmla="*/ 1524000 w 1524000"/>
              <a:gd name="connsiteY11" fmla="*/ 0 h 1440329"/>
              <a:gd name="connsiteX12" fmla="*/ 1159435 w 1524000"/>
              <a:gd name="connsiteY12" fmla="*/ 161364 h 1440329"/>
              <a:gd name="connsiteX0" fmla="*/ 1159435 w 1524000"/>
              <a:gd name="connsiteY0" fmla="*/ 161364 h 1440329"/>
              <a:gd name="connsiteX1" fmla="*/ 962212 w 1524000"/>
              <a:gd name="connsiteY1" fmla="*/ 161365 h 1440329"/>
              <a:gd name="connsiteX2" fmla="*/ 424329 w 1524000"/>
              <a:gd name="connsiteY2" fmla="*/ 310777 h 1440329"/>
              <a:gd name="connsiteX3" fmla="*/ 352612 w 1524000"/>
              <a:gd name="connsiteY3" fmla="*/ 502024 h 1440329"/>
              <a:gd name="connsiteX4" fmla="*/ 0 w 1524000"/>
              <a:gd name="connsiteY4" fmla="*/ 723153 h 1440329"/>
              <a:gd name="connsiteX5" fmla="*/ 191247 w 1524000"/>
              <a:gd name="connsiteY5" fmla="*/ 950259 h 1440329"/>
              <a:gd name="connsiteX6" fmla="*/ 167341 w 1524000"/>
              <a:gd name="connsiteY6" fmla="*/ 1440329 h 1440329"/>
              <a:gd name="connsiteX7" fmla="*/ 627529 w 1524000"/>
              <a:gd name="connsiteY7" fmla="*/ 1404470 h 1440329"/>
              <a:gd name="connsiteX8" fmla="*/ 944282 w 1524000"/>
              <a:gd name="connsiteY8" fmla="*/ 1219200 h 1440329"/>
              <a:gd name="connsiteX9" fmla="*/ 1267012 w 1524000"/>
              <a:gd name="connsiteY9" fmla="*/ 1374588 h 1440329"/>
              <a:gd name="connsiteX10" fmla="*/ 1524000 w 1524000"/>
              <a:gd name="connsiteY10" fmla="*/ 1237129 h 1440329"/>
              <a:gd name="connsiteX11" fmla="*/ 1524000 w 1524000"/>
              <a:gd name="connsiteY11" fmla="*/ 0 h 1440329"/>
              <a:gd name="connsiteX12" fmla="*/ 1159435 w 1524000"/>
              <a:gd name="connsiteY12" fmla="*/ 161364 h 1440329"/>
              <a:gd name="connsiteX0" fmla="*/ 1159435 w 1524000"/>
              <a:gd name="connsiteY0" fmla="*/ 161364 h 1440329"/>
              <a:gd name="connsiteX1" fmla="*/ 962212 w 1524000"/>
              <a:gd name="connsiteY1" fmla="*/ 161365 h 1440329"/>
              <a:gd name="connsiteX2" fmla="*/ 424329 w 1524000"/>
              <a:gd name="connsiteY2" fmla="*/ 310777 h 1440329"/>
              <a:gd name="connsiteX3" fmla="*/ 352612 w 1524000"/>
              <a:gd name="connsiteY3" fmla="*/ 502024 h 1440329"/>
              <a:gd name="connsiteX4" fmla="*/ 0 w 1524000"/>
              <a:gd name="connsiteY4" fmla="*/ 723153 h 1440329"/>
              <a:gd name="connsiteX5" fmla="*/ 191247 w 1524000"/>
              <a:gd name="connsiteY5" fmla="*/ 950259 h 1440329"/>
              <a:gd name="connsiteX6" fmla="*/ 167341 w 1524000"/>
              <a:gd name="connsiteY6" fmla="*/ 1440329 h 1440329"/>
              <a:gd name="connsiteX7" fmla="*/ 627529 w 1524000"/>
              <a:gd name="connsiteY7" fmla="*/ 1404470 h 1440329"/>
              <a:gd name="connsiteX8" fmla="*/ 944282 w 1524000"/>
              <a:gd name="connsiteY8" fmla="*/ 1219200 h 1440329"/>
              <a:gd name="connsiteX9" fmla="*/ 1267012 w 1524000"/>
              <a:gd name="connsiteY9" fmla="*/ 1374588 h 1440329"/>
              <a:gd name="connsiteX10" fmla="*/ 1524000 w 1524000"/>
              <a:gd name="connsiteY10" fmla="*/ 1237129 h 1440329"/>
              <a:gd name="connsiteX11" fmla="*/ 1524000 w 1524000"/>
              <a:gd name="connsiteY11" fmla="*/ 0 h 1440329"/>
              <a:gd name="connsiteX12" fmla="*/ 1159435 w 1524000"/>
              <a:gd name="connsiteY12" fmla="*/ 161364 h 1440329"/>
              <a:gd name="connsiteX0" fmla="*/ 1159435 w 1524000"/>
              <a:gd name="connsiteY0" fmla="*/ 161364 h 1440329"/>
              <a:gd name="connsiteX1" fmla="*/ 962212 w 1524000"/>
              <a:gd name="connsiteY1" fmla="*/ 161365 h 1440329"/>
              <a:gd name="connsiteX2" fmla="*/ 424329 w 1524000"/>
              <a:gd name="connsiteY2" fmla="*/ 310777 h 1440329"/>
              <a:gd name="connsiteX3" fmla="*/ 352612 w 1524000"/>
              <a:gd name="connsiteY3" fmla="*/ 502024 h 1440329"/>
              <a:gd name="connsiteX4" fmla="*/ 0 w 1524000"/>
              <a:gd name="connsiteY4" fmla="*/ 723153 h 1440329"/>
              <a:gd name="connsiteX5" fmla="*/ 191247 w 1524000"/>
              <a:gd name="connsiteY5" fmla="*/ 950259 h 1440329"/>
              <a:gd name="connsiteX6" fmla="*/ 167341 w 1524000"/>
              <a:gd name="connsiteY6" fmla="*/ 1440329 h 1440329"/>
              <a:gd name="connsiteX7" fmla="*/ 627529 w 1524000"/>
              <a:gd name="connsiteY7" fmla="*/ 1404470 h 1440329"/>
              <a:gd name="connsiteX8" fmla="*/ 908424 w 1524000"/>
              <a:gd name="connsiteY8" fmla="*/ 1159435 h 1440329"/>
              <a:gd name="connsiteX9" fmla="*/ 1267012 w 1524000"/>
              <a:gd name="connsiteY9" fmla="*/ 1374588 h 1440329"/>
              <a:gd name="connsiteX10" fmla="*/ 1524000 w 1524000"/>
              <a:gd name="connsiteY10" fmla="*/ 1237129 h 1440329"/>
              <a:gd name="connsiteX11" fmla="*/ 1524000 w 1524000"/>
              <a:gd name="connsiteY11" fmla="*/ 0 h 1440329"/>
              <a:gd name="connsiteX12" fmla="*/ 1159435 w 1524000"/>
              <a:gd name="connsiteY12" fmla="*/ 161364 h 1440329"/>
              <a:gd name="connsiteX0" fmla="*/ 1159435 w 1524000"/>
              <a:gd name="connsiteY0" fmla="*/ 161364 h 1440329"/>
              <a:gd name="connsiteX1" fmla="*/ 962212 w 1524000"/>
              <a:gd name="connsiteY1" fmla="*/ 161365 h 1440329"/>
              <a:gd name="connsiteX2" fmla="*/ 424329 w 1524000"/>
              <a:gd name="connsiteY2" fmla="*/ 310777 h 1440329"/>
              <a:gd name="connsiteX3" fmla="*/ 352612 w 1524000"/>
              <a:gd name="connsiteY3" fmla="*/ 502024 h 1440329"/>
              <a:gd name="connsiteX4" fmla="*/ 0 w 1524000"/>
              <a:gd name="connsiteY4" fmla="*/ 723153 h 1440329"/>
              <a:gd name="connsiteX5" fmla="*/ 191247 w 1524000"/>
              <a:gd name="connsiteY5" fmla="*/ 950259 h 1440329"/>
              <a:gd name="connsiteX6" fmla="*/ 167341 w 1524000"/>
              <a:gd name="connsiteY6" fmla="*/ 1440329 h 1440329"/>
              <a:gd name="connsiteX7" fmla="*/ 627529 w 1524000"/>
              <a:gd name="connsiteY7" fmla="*/ 1404470 h 1440329"/>
              <a:gd name="connsiteX8" fmla="*/ 908424 w 1524000"/>
              <a:gd name="connsiteY8" fmla="*/ 1159435 h 1440329"/>
              <a:gd name="connsiteX9" fmla="*/ 1075765 w 1524000"/>
              <a:gd name="connsiteY9" fmla="*/ 1350682 h 1440329"/>
              <a:gd name="connsiteX10" fmla="*/ 1524000 w 1524000"/>
              <a:gd name="connsiteY10" fmla="*/ 1237129 h 1440329"/>
              <a:gd name="connsiteX11" fmla="*/ 1524000 w 1524000"/>
              <a:gd name="connsiteY11" fmla="*/ 0 h 1440329"/>
              <a:gd name="connsiteX12" fmla="*/ 1159435 w 1524000"/>
              <a:gd name="connsiteY12" fmla="*/ 161364 h 1440329"/>
              <a:gd name="connsiteX0" fmla="*/ 1159435 w 1524000"/>
              <a:gd name="connsiteY0" fmla="*/ 161364 h 1440329"/>
              <a:gd name="connsiteX1" fmla="*/ 962212 w 1524000"/>
              <a:gd name="connsiteY1" fmla="*/ 161365 h 1440329"/>
              <a:gd name="connsiteX2" fmla="*/ 424329 w 1524000"/>
              <a:gd name="connsiteY2" fmla="*/ 310777 h 1440329"/>
              <a:gd name="connsiteX3" fmla="*/ 352612 w 1524000"/>
              <a:gd name="connsiteY3" fmla="*/ 502024 h 1440329"/>
              <a:gd name="connsiteX4" fmla="*/ 0 w 1524000"/>
              <a:gd name="connsiteY4" fmla="*/ 723153 h 1440329"/>
              <a:gd name="connsiteX5" fmla="*/ 191247 w 1524000"/>
              <a:gd name="connsiteY5" fmla="*/ 950259 h 1440329"/>
              <a:gd name="connsiteX6" fmla="*/ 167341 w 1524000"/>
              <a:gd name="connsiteY6" fmla="*/ 1440329 h 1440329"/>
              <a:gd name="connsiteX7" fmla="*/ 627529 w 1524000"/>
              <a:gd name="connsiteY7" fmla="*/ 1404470 h 1440329"/>
              <a:gd name="connsiteX8" fmla="*/ 908424 w 1524000"/>
              <a:gd name="connsiteY8" fmla="*/ 1159435 h 1440329"/>
              <a:gd name="connsiteX9" fmla="*/ 1075765 w 1524000"/>
              <a:gd name="connsiteY9" fmla="*/ 1350682 h 1440329"/>
              <a:gd name="connsiteX10" fmla="*/ 1524000 w 1524000"/>
              <a:gd name="connsiteY10" fmla="*/ 1237129 h 1440329"/>
              <a:gd name="connsiteX11" fmla="*/ 1524000 w 1524000"/>
              <a:gd name="connsiteY11" fmla="*/ 0 h 1440329"/>
              <a:gd name="connsiteX12" fmla="*/ 1159435 w 1524000"/>
              <a:gd name="connsiteY12" fmla="*/ 161364 h 1440329"/>
              <a:gd name="connsiteX0" fmla="*/ 1159435 w 1524000"/>
              <a:gd name="connsiteY0" fmla="*/ 161364 h 1440329"/>
              <a:gd name="connsiteX1" fmla="*/ 962212 w 1524000"/>
              <a:gd name="connsiteY1" fmla="*/ 161365 h 1440329"/>
              <a:gd name="connsiteX2" fmla="*/ 424329 w 1524000"/>
              <a:gd name="connsiteY2" fmla="*/ 310777 h 1440329"/>
              <a:gd name="connsiteX3" fmla="*/ 352612 w 1524000"/>
              <a:gd name="connsiteY3" fmla="*/ 502024 h 1440329"/>
              <a:gd name="connsiteX4" fmla="*/ 0 w 1524000"/>
              <a:gd name="connsiteY4" fmla="*/ 723153 h 1440329"/>
              <a:gd name="connsiteX5" fmla="*/ 191247 w 1524000"/>
              <a:gd name="connsiteY5" fmla="*/ 950259 h 1440329"/>
              <a:gd name="connsiteX6" fmla="*/ 167341 w 1524000"/>
              <a:gd name="connsiteY6" fmla="*/ 1440329 h 1440329"/>
              <a:gd name="connsiteX7" fmla="*/ 627529 w 1524000"/>
              <a:gd name="connsiteY7" fmla="*/ 1404470 h 1440329"/>
              <a:gd name="connsiteX8" fmla="*/ 908424 w 1524000"/>
              <a:gd name="connsiteY8" fmla="*/ 1159435 h 1440329"/>
              <a:gd name="connsiteX9" fmla="*/ 1075765 w 1524000"/>
              <a:gd name="connsiteY9" fmla="*/ 1350682 h 1440329"/>
              <a:gd name="connsiteX10" fmla="*/ 1524000 w 1524000"/>
              <a:gd name="connsiteY10" fmla="*/ 1237129 h 1440329"/>
              <a:gd name="connsiteX11" fmla="*/ 1524000 w 1524000"/>
              <a:gd name="connsiteY11" fmla="*/ 0 h 1440329"/>
              <a:gd name="connsiteX12" fmla="*/ 1159435 w 1524000"/>
              <a:gd name="connsiteY12" fmla="*/ 161364 h 1440329"/>
              <a:gd name="connsiteX0" fmla="*/ 1159435 w 1524000"/>
              <a:gd name="connsiteY0" fmla="*/ 161364 h 1440329"/>
              <a:gd name="connsiteX1" fmla="*/ 962212 w 1524000"/>
              <a:gd name="connsiteY1" fmla="*/ 161365 h 1440329"/>
              <a:gd name="connsiteX2" fmla="*/ 424329 w 1524000"/>
              <a:gd name="connsiteY2" fmla="*/ 310777 h 1440329"/>
              <a:gd name="connsiteX3" fmla="*/ 352612 w 1524000"/>
              <a:gd name="connsiteY3" fmla="*/ 502024 h 1440329"/>
              <a:gd name="connsiteX4" fmla="*/ 0 w 1524000"/>
              <a:gd name="connsiteY4" fmla="*/ 723153 h 1440329"/>
              <a:gd name="connsiteX5" fmla="*/ 191247 w 1524000"/>
              <a:gd name="connsiteY5" fmla="*/ 950259 h 1440329"/>
              <a:gd name="connsiteX6" fmla="*/ 167341 w 1524000"/>
              <a:gd name="connsiteY6" fmla="*/ 1440329 h 1440329"/>
              <a:gd name="connsiteX7" fmla="*/ 627529 w 1524000"/>
              <a:gd name="connsiteY7" fmla="*/ 1404470 h 1440329"/>
              <a:gd name="connsiteX8" fmla="*/ 958430 w 1524000"/>
              <a:gd name="connsiteY8" fmla="*/ 1233253 h 1440329"/>
              <a:gd name="connsiteX9" fmla="*/ 1075765 w 1524000"/>
              <a:gd name="connsiteY9" fmla="*/ 1350682 h 1440329"/>
              <a:gd name="connsiteX10" fmla="*/ 1524000 w 1524000"/>
              <a:gd name="connsiteY10" fmla="*/ 1237129 h 1440329"/>
              <a:gd name="connsiteX11" fmla="*/ 1524000 w 1524000"/>
              <a:gd name="connsiteY11" fmla="*/ 0 h 1440329"/>
              <a:gd name="connsiteX12" fmla="*/ 1159435 w 1524000"/>
              <a:gd name="connsiteY12" fmla="*/ 161364 h 144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4000" h="1440329">
                <a:moveTo>
                  <a:pt x="1159435" y="161364"/>
                </a:moveTo>
                <a:cubicBezTo>
                  <a:pt x="1008031" y="151404"/>
                  <a:pt x="1059828" y="207184"/>
                  <a:pt x="962212" y="161365"/>
                </a:cubicBezTo>
                <a:lnTo>
                  <a:pt x="424329" y="310777"/>
                </a:lnTo>
                <a:lnTo>
                  <a:pt x="352612" y="502024"/>
                </a:lnTo>
                <a:lnTo>
                  <a:pt x="0" y="723153"/>
                </a:lnTo>
                <a:cubicBezTo>
                  <a:pt x="63749" y="798855"/>
                  <a:pt x="157380" y="802840"/>
                  <a:pt x="191247" y="950259"/>
                </a:cubicBezTo>
                <a:cubicBezTo>
                  <a:pt x="243043" y="1263027"/>
                  <a:pt x="175310" y="1276972"/>
                  <a:pt x="167341" y="1440329"/>
                </a:cubicBezTo>
                <a:lnTo>
                  <a:pt x="627529" y="1404470"/>
                </a:lnTo>
                <a:lnTo>
                  <a:pt x="958430" y="1233253"/>
                </a:lnTo>
                <a:cubicBezTo>
                  <a:pt x="1014210" y="1297002"/>
                  <a:pt x="1014008" y="1322792"/>
                  <a:pt x="1075765" y="1350682"/>
                </a:cubicBezTo>
                <a:cubicBezTo>
                  <a:pt x="1302872" y="1396502"/>
                  <a:pt x="1374588" y="1274980"/>
                  <a:pt x="1524000" y="1237129"/>
                </a:cubicBezTo>
                <a:lnTo>
                  <a:pt x="1524000" y="0"/>
                </a:lnTo>
                <a:cubicBezTo>
                  <a:pt x="1402478" y="53788"/>
                  <a:pt x="1394510" y="131482"/>
                  <a:pt x="1159435" y="161364"/>
                </a:cubicBezTo>
                <a:close/>
              </a:path>
            </a:pathLst>
          </a:custGeom>
          <a:solidFill>
            <a:srgbClr val="00B0F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956424" y="3717365"/>
            <a:ext cx="1488141" cy="1535953"/>
          </a:xfrm>
          <a:custGeom>
            <a:avLst/>
            <a:gdLst>
              <a:gd name="connsiteX0" fmla="*/ 29882 w 1488141"/>
              <a:gd name="connsiteY0" fmla="*/ 322729 h 1535953"/>
              <a:gd name="connsiteX1" fmla="*/ 227105 w 1488141"/>
              <a:gd name="connsiteY1" fmla="*/ 215153 h 1535953"/>
              <a:gd name="connsiteX2" fmla="*/ 448235 w 1488141"/>
              <a:gd name="connsiteY2" fmla="*/ 227106 h 1535953"/>
              <a:gd name="connsiteX3" fmla="*/ 615576 w 1488141"/>
              <a:gd name="connsiteY3" fmla="*/ 65741 h 1535953"/>
              <a:gd name="connsiteX4" fmla="*/ 884517 w 1488141"/>
              <a:gd name="connsiteY4" fmla="*/ 0 h 1535953"/>
              <a:gd name="connsiteX5" fmla="*/ 1398494 w 1488141"/>
              <a:gd name="connsiteY5" fmla="*/ 125506 h 1535953"/>
              <a:gd name="connsiteX6" fmla="*/ 1488141 w 1488141"/>
              <a:gd name="connsiteY6" fmla="*/ 167341 h 1535953"/>
              <a:gd name="connsiteX7" fmla="*/ 1069788 w 1488141"/>
              <a:gd name="connsiteY7" fmla="*/ 1535953 h 1535953"/>
              <a:gd name="connsiteX8" fmla="*/ 0 w 1488141"/>
              <a:gd name="connsiteY8" fmla="*/ 1529976 h 1535953"/>
              <a:gd name="connsiteX9" fmla="*/ 29882 w 1488141"/>
              <a:gd name="connsiteY9" fmla="*/ 322729 h 1535953"/>
              <a:gd name="connsiteX0" fmla="*/ 3689 w 1488141"/>
              <a:gd name="connsiteY0" fmla="*/ 320348 h 1535953"/>
              <a:gd name="connsiteX1" fmla="*/ 227105 w 1488141"/>
              <a:gd name="connsiteY1" fmla="*/ 215153 h 1535953"/>
              <a:gd name="connsiteX2" fmla="*/ 448235 w 1488141"/>
              <a:gd name="connsiteY2" fmla="*/ 227106 h 1535953"/>
              <a:gd name="connsiteX3" fmla="*/ 615576 w 1488141"/>
              <a:gd name="connsiteY3" fmla="*/ 65741 h 1535953"/>
              <a:gd name="connsiteX4" fmla="*/ 884517 w 1488141"/>
              <a:gd name="connsiteY4" fmla="*/ 0 h 1535953"/>
              <a:gd name="connsiteX5" fmla="*/ 1398494 w 1488141"/>
              <a:gd name="connsiteY5" fmla="*/ 125506 h 1535953"/>
              <a:gd name="connsiteX6" fmla="*/ 1488141 w 1488141"/>
              <a:gd name="connsiteY6" fmla="*/ 167341 h 1535953"/>
              <a:gd name="connsiteX7" fmla="*/ 1069788 w 1488141"/>
              <a:gd name="connsiteY7" fmla="*/ 1535953 h 1535953"/>
              <a:gd name="connsiteX8" fmla="*/ 0 w 1488141"/>
              <a:gd name="connsiteY8" fmla="*/ 1529976 h 1535953"/>
              <a:gd name="connsiteX9" fmla="*/ 3689 w 1488141"/>
              <a:gd name="connsiteY9" fmla="*/ 320348 h 153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8141" h="1535953">
                <a:moveTo>
                  <a:pt x="3689" y="320348"/>
                </a:moveTo>
                <a:lnTo>
                  <a:pt x="227105" y="215153"/>
                </a:lnTo>
                <a:lnTo>
                  <a:pt x="448235" y="227106"/>
                </a:lnTo>
                <a:lnTo>
                  <a:pt x="615576" y="65741"/>
                </a:lnTo>
                <a:lnTo>
                  <a:pt x="884517" y="0"/>
                </a:lnTo>
                <a:lnTo>
                  <a:pt x="1398494" y="125506"/>
                </a:lnTo>
                <a:lnTo>
                  <a:pt x="1488141" y="167341"/>
                </a:lnTo>
                <a:lnTo>
                  <a:pt x="1069788" y="1535953"/>
                </a:lnTo>
                <a:lnTo>
                  <a:pt x="0" y="1529976"/>
                </a:lnTo>
                <a:cubicBezTo>
                  <a:pt x="1230" y="1126767"/>
                  <a:pt x="2459" y="723557"/>
                  <a:pt x="3689" y="320348"/>
                </a:cubicBezTo>
                <a:close/>
              </a:path>
            </a:pathLst>
          </a:cu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540001" y="5438588"/>
            <a:ext cx="1171388" cy="729130"/>
          </a:xfrm>
          <a:custGeom>
            <a:avLst/>
            <a:gdLst>
              <a:gd name="connsiteX0" fmla="*/ 519953 w 1159435"/>
              <a:gd name="connsiteY0" fmla="*/ 0 h 729130"/>
              <a:gd name="connsiteX1" fmla="*/ 1159435 w 1159435"/>
              <a:gd name="connsiteY1" fmla="*/ 358588 h 729130"/>
              <a:gd name="connsiteX2" fmla="*/ 1141506 w 1159435"/>
              <a:gd name="connsiteY2" fmla="*/ 705224 h 729130"/>
              <a:gd name="connsiteX3" fmla="*/ 0 w 1159435"/>
              <a:gd name="connsiteY3" fmla="*/ 729130 h 729130"/>
              <a:gd name="connsiteX4" fmla="*/ 59765 w 1159435"/>
              <a:gd name="connsiteY4" fmla="*/ 29883 h 729130"/>
              <a:gd name="connsiteX5" fmla="*/ 519953 w 1159435"/>
              <a:gd name="connsiteY5" fmla="*/ 0 h 729130"/>
              <a:gd name="connsiteX0" fmla="*/ 519953 w 1159435"/>
              <a:gd name="connsiteY0" fmla="*/ 0 h 729130"/>
              <a:gd name="connsiteX1" fmla="*/ 1159435 w 1159435"/>
              <a:gd name="connsiteY1" fmla="*/ 358588 h 729130"/>
              <a:gd name="connsiteX2" fmla="*/ 1141506 w 1159435"/>
              <a:gd name="connsiteY2" fmla="*/ 705224 h 729130"/>
              <a:gd name="connsiteX3" fmla="*/ 0 w 1159435"/>
              <a:gd name="connsiteY3" fmla="*/ 729130 h 729130"/>
              <a:gd name="connsiteX4" fmla="*/ 59765 w 1159435"/>
              <a:gd name="connsiteY4" fmla="*/ 29883 h 729130"/>
              <a:gd name="connsiteX5" fmla="*/ 519953 w 1159435"/>
              <a:gd name="connsiteY5" fmla="*/ 0 h 729130"/>
              <a:gd name="connsiteX0" fmla="*/ 519953 w 1159435"/>
              <a:gd name="connsiteY0" fmla="*/ 0 h 729130"/>
              <a:gd name="connsiteX1" fmla="*/ 1159435 w 1159435"/>
              <a:gd name="connsiteY1" fmla="*/ 358588 h 729130"/>
              <a:gd name="connsiteX2" fmla="*/ 1141506 w 1159435"/>
              <a:gd name="connsiteY2" fmla="*/ 705224 h 729130"/>
              <a:gd name="connsiteX3" fmla="*/ 0 w 1159435"/>
              <a:gd name="connsiteY3" fmla="*/ 729130 h 729130"/>
              <a:gd name="connsiteX4" fmla="*/ 59765 w 1159435"/>
              <a:gd name="connsiteY4" fmla="*/ 29883 h 729130"/>
              <a:gd name="connsiteX5" fmla="*/ 519953 w 1159435"/>
              <a:gd name="connsiteY5" fmla="*/ 0 h 729130"/>
              <a:gd name="connsiteX0" fmla="*/ 519953 w 1171388"/>
              <a:gd name="connsiteY0" fmla="*/ 0 h 729130"/>
              <a:gd name="connsiteX1" fmla="*/ 1171388 w 1171388"/>
              <a:gd name="connsiteY1" fmla="*/ 274918 h 729130"/>
              <a:gd name="connsiteX2" fmla="*/ 1141506 w 1171388"/>
              <a:gd name="connsiteY2" fmla="*/ 705224 h 729130"/>
              <a:gd name="connsiteX3" fmla="*/ 0 w 1171388"/>
              <a:gd name="connsiteY3" fmla="*/ 729130 h 729130"/>
              <a:gd name="connsiteX4" fmla="*/ 59765 w 1171388"/>
              <a:gd name="connsiteY4" fmla="*/ 29883 h 729130"/>
              <a:gd name="connsiteX5" fmla="*/ 519953 w 1171388"/>
              <a:gd name="connsiteY5" fmla="*/ 0 h 729130"/>
              <a:gd name="connsiteX0" fmla="*/ 519953 w 1171388"/>
              <a:gd name="connsiteY0" fmla="*/ 0 h 729130"/>
              <a:gd name="connsiteX1" fmla="*/ 1171388 w 1171388"/>
              <a:gd name="connsiteY1" fmla="*/ 274918 h 729130"/>
              <a:gd name="connsiteX2" fmla="*/ 1141506 w 1171388"/>
              <a:gd name="connsiteY2" fmla="*/ 705224 h 729130"/>
              <a:gd name="connsiteX3" fmla="*/ 0 w 1171388"/>
              <a:gd name="connsiteY3" fmla="*/ 729130 h 729130"/>
              <a:gd name="connsiteX4" fmla="*/ 59765 w 1171388"/>
              <a:gd name="connsiteY4" fmla="*/ 29883 h 729130"/>
              <a:gd name="connsiteX5" fmla="*/ 519953 w 1171388"/>
              <a:gd name="connsiteY5" fmla="*/ 0 h 729130"/>
              <a:gd name="connsiteX0" fmla="*/ 519953 w 1171388"/>
              <a:gd name="connsiteY0" fmla="*/ 0 h 729130"/>
              <a:gd name="connsiteX1" fmla="*/ 1171388 w 1171388"/>
              <a:gd name="connsiteY1" fmla="*/ 274918 h 729130"/>
              <a:gd name="connsiteX2" fmla="*/ 1141506 w 1171388"/>
              <a:gd name="connsiteY2" fmla="*/ 705224 h 729130"/>
              <a:gd name="connsiteX3" fmla="*/ 0 w 1171388"/>
              <a:gd name="connsiteY3" fmla="*/ 729130 h 729130"/>
              <a:gd name="connsiteX4" fmla="*/ 59765 w 1171388"/>
              <a:gd name="connsiteY4" fmla="*/ 29883 h 729130"/>
              <a:gd name="connsiteX5" fmla="*/ 519953 w 1171388"/>
              <a:gd name="connsiteY5" fmla="*/ 0 h 729130"/>
              <a:gd name="connsiteX0" fmla="*/ 519953 w 1171388"/>
              <a:gd name="connsiteY0" fmla="*/ 0 h 729130"/>
              <a:gd name="connsiteX1" fmla="*/ 1171388 w 1171388"/>
              <a:gd name="connsiteY1" fmla="*/ 322730 h 729130"/>
              <a:gd name="connsiteX2" fmla="*/ 1141506 w 1171388"/>
              <a:gd name="connsiteY2" fmla="*/ 705224 h 729130"/>
              <a:gd name="connsiteX3" fmla="*/ 0 w 1171388"/>
              <a:gd name="connsiteY3" fmla="*/ 729130 h 729130"/>
              <a:gd name="connsiteX4" fmla="*/ 59765 w 1171388"/>
              <a:gd name="connsiteY4" fmla="*/ 29883 h 729130"/>
              <a:gd name="connsiteX5" fmla="*/ 519953 w 1171388"/>
              <a:gd name="connsiteY5" fmla="*/ 0 h 729130"/>
              <a:gd name="connsiteX0" fmla="*/ 519953 w 1171388"/>
              <a:gd name="connsiteY0" fmla="*/ 0 h 729130"/>
              <a:gd name="connsiteX1" fmla="*/ 1171388 w 1171388"/>
              <a:gd name="connsiteY1" fmla="*/ 322730 h 729130"/>
              <a:gd name="connsiteX2" fmla="*/ 1141506 w 1171388"/>
              <a:gd name="connsiteY2" fmla="*/ 705224 h 729130"/>
              <a:gd name="connsiteX3" fmla="*/ 0 w 1171388"/>
              <a:gd name="connsiteY3" fmla="*/ 729130 h 729130"/>
              <a:gd name="connsiteX4" fmla="*/ 59765 w 1171388"/>
              <a:gd name="connsiteY4" fmla="*/ 29883 h 729130"/>
              <a:gd name="connsiteX5" fmla="*/ 519953 w 1171388"/>
              <a:gd name="connsiteY5" fmla="*/ 0 h 72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388" h="729130">
                <a:moveTo>
                  <a:pt x="519953" y="0"/>
                </a:moveTo>
                <a:cubicBezTo>
                  <a:pt x="625537" y="155387"/>
                  <a:pt x="778933" y="382494"/>
                  <a:pt x="1171388" y="322730"/>
                </a:cubicBezTo>
                <a:lnTo>
                  <a:pt x="1141506" y="705224"/>
                </a:lnTo>
                <a:lnTo>
                  <a:pt x="0" y="729130"/>
                </a:lnTo>
                <a:lnTo>
                  <a:pt x="59765" y="29883"/>
                </a:lnTo>
                <a:lnTo>
                  <a:pt x="519953" y="0"/>
                </a:lnTo>
                <a:close/>
              </a:path>
            </a:pathLst>
          </a:custGeom>
          <a:solidFill>
            <a:srgbClr val="33CC33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28142" y="1921452"/>
            <a:ext cx="1464235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NORTH BANK PROJECT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65283" y="4546309"/>
            <a:ext cx="1464235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PAVILION</a:t>
            </a:r>
          </a:p>
          <a:p>
            <a:pPr algn="ctr"/>
            <a:r>
              <a:rPr lang="en-US" sz="1100" b="1" dirty="0"/>
              <a:t>PROJECT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40001" y="4546309"/>
            <a:ext cx="1464235" cy="6001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WEST </a:t>
            </a:r>
            <a:r>
              <a:rPr lang="en-US" sz="1100" b="1" dirty="0" smtClean="0"/>
              <a:t>HAVERMALE</a:t>
            </a:r>
            <a:endParaRPr lang="en-US" sz="1100" b="1" dirty="0"/>
          </a:p>
          <a:p>
            <a:pPr algn="ctr"/>
            <a:r>
              <a:rPr lang="en-US" sz="1100" b="1" dirty="0"/>
              <a:t>PROJECT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433482" y="5638800"/>
            <a:ext cx="1464235" cy="499035"/>
            <a:chOff x="3433482" y="5638800"/>
            <a:chExt cx="1464235" cy="499035"/>
          </a:xfrm>
          <a:effectLst/>
        </p:grpSpPr>
        <p:sp>
          <p:nvSpPr>
            <p:cNvPr id="20" name="Freeform 19"/>
            <p:cNvSpPr/>
            <p:nvPr/>
          </p:nvSpPr>
          <p:spPr>
            <a:xfrm>
              <a:off x="3681506" y="5638800"/>
              <a:ext cx="1123576" cy="499035"/>
            </a:xfrm>
            <a:custGeom>
              <a:avLst/>
              <a:gdLst>
                <a:gd name="connsiteX0" fmla="*/ 41835 w 1123576"/>
                <a:gd name="connsiteY0" fmla="*/ 125506 h 549835"/>
                <a:gd name="connsiteX1" fmla="*/ 334682 w 1123576"/>
                <a:gd name="connsiteY1" fmla="*/ 0 h 549835"/>
                <a:gd name="connsiteX2" fmla="*/ 1123576 w 1123576"/>
                <a:gd name="connsiteY2" fmla="*/ 23906 h 549835"/>
                <a:gd name="connsiteX3" fmla="*/ 890494 w 1123576"/>
                <a:gd name="connsiteY3" fmla="*/ 233082 h 549835"/>
                <a:gd name="connsiteX4" fmla="*/ 914400 w 1123576"/>
                <a:gd name="connsiteY4" fmla="*/ 549835 h 549835"/>
                <a:gd name="connsiteX5" fmla="*/ 0 w 1123576"/>
                <a:gd name="connsiteY5" fmla="*/ 549835 h 549835"/>
                <a:gd name="connsiteX6" fmla="*/ 41835 w 1123576"/>
                <a:gd name="connsiteY6" fmla="*/ 125506 h 54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576" h="549835">
                  <a:moveTo>
                    <a:pt x="41835" y="125506"/>
                  </a:moveTo>
                  <a:lnTo>
                    <a:pt x="334682" y="0"/>
                  </a:lnTo>
                  <a:lnTo>
                    <a:pt x="1123576" y="23906"/>
                  </a:lnTo>
                  <a:lnTo>
                    <a:pt x="890494" y="233082"/>
                  </a:lnTo>
                  <a:lnTo>
                    <a:pt x="914400" y="549835"/>
                  </a:lnTo>
                  <a:lnTo>
                    <a:pt x="0" y="549835"/>
                  </a:lnTo>
                  <a:lnTo>
                    <a:pt x="41835" y="1255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33482" y="5658826"/>
              <a:ext cx="1464235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LOOFF</a:t>
              </a:r>
            </a:p>
            <a:p>
              <a:pPr algn="ctr"/>
              <a:r>
                <a:rPr lang="en-US" sz="800" b="1" dirty="0"/>
                <a:t>CARROUSEL</a:t>
              </a:r>
            </a:p>
            <a:p>
              <a:pPr algn="ctr"/>
              <a:r>
                <a:rPr lang="en-US" sz="800" b="1" dirty="0"/>
                <a:t>PROJECT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363695" y="5732862"/>
            <a:ext cx="146423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ICE RIBBON</a:t>
            </a:r>
          </a:p>
          <a:p>
            <a:pPr algn="ctr"/>
            <a:r>
              <a:rPr lang="en-US" sz="800" b="1" dirty="0"/>
              <a:t>SKYRIDE PROJECT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21754" y="2241834"/>
            <a:ext cx="1464235" cy="6001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NORTH PROMENADE</a:t>
            </a:r>
          </a:p>
          <a:p>
            <a:pPr algn="ctr"/>
            <a:r>
              <a:rPr lang="en-US" sz="1100" b="1" dirty="0"/>
              <a:t>PROJECT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99754" y="3303956"/>
            <a:ext cx="1464235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BLUE BRIDGE</a:t>
            </a:r>
          </a:p>
          <a:p>
            <a:pPr algn="ctr"/>
            <a:r>
              <a:rPr lang="en-US" sz="1100" b="1" dirty="0"/>
              <a:t>PROJECT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004236" y="3594557"/>
            <a:ext cx="322729" cy="28716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outerShdw blurRad="50800" dist="12700" dir="2700000" algn="t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429000" y="2639364"/>
            <a:ext cx="428812" cy="18516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outerShdw blurRad="50800" dist="12700" dir="2700000" algn="t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498103" y="5260601"/>
            <a:ext cx="3701676" cy="493065"/>
            <a:chOff x="3498103" y="5260601"/>
            <a:chExt cx="3701676" cy="493065"/>
          </a:xfrm>
          <a:effectLst/>
        </p:grpSpPr>
        <p:sp>
          <p:nvSpPr>
            <p:cNvPr id="18" name="Freeform 17"/>
            <p:cNvSpPr/>
            <p:nvPr/>
          </p:nvSpPr>
          <p:spPr>
            <a:xfrm>
              <a:off x="3736555" y="5260601"/>
              <a:ext cx="217395" cy="492266"/>
            </a:xfrm>
            <a:custGeom>
              <a:avLst/>
              <a:gdLst>
                <a:gd name="connsiteX0" fmla="*/ 5977 w 161365"/>
                <a:gd name="connsiteY0" fmla="*/ 77695 h 424330"/>
                <a:gd name="connsiteX1" fmla="*/ 0 w 161365"/>
                <a:gd name="connsiteY1" fmla="*/ 424330 h 424330"/>
                <a:gd name="connsiteX2" fmla="*/ 143436 w 161365"/>
                <a:gd name="connsiteY2" fmla="*/ 388471 h 424330"/>
                <a:gd name="connsiteX3" fmla="*/ 161365 w 161365"/>
                <a:gd name="connsiteY3" fmla="*/ 0 h 424330"/>
                <a:gd name="connsiteX4" fmla="*/ 5977 w 161365"/>
                <a:gd name="connsiteY4" fmla="*/ 77695 h 424330"/>
                <a:gd name="connsiteX0" fmla="*/ 23906 w 179294"/>
                <a:gd name="connsiteY0" fmla="*/ 77695 h 442260"/>
                <a:gd name="connsiteX1" fmla="*/ 0 w 179294"/>
                <a:gd name="connsiteY1" fmla="*/ 442260 h 442260"/>
                <a:gd name="connsiteX2" fmla="*/ 161365 w 179294"/>
                <a:gd name="connsiteY2" fmla="*/ 388471 h 442260"/>
                <a:gd name="connsiteX3" fmla="*/ 179294 w 179294"/>
                <a:gd name="connsiteY3" fmla="*/ 0 h 442260"/>
                <a:gd name="connsiteX4" fmla="*/ 23906 w 179294"/>
                <a:gd name="connsiteY4" fmla="*/ 77695 h 442260"/>
                <a:gd name="connsiteX0" fmla="*/ 23906 w 179294"/>
                <a:gd name="connsiteY0" fmla="*/ 77695 h 442260"/>
                <a:gd name="connsiteX1" fmla="*/ 0 w 179294"/>
                <a:gd name="connsiteY1" fmla="*/ 442260 h 442260"/>
                <a:gd name="connsiteX2" fmla="*/ 149412 w 179294"/>
                <a:gd name="connsiteY2" fmla="*/ 406401 h 442260"/>
                <a:gd name="connsiteX3" fmla="*/ 179294 w 179294"/>
                <a:gd name="connsiteY3" fmla="*/ 0 h 442260"/>
                <a:gd name="connsiteX4" fmla="*/ 23906 w 179294"/>
                <a:gd name="connsiteY4" fmla="*/ 77695 h 442260"/>
                <a:gd name="connsiteX0" fmla="*/ 28669 w 179294"/>
                <a:gd name="connsiteY0" fmla="*/ 51501 h 442260"/>
                <a:gd name="connsiteX1" fmla="*/ 0 w 179294"/>
                <a:gd name="connsiteY1" fmla="*/ 442260 h 442260"/>
                <a:gd name="connsiteX2" fmla="*/ 149412 w 179294"/>
                <a:gd name="connsiteY2" fmla="*/ 406401 h 442260"/>
                <a:gd name="connsiteX3" fmla="*/ 179294 w 179294"/>
                <a:gd name="connsiteY3" fmla="*/ 0 h 442260"/>
                <a:gd name="connsiteX4" fmla="*/ 28669 w 179294"/>
                <a:gd name="connsiteY4" fmla="*/ 51501 h 442260"/>
                <a:gd name="connsiteX0" fmla="*/ 28669 w 188819"/>
                <a:gd name="connsiteY0" fmla="*/ 72932 h 463691"/>
                <a:gd name="connsiteX1" fmla="*/ 0 w 188819"/>
                <a:gd name="connsiteY1" fmla="*/ 463691 h 463691"/>
                <a:gd name="connsiteX2" fmla="*/ 149412 w 188819"/>
                <a:gd name="connsiteY2" fmla="*/ 427832 h 463691"/>
                <a:gd name="connsiteX3" fmla="*/ 188819 w 188819"/>
                <a:gd name="connsiteY3" fmla="*/ 0 h 463691"/>
                <a:gd name="connsiteX4" fmla="*/ 28669 w 188819"/>
                <a:gd name="connsiteY4" fmla="*/ 72932 h 463691"/>
                <a:gd name="connsiteX0" fmla="*/ 45338 w 205488"/>
                <a:gd name="connsiteY0" fmla="*/ 72932 h 485122"/>
                <a:gd name="connsiteX1" fmla="*/ 0 w 205488"/>
                <a:gd name="connsiteY1" fmla="*/ 485122 h 485122"/>
                <a:gd name="connsiteX2" fmla="*/ 166081 w 205488"/>
                <a:gd name="connsiteY2" fmla="*/ 427832 h 485122"/>
                <a:gd name="connsiteX3" fmla="*/ 205488 w 205488"/>
                <a:gd name="connsiteY3" fmla="*/ 0 h 485122"/>
                <a:gd name="connsiteX4" fmla="*/ 45338 w 205488"/>
                <a:gd name="connsiteY4" fmla="*/ 72932 h 485122"/>
                <a:gd name="connsiteX0" fmla="*/ 45338 w 205488"/>
                <a:gd name="connsiteY0" fmla="*/ 72932 h 485122"/>
                <a:gd name="connsiteX1" fmla="*/ 0 w 205488"/>
                <a:gd name="connsiteY1" fmla="*/ 485122 h 485122"/>
                <a:gd name="connsiteX2" fmla="*/ 175606 w 205488"/>
                <a:gd name="connsiteY2" fmla="*/ 418307 h 485122"/>
                <a:gd name="connsiteX3" fmla="*/ 205488 w 205488"/>
                <a:gd name="connsiteY3" fmla="*/ 0 h 485122"/>
                <a:gd name="connsiteX4" fmla="*/ 45338 w 205488"/>
                <a:gd name="connsiteY4" fmla="*/ 72932 h 485122"/>
                <a:gd name="connsiteX0" fmla="*/ 45338 w 217395"/>
                <a:gd name="connsiteY0" fmla="*/ 80076 h 492266"/>
                <a:gd name="connsiteX1" fmla="*/ 0 w 217395"/>
                <a:gd name="connsiteY1" fmla="*/ 492266 h 492266"/>
                <a:gd name="connsiteX2" fmla="*/ 175606 w 217395"/>
                <a:gd name="connsiteY2" fmla="*/ 425451 h 492266"/>
                <a:gd name="connsiteX3" fmla="*/ 217395 w 217395"/>
                <a:gd name="connsiteY3" fmla="*/ 0 h 492266"/>
                <a:gd name="connsiteX4" fmla="*/ 45338 w 217395"/>
                <a:gd name="connsiteY4" fmla="*/ 80076 h 49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395" h="492266">
                  <a:moveTo>
                    <a:pt x="45338" y="80076"/>
                  </a:moveTo>
                  <a:lnTo>
                    <a:pt x="0" y="492266"/>
                  </a:lnTo>
                  <a:lnTo>
                    <a:pt x="175606" y="425451"/>
                  </a:lnTo>
                  <a:lnTo>
                    <a:pt x="217395" y="0"/>
                  </a:lnTo>
                  <a:lnTo>
                    <a:pt x="45338" y="80076"/>
                  </a:lnTo>
                  <a:close/>
                </a:path>
              </a:pathLst>
            </a:custGeom>
            <a:solidFill>
              <a:srgbClr val="FF00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98103" y="5322779"/>
              <a:ext cx="3701676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HOWARD STREET SOUTH BRIDGE</a:t>
              </a:r>
            </a:p>
            <a:p>
              <a:pPr algn="ctr"/>
              <a:r>
                <a:rPr lang="en-US" sz="1100" b="1" dirty="0"/>
                <a:t>PROJECT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801036" y="5459571"/>
              <a:ext cx="295836" cy="158522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  <a:effectLst>
              <a:outerShdw blurRad="50800" dist="12700" dir="2700000" algn="tl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362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59687" cy="685800"/>
          </a:xfrm>
        </p:spPr>
        <p:txBody>
          <a:bodyPr/>
          <a:lstStyle/>
          <a:p>
            <a:r>
              <a:rPr lang="en-US" sz="3200" cap="none" dirty="0"/>
              <a:t>Organizational Chart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86" y="1118937"/>
            <a:ext cx="6896101" cy="548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229600" cy="558800"/>
          </a:xfrm>
        </p:spPr>
        <p:txBody>
          <a:bodyPr/>
          <a:lstStyle/>
          <a:p>
            <a:r>
              <a:rPr lang="en-US" sz="3200" cap="none" dirty="0"/>
              <a:t>Pavilion Project Budget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8534400" cy="4800600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2400" b="1" dirty="0">
                <a:solidFill>
                  <a:schemeClr val="tx1"/>
                </a:solidFill>
              </a:rPr>
              <a:t>Professional Services		$   1,780,000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2400" b="1" dirty="0">
                <a:solidFill>
                  <a:schemeClr val="tx1"/>
                </a:solidFill>
              </a:rPr>
              <a:t>Construction Cost 		$ 12,986,000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2400" b="1" dirty="0">
                <a:solidFill>
                  <a:schemeClr val="tx1"/>
                </a:solidFill>
              </a:rPr>
              <a:t>Owner FFE				$      825,000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2400" b="1" dirty="0">
                <a:solidFill>
                  <a:schemeClr val="tx1"/>
                </a:solidFill>
              </a:rPr>
              <a:t>Contract Admin/Other		$      400,000 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2400" b="1" dirty="0">
                <a:solidFill>
                  <a:schemeClr val="tx1"/>
                </a:solidFill>
              </a:rPr>
              <a:t>City Contingency 			$   1,742,000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2400" b="1" dirty="0">
                <a:solidFill>
                  <a:schemeClr val="tx1"/>
                </a:solidFill>
              </a:rPr>
              <a:t>Other Related Project Expenses	$       702,000 </a:t>
            </a:r>
            <a:endParaRPr lang="en-US" sz="2400" b="1" u="sng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2400" b="1" dirty="0">
                <a:solidFill>
                  <a:schemeClr val="tx1"/>
                </a:solidFill>
              </a:rPr>
              <a:t>WSST				</a:t>
            </a:r>
            <a:r>
              <a:rPr lang="en-US" sz="2400" b="1" u="sng" dirty="0">
                <a:solidFill>
                  <a:schemeClr val="tx1"/>
                </a:solidFill>
              </a:rPr>
              <a:t>$   1,260,000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2400" b="1" dirty="0">
                <a:solidFill>
                  <a:schemeClr val="tx1"/>
                </a:solidFill>
              </a:rPr>
              <a:t>Total Project Cost			$  19,695,000</a:t>
            </a:r>
          </a:p>
        </p:txBody>
      </p:sp>
    </p:spTree>
    <p:extLst>
      <p:ext uri="{BB962C8B-B14F-4D97-AF65-F5344CB8AC3E}">
        <p14:creationId xmlns:p14="http://schemas.microsoft.com/office/powerpoint/2010/main" val="6261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229600" cy="558800"/>
          </a:xfrm>
        </p:spPr>
        <p:txBody>
          <a:bodyPr/>
          <a:lstStyle/>
          <a:p>
            <a:r>
              <a:rPr lang="en-US" sz="3200" cap="none" dirty="0"/>
              <a:t>Schedule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066800"/>
            <a:ext cx="8153400" cy="5181600"/>
          </a:xfrm>
        </p:spPr>
        <p:txBody>
          <a:bodyPr>
            <a:normAutofit fontScale="40000" lnSpcReduction="20000"/>
          </a:bodyPr>
          <a:lstStyle/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5500" b="1" dirty="0">
                <a:solidFill>
                  <a:schemeClr val="tx1"/>
                </a:solidFill>
              </a:rPr>
              <a:t>PRC Presentation		Dec 1, 2016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5500" b="1" dirty="0">
                <a:solidFill>
                  <a:schemeClr val="tx1"/>
                </a:solidFill>
              </a:rPr>
              <a:t>D-B RFQ Advertisement	Dec 5, 2016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5500" b="1" dirty="0">
                <a:solidFill>
                  <a:schemeClr val="tx1"/>
                </a:solidFill>
              </a:rPr>
              <a:t>D-B SOQ Due		Jan 9, 2017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5500" b="1" dirty="0">
                <a:solidFill>
                  <a:schemeClr val="tx1"/>
                </a:solidFill>
              </a:rPr>
              <a:t>Shortlist Finalist		Jan 19, 2017 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5500" b="1" dirty="0">
                <a:solidFill>
                  <a:schemeClr val="tx1"/>
                </a:solidFill>
              </a:rPr>
              <a:t>Issue RFP			Jan 26, 2017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5500" b="1" dirty="0">
                <a:solidFill>
                  <a:schemeClr val="tx1"/>
                </a:solidFill>
              </a:rPr>
              <a:t>Proposal Due		Mar 6, 2017</a:t>
            </a:r>
            <a:endParaRPr lang="en-US" sz="5500" b="1" u="sng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5500" b="1" dirty="0">
                <a:solidFill>
                  <a:schemeClr val="tx1"/>
                </a:solidFill>
              </a:rPr>
              <a:t>Selection of D-B Team	Mar 17, 2017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5500" b="1" dirty="0">
                <a:solidFill>
                  <a:schemeClr val="tx1"/>
                </a:solidFill>
              </a:rPr>
              <a:t>Notice to Proceed		Mar 31, 2017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5500" b="1" dirty="0">
                <a:solidFill>
                  <a:schemeClr val="tx1"/>
                </a:solidFill>
              </a:rPr>
              <a:t>Design Phase		Apr 2017 thru Feb 2018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5500" b="1" dirty="0">
                <a:solidFill>
                  <a:schemeClr val="tx1"/>
                </a:solidFill>
              </a:rPr>
              <a:t>Construction Phase		Oct 2017 thru Dec 2018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5500" b="1" dirty="0">
                <a:solidFill>
                  <a:schemeClr val="tx1"/>
                </a:solidFill>
              </a:rPr>
              <a:t>Close Out Phase		Jan 2019 thru Mar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507287" cy="533400"/>
          </a:xfrm>
        </p:spPr>
        <p:txBody>
          <a:bodyPr/>
          <a:lstStyle/>
          <a:p>
            <a:r>
              <a:rPr lang="en-US" sz="3200" cap="none" dirty="0"/>
              <a:t>Procurement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990600"/>
            <a:ext cx="7620000" cy="5181600"/>
          </a:xfrm>
        </p:spPr>
        <p:txBody>
          <a:bodyPr>
            <a:normAutofit fontScale="92500" lnSpcReduction="20000"/>
          </a:bodyPr>
          <a:lstStyle/>
          <a:p>
            <a:pPr marL="0" lvl="1">
              <a:spcAft>
                <a:spcPct val="15000"/>
              </a:spcAft>
              <a:buClr>
                <a:srgbClr val="243239"/>
              </a:buClr>
            </a:pPr>
            <a:r>
              <a:rPr lang="en-US" sz="2400" b="1" dirty="0">
                <a:solidFill>
                  <a:schemeClr val="tx1"/>
                </a:solidFill>
              </a:rPr>
              <a:t> Request for Qualifications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Successful Experience with Renovation Projects of Similar Scope and Complexity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Team Organization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Experience developing GMP collaboratively with Owner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Shortlist no more than five finalists</a:t>
            </a:r>
          </a:p>
          <a:p>
            <a:pPr marL="0" lvl="1">
              <a:spcAft>
                <a:spcPct val="15000"/>
              </a:spcAft>
              <a:buClr>
                <a:srgbClr val="243239"/>
              </a:buClr>
            </a:pPr>
            <a:r>
              <a:rPr lang="en-US" sz="2400" b="1" dirty="0">
                <a:solidFill>
                  <a:schemeClr val="tx1"/>
                </a:solidFill>
              </a:rPr>
              <a:t> Request for Proposal</a:t>
            </a:r>
            <a:endParaRPr lang="en-US" sz="2400" dirty="0">
              <a:solidFill>
                <a:schemeClr val="tx1"/>
              </a:solidFill>
            </a:endParaRP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Management approach specific to the project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Innovation and Problem Solving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Interactive Proprietary Meetings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Price related factor:  Fee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$10,000 - $15,000 honorarium </a:t>
            </a:r>
          </a:p>
          <a:p>
            <a:pPr marL="1165860" lvl="3" indent="-342900">
              <a:spcAft>
                <a:spcPct val="15000"/>
              </a:spcAft>
              <a:buClr>
                <a:srgbClr val="24323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Limited required proposal submittals</a:t>
            </a:r>
          </a:p>
          <a:p>
            <a:pPr marL="1165860" lvl="3" indent="-342900">
              <a:spcAft>
                <a:spcPct val="15000"/>
              </a:spcAft>
              <a:buClr>
                <a:srgbClr val="24323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Consistent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with other projects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7507287" cy="533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100" baseline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cap="none" dirty="0"/>
              <a:t>Design-Build Agreement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1143000"/>
            <a:ext cx="7620000" cy="525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b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 defTabSz="457200" fontAlgn="auto">
              <a:spcAft>
                <a:spcPct val="15000"/>
              </a:spcAft>
              <a:buClr>
                <a:srgbClr val="243239"/>
              </a:buClr>
              <a:buSzPct val="10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Validation and GMP Development Period</a:t>
            </a:r>
          </a:p>
          <a:p>
            <a:pPr marL="800100" lvl="1" indent="-34290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Validate information from the Owner. </a:t>
            </a:r>
          </a:p>
          <a:p>
            <a:pPr marL="800100" lvl="1" indent="-34290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Examines options to identify innovation</a:t>
            </a:r>
          </a:p>
          <a:p>
            <a:pPr marL="800100" lvl="1" indent="-34290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Commercially reasonable examination of site</a:t>
            </a:r>
          </a:p>
          <a:p>
            <a:pPr marL="800100" lvl="1" indent="-34290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Develop Basis of Design Documents, Project Schedule, GMP</a:t>
            </a:r>
          </a:p>
          <a:p>
            <a:pPr marL="800100" lvl="1" indent="-34290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Contract Amendment</a:t>
            </a:r>
          </a:p>
          <a:p>
            <a:pPr lvl="1" indent="-457200" fontAlgn="auto"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.	GMP Execution Period </a:t>
            </a:r>
          </a:p>
          <a:p>
            <a:pPr marL="800100" indent="-342900" fontAlgn="auto"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Complete Design</a:t>
            </a:r>
          </a:p>
          <a:p>
            <a:pPr marL="800100" indent="-342900" fontAlgn="auto"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Construction</a:t>
            </a:r>
          </a:p>
          <a:p>
            <a:pPr marL="800100" indent="-342900" fontAlgn="auto"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Close out </a:t>
            </a:r>
          </a:p>
          <a:p>
            <a:pPr marL="457200" fontAlgn="auto">
              <a:spcAft>
                <a:spcPct val="15000"/>
              </a:spcAft>
            </a:pP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7507287" cy="533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100" baseline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cap="none" dirty="0"/>
              <a:t>Benefits of Design-Build Delivery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143000"/>
            <a:ext cx="8305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100" b="1" dirty="0">
                <a:latin typeface="+mn-lt"/>
              </a:rPr>
              <a:t>RCW 39.10.300(1)(b) “Greater Innovation or efficiencies between the designer and the builder”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Maximum possibility for coordination of design, demolition and construction phasing to provide greatest project value and cost efficiency</a:t>
            </a:r>
          </a:p>
          <a:p>
            <a:pPr lvl="1"/>
            <a:endParaRPr lang="en-US" dirty="0">
              <a:latin typeface="+mn-lt"/>
            </a:endParaRPr>
          </a:p>
          <a:p>
            <a:pPr marL="114300" indent="0">
              <a:buNone/>
            </a:pPr>
            <a:r>
              <a:rPr lang="en-US" sz="2100" b="1" dirty="0">
                <a:latin typeface="+mn-lt"/>
              </a:rPr>
              <a:t>RCW 39.10.300 (1)(c) “significant savings in project delivery time”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Progressive Design-Build is the fastest delivery method. Starting demolition work prior to completion of design is beneficial to the schedule</a:t>
            </a:r>
          </a:p>
          <a:p>
            <a:pPr lvl="1"/>
            <a:endParaRPr lang="en-US" dirty="0">
              <a:latin typeface="+mn-lt"/>
            </a:endParaRPr>
          </a:p>
          <a:p>
            <a:pPr marL="114300" indent="0">
              <a:buNone/>
            </a:pPr>
            <a:r>
              <a:rPr lang="en-US" sz="2100" b="1" dirty="0">
                <a:latin typeface="+mn-lt"/>
              </a:rPr>
              <a:t>RCW 39.10.280(2)(a) “Substantial Fiscal Benefit”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budget is limited to fit within the City’s project budget.  The Design-Builder will be required to design within that budget.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Design-Builder’s involvement in the development of the scope shifts more risk of the performance of the project to the design-build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With one team managing the coordination of the various aspects of the project the City’s risk of claims by various contractors performing adjacent projects are reduced.</a:t>
            </a:r>
          </a:p>
        </p:txBody>
      </p:sp>
    </p:spTree>
    <p:extLst>
      <p:ext uri="{BB962C8B-B14F-4D97-AF65-F5344CB8AC3E}">
        <p14:creationId xmlns:p14="http://schemas.microsoft.com/office/powerpoint/2010/main" val="41088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12973</TotalTime>
  <Words>566</Words>
  <Application>Microsoft Office PowerPoint</Application>
  <PresentationFormat>On-screen Show (4:3)</PresentationFormat>
  <Paragraphs>126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PowerPoint Presentation</vt:lpstr>
      <vt:lpstr>Pavilion Overview</vt:lpstr>
      <vt:lpstr>Riverfront Park Map</vt:lpstr>
      <vt:lpstr>Organizational Chart </vt:lpstr>
      <vt:lpstr>Pavilion Project Budget</vt:lpstr>
      <vt:lpstr>Schedule</vt:lpstr>
      <vt:lpstr>Procurement Approach</vt:lpstr>
      <vt:lpstr>PowerPoint Presentation</vt:lpstr>
      <vt:lpstr>PowerPoint Presentation</vt:lpstr>
      <vt:lpstr>PowerPoint Presentation</vt:lpstr>
      <vt:lpstr>Cont’d Additional Questions </vt:lpstr>
      <vt:lpstr>PowerPoint Presentation</vt:lpstr>
    </vt:vector>
  </TitlesOfParts>
  <Company>Ellensburg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Steilacoom Historical School District No. 1</dc:title>
  <dc:creator>Ellensburg School District</dc:creator>
  <cp:lastModifiedBy>Matt Walker</cp:lastModifiedBy>
  <cp:revision>615</cp:revision>
  <cp:lastPrinted>2016-12-01T00:54:07Z</cp:lastPrinted>
  <dcterms:created xsi:type="dcterms:W3CDTF">2005-06-22T23:02:17Z</dcterms:created>
  <dcterms:modified xsi:type="dcterms:W3CDTF">2016-12-01T01:08:32Z</dcterms:modified>
</cp:coreProperties>
</file>