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4" r:id="rId8"/>
    <p:sldId id="265" r:id="rId9"/>
    <p:sldId id="268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7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8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4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8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7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3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4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0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A4BCB4C-F093-4DEA-BF45-925876EB7506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3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127B1-F0FC-447A-9531-CC40847DB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GCCM Agency Certification  Spokane public Schools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ADB1DF-5F3D-4773-AFC4-A93A0F28C4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Project Review Committee – July 27, 2017</a:t>
            </a:r>
          </a:p>
        </p:txBody>
      </p:sp>
      <p:pic>
        <p:nvPicPr>
          <p:cNvPr id="5" name="Picture 4" descr="Description: Spokane%20Schools-Vert-rgb">
            <a:extLst>
              <a:ext uri="{FF2B5EF4-FFF2-40B4-BE49-F238E27FC236}">
                <a16:creationId xmlns:a16="http://schemas.microsoft.com/office/drawing/2014/main" id="{53545ED3-BCEF-452B-BB40-98E49993B77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5248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1742F-84F4-4C2B-93F7-DD4DFB22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Bond Possible </a:t>
            </a:r>
            <a:r>
              <a:rPr lang="en-US" dirty="0"/>
              <a:t>GC/CM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C336-5F73-4635-8E55-858141A0F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Lewis &amp; Clark Classroom Addition</a:t>
            </a:r>
          </a:p>
          <a:p>
            <a:pPr lvl="1"/>
            <a:r>
              <a:rPr lang="en-US" dirty="0"/>
              <a:t>Classroom addition to existing high school </a:t>
            </a:r>
            <a:r>
              <a:rPr lang="en-US" dirty="0" smtClean="0"/>
              <a:t>while school is occupied</a:t>
            </a:r>
            <a:endParaRPr lang="en-US" dirty="0"/>
          </a:p>
          <a:p>
            <a:r>
              <a:rPr lang="en-US" dirty="0"/>
              <a:t>Wilson Elementary School Addition</a:t>
            </a:r>
          </a:p>
          <a:p>
            <a:pPr lvl="1"/>
            <a:r>
              <a:rPr lang="en-US" dirty="0"/>
              <a:t>Renovation and expansion of existing elementary school </a:t>
            </a:r>
            <a:r>
              <a:rPr lang="en-US" dirty="0" smtClean="0"/>
              <a:t>with a very limited site and potential impact to the neighborhood</a:t>
            </a:r>
            <a:endParaRPr lang="en-US" dirty="0"/>
          </a:p>
          <a:p>
            <a:r>
              <a:rPr lang="en-US" dirty="0"/>
              <a:t>Adams Elementary School Upgrades</a:t>
            </a:r>
          </a:p>
          <a:p>
            <a:pPr lvl="1"/>
            <a:r>
              <a:rPr lang="en-US" dirty="0"/>
              <a:t>Renovations to existing elementary </a:t>
            </a:r>
            <a:r>
              <a:rPr lang="en-US" dirty="0" smtClean="0"/>
              <a:t>school </a:t>
            </a:r>
            <a:r>
              <a:rPr lang="en-US" dirty="0"/>
              <a:t>on a very limited site.</a:t>
            </a:r>
          </a:p>
          <a:p>
            <a:r>
              <a:rPr lang="en-US" dirty="0"/>
              <a:t>Shaw Middle School Gymnasium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ymnasium </a:t>
            </a:r>
            <a:r>
              <a:rPr lang="en-US" dirty="0"/>
              <a:t>to be constructed on site as phase 1 of middle school replacement while school is occupied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2EF08D5C-0790-48F9-8D71-5565C505C1F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078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A8A3-C914-4F48-92D9-5EB35299A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B2083-F6F6-4C70-BAD0-DD5169759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255223"/>
            <a:ext cx="10058400" cy="4050792"/>
          </a:xfrm>
        </p:spPr>
        <p:txBody>
          <a:bodyPr>
            <a:noAutofit/>
          </a:bodyPr>
          <a:lstStyle/>
          <a:p>
            <a:r>
              <a:rPr lang="en-US" dirty="0" smtClean="0"/>
              <a:t>We feel the GC/CM projects have benefits to the district</a:t>
            </a:r>
          </a:p>
          <a:p>
            <a:r>
              <a:rPr lang="en-US" dirty="0" smtClean="0"/>
              <a:t>We like GC/CM … Experience, Success, On Time, and Under </a:t>
            </a:r>
            <a:r>
              <a:rPr lang="en-US" dirty="0"/>
              <a:t>B</a:t>
            </a:r>
            <a:r>
              <a:rPr lang="en-US" dirty="0" smtClean="0"/>
              <a:t>udget</a:t>
            </a:r>
          </a:p>
          <a:p>
            <a:r>
              <a:rPr lang="en-US" dirty="0" smtClean="0"/>
              <a:t>The reason we are back is lower limits</a:t>
            </a:r>
          </a:p>
          <a:p>
            <a:r>
              <a:rPr lang="en-US" dirty="0" smtClean="0"/>
              <a:t>We have had extensive experience with the RFQ process and have had great results</a:t>
            </a:r>
          </a:p>
          <a:p>
            <a:r>
              <a:rPr lang="en-US" dirty="0" smtClean="0"/>
              <a:t>We would like to have our agency status restored</a:t>
            </a:r>
          </a:p>
          <a:p>
            <a:r>
              <a:rPr lang="en-US" dirty="0" smtClean="0"/>
              <a:t>Thank you for hearing </a:t>
            </a:r>
            <a:r>
              <a:rPr lang="en-US" smtClean="0"/>
              <a:t>our presentation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endParaRPr lang="en-US" dirty="0"/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B54C798E-D9F0-4E4C-95F2-B3990A4775E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649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0211-E3CF-4C33-82FF-456649946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Spokane public schools – About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27484-5FE4-4824-AA52-07F608386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serve </a:t>
            </a:r>
            <a:r>
              <a:rPr lang="en-US" dirty="0" smtClean="0"/>
              <a:t>30,773 </a:t>
            </a:r>
            <a:r>
              <a:rPr lang="en-US" dirty="0"/>
              <a:t>students, second largest District in the state</a:t>
            </a:r>
          </a:p>
          <a:p>
            <a:r>
              <a:rPr lang="en-US" dirty="0" smtClean="0"/>
              <a:t>4095 </a:t>
            </a:r>
            <a:r>
              <a:rPr lang="en-US" dirty="0"/>
              <a:t>employees</a:t>
            </a:r>
          </a:p>
          <a:p>
            <a:r>
              <a:rPr lang="en-US" dirty="0" smtClean="0"/>
              <a:t>35 </a:t>
            </a:r>
            <a:r>
              <a:rPr lang="en-US" dirty="0"/>
              <a:t>elementary schools</a:t>
            </a:r>
          </a:p>
          <a:p>
            <a:r>
              <a:rPr lang="en-US" dirty="0"/>
              <a:t>6 middle schools</a:t>
            </a:r>
          </a:p>
          <a:p>
            <a:r>
              <a:rPr lang="en-US" dirty="0"/>
              <a:t>9</a:t>
            </a:r>
            <a:r>
              <a:rPr lang="en-US" dirty="0" smtClean="0"/>
              <a:t> </a:t>
            </a:r>
            <a:r>
              <a:rPr lang="en-US" dirty="0"/>
              <a:t>high schools </a:t>
            </a:r>
            <a:endParaRPr lang="en-US" dirty="0" smtClean="0"/>
          </a:p>
          <a:p>
            <a:r>
              <a:rPr lang="en-US" dirty="0" smtClean="0"/>
              <a:t>5 other educational facilities</a:t>
            </a:r>
            <a:endParaRPr lang="en-US" dirty="0"/>
          </a:p>
          <a:p>
            <a:r>
              <a:rPr lang="en-US" dirty="0"/>
              <a:t>Previous GC/CM Agency Certification - 2013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5D791184-20CA-4899-9B54-7A0270C8BDE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085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3326-1C6F-49B6-B713-12FC56EF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Spokane public schools – bond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CC037-6EE1-47D9-BB52-8F402FD41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range plan developed </a:t>
            </a:r>
            <a:r>
              <a:rPr lang="en-US" dirty="0" smtClean="0"/>
              <a:t>in </a:t>
            </a:r>
            <a:r>
              <a:rPr lang="en-US" dirty="0"/>
              <a:t>2003 </a:t>
            </a:r>
            <a:r>
              <a:rPr lang="en-US" dirty="0" smtClean="0"/>
              <a:t>with </a:t>
            </a:r>
            <a:r>
              <a:rPr lang="en-US" dirty="0"/>
              <a:t>bond </a:t>
            </a:r>
            <a:r>
              <a:rPr lang="en-US" dirty="0" smtClean="0"/>
              <a:t>votes </a:t>
            </a:r>
            <a:r>
              <a:rPr lang="en-US" dirty="0"/>
              <a:t>every 6 years</a:t>
            </a:r>
          </a:p>
          <a:p>
            <a:r>
              <a:rPr lang="en-US" dirty="0"/>
              <a:t>2003 Bond – passed 67+% - $165M local, $255M total investment</a:t>
            </a:r>
          </a:p>
          <a:p>
            <a:r>
              <a:rPr lang="en-US" dirty="0"/>
              <a:t>2009 Bond – passed 62+% - $288M local, $357M total investment</a:t>
            </a:r>
          </a:p>
          <a:p>
            <a:r>
              <a:rPr lang="en-US" dirty="0"/>
              <a:t>2015 Bond – passed 69+% - $145M local, $205M total investment</a:t>
            </a:r>
          </a:p>
          <a:p>
            <a:r>
              <a:rPr lang="en-US" dirty="0" smtClean="0"/>
              <a:t>2021 Bond – Planning has already started</a:t>
            </a:r>
            <a:endParaRPr lang="en-US" dirty="0"/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7ADA370B-B745-41D7-B667-4CC69B037F8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194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329ED06-87AA-4A19-80C6-41682DBA0060}"/>
              </a:ext>
            </a:extLst>
          </p:cNvPr>
          <p:cNvCxnSpPr>
            <a:cxnSpLocks/>
          </p:cNvCxnSpPr>
          <p:nvPr/>
        </p:nvCxnSpPr>
        <p:spPr>
          <a:xfrm>
            <a:off x="4788310" y="5305843"/>
            <a:ext cx="0" cy="2632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7ADC03A-00A8-40FD-AA63-0CC425DF3C74}"/>
              </a:ext>
            </a:extLst>
          </p:cNvPr>
          <p:cNvCxnSpPr>
            <a:cxnSpLocks/>
          </p:cNvCxnSpPr>
          <p:nvPr/>
        </p:nvCxnSpPr>
        <p:spPr>
          <a:xfrm>
            <a:off x="6966066" y="5315678"/>
            <a:ext cx="0" cy="2632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FC675A3-1AC0-4E55-81CF-8F843FAFFB07}"/>
              </a:ext>
            </a:extLst>
          </p:cNvPr>
          <p:cNvCxnSpPr>
            <a:cxnSpLocks/>
          </p:cNvCxnSpPr>
          <p:nvPr/>
        </p:nvCxnSpPr>
        <p:spPr>
          <a:xfrm flipH="1">
            <a:off x="4120630" y="4326109"/>
            <a:ext cx="39094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ACAF88-8B15-44D3-8E42-477FF5B1B574}"/>
              </a:ext>
            </a:extLst>
          </p:cNvPr>
          <p:cNvCxnSpPr>
            <a:cxnSpLocks/>
          </p:cNvCxnSpPr>
          <p:nvPr/>
        </p:nvCxnSpPr>
        <p:spPr>
          <a:xfrm>
            <a:off x="5874463" y="2538153"/>
            <a:ext cx="0" cy="21834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9CA2CAA-E965-49B7-BC06-883E8D019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Spokane public schools – About us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B2050156-073D-4737-8D94-2E626BBC2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887" y="1877521"/>
            <a:ext cx="2047760" cy="8053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SPS Board of Directors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Dr. Shelly Redinger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Superintendent of Schools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31A1C38E-7BB4-4526-BD7C-9B4AC66D7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887" y="2866448"/>
            <a:ext cx="2023154" cy="533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Dr. Mark E. Anderson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Associate Superintendent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EAA8EAD7-C860-44B1-8C10-4464A6ABC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71" y="3583505"/>
            <a:ext cx="2388985" cy="533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Greg Forsyth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Director, Capital Projects &amp; Planning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AFD8C70D-623C-41E3-9FA6-773B2E3A8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995" y="4502004"/>
            <a:ext cx="2067543" cy="550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</a:rPr>
              <a:t>Craig Caro/Mike Keenan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SPS Project Manager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6CF707E6-D917-4198-BE81-BF5B56258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271" y="4116984"/>
            <a:ext cx="1411634" cy="5381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As Needed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GCCM Consultant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8689D59B-7F42-40F9-ABC1-E7C5C9BD1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0046" y="4116984"/>
            <a:ext cx="1419543" cy="5411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Kyle Holt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SPS Accountant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C38487C8-EF31-4DF1-899B-74AB4074B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119" y="5437462"/>
            <a:ext cx="1091652" cy="533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TBD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Architect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B1294D4A-CACD-45C2-9A22-90FC87653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7567" y="5437461"/>
            <a:ext cx="1196947" cy="533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TBD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GCCM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F6254C0-1E5C-45EC-B8AD-A715B838033F}"/>
              </a:ext>
            </a:extLst>
          </p:cNvPr>
          <p:cNvCxnSpPr>
            <a:cxnSpLocks/>
          </p:cNvCxnSpPr>
          <p:nvPr/>
        </p:nvCxnSpPr>
        <p:spPr>
          <a:xfrm>
            <a:off x="5874463" y="5052442"/>
            <a:ext cx="0" cy="2632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54F197-67C8-4DD0-BBCB-E8D797797289}"/>
              </a:ext>
            </a:extLst>
          </p:cNvPr>
          <p:cNvCxnSpPr>
            <a:cxnSpLocks/>
          </p:cNvCxnSpPr>
          <p:nvPr/>
        </p:nvCxnSpPr>
        <p:spPr>
          <a:xfrm flipH="1">
            <a:off x="4790945" y="5315678"/>
            <a:ext cx="21751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7" name="Picture 16" descr="Description: Spokane%20Schools-Vert-rgb">
            <a:extLst>
              <a:ext uri="{FF2B5EF4-FFF2-40B4-BE49-F238E27FC236}">
                <a16:creationId xmlns:a16="http://schemas.microsoft.com/office/drawing/2014/main" id="{5BE3774B-6426-4AD5-8D55-4C05D39E10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954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FB232-4F77-48A0-A06B-6595811D0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FE673-5475-4F4A-B148-8FB926BD18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Dr. Mark Anderson – Associate Superintendent</a:t>
            </a:r>
          </a:p>
          <a:p>
            <a:pPr lvl="1"/>
            <a:r>
              <a:rPr lang="en-US" dirty="0"/>
              <a:t>Leadership &amp; Oversight to Capital since 1998</a:t>
            </a:r>
          </a:p>
          <a:p>
            <a:pPr lvl="1"/>
            <a:r>
              <a:rPr lang="en-US" dirty="0"/>
              <a:t>Final determination of internal GC/CM recommendation</a:t>
            </a:r>
          </a:p>
          <a:p>
            <a:pPr lvl="1"/>
            <a:r>
              <a:rPr lang="en-US" dirty="0"/>
              <a:t>Involved in selection of A/E and GC/CM</a:t>
            </a:r>
          </a:p>
          <a:p>
            <a:pPr lvl="1"/>
            <a:r>
              <a:rPr lang="en-US" dirty="0"/>
              <a:t>In role through all ten (10) District GC/CM projects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96904-96D6-46B1-80F9-ABCDFBE96D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Greg Forsyth – Director, Capital Projects &amp; Planning</a:t>
            </a:r>
          </a:p>
          <a:p>
            <a:pPr lvl="1"/>
            <a:r>
              <a:rPr lang="en-US" dirty="0"/>
              <a:t>Director since 2015</a:t>
            </a:r>
          </a:p>
          <a:p>
            <a:pPr lvl="2"/>
            <a:r>
              <a:rPr lang="en-US" dirty="0"/>
              <a:t>During time involvement of six (6) GC/CM projects</a:t>
            </a:r>
          </a:p>
          <a:p>
            <a:pPr lvl="1"/>
            <a:r>
              <a:rPr lang="en-US" dirty="0"/>
              <a:t>Capital Projects Administrator and Planner </a:t>
            </a:r>
            <a:r>
              <a:rPr lang="en-US" dirty="0" smtClean="0"/>
              <a:t>2007-2015</a:t>
            </a:r>
            <a:endParaRPr lang="en-US" dirty="0"/>
          </a:p>
          <a:p>
            <a:pPr lvl="2"/>
            <a:r>
              <a:rPr lang="en-US" dirty="0"/>
              <a:t>Involvement in all GC/CM projects</a:t>
            </a:r>
          </a:p>
          <a:p>
            <a:pPr lvl="1"/>
            <a:r>
              <a:rPr lang="en-US" dirty="0"/>
              <a:t>Oversight of all Capital projects for District.</a:t>
            </a:r>
          </a:p>
          <a:p>
            <a:pPr lvl="1"/>
            <a:endParaRPr lang="en-US" dirty="0"/>
          </a:p>
        </p:txBody>
      </p:sp>
      <p:pic>
        <p:nvPicPr>
          <p:cNvPr id="5" name="Picture 4" descr="Description: Spokane%20Schools-Vert-rgb">
            <a:extLst>
              <a:ext uri="{FF2B5EF4-FFF2-40B4-BE49-F238E27FC236}">
                <a16:creationId xmlns:a16="http://schemas.microsoft.com/office/drawing/2014/main" id="{D1D792BF-A8F1-4AF2-9DA3-38638AAD158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1772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FB232-4F77-48A0-A06B-6595811D0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FE673-5475-4F4A-B148-8FB926BD18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Mike Keenan</a:t>
            </a:r>
          </a:p>
          <a:p>
            <a:pPr lvl="1"/>
            <a:r>
              <a:rPr lang="en-US" dirty="0"/>
              <a:t>SPS Project Manager since 2011</a:t>
            </a:r>
          </a:p>
          <a:p>
            <a:pPr lvl="1"/>
            <a:r>
              <a:rPr lang="en-US" dirty="0" smtClean="0"/>
              <a:t>34 years </a:t>
            </a:r>
            <a:r>
              <a:rPr lang="en-US" dirty="0"/>
              <a:t>as </a:t>
            </a:r>
            <a:r>
              <a:rPr lang="en-US" dirty="0" smtClean="0"/>
              <a:t>Project Manager for local and international contractors</a:t>
            </a:r>
            <a:endParaRPr lang="en-US" dirty="0"/>
          </a:p>
          <a:p>
            <a:pPr lvl="1"/>
            <a:r>
              <a:rPr lang="en-US" dirty="0"/>
              <a:t>Managed three (3) GC/CM projects</a:t>
            </a:r>
          </a:p>
          <a:p>
            <a:pPr lvl="2"/>
            <a:r>
              <a:rPr lang="en-US" dirty="0"/>
              <a:t>Salk Middle School</a:t>
            </a:r>
          </a:p>
          <a:p>
            <a:pPr lvl="2"/>
            <a:r>
              <a:rPr lang="en-US" dirty="0"/>
              <a:t>Hutton Elementary School</a:t>
            </a:r>
          </a:p>
          <a:p>
            <a:pPr lvl="2"/>
            <a:r>
              <a:rPr lang="en-US" dirty="0"/>
              <a:t>North Central </a:t>
            </a:r>
            <a:r>
              <a:rPr lang="en-US" dirty="0" smtClean="0"/>
              <a:t>IST</a:t>
            </a:r>
          </a:p>
          <a:p>
            <a:pPr lvl="1"/>
            <a:r>
              <a:rPr lang="en-US" dirty="0" smtClean="0"/>
              <a:t>GC/CM contract expert</a:t>
            </a:r>
          </a:p>
          <a:p>
            <a:pPr lvl="1"/>
            <a:r>
              <a:rPr lang="en-US" dirty="0" smtClean="0"/>
              <a:t>D – Form extensive experience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96904-96D6-46B1-80F9-ABCDFBE96D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Craig </a:t>
            </a:r>
            <a:r>
              <a:rPr lang="en-US" dirty="0" smtClean="0"/>
              <a:t>Caro, AIA</a:t>
            </a:r>
            <a:endParaRPr lang="en-US" dirty="0"/>
          </a:p>
          <a:p>
            <a:pPr lvl="1"/>
            <a:r>
              <a:rPr lang="en-US" dirty="0"/>
              <a:t>SPS Project Manager since 2013</a:t>
            </a:r>
          </a:p>
          <a:p>
            <a:pPr lvl="1"/>
            <a:r>
              <a:rPr lang="en-US" dirty="0" smtClean="0"/>
              <a:t>23 years experience with </a:t>
            </a:r>
            <a:r>
              <a:rPr lang="en-US" dirty="0" err="1" smtClean="0"/>
              <a:t>Integrus</a:t>
            </a:r>
            <a:r>
              <a:rPr lang="en-US" dirty="0" smtClean="0"/>
              <a:t> Architecture firm on a variety of GC/CM projects</a:t>
            </a:r>
            <a:endParaRPr lang="en-US" dirty="0"/>
          </a:p>
          <a:p>
            <a:pPr lvl="1"/>
            <a:r>
              <a:rPr lang="en-US" dirty="0"/>
              <a:t>Managed three (3) GC/CM Projects</a:t>
            </a:r>
          </a:p>
          <a:p>
            <a:pPr lvl="2"/>
            <a:r>
              <a:rPr lang="en-US" dirty="0"/>
              <a:t>Franklin Elementary School</a:t>
            </a:r>
          </a:p>
          <a:p>
            <a:pPr lvl="2"/>
            <a:r>
              <a:rPr lang="en-US" dirty="0"/>
              <a:t>Mullan Road Elementary School</a:t>
            </a:r>
          </a:p>
          <a:p>
            <a:pPr lvl="2"/>
            <a:r>
              <a:rPr lang="en-US" dirty="0"/>
              <a:t>North Central Commons Addition</a:t>
            </a:r>
          </a:p>
          <a:p>
            <a:pPr lvl="1"/>
            <a:r>
              <a:rPr lang="en-US" dirty="0"/>
              <a:t>GC/CM contract </a:t>
            </a:r>
            <a:r>
              <a:rPr lang="en-US" dirty="0" smtClean="0"/>
              <a:t>expert</a:t>
            </a:r>
          </a:p>
          <a:p>
            <a:pPr lvl="1"/>
            <a:r>
              <a:rPr lang="en-US" dirty="0" smtClean="0"/>
              <a:t>D – Form extensive experience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pic>
        <p:nvPicPr>
          <p:cNvPr id="5" name="Picture 4" descr="Description: Spokane%20Schools-Vert-rgb">
            <a:extLst>
              <a:ext uri="{FF2B5EF4-FFF2-40B4-BE49-F238E27FC236}">
                <a16:creationId xmlns:a16="http://schemas.microsoft.com/office/drawing/2014/main" id="{86516CDA-3B1C-48CF-8A73-B563ED14ED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222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1222-BF89-4702-AB7B-5D00E76B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GC/CM Project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C876F-1453-48D6-A817-08E94B3D4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 Schools (3 Replacements &amp; 2 additions)</a:t>
            </a:r>
          </a:p>
          <a:p>
            <a:pPr lvl="1"/>
            <a:r>
              <a:rPr lang="en-US" dirty="0"/>
              <a:t>Rogers High School – 2008 - $</a:t>
            </a:r>
            <a:r>
              <a:rPr lang="en-US" dirty="0" smtClean="0"/>
              <a:t>60.88M (Historic renovation)</a:t>
            </a:r>
            <a:endParaRPr lang="en-US" dirty="0"/>
          </a:p>
          <a:p>
            <a:pPr lvl="1"/>
            <a:r>
              <a:rPr lang="en-US" dirty="0" err="1"/>
              <a:t>Shadle</a:t>
            </a:r>
            <a:r>
              <a:rPr lang="en-US" dirty="0"/>
              <a:t> Park High School – 2009 - $70.92M</a:t>
            </a:r>
          </a:p>
          <a:p>
            <a:pPr lvl="1"/>
            <a:r>
              <a:rPr lang="en-US" dirty="0"/>
              <a:t>Ferris High School – 2014 - $77.7M</a:t>
            </a:r>
          </a:p>
          <a:p>
            <a:pPr lvl="1"/>
            <a:r>
              <a:rPr lang="en-US" dirty="0"/>
              <a:t>North Central HS IST – 2014 - $15.48M</a:t>
            </a:r>
          </a:p>
          <a:p>
            <a:pPr lvl="1"/>
            <a:r>
              <a:rPr lang="en-US" sz="1100" dirty="0"/>
              <a:t>* </a:t>
            </a:r>
            <a:r>
              <a:rPr lang="en-US" dirty="0"/>
              <a:t>North Central HS Commons Addition – In Progress - $14.1M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Middle School </a:t>
            </a:r>
            <a:r>
              <a:rPr lang="en-US" dirty="0" smtClean="0"/>
              <a:t>( 1 Replacement)</a:t>
            </a:r>
            <a:endParaRPr lang="en-US" dirty="0"/>
          </a:p>
          <a:p>
            <a:pPr lvl="1"/>
            <a:r>
              <a:rPr lang="en-US" sz="1100" dirty="0"/>
              <a:t>*</a:t>
            </a:r>
            <a:r>
              <a:rPr lang="en-US" dirty="0"/>
              <a:t> Salk Middle School – In Progress - $35.68M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100" dirty="0"/>
              <a:t>*Executed under previous agency certification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7C439321-9329-4DDF-9936-554900CC21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042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1222-BF89-4702-AB7B-5D00E76B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GC/CM Project Experience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C876F-1453-48D6-A817-08E94B3D4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Elementary </a:t>
            </a:r>
            <a:r>
              <a:rPr lang="en-US" dirty="0" smtClean="0"/>
              <a:t>Schools ( 3 </a:t>
            </a:r>
            <a:r>
              <a:rPr lang="en-US" dirty="0" err="1" smtClean="0"/>
              <a:t>moderizations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sz="1100" dirty="0"/>
              <a:t>* </a:t>
            </a:r>
            <a:r>
              <a:rPr lang="en-US" dirty="0"/>
              <a:t>Mullan Road Elementary School – 2015 - $15.55M</a:t>
            </a:r>
          </a:p>
          <a:p>
            <a:pPr lvl="1"/>
            <a:r>
              <a:rPr lang="en-US" sz="1100" dirty="0"/>
              <a:t>* </a:t>
            </a:r>
            <a:r>
              <a:rPr lang="en-US" dirty="0"/>
              <a:t>Hutton Elementary School – 2015 - $</a:t>
            </a:r>
            <a:r>
              <a:rPr lang="en-US" dirty="0" smtClean="0"/>
              <a:t>21.64M (Historic renovation)</a:t>
            </a:r>
            <a:endParaRPr lang="en-US" dirty="0"/>
          </a:p>
          <a:p>
            <a:pPr lvl="1"/>
            <a:r>
              <a:rPr lang="en-US" sz="1100" dirty="0"/>
              <a:t>* </a:t>
            </a:r>
            <a:r>
              <a:rPr lang="en-US" dirty="0"/>
              <a:t>Franklin Elementary School – In Progress - $</a:t>
            </a:r>
            <a:r>
              <a:rPr lang="en-US" dirty="0" smtClean="0"/>
              <a:t>26.2M (Historic renovation)</a:t>
            </a:r>
            <a:endParaRPr lang="en-US" dirty="0"/>
          </a:p>
          <a:p>
            <a:r>
              <a:rPr lang="en-US" dirty="0"/>
              <a:t>Other</a:t>
            </a:r>
          </a:p>
          <a:p>
            <a:pPr lvl="1"/>
            <a:r>
              <a:rPr lang="en-US" sz="1100" dirty="0"/>
              <a:t>* </a:t>
            </a:r>
            <a:r>
              <a:rPr lang="en-US" dirty="0"/>
              <a:t>NEWTECH Skill Center Phase 1 – 2015 - $13.04M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sz="1100" dirty="0"/>
              <a:t>*Executed under previous agency certification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5DE6F845-D15F-4E76-B855-A3FA33AD69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001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C5391-6EE4-4E05-8F08-F2824AA72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 from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ADD5-E751-49C2-B2EF-85F32751B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</a:t>
            </a:r>
            <a:r>
              <a:rPr lang="en-US" dirty="0" smtClean="0"/>
              <a:t>incentives dealing with </a:t>
            </a:r>
            <a:r>
              <a:rPr lang="en-US" dirty="0"/>
              <a:t>s</a:t>
            </a:r>
            <a:r>
              <a:rPr lang="en-US" dirty="0" smtClean="0"/>
              <a:t>hared savings (in </a:t>
            </a:r>
            <a:r>
              <a:rPr lang="en-US" dirty="0"/>
              <a:t>place from previous </a:t>
            </a:r>
            <a:r>
              <a:rPr lang="en-US" dirty="0" smtClean="0"/>
              <a:t>directorship)</a:t>
            </a:r>
            <a:endParaRPr lang="en-US" dirty="0"/>
          </a:p>
          <a:p>
            <a:r>
              <a:rPr lang="en-US" dirty="0"/>
              <a:t>Contract language revisions</a:t>
            </a:r>
          </a:p>
          <a:p>
            <a:r>
              <a:rPr lang="en-US" dirty="0"/>
              <a:t>Existing </a:t>
            </a:r>
            <a:r>
              <a:rPr lang="en-US" dirty="0" smtClean="0"/>
              <a:t>site and </a:t>
            </a:r>
            <a:r>
              <a:rPr lang="en-US" dirty="0"/>
              <a:t>investigations</a:t>
            </a:r>
          </a:p>
          <a:p>
            <a:r>
              <a:rPr lang="en-US" dirty="0"/>
              <a:t> </a:t>
            </a:r>
            <a:r>
              <a:rPr lang="en-US" dirty="0" smtClean="0"/>
              <a:t>Early </a:t>
            </a:r>
            <a:r>
              <a:rPr lang="en-US" dirty="0" smtClean="0"/>
              <a:t>site packages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75F2C5AF-2A76-4D6F-A5CB-0664F9A7E00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0565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540</TotalTime>
  <Words>667</Words>
  <Application>Microsoft Office PowerPoint</Application>
  <PresentationFormat>Widescreen</PresentationFormat>
  <Paragraphs>184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Rockwell</vt:lpstr>
      <vt:lpstr>Rockwell Condensed</vt:lpstr>
      <vt:lpstr>Wingdings</vt:lpstr>
      <vt:lpstr>Wood Type</vt:lpstr>
      <vt:lpstr>GCCM Agency Certification  Spokane public Schools</vt:lpstr>
      <vt:lpstr>Spokane public schools – About us</vt:lpstr>
      <vt:lpstr>Spokane public schools – bond plan</vt:lpstr>
      <vt:lpstr>Spokane public schools – About us</vt:lpstr>
      <vt:lpstr>Personnel</vt:lpstr>
      <vt:lpstr>Personnel - Continued</vt:lpstr>
      <vt:lpstr>GC/CM Project Experience</vt:lpstr>
      <vt:lpstr>GC/CM Project Experience – Cont.</vt:lpstr>
      <vt:lpstr>Lessons Learned from the past</vt:lpstr>
      <vt:lpstr>2015 Bond Possible GC/CM Projects</vt:lpstr>
      <vt:lpstr>Conclusions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GCCM Agency Certification  Spokane public Schools</dc:title>
  <dc:creator>Beaudine, David M.</dc:creator>
  <cp:lastModifiedBy>Greg Forsyth</cp:lastModifiedBy>
  <cp:revision>19</cp:revision>
  <cp:lastPrinted>2017-07-21T16:06:16Z</cp:lastPrinted>
  <dcterms:created xsi:type="dcterms:W3CDTF">2017-07-07T17:50:54Z</dcterms:created>
  <dcterms:modified xsi:type="dcterms:W3CDTF">2017-07-26T18:23:57Z</dcterms:modified>
</cp:coreProperties>
</file>