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8" r:id="rId1"/>
  </p:sldMasterIdLst>
  <p:notesMasterIdLst>
    <p:notesMasterId r:id="rId11"/>
  </p:notesMasterIdLst>
  <p:handoutMasterIdLst>
    <p:handoutMasterId r:id="rId12"/>
  </p:handoutMasterIdLst>
  <p:sldIdLst>
    <p:sldId id="448" r:id="rId2"/>
    <p:sldId id="469" r:id="rId3"/>
    <p:sldId id="471" r:id="rId4"/>
    <p:sldId id="477" r:id="rId5"/>
    <p:sldId id="478" r:id="rId6"/>
    <p:sldId id="479" r:id="rId7"/>
    <p:sldId id="480" r:id="rId8"/>
    <p:sldId id="484" r:id="rId9"/>
    <p:sldId id="449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 International Inc" initials="RVP" lastIdx="4" clrIdx="0"/>
  <p:cmAuthor id="1" name="Matt Walker" initials="MJW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237BFD"/>
    <a:srgbClr val="013685"/>
    <a:srgbClr val="009999"/>
    <a:srgbClr val="167861"/>
    <a:srgbClr val="343E00"/>
    <a:srgbClr val="697E00"/>
    <a:srgbClr val="0255CE"/>
    <a:srgbClr val="D0FA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91197" autoAdjust="0"/>
  </p:normalViewPr>
  <p:slideViewPr>
    <p:cSldViewPr>
      <p:cViewPr varScale="1">
        <p:scale>
          <a:sx n="91" d="100"/>
          <a:sy n="91" d="100"/>
        </p:scale>
        <p:origin x="3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t" anchorCtr="0" compatLnSpc="1">
            <a:prstTxWarp prst="textNoShape">
              <a:avLst/>
            </a:prstTxWarp>
          </a:bodyPr>
          <a:lstStyle>
            <a:lvl1pPr defTabSz="937868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1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t" anchorCtr="0" compatLnSpc="1">
            <a:prstTxWarp prst="textNoShape">
              <a:avLst/>
            </a:prstTxWarp>
          </a:bodyPr>
          <a:lstStyle>
            <a:lvl1pPr algn="r" defTabSz="937868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b" anchorCtr="0" compatLnSpc="1">
            <a:prstTxWarp prst="textNoShape">
              <a:avLst/>
            </a:prstTxWarp>
          </a:bodyPr>
          <a:lstStyle>
            <a:lvl1pPr defTabSz="937868" eaLnBrk="1" hangingPunct="1">
              <a:defRPr sz="13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66" tIns="46883" rIns="93766" bIns="46883" numCol="1" anchor="b" anchorCtr="0" compatLnSpc="1">
            <a:prstTxWarp prst="textNoShape">
              <a:avLst/>
            </a:prstTxWarp>
          </a:bodyPr>
          <a:lstStyle>
            <a:lvl1pPr algn="r" defTabSz="93786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DF309DBA-4616-490A-9BF4-C0485C42D7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6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BADB4A-FD7B-423E-9B55-3580A112BBEE}" type="datetimeFigureOut">
              <a:rPr lang="en-US"/>
              <a:pPr>
                <a:defRPr/>
              </a:pPr>
              <a:t>8/22/2017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3" rIns="91406" bIns="4570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l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06" tIns="45703" rIns="91406" bIns="4570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80247A-D347-4AB8-834E-67076EEFA2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3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80247A-D347-4AB8-834E-67076EEFA2C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42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88B16-63A3-4446-904B-A868A22F65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01000" cy="5105400"/>
          </a:xfrm>
        </p:spPr>
        <p:txBody>
          <a:bodyPr/>
          <a:lstStyle>
            <a:lvl2pPr marL="684213" indent="-2286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304800"/>
            <a:ext cx="1219200" cy="5821363"/>
          </a:xfrm>
        </p:spPr>
        <p:txBody>
          <a:bodyPr vert="eaVert" anchor="b" anchorCtr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7086600" cy="5668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3012" y="5528379"/>
            <a:ext cx="1655064" cy="5043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5526505"/>
            <a:ext cx="1732547" cy="1331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62AC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5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5526505"/>
            <a:ext cx="1732547" cy="1331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rgbClr val="0062AC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74428"/>
            <a:ext cx="9229060" cy="1605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5801" y="1219200"/>
            <a:ext cx="7772400" cy="4104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143000"/>
            <a:ext cx="8458200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47" y="6096069"/>
            <a:ext cx="1655064" cy="5043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0"/>
            <a:ext cx="416379" cy="6477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248400" y="-152403"/>
            <a:ext cx="2895600" cy="1219200"/>
            <a:chOff x="6248400" y="-152403"/>
            <a:chExt cx="2895600" cy="1219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6248400" y="2167"/>
              <a:ext cx="2895600" cy="946712"/>
            </a:xfrm>
            <a:prstGeom prst="rect">
              <a:avLst/>
            </a:prstGeom>
            <a:blipFill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 rot="16200000">
              <a:off x="7010401" y="-914403"/>
              <a:ext cx="1219200" cy="2743199"/>
            </a:xfrm>
            <a:prstGeom prst="rect">
              <a:avLst/>
            </a:prstGeom>
            <a:gradFill>
              <a:gsLst>
                <a:gs pos="7000">
                  <a:schemeClr val="bg1">
                    <a:alpha val="97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5426015" y="-152400"/>
            <a:ext cx="2286000" cy="12192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6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6200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r="30846" b="39574"/>
          <a:stretch/>
        </p:blipFill>
        <p:spPr>
          <a:xfrm>
            <a:off x="8382000" y="6477069"/>
            <a:ext cx="609601" cy="30473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948879"/>
            <a:ext cx="9144000" cy="27432"/>
          </a:xfrm>
          <a:prstGeom prst="rect">
            <a:avLst/>
          </a:prstGeom>
          <a:gradFill flip="none" rotWithShape="1">
            <a:gsLst>
              <a:gs pos="100000">
                <a:schemeClr val="bg1">
                  <a:tint val="90000"/>
                </a:schemeClr>
              </a:gs>
              <a:gs pos="56000">
                <a:schemeClr val="accent4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 b="53142"/>
          <a:stretch/>
        </p:blipFill>
        <p:spPr>
          <a:xfrm>
            <a:off x="76200" y="6390477"/>
            <a:ext cx="1219200" cy="2770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2" r:id="rId12"/>
    <p:sldLayoutId id="214748418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none" spc="-100" baseline="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6075" indent="-346075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8600" algn="l" defTabSz="914400" rtl="0" eaLnBrk="1" latinLnBrk="0" hangingPunct="1">
        <a:spcBef>
          <a:spcPct val="20000"/>
        </a:spcBef>
        <a:buClr>
          <a:schemeClr val="accent2"/>
        </a:buClr>
        <a:buFont typeface="Calibri" panose="020F0502020204030204" pitchFamily="34" charset="0"/>
        <a:buChar char="−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590800" y="5477039"/>
            <a:ext cx="6853135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>
                <a:solidFill>
                  <a:schemeClr val="bg1"/>
                </a:solidFill>
                <a:latin typeface="Oswald light" panose="02000303000000000000" pitchFamily="2" charset="0"/>
              </a:rPr>
              <a:t>Public Facilities District (SPFD) </a:t>
            </a:r>
            <a:r>
              <a:rPr lang="en-US" sz="1400" dirty="0" smtClean="0">
                <a:solidFill>
                  <a:schemeClr val="bg1"/>
                </a:solidFill>
                <a:latin typeface="Oswald light" panose="02000303000000000000" pitchFamily="2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Oswald light" panose="02000303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Oswald light" panose="02000303000000000000" pitchFamily="2" charset="0"/>
              </a:rPr>
              <a:t>INB Renovation </a:t>
            </a:r>
            <a:r>
              <a:rPr lang="en-US" dirty="0" smtClean="0">
                <a:solidFill>
                  <a:schemeClr val="bg1"/>
                </a:solidFill>
                <a:latin typeface="Oswald light" panose="02000303000000000000" pitchFamily="2" charset="0"/>
              </a:rPr>
              <a:t>Project</a:t>
            </a:r>
          </a:p>
          <a:p>
            <a:pPr>
              <a:lnSpc>
                <a:spcPts val="2500"/>
              </a:lnSpc>
            </a:pPr>
            <a:r>
              <a:rPr lang="en-US" sz="1200" dirty="0" smtClean="0">
                <a:solidFill>
                  <a:schemeClr val="bg1"/>
                </a:solidFill>
                <a:latin typeface="Oswald light" panose="02000303000000000000" pitchFamily="2" charset="0"/>
              </a:rPr>
              <a:t>August 23, 2017</a:t>
            </a:r>
          </a:p>
          <a:p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3"/>
          <a:stretch/>
        </p:blipFill>
        <p:spPr>
          <a:xfrm>
            <a:off x="7456856" y="6172199"/>
            <a:ext cx="1502624" cy="460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152400" y="5257800"/>
            <a:ext cx="2286000" cy="1308948"/>
            <a:chOff x="152400" y="5257800"/>
            <a:chExt cx="2286000" cy="1308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45" y="5257800"/>
              <a:ext cx="1676400" cy="9757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" y="5840908"/>
              <a:ext cx="2286000" cy="72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pc="300" dirty="0" smtClean="0">
                  <a:solidFill>
                    <a:schemeClr val="bg1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SPOKANE</a:t>
              </a:r>
            </a:p>
            <a:p>
              <a:pPr algn="ctr">
                <a:lnSpc>
                  <a:spcPts val="1600"/>
                </a:lnSpc>
              </a:pPr>
              <a:r>
                <a:rPr lang="en-US" spc="300" dirty="0" smtClean="0">
                  <a:solidFill>
                    <a:schemeClr val="bg1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PUBLIC FACILITIES</a:t>
              </a:r>
            </a:p>
            <a:p>
              <a:pPr algn="ctr">
                <a:lnSpc>
                  <a:spcPts val="1600"/>
                </a:lnSpc>
              </a:pPr>
              <a:r>
                <a:rPr lang="en-US" spc="300" dirty="0" smtClean="0">
                  <a:solidFill>
                    <a:schemeClr val="bg1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DISTRICT</a:t>
              </a:r>
              <a:endParaRPr lang="en-US" spc="3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62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 Performing Arts 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Constructed for the 1974 Worlds Fair</a:t>
            </a:r>
          </a:p>
          <a:p>
            <a:pPr marL="0" indent="0">
              <a:buNone/>
            </a:pPr>
            <a:r>
              <a:rPr lang="en-US" b="1" dirty="0" smtClean="0"/>
              <a:t>Ready for a renovation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ADA compliance: meeting requirements in a timely manner</a:t>
            </a:r>
          </a:p>
          <a:p>
            <a:pPr lvl="1"/>
            <a:r>
              <a:rPr lang="en-US" dirty="0" smtClean="0"/>
              <a:t>Scopes: Auditorium, Back Stage, Lobby, Music Room and Building Systems</a:t>
            </a:r>
          </a:p>
          <a:p>
            <a:pPr lvl="1"/>
            <a:r>
              <a:rPr lang="en-US" dirty="0" smtClean="0"/>
              <a:t>Very limited 180 day construction window</a:t>
            </a:r>
          </a:p>
          <a:p>
            <a:pPr lvl="1"/>
            <a:r>
              <a:rPr lang="en-US" dirty="0" smtClean="0"/>
              <a:t>Must complete work to not impact operations</a:t>
            </a:r>
          </a:p>
          <a:p>
            <a:pPr lvl="1"/>
            <a:r>
              <a:rPr lang="en-US" dirty="0" smtClean="0"/>
              <a:t>Fixed GMP/flexible scope </a:t>
            </a:r>
          </a:p>
          <a:p>
            <a:pPr lvl="1"/>
            <a:r>
              <a:rPr lang="en-US" dirty="0" smtClean="0"/>
              <a:t>DB </a:t>
            </a:r>
            <a:r>
              <a:rPr lang="en-US" dirty="0"/>
              <a:t>to collaborate with Owner regarding which scopes of work </a:t>
            </a:r>
            <a:r>
              <a:rPr lang="en-US" dirty="0" smtClean="0"/>
              <a:t>to complete</a:t>
            </a:r>
            <a:endParaRPr lang="en-US" dirty="0"/>
          </a:p>
          <a:p>
            <a:pPr marL="455613" lvl="1" indent="0">
              <a:buNone/>
            </a:pPr>
            <a:endParaRPr lang="en-US" dirty="0" smtClean="0"/>
          </a:p>
          <a:p>
            <a:pPr marL="455613" lvl="1" indent="0">
              <a:buNone/>
            </a:pPr>
            <a:endParaRPr lang="en-US" dirty="0" smtClean="0"/>
          </a:p>
          <a:p>
            <a:pPr marL="455613" lvl="1" indent="0">
              <a:buNone/>
            </a:pPr>
            <a:endParaRPr lang="en-US" dirty="0" smtClean="0"/>
          </a:p>
          <a:p>
            <a:pPr marL="45561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Chart</a:t>
            </a:r>
            <a:endParaRPr lang="en-US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90600"/>
            <a:ext cx="7807739" cy="5334000"/>
          </a:xfrm>
        </p:spPr>
      </p:pic>
    </p:spTree>
    <p:extLst>
      <p:ext uri="{BB962C8B-B14F-4D97-AF65-F5344CB8AC3E}">
        <p14:creationId xmlns:p14="http://schemas.microsoft.com/office/powerpoint/2010/main" val="72911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 Performing Arts Project Budget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33400" y="990600"/>
            <a:ext cx="8001000" cy="5029200"/>
          </a:xfrm>
        </p:spPr>
        <p:txBody>
          <a:bodyPr/>
          <a:lstStyle/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Professional Services			$ </a:t>
            </a:r>
            <a:r>
              <a:rPr lang="en-US" sz="2400" b="1" dirty="0" smtClean="0"/>
              <a:t>       75,000</a:t>
            </a:r>
            <a:endParaRPr lang="en-US" sz="2400" b="1" dirty="0"/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 smtClean="0"/>
              <a:t>Design/Constr. Cost</a:t>
            </a:r>
            <a:r>
              <a:rPr lang="en-US" sz="2400" b="1" dirty="0"/>
              <a:t>			$ </a:t>
            </a:r>
            <a:r>
              <a:rPr lang="en-US" sz="2400" b="1" dirty="0" smtClean="0"/>
              <a:t>17,200,000</a:t>
            </a:r>
            <a:endParaRPr lang="en-US" sz="2400" b="1" dirty="0"/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Contract Admin/Other			$ </a:t>
            </a:r>
            <a:r>
              <a:rPr lang="en-US" sz="2400" b="1" dirty="0" smtClean="0"/>
              <a:t>        50,000 </a:t>
            </a:r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 smtClean="0"/>
              <a:t>Equipment/Furnishing			$       100,000	</a:t>
            </a:r>
            <a:endParaRPr lang="en-US" sz="2400" b="1" dirty="0"/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Contingencies 				$  </a:t>
            </a:r>
            <a:r>
              <a:rPr lang="en-US" sz="2400" b="1" dirty="0" smtClean="0"/>
              <a:t>     878,000</a:t>
            </a:r>
            <a:endParaRPr lang="en-US" sz="2400" b="1" dirty="0"/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Other Related Project Expenses		$   </a:t>
            </a:r>
            <a:r>
              <a:rPr lang="en-US" sz="2400" b="1" dirty="0" smtClean="0"/>
              <a:t>    183,500 </a:t>
            </a:r>
            <a:endParaRPr lang="en-US" sz="2400" b="1" u="sng" dirty="0"/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Sales Tax					</a:t>
            </a:r>
            <a:r>
              <a:rPr lang="en-US" sz="2400" b="1" u="sng" dirty="0"/>
              <a:t>$   </a:t>
            </a:r>
            <a:r>
              <a:rPr lang="en-US" sz="2400" b="1" u="sng" dirty="0" smtClean="0"/>
              <a:t> 1,513,500</a:t>
            </a:r>
            <a:endParaRPr lang="en-US" sz="2400" b="1" u="sng" dirty="0"/>
          </a:p>
          <a:p>
            <a:pPr marL="280988" lvl="1" indent="0">
              <a:lnSpc>
                <a:spcPct val="120000"/>
              </a:lnSpc>
              <a:spcAft>
                <a:spcPct val="15000"/>
              </a:spcAft>
              <a:buClr>
                <a:srgbClr val="243239"/>
              </a:buClr>
              <a:buSzPct val="100000"/>
              <a:buNone/>
            </a:pPr>
            <a:r>
              <a:rPr lang="en-US" sz="2400" b="1" dirty="0"/>
              <a:t>Total Project Cost				$ </a:t>
            </a:r>
            <a:r>
              <a:rPr lang="en-US" sz="2400" b="1" dirty="0" smtClean="0"/>
              <a:t>20,000,000</a:t>
            </a:r>
            <a:endParaRPr lang="en-US" sz="2400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7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4876800"/>
          </a:xfrm>
        </p:spPr>
        <p:txBody>
          <a:bodyPr>
            <a:normAutofit/>
          </a:bodyPr>
          <a:lstStyle/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Issue </a:t>
            </a:r>
            <a:r>
              <a:rPr lang="en-US" sz="2200" b="1" dirty="0" smtClean="0"/>
              <a:t>PDB </a:t>
            </a:r>
            <a:r>
              <a:rPr lang="en-US" sz="2200" b="1" dirty="0"/>
              <a:t>RFQ			</a:t>
            </a:r>
            <a:r>
              <a:rPr lang="en-US" sz="2200" b="1" dirty="0" smtClean="0"/>
              <a:t>Aug 24,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Statement of Qualification Due	</a:t>
            </a:r>
            <a:r>
              <a:rPr lang="en-US" sz="2200" b="1" dirty="0" smtClean="0"/>
              <a:t>Sep 08,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Short-List Announced		</a:t>
            </a:r>
            <a:r>
              <a:rPr lang="en-US" sz="2200" b="1" dirty="0" smtClean="0"/>
              <a:t>	Sep </a:t>
            </a:r>
            <a:r>
              <a:rPr lang="en-US" sz="2200" b="1" dirty="0"/>
              <a:t>12, 2017</a:t>
            </a:r>
            <a:endParaRPr lang="en-US" sz="2200" b="1" u="sng" dirty="0"/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RFP Issued				</a:t>
            </a:r>
            <a:r>
              <a:rPr lang="en-US" sz="2200" b="1" dirty="0" smtClean="0"/>
              <a:t>Sep 15,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Proprietary Meeting		</a:t>
            </a:r>
            <a:r>
              <a:rPr lang="en-US" sz="2200" b="1" dirty="0" smtClean="0"/>
              <a:t>	Sep 29,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Proposal Due			</a:t>
            </a:r>
            <a:r>
              <a:rPr lang="en-US" sz="2200" b="1" dirty="0" smtClean="0"/>
              <a:t>	Oct 06,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Selection of Design-Builder		</a:t>
            </a:r>
            <a:r>
              <a:rPr lang="en-US" sz="2200" b="1" dirty="0" smtClean="0"/>
              <a:t>Oct 10,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 smtClean="0"/>
              <a:t>Anticipate </a:t>
            </a:r>
            <a:r>
              <a:rPr lang="en-US" sz="2200" b="1" dirty="0"/>
              <a:t>NTP			</a:t>
            </a:r>
            <a:r>
              <a:rPr lang="en-US" sz="2200" b="1" dirty="0" smtClean="0"/>
              <a:t>Oct 18, </a:t>
            </a:r>
            <a:r>
              <a:rPr lang="en-US" sz="2200" b="1" dirty="0"/>
              <a:t>2017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Design Phase			</a:t>
            </a:r>
            <a:r>
              <a:rPr lang="en-US" sz="2200" b="1" dirty="0" smtClean="0"/>
              <a:t>	Oct 19, 2017 </a:t>
            </a:r>
            <a:r>
              <a:rPr lang="en-US" sz="2200" b="1" dirty="0"/>
              <a:t>– </a:t>
            </a:r>
            <a:r>
              <a:rPr lang="en-US" sz="2200" b="1" dirty="0" smtClean="0"/>
              <a:t>Jul 02, 2018</a:t>
            </a:r>
            <a:endParaRPr lang="en-US" sz="2200" b="1" dirty="0"/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/>
              <a:t>Construction Phase			</a:t>
            </a:r>
            <a:r>
              <a:rPr lang="en-US" sz="2200" b="1" dirty="0" smtClean="0"/>
              <a:t>May 01, 2018 </a:t>
            </a:r>
            <a:r>
              <a:rPr lang="en-US" sz="2200" b="1" dirty="0"/>
              <a:t>– </a:t>
            </a:r>
            <a:r>
              <a:rPr lang="en-US" sz="2200" b="1" dirty="0" smtClean="0"/>
              <a:t>Oct 26, 2018</a:t>
            </a:r>
          </a:p>
          <a:p>
            <a:pPr marL="231775" lvl="1" indent="0">
              <a:lnSpc>
                <a:spcPct val="120000"/>
              </a:lnSpc>
              <a:spcBef>
                <a:spcPts val="0"/>
              </a:spcBef>
              <a:buClr>
                <a:srgbClr val="243239"/>
              </a:buClr>
              <a:buSzPct val="100000"/>
              <a:buNone/>
            </a:pPr>
            <a:r>
              <a:rPr lang="en-US" sz="2200" b="1" dirty="0" smtClean="0"/>
              <a:t>Closeout </a:t>
            </a:r>
            <a:r>
              <a:rPr lang="en-US" sz="2200" b="1" dirty="0"/>
              <a:t>Phase	</a:t>
            </a:r>
            <a:r>
              <a:rPr lang="en-US" sz="2200" b="1" dirty="0" smtClean="0"/>
              <a:t>		Oct 29, 2018 – Dec 31, 2018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57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334000"/>
          </a:xfrm>
        </p:spPr>
        <p:txBody>
          <a:bodyPr>
            <a:normAutofit fontScale="92500"/>
          </a:bodyPr>
          <a:lstStyle/>
          <a:p>
            <a:pPr marL="0" lvl="1">
              <a:spcAft>
                <a:spcPct val="15000"/>
              </a:spcAft>
              <a:buClr>
                <a:srgbClr val="243239"/>
              </a:buClr>
            </a:pPr>
            <a:r>
              <a:rPr lang="en-US" sz="2400" b="1" dirty="0"/>
              <a:t>Request for Qualifications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 smtClean="0"/>
              <a:t>Success with </a:t>
            </a:r>
            <a:r>
              <a:rPr lang="en-US" sz="2200" dirty="0"/>
              <a:t>Renovation Projects of Similar </a:t>
            </a:r>
            <a:r>
              <a:rPr lang="en-US" sz="2200" dirty="0" smtClean="0"/>
              <a:t>Scope</a:t>
            </a:r>
            <a:endParaRPr lang="en-US" sz="2200" dirty="0"/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Team </a:t>
            </a:r>
            <a:r>
              <a:rPr lang="en-US" sz="2200" dirty="0" smtClean="0"/>
              <a:t>Expertise with Similar Buildings and Systems </a:t>
            </a:r>
            <a:endParaRPr lang="en-US" sz="2200" dirty="0"/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Experience </a:t>
            </a:r>
            <a:r>
              <a:rPr lang="en-US" sz="2200" dirty="0" smtClean="0"/>
              <a:t>in developing </a:t>
            </a:r>
            <a:r>
              <a:rPr lang="en-US" sz="2200" dirty="0"/>
              <a:t>GMP </a:t>
            </a:r>
            <a:r>
              <a:rPr lang="en-US" sz="2200" dirty="0" smtClean="0"/>
              <a:t>collaboratively</a:t>
            </a:r>
            <a:endParaRPr lang="en-US" sz="2200" dirty="0"/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Shortlist no more than </a:t>
            </a:r>
            <a:r>
              <a:rPr lang="en-US" sz="2200" dirty="0" smtClean="0"/>
              <a:t>three </a:t>
            </a:r>
            <a:r>
              <a:rPr lang="en-US" sz="2200" dirty="0"/>
              <a:t>finalists</a:t>
            </a:r>
          </a:p>
          <a:p>
            <a:pPr marL="0" lvl="1">
              <a:spcAft>
                <a:spcPct val="15000"/>
              </a:spcAft>
              <a:buClr>
                <a:srgbClr val="243239"/>
              </a:buClr>
            </a:pPr>
            <a:r>
              <a:rPr lang="en-US" sz="2400" b="1" dirty="0"/>
              <a:t> Request for Proposal</a:t>
            </a:r>
            <a:endParaRPr lang="en-US" sz="2400" dirty="0"/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Management approach specific to the project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Innovation and Problem Solving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Interactive Proprietary Meetings</a:t>
            </a:r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/>
              <a:t>Price related factor:  </a:t>
            </a:r>
            <a:r>
              <a:rPr lang="en-US" sz="2200" dirty="0" smtClean="0"/>
              <a:t>DB Fee</a:t>
            </a:r>
            <a:endParaRPr lang="en-US" sz="2200" dirty="0"/>
          </a:p>
          <a:p>
            <a:pPr marL="708660" lvl="2" indent="-342900">
              <a:spcAft>
                <a:spcPct val="15000"/>
              </a:spcAft>
              <a:buClr>
                <a:srgbClr val="243239"/>
              </a:buClr>
            </a:pPr>
            <a:r>
              <a:rPr lang="en-US" sz="2200" dirty="0" smtClean="0"/>
              <a:t>Honorarium </a:t>
            </a:r>
            <a:endParaRPr lang="en-US" sz="2200" dirty="0"/>
          </a:p>
          <a:p>
            <a:pPr marL="1165860" lvl="3" indent="-342900">
              <a:spcAft>
                <a:spcPct val="15000"/>
              </a:spcAft>
              <a:buClr>
                <a:srgbClr val="243239"/>
              </a:buClr>
            </a:pPr>
            <a:r>
              <a:rPr lang="en-US" sz="1800" dirty="0"/>
              <a:t>Limited required proposal submittals</a:t>
            </a:r>
          </a:p>
          <a:p>
            <a:pPr marL="1165860" lvl="3" indent="-342900">
              <a:spcAft>
                <a:spcPct val="15000"/>
              </a:spcAft>
              <a:buClr>
                <a:srgbClr val="243239"/>
              </a:buClr>
            </a:pPr>
            <a:r>
              <a:rPr lang="en-US" sz="1800" dirty="0"/>
              <a:t>Consistent</a:t>
            </a:r>
            <a:r>
              <a:rPr lang="en-US" sz="2000" dirty="0"/>
              <a:t> </a:t>
            </a:r>
            <a:r>
              <a:rPr lang="en-US" sz="1800" dirty="0"/>
              <a:t>with other </a:t>
            </a:r>
            <a:r>
              <a:rPr lang="en-US" sz="1800" dirty="0" smtClean="0"/>
              <a:t>projects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48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7848600" cy="792162"/>
          </a:xfrm>
        </p:spPr>
        <p:txBody>
          <a:bodyPr/>
          <a:lstStyle/>
          <a:p>
            <a:r>
              <a:rPr lang="en-US" dirty="0" smtClean="0"/>
              <a:t>Design-Build Agreement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457200" defTabSz="457200" fontAlgn="auto">
              <a:spcAft>
                <a:spcPct val="15000"/>
              </a:spcAft>
              <a:buClr>
                <a:srgbClr val="243239"/>
              </a:buClr>
              <a:buSzPct val="100000"/>
              <a:buFont typeface="+mj-lt"/>
              <a:buAutoNum type="arabicPeriod"/>
            </a:pPr>
            <a:r>
              <a:rPr lang="en-US" sz="2400" b="1" dirty="0"/>
              <a:t>Validation and GMP Development Period</a:t>
            </a:r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Examine and Validate </a:t>
            </a:r>
            <a:r>
              <a:rPr lang="en-US" sz="2400" dirty="0"/>
              <a:t>information from the </a:t>
            </a:r>
            <a:r>
              <a:rPr lang="en-US" sz="2400" dirty="0" smtClean="0"/>
              <a:t>Owner</a:t>
            </a:r>
            <a:endParaRPr lang="en-US" sz="2400" dirty="0"/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Commercially </a:t>
            </a:r>
            <a:r>
              <a:rPr lang="en-US" sz="2400" dirty="0"/>
              <a:t>reasonable examination of </a:t>
            </a:r>
            <a:r>
              <a:rPr lang="en-US" sz="2400" dirty="0" smtClean="0"/>
              <a:t>building</a:t>
            </a:r>
            <a:endParaRPr lang="en-US" sz="2400" dirty="0"/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Identify </a:t>
            </a:r>
            <a:r>
              <a:rPr lang="en-US" sz="2400" dirty="0" smtClean="0"/>
              <a:t>innovation </a:t>
            </a:r>
            <a:r>
              <a:rPr lang="en-US" sz="2400" dirty="0"/>
              <a:t>and Develop Basis of Design Documents, Project Schedule, </a:t>
            </a:r>
            <a:r>
              <a:rPr lang="en-US" sz="2400" dirty="0" smtClean="0"/>
              <a:t>and GMP</a:t>
            </a:r>
            <a:endParaRPr lang="en-US" sz="2400" dirty="0"/>
          </a:p>
          <a:p>
            <a:pPr marL="800100" lvl="1" indent="-342900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 smtClean="0"/>
              <a:t>Agree on GMP Contract </a:t>
            </a:r>
            <a:r>
              <a:rPr lang="en-US" sz="2400" dirty="0"/>
              <a:t>Amendment</a:t>
            </a:r>
          </a:p>
          <a:p>
            <a:pPr marL="685800" lvl="1" indent="-458788" fontAlgn="auto">
              <a:spcAft>
                <a:spcPts val="0"/>
              </a:spcAft>
              <a:buNone/>
            </a:pPr>
            <a:r>
              <a:rPr lang="en-US" sz="2400" b="1" dirty="0" smtClean="0"/>
              <a:t>2.	GMP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Execution Period </a:t>
            </a:r>
          </a:p>
          <a:p>
            <a:pPr marL="800100" indent="-342900">
              <a:spcAft>
                <a:spcPct val="15000"/>
              </a:spcAft>
            </a:pPr>
            <a:r>
              <a:rPr lang="en-US" sz="2400" dirty="0">
                <a:latin typeface="Calibri" pitchFamily="34" charset="0"/>
              </a:rPr>
              <a:t>Complete Design</a:t>
            </a:r>
          </a:p>
          <a:p>
            <a:pPr marL="800100" indent="-342900">
              <a:spcAft>
                <a:spcPct val="15000"/>
              </a:spcAft>
            </a:pPr>
            <a:r>
              <a:rPr lang="en-US" sz="2400" dirty="0">
                <a:latin typeface="Calibri" pitchFamily="34" charset="0"/>
              </a:rPr>
              <a:t>Construction</a:t>
            </a:r>
          </a:p>
          <a:p>
            <a:pPr marL="800100" indent="-342900">
              <a:spcAft>
                <a:spcPct val="15000"/>
              </a:spcAft>
            </a:pPr>
            <a:r>
              <a:rPr lang="en-US" sz="2400" dirty="0">
                <a:latin typeface="Calibri" pitchFamily="34" charset="0"/>
              </a:rPr>
              <a:t>Close out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8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74638"/>
            <a:ext cx="7848600" cy="792162"/>
          </a:xfrm>
        </p:spPr>
        <p:txBody>
          <a:bodyPr/>
          <a:lstStyle/>
          <a:p>
            <a:r>
              <a:rPr lang="en-US" dirty="0" smtClean="0"/>
              <a:t>Benefits of Design Build Delivery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51054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100" b="1" dirty="0"/>
              <a:t>RCW 39.10.280(2)(a) “Substantial Fiscal Benefit”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Limited budget to deliver the </a:t>
            </a:r>
            <a:r>
              <a:rPr lang="en-US" dirty="0"/>
              <a:t>District’s project </a:t>
            </a:r>
            <a:r>
              <a:rPr lang="en-US" dirty="0" smtClean="0"/>
              <a:t>scope.  </a:t>
            </a:r>
            <a:r>
              <a:rPr lang="en-US" dirty="0"/>
              <a:t>The Design-Builder </a:t>
            </a:r>
            <a:r>
              <a:rPr lang="en-US" dirty="0" smtClean="0"/>
              <a:t>must possess specialized building knowledge and construction expertise.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Design-Builder’s </a:t>
            </a:r>
            <a:r>
              <a:rPr lang="en-US" dirty="0" smtClean="0"/>
              <a:t>early involvement mitigates design/construction risk to the owner and the </a:t>
            </a:r>
            <a:r>
              <a:rPr lang="en-US" dirty="0"/>
              <a:t>design-build team.</a:t>
            </a:r>
          </a:p>
          <a:p>
            <a:pPr marL="114300" indent="0">
              <a:buNone/>
            </a:pPr>
            <a:r>
              <a:rPr lang="en-US" sz="2100" b="1" dirty="0" smtClean="0"/>
              <a:t>RCW </a:t>
            </a:r>
            <a:r>
              <a:rPr lang="en-US" sz="2100" b="1" dirty="0"/>
              <a:t>39.10.300(1)(b) “Greater Innovation or efficiencies between the designer and the builder”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By maximizing coordination </a:t>
            </a:r>
            <a:r>
              <a:rPr lang="en-US" dirty="0"/>
              <a:t>of design, </a:t>
            </a:r>
            <a:r>
              <a:rPr lang="en-US" dirty="0" smtClean="0"/>
              <a:t>limited demolition </a:t>
            </a:r>
            <a:r>
              <a:rPr lang="en-US" dirty="0"/>
              <a:t>and construction phasing </a:t>
            </a:r>
            <a:r>
              <a:rPr lang="en-US" dirty="0" smtClean="0"/>
              <a:t>there should be timely project delivery and </a:t>
            </a:r>
            <a:r>
              <a:rPr lang="en-US" dirty="0"/>
              <a:t>cost </a:t>
            </a:r>
            <a:r>
              <a:rPr lang="en-US" dirty="0" smtClean="0"/>
              <a:t>efficiency.</a:t>
            </a:r>
            <a:endParaRPr lang="en-US" dirty="0"/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100" b="1" dirty="0"/>
              <a:t>RCW 39.10.300 (1)(c) “significant savings in project delivery time”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Progressive Design-Build is the fastest </a:t>
            </a:r>
            <a:r>
              <a:rPr lang="en-US" dirty="0" smtClean="0"/>
              <a:t>PW delivery </a:t>
            </a:r>
            <a:r>
              <a:rPr lang="en-US" dirty="0"/>
              <a:t>method. </a:t>
            </a:r>
            <a:r>
              <a:rPr lang="en-US" dirty="0" smtClean="0"/>
              <a:t>Ordering long lead items prior </a:t>
            </a:r>
            <a:r>
              <a:rPr lang="en-US" dirty="0"/>
              <a:t>to completion of design is beneficial to the </a:t>
            </a:r>
            <a:r>
              <a:rPr lang="en-US" dirty="0" smtClean="0"/>
              <a:t>schedule.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Design-Builder input on “means and methods” will further work within </a:t>
            </a:r>
            <a:r>
              <a:rPr lang="en-US" smtClean="0"/>
              <a:t>proposed schedule. 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57200"/>
            <a:ext cx="6878511" cy="59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 you!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3"/>
          <a:stretch/>
        </p:blipFill>
        <p:spPr>
          <a:xfrm>
            <a:off x="6781800" y="5943600"/>
            <a:ext cx="2062194" cy="6320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2400" y="5257800"/>
            <a:ext cx="2286000" cy="1308948"/>
            <a:chOff x="152400" y="5257800"/>
            <a:chExt cx="2286000" cy="130894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945" y="5257800"/>
              <a:ext cx="1676400" cy="97571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2400" y="5840908"/>
              <a:ext cx="2286000" cy="725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pc="300" dirty="0" smtClean="0">
                  <a:solidFill>
                    <a:schemeClr val="bg1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SPOKANE</a:t>
              </a:r>
            </a:p>
            <a:p>
              <a:pPr algn="ctr">
                <a:lnSpc>
                  <a:spcPts val="1600"/>
                </a:lnSpc>
              </a:pPr>
              <a:r>
                <a:rPr lang="en-US" spc="300" dirty="0" smtClean="0">
                  <a:solidFill>
                    <a:schemeClr val="bg1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PUBLIC FACILITIES</a:t>
              </a:r>
            </a:p>
            <a:p>
              <a:pPr algn="ctr">
                <a:lnSpc>
                  <a:spcPts val="1600"/>
                </a:lnSpc>
              </a:pPr>
              <a:r>
                <a:rPr lang="en-US" spc="300" dirty="0" smtClean="0">
                  <a:solidFill>
                    <a:schemeClr val="bg1"/>
                  </a:solidFill>
                  <a:latin typeface="AngsanaUPC" panose="02020603050405020304" pitchFamily="18" charset="-34"/>
                  <a:cs typeface="AngsanaUPC" panose="02020603050405020304" pitchFamily="18" charset="-34"/>
                </a:rPr>
                <a:t>DISTRICT</a:t>
              </a:r>
              <a:endParaRPr lang="en-US" spc="300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1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15535</TotalTime>
  <Words>343</Words>
  <Application>Microsoft Office PowerPoint</Application>
  <PresentationFormat>On-screen Show (4:3)</PresentationFormat>
  <Paragraphs>81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AngsanaUPC</vt:lpstr>
      <vt:lpstr>Arial</vt:lpstr>
      <vt:lpstr>Calibri</vt:lpstr>
      <vt:lpstr>Century Gothic</vt:lpstr>
      <vt:lpstr>Oswald light</vt:lpstr>
      <vt:lpstr>Adjacency</vt:lpstr>
      <vt:lpstr>PowerPoint Presentation</vt:lpstr>
      <vt:lpstr>INB Performing Arts Overview</vt:lpstr>
      <vt:lpstr>Organizational Chart</vt:lpstr>
      <vt:lpstr>INB Performing Arts Project Budget</vt:lpstr>
      <vt:lpstr>Updated Schedule</vt:lpstr>
      <vt:lpstr>Procurement Approach</vt:lpstr>
      <vt:lpstr>Design-Build Agreement</vt:lpstr>
      <vt:lpstr>Benefits of Design Build Delivery</vt:lpstr>
      <vt:lpstr>PowerPoint Presentation</vt:lpstr>
    </vt:vector>
  </TitlesOfParts>
  <Company>Ellensburg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Steilacoom Historical School District No. 1</dc:title>
  <dc:creator>Ellensburg School District</dc:creator>
  <cp:lastModifiedBy>Kevin J. Twohig</cp:lastModifiedBy>
  <cp:revision>643</cp:revision>
  <cp:lastPrinted>2017-08-22T21:03:28Z</cp:lastPrinted>
  <dcterms:created xsi:type="dcterms:W3CDTF">2005-06-22T23:02:17Z</dcterms:created>
  <dcterms:modified xsi:type="dcterms:W3CDTF">2017-08-22T21:44:43Z</dcterms:modified>
</cp:coreProperties>
</file>