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2"/>
  </p:notesMasterIdLst>
  <p:sldIdLst>
    <p:sldId id="256" r:id="rId2"/>
    <p:sldId id="257" r:id="rId3"/>
    <p:sldId id="284" r:id="rId4"/>
    <p:sldId id="294" r:id="rId5"/>
    <p:sldId id="293" r:id="rId6"/>
    <p:sldId id="287" r:id="rId7"/>
    <p:sldId id="259" r:id="rId8"/>
    <p:sldId id="283" r:id="rId9"/>
    <p:sldId id="286" r:id="rId10"/>
    <p:sldId id="270" r:id="rId11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66FF"/>
    <a:srgbClr val="9999FF"/>
    <a:srgbClr val="6699FF"/>
    <a:srgbClr val="046368"/>
    <a:srgbClr val="155B11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6" autoAdjust="0"/>
    <p:restoredTop sz="86830" autoAdjust="0"/>
  </p:normalViewPr>
  <p:slideViewPr>
    <p:cSldViewPr>
      <p:cViewPr varScale="1">
        <p:scale>
          <a:sx n="60" d="100"/>
          <a:sy n="60" d="100"/>
        </p:scale>
        <p:origin x="153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562" tIns="45782" rIns="91562" bIns="45782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562" tIns="45782" rIns="91562" bIns="45782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EAC5EA7-16EE-4B71-9814-7921FE4E67AD}" type="datetimeFigureOut">
              <a:rPr lang="en-US"/>
              <a:pPr>
                <a:defRPr/>
              </a:pPr>
              <a:t>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2" tIns="45782" rIns="91562" bIns="4578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562" tIns="45782" rIns="91562" bIns="45782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562" tIns="45782" rIns="91562" bIns="45782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1562" tIns="45782" rIns="91562" bIns="457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6F251E-0D6C-4752-93A1-3DF3EBB49B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454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Tim to do brief introductions and thank the PRC panel etc.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8825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4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671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50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194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766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38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324DD0-C0A2-43C8-B6BD-CFF9AD6AFE6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830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We should try</a:t>
            </a:r>
            <a:r>
              <a:rPr lang="en-US" altLang="en-US" baseline="0" dirty="0"/>
              <a:t> to be complete in 15 minutes </a:t>
            </a:r>
            <a:endParaRPr lang="en-US" alt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94E6E5-0734-48CC-96CB-5A042EE73CFD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107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Tim to briefly address.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8825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4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671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50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194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766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38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06AE8B-9688-4C2D-BCC1-9463E4DFE43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326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Tim to talk about the team and the roles.   Tim to explain his background on construction projects and what his role was.  Each</a:t>
            </a:r>
            <a:r>
              <a:rPr lang="en-US" altLang="en-US" baseline="0" dirty="0"/>
              <a:t> person to do a brief introduction of themselves.  Tim emphasize his past with OAC, and why he is working with us. </a:t>
            </a:r>
            <a:endParaRPr lang="en-US" altLang="en-US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6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FFF2CC-76BB-4171-92B5-907E23E20010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095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 to discuss the inadequacies of existing maintenance facility and what the new one will offer.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6F251E-0D6C-4752-93A1-3DF3EBB49BA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78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Tim to talk about the project and the needs.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8825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4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671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50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194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766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38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BCE51E-F9E9-4F99-802A-D623612475E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964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Tim speak to the plan with assistance from Jonathan and Dan.  Side note:  Spokane market is well suited for design build with experienced firms. 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8825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4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671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50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194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766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38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0651AC-67B9-47CA-908B-93ACAB18407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135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Jonathan to cover why and how the project meets RCW 39.10.300.  Dan to expand if needed.   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8825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4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671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50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194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766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38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1745A5-4343-4C31-BDB5-4B73290EB11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542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Jonathan to talk about the schedule.  Jonathan to explain that the schedule is partially driven by cash flow from the levy.  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8825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4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671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50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194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766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38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BAA629-5770-4A05-A12C-4E7A95EFA76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198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Tim to explain the Levy that was passed, and what it covers.  Jonathan to cover the budget overview.  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8825" indent="-2905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400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6713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5025" indent="-2317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2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194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766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3825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744C6C-FBFD-4437-8BE8-33228A8597C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750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/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/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B70E5-3A77-4663-B7C4-3C221350CC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610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63C38-20DF-4F45-A3C9-629BE9DFBB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96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BA6BF-A51E-4B18-BE56-B6C2A01EB3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139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3438" y="787400"/>
            <a:ext cx="457200" cy="584200"/>
          </a:xfrm>
          <a:prstGeom prst="rect">
            <a:avLst/>
          </a:prstGeom>
        </p:spPr>
        <p:txBody>
          <a:bodyPr lIns="68580" tIns="34290" rIns="68580" bIns="34290"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6000" dirty="0">
                <a:effectLst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27963" y="2743200"/>
            <a:ext cx="457200" cy="584200"/>
          </a:xfrm>
          <a:prstGeom prst="rect">
            <a:avLst/>
          </a:prstGeom>
        </p:spPr>
        <p:txBody>
          <a:bodyPr lIns="68580" tIns="34290" rIns="68580" bIns="34290"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6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682B3-3DDE-47EA-960F-75A0443A0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713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/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13127-EE1E-44D7-B376-A4609A5849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5878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70BEA-5C48-4A6A-8AF1-E6E58A44A2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1081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8925E-43B4-4098-97FF-E80C139FFD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66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48559-A4DB-4D90-8EEA-73E3D36F6E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4038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73547-F705-42A3-BCAD-A9656C57BE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532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EFE4-CD2B-4C7F-A275-04D3B8E58B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568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/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/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E6393-27FA-4B9B-9AF8-F36BD2CD19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612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54577-7381-4D68-94C9-884E4ACE27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29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/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anchor="b"/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A45A0-04B2-464F-81F3-51EE7EC0CB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070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9E106-02B0-4587-969E-33F92E0C6D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68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F8772-2A0F-46E5-AD07-ECCF6CFEBD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623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/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F5DAA-009F-4ABE-B2A4-1638DD8D0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645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/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8FC45-A892-44E9-87CD-C4CB816007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3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825625"/>
            <a:ext cx="76755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fld id="{8E586922-818A-4481-A64F-EDE3BBE169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804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57200"/>
            <a:ext cx="8077200" cy="4191000"/>
          </a:xfrm>
        </p:spPr>
        <p:txBody>
          <a:bodyPr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altLang="en-US" b="1" dirty="0">
              <a:latin typeface="Calibri" panose="020F0502020204030204" pitchFamily="34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300" b="1" dirty="0">
                <a:solidFill>
                  <a:schemeClr val="tx1"/>
                </a:solidFill>
                <a:latin typeface="Calibri" panose="020F0502020204030204" pitchFamily="34" charset="0"/>
              </a:rPr>
              <a:t>Spokane Valley Fire Department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altLang="en-US" sz="43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300" b="1" dirty="0">
                <a:solidFill>
                  <a:schemeClr val="tx1"/>
                </a:solidFill>
                <a:latin typeface="Calibri" panose="020F0502020204030204" pitchFamily="34" charset="0"/>
              </a:rPr>
              <a:t>Application for Project Approval for Progressive Design Build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altLang="en-US" sz="4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300" b="1" dirty="0">
                <a:solidFill>
                  <a:schemeClr val="tx1"/>
                </a:solidFill>
                <a:latin typeface="Calibri" panose="020F0502020204030204" pitchFamily="34" charset="0"/>
              </a:rPr>
              <a:t>New Maintenance Facility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300" b="1" dirty="0">
                <a:solidFill>
                  <a:schemeClr val="tx1"/>
                </a:solidFill>
                <a:latin typeface="Calibri" panose="020F0502020204030204" pitchFamily="34" charset="0"/>
              </a:rPr>
              <a:t>January 23, 2020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6E0F657-865C-4119-A1E9-C78870F563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5691659"/>
            <a:ext cx="1209675" cy="96202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2933700" y="2971800"/>
            <a:ext cx="3276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400" b="1">
                <a:latin typeface="Calibri" panose="020F0502020204030204" pitchFamily="34" charset="0"/>
              </a:rPr>
              <a:t>Questions?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AAF319-9F88-4AB9-9982-57C55C416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5691659"/>
            <a:ext cx="1209675" cy="9620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0" y="1036637"/>
            <a:ext cx="7391400" cy="4525963"/>
          </a:xfrm>
        </p:spPr>
        <p:txBody>
          <a:bodyPr/>
          <a:lstStyle/>
          <a:p>
            <a:pPr marL="990600" lvl="1" indent="-5334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altLang="en-US" sz="3200" dirty="0">
                <a:latin typeface="Calibri" panose="020F0502020204030204" pitchFamily="34" charset="0"/>
              </a:rPr>
              <a:t>Team</a:t>
            </a:r>
          </a:p>
          <a:p>
            <a:pPr marL="990600" lvl="1" indent="-5334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altLang="en-US" sz="3200" dirty="0">
                <a:latin typeface="Calibri" panose="020F0502020204030204" pitchFamily="34" charset="0"/>
              </a:rPr>
              <a:t>Scope </a:t>
            </a:r>
          </a:p>
          <a:p>
            <a:pPr marL="990600" lvl="1" indent="-5334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altLang="en-US" sz="3200" dirty="0">
                <a:latin typeface="Calibri" panose="020F0502020204030204" pitchFamily="34" charset="0"/>
              </a:rPr>
              <a:t>Why PDB</a:t>
            </a:r>
          </a:p>
          <a:p>
            <a:pPr marL="990600" lvl="1" indent="-5334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altLang="en-US" sz="3200" dirty="0">
                <a:latin typeface="Calibri" panose="020F0502020204030204" pitchFamily="34" charset="0"/>
              </a:rPr>
              <a:t>RCW 39.10</a:t>
            </a:r>
          </a:p>
          <a:p>
            <a:pPr marL="990600" lvl="1" indent="-5334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altLang="en-US" sz="3200" dirty="0">
                <a:latin typeface="Calibri" panose="020F0502020204030204" pitchFamily="34" charset="0"/>
              </a:rPr>
              <a:t>Schedule</a:t>
            </a:r>
          </a:p>
          <a:p>
            <a:pPr marL="990600" lvl="1" indent="-5334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altLang="en-US" sz="3200" dirty="0">
                <a:latin typeface="Calibri" panose="020F0502020204030204" pitchFamily="34" charset="0"/>
              </a:rPr>
              <a:t>Budget and Funding</a:t>
            </a:r>
          </a:p>
          <a:p>
            <a:pPr marL="990600" lvl="1" indent="-5334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altLang="en-US" sz="3200" dirty="0">
                <a:latin typeface="Calibri" panose="020F0502020204030204" pitchFamily="34" charset="0"/>
              </a:rPr>
              <a:t>Questions</a:t>
            </a:r>
            <a:endParaRPr lang="en-US" altLang="en-US" sz="4000" dirty="0">
              <a:latin typeface="Calibri" panose="020F0502020204030204" pitchFamily="34" charset="0"/>
            </a:endParaRP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457200" y="153988"/>
            <a:ext cx="8229600" cy="7953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sz="32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Agenda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0283E4-451E-46AE-89B5-CEDFA7DAF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5741987"/>
            <a:ext cx="1209675" cy="9620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4"/>
          <p:cNvSpPr>
            <a:spLocks noGrp="1"/>
          </p:cNvSpPr>
          <p:nvPr>
            <p:ph type="title"/>
          </p:nvPr>
        </p:nvSpPr>
        <p:spPr>
          <a:xfrm>
            <a:off x="457200" y="153988"/>
            <a:ext cx="8229600" cy="7953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Project Team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3E08DA4-5A92-47BE-B3DF-8590BFAB7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537" y="65599"/>
            <a:ext cx="5258926" cy="672680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C6944FD-8C67-405F-B1AF-9F47E2D477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6200" y="5741987"/>
            <a:ext cx="1209675" cy="9620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D08E062-9526-4248-B5C4-F34496341F4F}"/>
              </a:ext>
            </a:extLst>
          </p:cNvPr>
          <p:cNvSpPr txBox="1"/>
          <p:nvPr/>
        </p:nvSpPr>
        <p:spPr>
          <a:xfrm>
            <a:off x="152400" y="1981200"/>
            <a:ext cx="179013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Damon Gardella has been removed from the org. chart that was included in the PRC Application</a:t>
            </a:r>
          </a:p>
        </p:txBody>
      </p:sp>
      <p:sp>
        <p:nvSpPr>
          <p:cNvPr id="3" name="Multiplication Sign 2">
            <a:extLst>
              <a:ext uri="{FF2B5EF4-FFF2-40B4-BE49-F238E27FC236}">
                <a16:creationId xmlns:a16="http://schemas.microsoft.com/office/drawing/2014/main" id="{D88C60A0-1710-4880-BCA0-911C40E16FFA}"/>
              </a:ext>
            </a:extLst>
          </p:cNvPr>
          <p:cNvSpPr/>
          <p:nvPr/>
        </p:nvSpPr>
        <p:spPr>
          <a:xfrm>
            <a:off x="4184929" y="4236593"/>
            <a:ext cx="774142" cy="795336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612EA-7F68-438E-BD1C-28BA94006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Scope of Maintenance Facility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078D05-9CA2-4B7C-9C12-34DE4A9A622D}"/>
              </a:ext>
            </a:extLst>
          </p:cNvPr>
          <p:cNvSpPr txBox="1"/>
          <p:nvPr/>
        </p:nvSpPr>
        <p:spPr>
          <a:xfrm>
            <a:off x="628650" y="1690688"/>
            <a:ext cx="7677150" cy="2343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New 10,000 sq. ft. five (5) bay Maintenance Facility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New greenfield eight (8) acre site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Extended bays to accommodate tiller trucks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“Drive through” bays for accessibility and safety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New Facility will increase “in-house” services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FB6DDD-60E4-4EE2-99BC-E16303475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5741987"/>
            <a:ext cx="120967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024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65"/>
          <p:cNvSpPr>
            <a:spLocks noChangeArrowheads="1"/>
          </p:cNvSpPr>
          <p:nvPr/>
        </p:nvSpPr>
        <p:spPr bwMode="auto">
          <a:xfrm>
            <a:off x="609600" y="1219200"/>
            <a:ext cx="7924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endParaRPr lang="en-US" altLang="en-US" sz="2000"/>
          </a:p>
        </p:txBody>
      </p:sp>
      <p:sp>
        <p:nvSpPr>
          <p:cNvPr id="9" name="Title 4"/>
          <p:cNvSpPr txBox="1">
            <a:spLocks/>
          </p:cNvSpPr>
          <p:nvPr/>
        </p:nvSpPr>
        <p:spPr>
          <a:xfrm>
            <a:off x="457200" y="153988"/>
            <a:ext cx="8229600" cy="7953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sz="32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Site Plan Renderings</a:t>
            </a:r>
          </a:p>
        </p:txBody>
      </p:sp>
      <p:pic>
        <p:nvPicPr>
          <p:cNvPr id="3" name="Picture 2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545F92C3-1FCC-4DD2-A99B-C91680A033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38246" y="-500129"/>
            <a:ext cx="5467507" cy="836641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533400" y="1219200"/>
            <a:ext cx="83058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dirty="0"/>
              <a:t>Predictability:  Align Budget and Scope</a:t>
            </a:r>
          </a:p>
          <a:p>
            <a:pPr eaLnBrk="1" hangingPunct="1">
              <a:buFontTx/>
              <a:buChar char="•"/>
            </a:pPr>
            <a:endParaRPr lang="en-US" altLang="en-US" sz="2800" dirty="0"/>
          </a:p>
          <a:p>
            <a:pPr eaLnBrk="1" hangingPunct="1">
              <a:buFontTx/>
              <a:buChar char="•"/>
            </a:pPr>
            <a:r>
              <a:rPr lang="en-US" altLang="en-US" sz="2800" dirty="0"/>
              <a:t>Efficiency and Innovation:  Design Development</a:t>
            </a:r>
          </a:p>
          <a:p>
            <a:pPr eaLnBrk="1" hangingPunct="1">
              <a:buFontTx/>
              <a:buChar char="•"/>
            </a:pPr>
            <a:endParaRPr lang="en-US" altLang="en-US" sz="2800" dirty="0"/>
          </a:p>
          <a:p>
            <a:pPr eaLnBrk="1" hangingPunct="1">
              <a:buFontTx/>
              <a:buChar char="•"/>
            </a:pPr>
            <a:r>
              <a:rPr lang="en-US" altLang="en-US" sz="2800" dirty="0"/>
              <a:t>Time to Market and Expedited Schedule</a:t>
            </a:r>
          </a:p>
          <a:p>
            <a:pPr eaLnBrk="1" hangingPunct="1">
              <a:buFontTx/>
              <a:buChar char="•"/>
            </a:pPr>
            <a:endParaRPr lang="en-US" altLang="en-US" sz="2800" dirty="0"/>
          </a:p>
          <a:p>
            <a:pPr eaLnBrk="1" hangingPunct="1">
              <a:buFontTx/>
              <a:buChar char="•"/>
            </a:pPr>
            <a:r>
              <a:rPr lang="en-US" altLang="en-US" sz="2800" dirty="0"/>
              <a:t>Early Cost Certainty </a:t>
            </a:r>
          </a:p>
          <a:p>
            <a:pPr eaLnBrk="1" hangingPunct="1">
              <a:buFontTx/>
              <a:buChar char="•"/>
            </a:pPr>
            <a:endParaRPr lang="en-US" altLang="en-US" sz="2800" dirty="0"/>
          </a:p>
          <a:p>
            <a:pPr eaLnBrk="1" hangingPunct="1">
              <a:buFontTx/>
              <a:buChar char="•"/>
            </a:pPr>
            <a:r>
              <a:rPr lang="en-US" altLang="en-US" sz="2800" dirty="0"/>
              <a:t>Single Point of Responsibility for Owner </a:t>
            </a:r>
          </a:p>
          <a:p>
            <a:pPr eaLnBrk="1" hangingPunct="1">
              <a:buFontTx/>
              <a:buChar char="•"/>
            </a:pPr>
            <a:endParaRPr lang="en-US" altLang="en-US" sz="2800" dirty="0"/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457200" y="153988"/>
            <a:ext cx="8229600" cy="7953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Why Progressive Design Build?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8E4547-5F46-46B0-BC01-1FA9F26E3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5691659"/>
            <a:ext cx="1209675" cy="9620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7675350" cy="4351338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b="1" dirty="0">
                <a:latin typeface="Calibri" panose="020F0502020204030204" pitchFamily="34" charset="0"/>
              </a:rPr>
              <a:t>The project meets 2 of 3 criteria of the RCW: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dirty="0">
                <a:latin typeface="Calibri" panose="020F0502020204030204" pitchFamily="34" charset="0"/>
              </a:rPr>
              <a:t>This project will be provided opportunity for greater innovation and efficiencies…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dirty="0">
                <a:latin typeface="Calibri" panose="020F0502020204030204" pitchFamily="34" charset="0"/>
              </a:rPr>
              <a:t>This project will realize significant savings in project delivery time… </a:t>
            </a:r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457200" y="153988"/>
            <a:ext cx="8229600" cy="7953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sz="32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rPr>
              <a:t>RCW 39.10.300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1757BE-BDCB-4DA1-BEBC-87B5A744F4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5691659"/>
            <a:ext cx="1209675" cy="9620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1371600" y="2286000"/>
            <a:ext cx="6324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457200" y="153988"/>
            <a:ext cx="8229600" cy="7953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Maintenance Facility Schedule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E694068-A477-4305-A21A-23FCE8F04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402530"/>
              </p:ext>
            </p:extLst>
          </p:nvPr>
        </p:nvGraphicFramePr>
        <p:xfrm>
          <a:off x="457199" y="949325"/>
          <a:ext cx="8229601" cy="4773500"/>
        </p:xfrm>
        <a:graphic>
          <a:graphicData uri="http://schemas.openxmlformats.org/drawingml/2006/table">
            <a:tbl>
              <a:tblPr firstRow="1" firstCol="1" bandRow="1"/>
              <a:tblGrid>
                <a:gridCol w="3810000">
                  <a:extLst>
                    <a:ext uri="{9D8B030D-6E8A-4147-A177-3AD203B41FA5}">
                      <a16:colId xmlns:a16="http://schemas.microsoft.com/office/drawing/2014/main" val="88300419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271296718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278115389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146224126"/>
                    </a:ext>
                  </a:extLst>
                </a:gridCol>
              </a:tblGrid>
              <a:tr h="3213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Description*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Finish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007009"/>
                  </a:ext>
                </a:extLst>
              </a:tr>
              <a:tr h="321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PRC Meeting/Approval Letter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day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1/24/2020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1/24/2020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290130"/>
                  </a:ext>
                </a:extLst>
              </a:tr>
              <a:tr h="321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RFQ/Ad/Outreach/Q&amp;A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weeks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1/27/2020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2/21/2020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0893"/>
                  </a:ext>
                </a:extLst>
              </a:tr>
              <a:tr h="321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PDB RFP Process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weeks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2/24/2020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3/20/2020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5943652"/>
                  </a:ext>
                </a:extLst>
              </a:tr>
              <a:tr h="321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PDB Interviews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weeks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3/23/2020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4/10/2020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2130272"/>
                  </a:ext>
                </a:extLst>
              </a:tr>
              <a:tr h="321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Design Builder Selection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day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4/10/2020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4/10/2020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063961"/>
                  </a:ext>
                </a:extLst>
              </a:tr>
              <a:tr h="321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PDB Contracting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weeks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4/13/2020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5/01/2020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28791"/>
                  </a:ext>
                </a:extLst>
              </a:tr>
              <a:tr h="321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Early Site Package Design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months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5/04/202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8/01/2020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931365"/>
                  </a:ext>
                </a:extLst>
              </a:tr>
              <a:tr h="321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Early Site Package Construct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Months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8/01/2020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10/01/2020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332408"/>
                  </a:ext>
                </a:extLst>
              </a:tr>
              <a:tr h="321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Ongoing PDB Design/Permitting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Months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8/01/2020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12/01/2020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082513"/>
                  </a:ext>
                </a:extLst>
              </a:tr>
              <a:tr h="321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Design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day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12/01/2020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12/01/2020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20164"/>
                  </a:ext>
                </a:extLst>
              </a:tr>
              <a:tr h="321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Negotiate GMP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weeks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12/01/2020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12/15/2020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248836"/>
                  </a:ext>
                </a:extLst>
              </a:tr>
              <a:tr h="321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PDB Construct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Months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10/01/2020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4/01/2021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53909"/>
                  </a:ext>
                </a:extLst>
              </a:tr>
              <a:tr h="321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Completion/Punch/Move -in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months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4/01/2021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6/01/2021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2052167"/>
                  </a:ext>
                </a:extLst>
              </a:tr>
              <a:tr h="2649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Closeout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months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6/01/2021</a:t>
                      </a:r>
                      <a:endParaRPr lang="en-US" sz="18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7/31/2021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4712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457200" y="153988"/>
            <a:ext cx="8229600" cy="7953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altLang="en-US" sz="3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Maintenance Facility Budget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09A39B-73A5-426E-BD26-0990314B9160}"/>
              </a:ext>
            </a:extLst>
          </p:cNvPr>
          <p:cNvSpPr/>
          <p:nvPr/>
        </p:nvSpPr>
        <p:spPr>
          <a:xfrm>
            <a:off x="445477" y="2309373"/>
            <a:ext cx="8229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spcBef>
                <a:spcPts val="0"/>
              </a:spcBef>
              <a:spcAft>
                <a:spcPts val="0"/>
              </a:spcAft>
              <a:tabLst>
                <a:tab pos="6172200" algn="r"/>
              </a:tabLst>
            </a:pP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Costs for Professional Services (A/E, Legal etc.)		$</a:t>
            </a: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500,000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tabLst>
                <a:tab pos="6172200" algn="r"/>
              </a:tabLst>
            </a:pP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Estimated project construction costs </a:t>
            </a:r>
            <a:r>
              <a:rPr lang="en-US" i="1" dirty="0">
                <a:ea typeface="Times New Roman" panose="02020603050405020304" pitchFamily="18" charset="0"/>
                <a:cs typeface="Arial" panose="020B0604020202020204" pitchFamily="34" charset="0"/>
              </a:rPr>
              <a:t>(including construction contingencies)</a:t>
            </a: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:		$</a:t>
            </a: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3,100,000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  <a:tabLst>
                <a:tab pos="6172200" algn="r"/>
              </a:tabLst>
            </a:pP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Equipment and furnishing costs		$</a:t>
            </a: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250,000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  <a:tabLst>
                <a:tab pos="6172200" algn="r"/>
              </a:tabLst>
            </a:pP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Off-site costs		$</a:t>
            </a: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200,000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  <a:tabLst>
                <a:tab pos="5486400" algn="l"/>
                <a:tab pos="6172200" algn="r"/>
              </a:tabLst>
            </a:pP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Contract administration costs (owner, cm etc.)			$</a:t>
            </a: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300,000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  <a:tabLst>
                <a:tab pos="6172200" algn="r"/>
              </a:tabLst>
            </a:pP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Contingencies (design &amp; owner)		$</a:t>
            </a: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400,000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  <a:tabLst>
                <a:tab pos="6172200" algn="r"/>
              </a:tabLst>
            </a:pP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Other related project costs (briefly describe) 		$</a:t>
            </a: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100,000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  <a:tabLst>
                <a:tab pos="6172200" algn="r"/>
              </a:tabLst>
            </a:pP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Sales Tax		$</a:t>
            </a: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400,000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  <a:tabLst>
                <a:tab pos="6172200" algn="r"/>
              </a:tabLst>
            </a:pP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Total</a:t>
            </a: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		$</a:t>
            </a:r>
            <a:r>
              <a:rPr lang="en-US" b="1" dirty="0">
                <a:ea typeface="Times New Roman" panose="02020603050405020304" pitchFamily="18" charset="0"/>
                <a:cs typeface="Arial" panose="020B0604020202020204" pitchFamily="34" charset="0"/>
              </a:rPr>
              <a:t>5,250,000</a:t>
            </a:r>
            <a:endParaRPr lang="en-US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1D5E69-2420-4B5E-B777-1A05E9E257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5691659"/>
            <a:ext cx="1209675" cy="9620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38611D1-1B28-4C63-A02D-643823809C4A}"/>
              </a:ext>
            </a:extLst>
          </p:cNvPr>
          <p:cNvSpPr txBox="1"/>
          <p:nvPr/>
        </p:nvSpPr>
        <p:spPr>
          <a:xfrm>
            <a:off x="468923" y="1143079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In February 2019 SVFD voters passed a $113M M&amp;O levy for maintenance, equipment, and capital project improvements.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5317</TotalTime>
  <Words>507</Words>
  <Application>Microsoft Office PowerPoint</Application>
  <PresentationFormat>On-screen Show (4:3)</PresentationFormat>
  <Paragraphs>131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Times New Roman</vt:lpstr>
      <vt:lpstr>Depth</vt:lpstr>
      <vt:lpstr>PowerPoint Presentation</vt:lpstr>
      <vt:lpstr>PowerPoint Presentation</vt:lpstr>
      <vt:lpstr>Project Team</vt:lpstr>
      <vt:lpstr>Scope of Maintenance Facility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Olympic Associates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Chandler</dc:creator>
  <cp:lastModifiedBy>DESLoaner</cp:lastModifiedBy>
  <cp:revision>224</cp:revision>
  <cp:lastPrinted>2015-12-01T21:58:33Z</cp:lastPrinted>
  <dcterms:created xsi:type="dcterms:W3CDTF">2007-08-13T18:14:17Z</dcterms:created>
  <dcterms:modified xsi:type="dcterms:W3CDTF">2020-01-23T22:14:13Z</dcterms:modified>
</cp:coreProperties>
</file>