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04" r:id="rId4"/>
    <p:sldId id="319" r:id="rId5"/>
    <p:sldId id="324" r:id="rId6"/>
    <p:sldId id="317" r:id="rId7"/>
    <p:sldId id="318" r:id="rId8"/>
    <p:sldId id="321" r:id="rId9"/>
    <p:sldId id="325" r:id="rId10"/>
    <p:sldId id="323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pos="624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A22"/>
    <a:srgbClr val="B40000"/>
    <a:srgbClr val="7A0000"/>
    <a:srgbClr val="0054A5"/>
    <a:srgbClr val="4D4D4D"/>
    <a:srgbClr val="5F5F5F"/>
    <a:srgbClr val="FF600C"/>
    <a:srgbClr val="333333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615" autoAdjust="0"/>
  </p:normalViewPr>
  <p:slideViewPr>
    <p:cSldViewPr>
      <p:cViewPr varScale="1">
        <p:scale>
          <a:sx n="63" d="100"/>
          <a:sy n="63" d="100"/>
        </p:scale>
        <p:origin x="1478" y="31"/>
      </p:cViewPr>
      <p:guideLst>
        <p:guide orient="horz" pos="2640"/>
        <p:guide pos="2880"/>
        <p:guide orient="horz" pos="384"/>
        <p:guide pos="624"/>
        <p:guide orient="horz"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1901" y="-9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9" cy="46686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7" y="0"/>
            <a:ext cx="3038259" cy="46686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r">
              <a:defRPr sz="1200"/>
            </a:lvl1pPr>
          </a:lstStyle>
          <a:p>
            <a:pPr>
              <a:defRPr/>
            </a:pPr>
            <a:fld id="{0C02475D-3491-4065-93F8-94E55442645F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9"/>
            <a:ext cx="3038259" cy="466863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7" y="8829539"/>
            <a:ext cx="3038259" cy="466863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r">
              <a:defRPr sz="1200"/>
            </a:lvl1pPr>
          </a:lstStyle>
          <a:p>
            <a:pPr>
              <a:defRPr/>
            </a:pPr>
            <a:fld id="{DCA1D612-AA09-45E7-838C-56B1A093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7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7" y="0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65451-5371-4C70-A2D7-026E4869CB25}" type="datetimeFigureOut">
              <a:rPr lang="en-US"/>
              <a:pPr>
                <a:defRPr/>
              </a:pPr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1" y="4417128"/>
            <a:ext cx="5606440" cy="4182908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37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7" y="8829537"/>
            <a:ext cx="3038259" cy="465292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96715D-5C39-4AF8-84DA-FE841A11C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93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760" y="4415557"/>
            <a:ext cx="5608006" cy="41829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69965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</p:spTree>
    <p:extLst>
      <p:ext uri="{BB962C8B-B14F-4D97-AF65-F5344CB8AC3E}">
        <p14:creationId xmlns:p14="http://schemas.microsoft.com/office/powerpoint/2010/main" val="96131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Kasey Wyatt</a:t>
            </a:r>
          </a:p>
        </p:txBody>
      </p:sp>
    </p:spTree>
    <p:extLst>
      <p:ext uri="{BB962C8B-B14F-4D97-AF65-F5344CB8AC3E}">
        <p14:creationId xmlns:p14="http://schemas.microsoft.com/office/powerpoint/2010/main" val="41093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</p:spTree>
    <p:extLst>
      <p:ext uri="{BB962C8B-B14F-4D97-AF65-F5344CB8AC3E}">
        <p14:creationId xmlns:p14="http://schemas.microsoft.com/office/powerpoint/2010/main" val="168031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0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Brian</a:t>
            </a:r>
          </a:p>
        </p:txBody>
      </p:sp>
    </p:spTree>
    <p:extLst>
      <p:ext uri="{BB962C8B-B14F-4D97-AF65-F5344CB8AC3E}">
        <p14:creationId xmlns:p14="http://schemas.microsoft.com/office/powerpoint/2010/main" val="417809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2EAC-8FAC-436F-B6FD-03B487C2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7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6A07-A010-4D8D-B83E-8BDFED4BD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FC50-E94D-47DB-9DD1-381F545D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C938-B5E4-4859-8B9A-57FE1D6E4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4848-1D3E-47B4-98EA-41341F61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270-9904-4C42-899B-5B75EA65E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8664-9F73-4983-923D-D299B5631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6546-E703-464D-A108-DA09CC99B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236E-61B0-48FE-96B8-987258AB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D57F-88CE-41B9-92F1-E469FCCD5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5B6B-9D81-4403-8469-486F8C1EC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A0E5-BFD0-4BB0-82E7-A34F53AC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6C21C8-AF06-4ED7-8057-E972A62A1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612" y="1371600"/>
            <a:ext cx="8498712" cy="1431828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Project Approval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86511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rgbClr val="4D4D4D"/>
                </a:solidFill>
                <a:latin typeface="Arial Black" panose="020B0A04020102020204" pitchFamily="34" charset="0"/>
              </a:rPr>
              <a:t>New Maintenance Facility</a:t>
            </a:r>
          </a:p>
          <a:p>
            <a:endParaRPr lang="en-US" altLang="en-US" sz="6000" kern="0" dirty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r>
              <a:rPr lang="en-US" altLang="en-US" sz="2000" b="1" i="1" kern="0" dirty="0">
                <a:solidFill>
                  <a:srgbClr val="923A22"/>
                </a:solidFill>
              </a:rPr>
              <a:t>Thursday, May 28, 2020</a:t>
            </a:r>
            <a:endParaRPr lang="en-US" altLang="en-US" sz="2400" b="1" i="1" kern="0" dirty="0">
              <a:solidFill>
                <a:srgbClr val="923A2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8900"/>
            <a:ext cx="1400175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5" y="6221186"/>
            <a:ext cx="143827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664" y="156461"/>
            <a:ext cx="2351509" cy="681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763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6600" b="1" dirty="0"/>
          </a:p>
          <a:p>
            <a:pPr marL="0" indent="0" algn="ctr">
              <a:buFontTx/>
              <a:buNone/>
            </a:pPr>
            <a:r>
              <a:rPr lang="en-US" altLang="en-US" sz="6600" b="1" i="1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76"/>
            <a:ext cx="1402202" cy="42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448" y="6251069"/>
            <a:ext cx="1438781" cy="609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36799C-D45E-46B8-B18C-C96C2F69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0399"/>
            <a:ext cx="2286198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7963" y="1427625"/>
            <a:ext cx="8180237" cy="4973175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3000" dirty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Project Team / Introductions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Scope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Schedule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Budget &amp; Funding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Why this Project is Suited for GC/CM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Questions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54FDA20-016A-40F4-B28A-99FC63F0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924"/>
            <a:ext cx="7027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914"/>
            <a:ext cx="1402202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953" y="6200921"/>
            <a:ext cx="1438781" cy="60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53" y="144080"/>
            <a:ext cx="2279457" cy="660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0E3554B-9B2B-49B8-A981-79B16894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40368"/>
            <a:ext cx="70104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Project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98" y="6212968"/>
            <a:ext cx="1438781" cy="60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812273"/>
            <a:ext cx="5486400" cy="5382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</p:spPr>
        <p:txBody>
          <a:bodyPr/>
          <a:lstStyle/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Kasey Wyatt, Program/Project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25-year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 $1 Billion in K12 Project Experience</a:t>
            </a:r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Heather </a:t>
            </a:r>
            <a:r>
              <a:rPr lang="en-US" sz="2400" b="1" dirty="0" err="1"/>
              <a:t>Hocklander</a:t>
            </a:r>
            <a:r>
              <a:rPr lang="en-US" sz="2400" b="1" dirty="0"/>
              <a:t>, Architect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20-year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K12 Design Expertise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&amp; DB Experience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141915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48" y="6218411"/>
            <a:ext cx="1438781" cy="609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397" y="118036"/>
            <a:ext cx="2280102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40326-B904-4D4E-BA12-F18E6AD4D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8" t="7941"/>
          <a:stretch/>
        </p:blipFill>
        <p:spPr>
          <a:xfrm>
            <a:off x="2401198" y="1393481"/>
            <a:ext cx="6761852" cy="50520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2600"/>
            <a:ext cx="3429000" cy="3895656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10,000 SF Building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13 Acres Site Development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Program – admin area, maintenance/small repair warehouse with bays, and district record storage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Parking for 10 personal and 25 fleet vehicles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262707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Maintenance Facility Scope</a:t>
            </a:r>
          </a:p>
          <a:p>
            <a:pPr marL="0" indent="0" eaLnBrk="1" hangingPunct="1">
              <a:buNone/>
            </a:pPr>
            <a:endParaRPr lang="en-US" altLang="en-US" sz="40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176"/>
            <a:ext cx="1402202" cy="420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232" y="6248347"/>
            <a:ext cx="1438781" cy="60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646" y="86560"/>
            <a:ext cx="228010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1816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Design			July 2020 – September 2020</a:t>
            </a:r>
          </a:p>
          <a:p>
            <a:pPr>
              <a:defRPr/>
            </a:pP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GC/CM Process</a:t>
            </a:r>
            <a:r>
              <a:rPr lang="en-US" altLang="en-US" sz="2000" dirty="0">
                <a:solidFill>
                  <a:srgbClr val="923A22"/>
                </a:solidFill>
              </a:rPr>
              <a:t>			</a:t>
            </a: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2020 – July 2020</a:t>
            </a:r>
          </a:p>
          <a:p>
            <a:pPr lvl="1">
              <a:defRPr/>
            </a:pPr>
            <a:r>
              <a:rPr lang="en-US" altLang="en-US" sz="1600" dirty="0"/>
              <a:t>PRC GC/CM Consideration		May 28, 2020</a:t>
            </a:r>
          </a:p>
          <a:p>
            <a:pPr lvl="1">
              <a:defRPr/>
            </a:pPr>
            <a:r>
              <a:rPr lang="en-US" altLang="en-US" sz="1600" dirty="0"/>
              <a:t>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Advertisement for GC/CM RFQ	June 1, 2020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Advertisement for GC/CM RFQ	June 8, 2020</a:t>
            </a:r>
          </a:p>
          <a:p>
            <a:pPr lvl="1">
              <a:defRPr/>
            </a:pPr>
            <a:r>
              <a:rPr lang="en-US" altLang="en-US" sz="1600" dirty="0"/>
              <a:t>GC/CM Presubmittal Meeting		June 10, 2020</a:t>
            </a:r>
          </a:p>
          <a:p>
            <a:pPr lvl="1">
              <a:defRPr/>
            </a:pPr>
            <a:r>
              <a:rPr lang="en-US" altLang="en-US" sz="1600" dirty="0"/>
              <a:t>Statement of Qualifications Due		June 17, 2020</a:t>
            </a:r>
          </a:p>
          <a:p>
            <a:pPr lvl="1">
              <a:defRPr/>
            </a:pPr>
            <a:r>
              <a:rPr lang="en-US" altLang="en-US" sz="1600" dirty="0"/>
              <a:t>Short-list Most Qualified GC/CM’s	June 24, 2020</a:t>
            </a:r>
          </a:p>
          <a:p>
            <a:pPr lvl="1">
              <a:defRPr/>
            </a:pPr>
            <a:r>
              <a:rPr lang="en-US" altLang="en-US" sz="1600" dirty="0"/>
              <a:t>Interview GC/CM’s			July 13, 2020</a:t>
            </a:r>
          </a:p>
          <a:p>
            <a:pPr lvl="1">
              <a:defRPr/>
            </a:pPr>
            <a:r>
              <a:rPr lang="en-US" altLang="en-US" sz="1600" dirty="0"/>
              <a:t>Open GC/CM Fee Proposals		July 15, 2020</a:t>
            </a:r>
          </a:p>
          <a:p>
            <a:pPr lvl="1">
              <a:defRPr/>
            </a:pPr>
            <a:r>
              <a:rPr lang="en-US" altLang="en-US" sz="1600" dirty="0"/>
              <a:t>School Board Award of GC/CM		July 22, 2020</a:t>
            </a:r>
          </a:p>
          <a:p>
            <a:pPr>
              <a:defRPr/>
            </a:pP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Start			July 2020</a:t>
            </a:r>
          </a:p>
          <a:p>
            <a:pPr>
              <a:defRPr/>
            </a:pP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	Start			April 2021</a:t>
            </a:r>
          </a:p>
          <a:p>
            <a:pPr>
              <a:defRPr/>
            </a:pPr>
            <a:r>
              <a:rPr lang="en-US" altLang="en-US" sz="2000" dirty="0">
                <a:solidFill>
                  <a:srgbClr val="923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Completion		September 2021</a:t>
            </a:r>
          </a:p>
          <a:p>
            <a:pPr marL="0" indent="0">
              <a:buNone/>
              <a:defRPr/>
            </a:pP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87375"/>
            <a:ext cx="70866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SHSD New Maintenance Facility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DD6BC-DF3D-4908-AE57-B0404205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298" y="79950"/>
            <a:ext cx="2280102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Cost for Professional Services (A/E, Legal,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)   		$    468,500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Estimated project construction costs (including contingency)	$  3,360,000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Equipment and furnishing costs				$       25,000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Offsite costs						$     100,000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Contract Admin. (Owner, CM, etc.)				$       96,000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Contingencies (Owner)					$     215,000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(permits, utilities, moving, testing, etc.)	$     300,000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u="sng" dirty="0"/>
              <a:t>Sales Tax						$     332,640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  4,897,140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744992"/>
            <a:ext cx="8170211" cy="6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SHSD New Maintenance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5059"/>
            <a:ext cx="1402202" cy="42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019" y="6246066"/>
            <a:ext cx="1438781" cy="609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38A7A-5943-447F-A708-5C961A0B0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70659"/>
            <a:ext cx="2286198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94" y="1981200"/>
            <a:ext cx="82296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Criteria RCW 39.10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Complex Schedule, Phasing and Coordination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Occupied Facility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Involvement of GC/CM is Critical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Complex or Technical Work Environment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123" y="1024244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5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Project is Suited for GC/CM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19" y="6248347"/>
            <a:ext cx="1438781" cy="609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194328-33C9-4409-A2B4-A12E2A709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61631"/>
            <a:ext cx="2286198" cy="658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76"/>
            <a:ext cx="1402202" cy="42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448" y="6251069"/>
            <a:ext cx="1438781" cy="609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36799C-D45E-46B8-B18C-C96C2F69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00399"/>
            <a:ext cx="2286198" cy="65842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565DC-6990-483F-BA9E-ED4598C6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1D787-1584-448B-83FA-5120CA446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" y="1143000"/>
            <a:ext cx="9144000" cy="486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907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5415</TotalTime>
  <Words>428</Words>
  <Application>Microsoft Office PowerPoint</Application>
  <PresentationFormat>On-screen Show (4:3)</PresentationFormat>
  <Paragraphs>69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Olympic Associates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Kasey Wyatt</cp:lastModifiedBy>
  <cp:revision>339</cp:revision>
  <cp:lastPrinted>2019-03-27T19:04:34Z</cp:lastPrinted>
  <dcterms:created xsi:type="dcterms:W3CDTF">2007-08-13T18:14:17Z</dcterms:created>
  <dcterms:modified xsi:type="dcterms:W3CDTF">2020-05-27T15:06:32Z</dcterms:modified>
</cp:coreProperties>
</file>