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46"/>
  </p:notesMasterIdLst>
  <p:handoutMasterIdLst>
    <p:handoutMasterId r:id="rId47"/>
  </p:handoutMasterIdLst>
  <p:sldIdLst>
    <p:sldId id="256" r:id="rId2"/>
    <p:sldId id="283" r:id="rId3"/>
    <p:sldId id="315" r:id="rId4"/>
    <p:sldId id="319" r:id="rId5"/>
    <p:sldId id="347" r:id="rId6"/>
    <p:sldId id="342" r:id="rId7"/>
    <p:sldId id="343" r:id="rId8"/>
    <p:sldId id="362" r:id="rId9"/>
    <p:sldId id="363" r:id="rId10"/>
    <p:sldId id="345" r:id="rId11"/>
    <p:sldId id="320" r:id="rId12"/>
    <p:sldId id="321" r:id="rId13"/>
    <p:sldId id="322" r:id="rId14"/>
    <p:sldId id="336" r:id="rId15"/>
    <p:sldId id="348" r:id="rId16"/>
    <p:sldId id="357" r:id="rId17"/>
    <p:sldId id="364" r:id="rId18"/>
    <p:sldId id="360" r:id="rId19"/>
    <p:sldId id="323" r:id="rId20"/>
    <p:sldId id="349" r:id="rId21"/>
    <p:sldId id="350" r:id="rId22"/>
    <p:sldId id="351" r:id="rId23"/>
    <p:sldId id="352" r:id="rId24"/>
    <p:sldId id="353" r:id="rId25"/>
    <p:sldId id="368" r:id="rId26"/>
    <p:sldId id="324" r:id="rId27"/>
    <p:sldId id="354" r:id="rId28"/>
    <p:sldId id="356" r:id="rId29"/>
    <p:sldId id="358" r:id="rId30"/>
    <p:sldId id="365" r:id="rId31"/>
    <p:sldId id="359" r:id="rId32"/>
    <p:sldId id="355" r:id="rId33"/>
    <p:sldId id="326" r:id="rId34"/>
    <p:sldId id="327" r:id="rId35"/>
    <p:sldId id="328" r:id="rId36"/>
    <p:sldId id="329" r:id="rId37"/>
    <p:sldId id="330" r:id="rId38"/>
    <p:sldId id="331" r:id="rId39"/>
    <p:sldId id="332" r:id="rId40"/>
    <p:sldId id="361" r:id="rId41"/>
    <p:sldId id="366" r:id="rId42"/>
    <p:sldId id="367" r:id="rId43"/>
    <p:sldId id="333" r:id="rId44"/>
    <p:sldId id="282" r:id="rId45"/>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8" autoAdjust="0"/>
    <p:restoredTop sz="64207" autoAdjust="0"/>
  </p:normalViewPr>
  <p:slideViewPr>
    <p:cSldViewPr>
      <p:cViewPr varScale="1">
        <p:scale>
          <a:sx n="79" d="100"/>
          <a:sy n="79" d="100"/>
        </p:scale>
        <p:origin x="255" y="48"/>
      </p:cViewPr>
      <p:guideLst>
        <p:guide orient="horz" pos="2160"/>
        <p:guide pos="2880"/>
      </p:guideLst>
    </p:cSldViewPr>
  </p:slideViewPr>
  <p:outlineViewPr>
    <p:cViewPr>
      <p:scale>
        <a:sx n="33" d="100"/>
        <a:sy n="33" d="100"/>
      </p:scale>
      <p:origin x="0" y="-11058"/>
    </p:cViewPr>
  </p:outlineViewPr>
  <p:notesTextViewPr>
    <p:cViewPr>
      <p:scale>
        <a:sx n="66" d="100"/>
        <a:sy n="66" d="100"/>
      </p:scale>
      <p:origin x="0" y="0"/>
    </p:cViewPr>
  </p:notesTextViewPr>
  <p:sorterViewPr>
    <p:cViewPr>
      <p:scale>
        <a:sx n="100" d="100"/>
        <a:sy n="100" d="100"/>
      </p:scale>
      <p:origin x="0" y="0"/>
    </p:cViewPr>
  </p:sorterViewPr>
  <p:notesViewPr>
    <p:cSldViewPr>
      <p:cViewPr>
        <p:scale>
          <a:sx n="171" d="100"/>
          <a:sy n="171" d="100"/>
        </p:scale>
        <p:origin x="-501" y="-32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72421" cy="465138"/>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sz="quarter" idx="1"/>
          </p:nvPr>
        </p:nvSpPr>
        <p:spPr>
          <a:xfrm>
            <a:off x="3884031" y="0"/>
            <a:ext cx="2972421" cy="465138"/>
          </a:xfrm>
          <a:prstGeom prst="rect">
            <a:avLst/>
          </a:prstGeom>
        </p:spPr>
        <p:txBody>
          <a:bodyPr vert="horz" lIns="92647" tIns="46324" rIns="92647" bIns="46324" rtlCol="0"/>
          <a:lstStyle>
            <a:lvl1pPr algn="r">
              <a:defRPr sz="1200"/>
            </a:lvl1pPr>
          </a:lstStyle>
          <a:p>
            <a:fld id="{0435EB79-4CD3-4F09-B6F4-D176C4F93551}" type="datetimeFigureOut">
              <a:rPr lang="en-US" smtClean="0"/>
              <a:t>12/1/2016</a:t>
            </a:fld>
            <a:endParaRPr lang="en-US"/>
          </a:p>
        </p:txBody>
      </p:sp>
      <p:sp>
        <p:nvSpPr>
          <p:cNvPr id="4" name="Footer Placeholder 3"/>
          <p:cNvSpPr>
            <a:spLocks noGrp="1"/>
          </p:cNvSpPr>
          <p:nvPr>
            <p:ph type="ftr" sz="quarter" idx="2"/>
          </p:nvPr>
        </p:nvSpPr>
        <p:spPr>
          <a:xfrm>
            <a:off x="5" y="8829675"/>
            <a:ext cx="2972421" cy="465138"/>
          </a:xfrm>
          <a:prstGeom prst="rect">
            <a:avLst/>
          </a:prstGeom>
        </p:spPr>
        <p:txBody>
          <a:bodyPr vert="horz" lIns="92647" tIns="46324" rIns="92647" bIns="46324" rtlCol="0" anchor="b"/>
          <a:lstStyle>
            <a:lvl1pPr algn="l">
              <a:defRPr sz="1200"/>
            </a:lvl1pPr>
          </a:lstStyle>
          <a:p>
            <a:endParaRPr lang="en-US"/>
          </a:p>
        </p:txBody>
      </p:sp>
      <p:sp>
        <p:nvSpPr>
          <p:cNvPr id="5" name="Slide Number Placeholder 4"/>
          <p:cNvSpPr>
            <a:spLocks noGrp="1"/>
          </p:cNvSpPr>
          <p:nvPr>
            <p:ph type="sldNum" sz="quarter" idx="3"/>
          </p:nvPr>
        </p:nvSpPr>
        <p:spPr>
          <a:xfrm>
            <a:off x="3884031" y="8829675"/>
            <a:ext cx="2972421" cy="465138"/>
          </a:xfrm>
          <a:prstGeom prst="rect">
            <a:avLst/>
          </a:prstGeom>
        </p:spPr>
        <p:txBody>
          <a:bodyPr vert="horz" lIns="92647" tIns="46324" rIns="92647" bIns="46324" rtlCol="0" anchor="b"/>
          <a:lstStyle>
            <a:lvl1pPr algn="r">
              <a:defRPr sz="1200"/>
            </a:lvl1pPr>
          </a:lstStyle>
          <a:p>
            <a:fld id="{266C49AF-4113-468E-A0D7-98874A8AA0CC}" type="slidenum">
              <a:rPr lang="en-US" smtClean="0"/>
              <a:t>‹#›</a:t>
            </a:fld>
            <a:endParaRPr lang="en-US"/>
          </a:p>
        </p:txBody>
      </p:sp>
    </p:spTree>
    <p:extLst>
      <p:ext uri="{BB962C8B-B14F-4D97-AF65-F5344CB8AC3E}">
        <p14:creationId xmlns:p14="http://schemas.microsoft.com/office/powerpoint/2010/main" val="202980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0"/>
            <a:ext cx="2972421" cy="465138"/>
          </a:xfrm>
          <a:prstGeom prst="rect">
            <a:avLst/>
          </a:prstGeom>
        </p:spPr>
        <p:txBody>
          <a:bodyPr vert="horz" lIns="92647" tIns="46324" rIns="92647" bIns="46324" rtlCol="0"/>
          <a:lstStyle>
            <a:lvl1pPr algn="l">
              <a:defRPr sz="1200"/>
            </a:lvl1pPr>
          </a:lstStyle>
          <a:p>
            <a:endParaRPr lang="en-US"/>
          </a:p>
        </p:txBody>
      </p:sp>
      <p:sp>
        <p:nvSpPr>
          <p:cNvPr id="3" name="Date Placeholder 2"/>
          <p:cNvSpPr>
            <a:spLocks noGrp="1"/>
          </p:cNvSpPr>
          <p:nvPr>
            <p:ph type="dt" idx="1"/>
          </p:nvPr>
        </p:nvSpPr>
        <p:spPr>
          <a:xfrm>
            <a:off x="3884031" y="0"/>
            <a:ext cx="2972421" cy="465138"/>
          </a:xfrm>
          <a:prstGeom prst="rect">
            <a:avLst/>
          </a:prstGeom>
        </p:spPr>
        <p:txBody>
          <a:bodyPr vert="horz" lIns="92647" tIns="46324" rIns="92647" bIns="46324" rtlCol="0"/>
          <a:lstStyle>
            <a:lvl1pPr algn="r">
              <a:defRPr sz="1200"/>
            </a:lvl1pPr>
          </a:lstStyle>
          <a:p>
            <a:fld id="{851C3A19-11CC-4902-8D56-8C84E2F1DD11}" type="datetimeFigureOut">
              <a:rPr lang="en-US" smtClean="0"/>
              <a:t>12/1/2016</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647" tIns="46324" rIns="92647" bIns="46324" rtlCol="0" anchor="ctr"/>
          <a:lstStyle/>
          <a:p>
            <a:endParaRPr lang="en-US"/>
          </a:p>
        </p:txBody>
      </p:sp>
      <p:sp>
        <p:nvSpPr>
          <p:cNvPr id="5" name="Notes Placeholder 4"/>
          <p:cNvSpPr>
            <a:spLocks noGrp="1"/>
          </p:cNvSpPr>
          <p:nvPr>
            <p:ph type="body" sz="quarter" idx="3"/>
          </p:nvPr>
        </p:nvSpPr>
        <p:spPr>
          <a:xfrm>
            <a:off x="686421" y="4416429"/>
            <a:ext cx="5485158" cy="4183063"/>
          </a:xfrm>
          <a:prstGeom prst="rect">
            <a:avLst/>
          </a:prstGeom>
        </p:spPr>
        <p:txBody>
          <a:bodyPr vert="horz" lIns="92647" tIns="46324" rIns="92647" bIns="463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5" y="8829675"/>
            <a:ext cx="2972421" cy="465138"/>
          </a:xfrm>
          <a:prstGeom prst="rect">
            <a:avLst/>
          </a:prstGeom>
        </p:spPr>
        <p:txBody>
          <a:bodyPr vert="horz" lIns="92647" tIns="46324" rIns="92647" bIns="46324" rtlCol="0" anchor="b"/>
          <a:lstStyle>
            <a:lvl1pPr algn="l">
              <a:defRPr sz="1200"/>
            </a:lvl1pPr>
          </a:lstStyle>
          <a:p>
            <a:endParaRPr lang="en-US"/>
          </a:p>
        </p:txBody>
      </p:sp>
      <p:sp>
        <p:nvSpPr>
          <p:cNvPr id="7" name="Slide Number Placeholder 6"/>
          <p:cNvSpPr>
            <a:spLocks noGrp="1"/>
          </p:cNvSpPr>
          <p:nvPr>
            <p:ph type="sldNum" sz="quarter" idx="5"/>
          </p:nvPr>
        </p:nvSpPr>
        <p:spPr>
          <a:xfrm>
            <a:off x="3884031" y="8829675"/>
            <a:ext cx="2972421" cy="465138"/>
          </a:xfrm>
          <a:prstGeom prst="rect">
            <a:avLst/>
          </a:prstGeom>
        </p:spPr>
        <p:txBody>
          <a:bodyPr vert="horz" lIns="92647" tIns="46324" rIns="92647" bIns="46324" rtlCol="0" anchor="b"/>
          <a:lstStyle>
            <a:lvl1pPr algn="r">
              <a:defRPr sz="1200"/>
            </a:lvl1pPr>
          </a:lstStyle>
          <a:p>
            <a:fld id="{1E56F321-8004-430C-A3D5-D881F1EA66E9}" type="slidenum">
              <a:rPr lang="en-US" smtClean="0"/>
              <a:t>‹#›</a:t>
            </a:fld>
            <a:endParaRPr lang="en-US"/>
          </a:p>
        </p:txBody>
      </p:sp>
    </p:spTree>
    <p:extLst>
      <p:ext uri="{BB962C8B-B14F-4D97-AF65-F5344CB8AC3E}">
        <p14:creationId xmlns:p14="http://schemas.microsoft.com/office/powerpoint/2010/main" val="2909965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1</a:t>
            </a:fld>
            <a:endParaRPr lang="en-US"/>
          </a:p>
        </p:txBody>
      </p:sp>
    </p:spTree>
    <p:extLst>
      <p:ext uri="{BB962C8B-B14F-4D97-AF65-F5344CB8AC3E}">
        <p14:creationId xmlns:p14="http://schemas.microsoft.com/office/powerpoint/2010/main" val="2620534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10</a:t>
            </a:fld>
            <a:endParaRPr lang="en-US"/>
          </a:p>
        </p:txBody>
      </p:sp>
    </p:spTree>
    <p:extLst>
      <p:ext uri="{BB962C8B-B14F-4D97-AF65-F5344CB8AC3E}">
        <p14:creationId xmlns:p14="http://schemas.microsoft.com/office/powerpoint/2010/main" val="3011633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Beginning work on the next 30 year Master Plan</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11</a:t>
            </a:fld>
            <a:endParaRPr lang="en-US"/>
          </a:p>
        </p:txBody>
      </p:sp>
    </p:spTree>
    <p:extLst>
      <p:ext uri="{BB962C8B-B14F-4D97-AF65-F5344CB8AC3E}">
        <p14:creationId xmlns:p14="http://schemas.microsoft.com/office/powerpoint/2010/main" val="2294585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12</a:t>
            </a:fld>
            <a:endParaRPr lang="en-US"/>
          </a:p>
        </p:txBody>
      </p:sp>
    </p:spTree>
    <p:extLst>
      <p:ext uri="{BB962C8B-B14F-4D97-AF65-F5344CB8AC3E}">
        <p14:creationId xmlns:p14="http://schemas.microsoft.com/office/powerpoint/2010/main" val="3001417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13</a:t>
            </a:fld>
            <a:endParaRPr lang="en-US"/>
          </a:p>
        </p:txBody>
      </p:sp>
    </p:spTree>
    <p:extLst>
      <p:ext uri="{BB962C8B-B14F-4D97-AF65-F5344CB8AC3E}">
        <p14:creationId xmlns:p14="http://schemas.microsoft.com/office/powerpoint/2010/main" val="2744544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Yellow Highlighted GCCM Projects</a:t>
            </a:r>
          </a:p>
          <a:p>
            <a:r>
              <a:rPr lang="en-US" dirty="0" smtClean="0"/>
              <a:t>Green Highlighted- Just beginning or starting in the next couple of years</a:t>
            </a:r>
          </a:p>
          <a:p>
            <a:r>
              <a:rPr lang="en-US" dirty="0" smtClean="0"/>
              <a:t>May or may not be occupied</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14</a:t>
            </a:fld>
            <a:endParaRPr lang="en-US"/>
          </a:p>
        </p:txBody>
      </p:sp>
    </p:spTree>
    <p:extLst>
      <p:ext uri="{BB962C8B-B14F-4D97-AF65-F5344CB8AC3E}">
        <p14:creationId xmlns:p14="http://schemas.microsoft.com/office/powerpoint/2010/main" val="1011266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public body depth of public works experience</a:t>
            </a:r>
          </a:p>
          <a:p>
            <a:r>
              <a:rPr lang="en-US" dirty="0" smtClean="0"/>
              <a:t>TPS is a major capital project builder</a:t>
            </a:r>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15</a:t>
            </a:fld>
            <a:endParaRPr lang="en-US"/>
          </a:p>
        </p:txBody>
      </p:sp>
    </p:spTree>
    <p:extLst>
      <p:ext uri="{BB962C8B-B14F-4D97-AF65-F5344CB8AC3E}">
        <p14:creationId xmlns:p14="http://schemas.microsoft.com/office/powerpoint/2010/main" val="275621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solidFill>
                  <a:schemeClr val="tx2"/>
                </a:solidFill>
              </a:rPr>
              <a:t>5 </a:t>
            </a:r>
            <a:r>
              <a:rPr lang="en-US" dirty="0">
                <a:solidFill>
                  <a:schemeClr val="tx2"/>
                </a:solidFill>
              </a:rPr>
              <a:t>projects in construction (SMS, WHS, WIS,AES, ELC)</a:t>
            </a:r>
          </a:p>
          <a:p>
            <a:pPr lvl="1"/>
            <a:r>
              <a:rPr lang="en-US" dirty="0">
                <a:solidFill>
                  <a:schemeClr val="tx2"/>
                </a:solidFill>
              </a:rPr>
              <a:t>5 projects in design </a:t>
            </a:r>
            <a:r>
              <a:rPr lang="en-US" dirty="0" smtClean="0">
                <a:solidFill>
                  <a:schemeClr val="tx2"/>
                </a:solidFill>
              </a:rPr>
              <a:t>stages (9B, MLES, BPES, BES, GES)</a:t>
            </a:r>
            <a:endParaRPr lang="en-US" dirty="0">
              <a:solidFill>
                <a:schemeClr val="tx2"/>
              </a:solidFill>
            </a:endParaRPr>
          </a:p>
          <a:p>
            <a:pPr lvl="1"/>
            <a:r>
              <a:rPr lang="en-US" dirty="0">
                <a:solidFill>
                  <a:schemeClr val="tx2"/>
                </a:solidFill>
              </a:rPr>
              <a:t>3 projects remaining to </a:t>
            </a:r>
            <a:r>
              <a:rPr lang="en-US" dirty="0" smtClean="0">
                <a:solidFill>
                  <a:schemeClr val="tx2"/>
                </a:solidFill>
              </a:rPr>
              <a:t>begin (</a:t>
            </a:r>
            <a:r>
              <a:rPr lang="en-US" dirty="0" err="1" smtClean="0">
                <a:solidFill>
                  <a:schemeClr val="tx2"/>
                </a:solidFill>
              </a:rPr>
              <a:t>Boze</a:t>
            </a:r>
            <a:r>
              <a:rPr lang="en-US" dirty="0" smtClean="0">
                <a:solidFill>
                  <a:schemeClr val="tx2"/>
                </a:solidFill>
              </a:rPr>
              <a:t>, Downing, Hunt)</a:t>
            </a:r>
            <a:endParaRPr lang="en-US" dirty="0">
              <a:solidFill>
                <a:schemeClr val="tx2"/>
              </a:solidFill>
            </a:endParaRPr>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16</a:t>
            </a:fld>
            <a:endParaRPr lang="en-US"/>
          </a:p>
        </p:txBody>
      </p:sp>
    </p:spTree>
    <p:extLst>
      <p:ext uri="{BB962C8B-B14F-4D97-AF65-F5344CB8AC3E}">
        <p14:creationId xmlns:p14="http://schemas.microsoft.com/office/powerpoint/2010/main" val="487860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Controls</a:t>
            </a:r>
          </a:p>
          <a:p>
            <a:r>
              <a:rPr lang="en-US" dirty="0" smtClean="0"/>
              <a:t>-Weekly Staff Meetings</a:t>
            </a:r>
          </a:p>
          <a:p>
            <a:r>
              <a:rPr lang="en-US" dirty="0" smtClean="0"/>
              <a:t>-Weekly progress meetings</a:t>
            </a:r>
          </a:p>
          <a:p>
            <a:r>
              <a:rPr lang="en-US" dirty="0" smtClean="0"/>
              <a:t>-One on one PM daily and weekly meetings</a:t>
            </a:r>
          </a:p>
          <a:p>
            <a:r>
              <a:rPr lang="en-US" dirty="0" smtClean="0"/>
              <a:t>-Standing daily and weekly meetings with COO</a:t>
            </a:r>
          </a:p>
          <a:p>
            <a:r>
              <a:rPr lang="en-US" dirty="0" smtClean="0"/>
              <a:t>-Multi Vista- Photographic Interactive As-Built</a:t>
            </a:r>
          </a:p>
          <a:p>
            <a:r>
              <a:rPr lang="en-US" dirty="0" smtClean="0"/>
              <a:t>-Digitized As </a:t>
            </a:r>
            <a:r>
              <a:rPr lang="en-US" dirty="0" err="1" smtClean="0"/>
              <a:t>Builts</a:t>
            </a:r>
            <a:r>
              <a:rPr lang="en-US" dirty="0" smtClean="0"/>
              <a:t> and OEM Manuals in the Cloud (</a:t>
            </a:r>
            <a:r>
              <a:rPr lang="en-US" dirty="0" err="1" smtClean="0"/>
              <a:t>Skisite</a:t>
            </a:r>
            <a:r>
              <a:rPr lang="en-US" dirty="0" smtClean="0"/>
              <a:t>)</a:t>
            </a:r>
          </a:p>
          <a:p>
            <a:r>
              <a:rPr lang="en-US" dirty="0" smtClean="0"/>
              <a:t>-Chalk Schools- Soup to nuts process for Project approvals</a:t>
            </a:r>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17</a:t>
            </a:fld>
            <a:endParaRPr lang="en-US"/>
          </a:p>
        </p:txBody>
      </p:sp>
    </p:spTree>
    <p:extLst>
      <p:ext uri="{BB962C8B-B14F-4D97-AF65-F5344CB8AC3E}">
        <p14:creationId xmlns:p14="http://schemas.microsoft.com/office/powerpoint/2010/main" val="1524293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18</a:t>
            </a:fld>
            <a:endParaRPr lang="en-US"/>
          </a:p>
        </p:txBody>
      </p:sp>
    </p:spTree>
    <p:extLst>
      <p:ext uri="{BB962C8B-B14F-4D97-AF65-F5344CB8AC3E}">
        <p14:creationId xmlns:p14="http://schemas.microsoft.com/office/powerpoint/2010/main" val="198310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Summary of out GCCM Projects in the past</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19</a:t>
            </a:fld>
            <a:endParaRPr lang="en-US"/>
          </a:p>
        </p:txBody>
      </p:sp>
    </p:spTree>
    <p:extLst>
      <p:ext uri="{BB962C8B-B14F-4D97-AF65-F5344CB8AC3E}">
        <p14:creationId xmlns:p14="http://schemas.microsoft.com/office/powerpoint/2010/main" val="501521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2</a:t>
            </a:fld>
            <a:endParaRPr lang="en-US"/>
          </a:p>
        </p:txBody>
      </p:sp>
    </p:spTree>
    <p:extLst>
      <p:ext uri="{BB962C8B-B14F-4D97-AF65-F5344CB8AC3E}">
        <p14:creationId xmlns:p14="http://schemas.microsoft.com/office/powerpoint/2010/main" val="724528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GCCM project</a:t>
            </a:r>
          </a:p>
          <a:p>
            <a:r>
              <a:rPr lang="en-US" dirty="0" smtClean="0"/>
              <a:t>Finished on time and under budget</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20</a:t>
            </a:fld>
            <a:endParaRPr lang="en-US"/>
          </a:p>
        </p:txBody>
      </p:sp>
    </p:spTree>
    <p:extLst>
      <p:ext uri="{BB962C8B-B14F-4D97-AF65-F5344CB8AC3E}">
        <p14:creationId xmlns:p14="http://schemas.microsoft.com/office/powerpoint/2010/main" val="3171959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a:t>
            </a:r>
            <a:r>
              <a:rPr lang="en-US" baseline="30000" dirty="0" smtClean="0"/>
              <a:t>nd</a:t>
            </a:r>
            <a:r>
              <a:rPr lang="en-US" dirty="0" smtClean="0"/>
              <a:t> GCCM Project</a:t>
            </a:r>
          </a:p>
          <a:p>
            <a:r>
              <a:rPr lang="en-US" dirty="0" smtClean="0"/>
              <a:t>Finished slightly over budget but 1 year early</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21</a:t>
            </a:fld>
            <a:endParaRPr lang="en-US"/>
          </a:p>
        </p:txBody>
      </p:sp>
    </p:spTree>
    <p:extLst>
      <p:ext uri="{BB962C8B-B14F-4D97-AF65-F5344CB8AC3E}">
        <p14:creationId xmlns:p14="http://schemas.microsoft.com/office/powerpoint/2010/main" val="29069868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a:t>
            </a:r>
            <a:r>
              <a:rPr lang="en-US" baseline="30000" dirty="0" smtClean="0"/>
              <a:t>rd</a:t>
            </a:r>
            <a:r>
              <a:rPr lang="en-US" dirty="0" smtClean="0"/>
              <a:t> Project</a:t>
            </a:r>
          </a:p>
          <a:p>
            <a:r>
              <a:rPr lang="en-US" dirty="0" smtClean="0"/>
              <a:t>On Time and slightly under budget</a:t>
            </a:r>
          </a:p>
          <a:p>
            <a:r>
              <a:rPr lang="en-US" dirty="0" smtClean="0"/>
              <a:t>King 5 twice , </a:t>
            </a:r>
            <a:r>
              <a:rPr lang="en-US" dirty="0" err="1" smtClean="0"/>
              <a:t>Komo</a:t>
            </a:r>
            <a:r>
              <a:rPr lang="en-US" dirty="0" smtClean="0"/>
              <a:t> 4, TNT Coverage</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22</a:t>
            </a:fld>
            <a:endParaRPr lang="en-US"/>
          </a:p>
        </p:txBody>
      </p:sp>
    </p:spTree>
    <p:extLst>
      <p:ext uri="{BB962C8B-B14F-4D97-AF65-F5344CB8AC3E}">
        <p14:creationId xmlns:p14="http://schemas.microsoft.com/office/powerpoint/2010/main" val="9102747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30000" dirty="0" smtClean="0"/>
              <a:t>th</a:t>
            </a:r>
            <a:r>
              <a:rPr lang="en-US" dirty="0" smtClean="0"/>
              <a:t> project</a:t>
            </a:r>
          </a:p>
          <a:p>
            <a:r>
              <a:rPr lang="en-US" dirty="0" smtClean="0"/>
              <a:t>7 months ahead of schedule</a:t>
            </a:r>
            <a:endParaRPr lang="en-US" dirty="0"/>
          </a:p>
          <a:p>
            <a:r>
              <a:rPr lang="en-US" dirty="0" smtClean="0"/>
              <a:t>Should be within 1% of the budget</a:t>
            </a:r>
          </a:p>
        </p:txBody>
      </p:sp>
      <p:sp>
        <p:nvSpPr>
          <p:cNvPr id="4" name="Slide Number Placeholder 3"/>
          <p:cNvSpPr>
            <a:spLocks noGrp="1"/>
          </p:cNvSpPr>
          <p:nvPr>
            <p:ph type="sldNum" sz="quarter" idx="10"/>
          </p:nvPr>
        </p:nvSpPr>
        <p:spPr/>
        <p:txBody>
          <a:bodyPr/>
          <a:lstStyle/>
          <a:p>
            <a:fld id="{1E56F321-8004-430C-A3D5-D881F1EA66E9}" type="slidenum">
              <a:rPr lang="en-US" smtClean="0"/>
              <a:t>23</a:t>
            </a:fld>
            <a:endParaRPr lang="en-US"/>
          </a:p>
        </p:txBody>
      </p:sp>
    </p:spTree>
    <p:extLst>
      <p:ext uri="{BB962C8B-B14F-4D97-AF65-F5344CB8AC3E}">
        <p14:creationId xmlns:p14="http://schemas.microsoft.com/office/powerpoint/2010/main" val="1788463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24</a:t>
            </a:fld>
            <a:endParaRPr lang="en-US"/>
          </a:p>
        </p:txBody>
      </p:sp>
    </p:spTree>
    <p:extLst>
      <p:ext uri="{BB962C8B-B14F-4D97-AF65-F5344CB8AC3E}">
        <p14:creationId xmlns:p14="http://schemas.microsoft.com/office/powerpoint/2010/main" val="22081387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We area major capital projects MACHINE right now!</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25</a:t>
            </a:fld>
            <a:endParaRPr lang="en-US"/>
          </a:p>
        </p:txBody>
      </p:sp>
    </p:spTree>
    <p:extLst>
      <p:ext uri="{BB962C8B-B14F-4D97-AF65-F5344CB8AC3E}">
        <p14:creationId xmlns:p14="http://schemas.microsoft.com/office/powerpoint/2010/main" val="11738953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68388" y="685800"/>
            <a:ext cx="4646612" cy="3486150"/>
          </a:xfrm>
        </p:spPr>
      </p:sp>
      <p:sp>
        <p:nvSpPr>
          <p:cNvPr id="3" name="Notes Placeholder 2"/>
          <p:cNvSpPr>
            <a:spLocks noGrp="1"/>
          </p:cNvSpPr>
          <p:nvPr>
            <p:ph type="body" idx="1"/>
          </p:nvPr>
        </p:nvSpPr>
        <p:spPr/>
        <p:txBody>
          <a:bodyPr/>
          <a:lstStyle/>
          <a:p>
            <a:r>
              <a:rPr lang="en-US" dirty="0" smtClean="0"/>
              <a:t>The unknowns in McCarver and Stewart</a:t>
            </a:r>
          </a:p>
          <a:p>
            <a:endParaRPr lang="en-US" dirty="0"/>
          </a:p>
          <a:p>
            <a:r>
              <a:rPr lang="en-US" dirty="0" smtClean="0"/>
              <a:t>Managing the Risk effectively</a:t>
            </a:r>
          </a:p>
          <a:p>
            <a:endParaRPr lang="en-US" dirty="0" smtClean="0"/>
          </a:p>
          <a:p>
            <a:r>
              <a:rPr lang="en-US" dirty="0" smtClean="0"/>
              <a:t>BPES- 3</a:t>
            </a:r>
            <a:r>
              <a:rPr lang="en-US" baseline="30000" dirty="0" smtClean="0"/>
              <a:t>rd</a:t>
            </a:r>
            <a:r>
              <a:rPr lang="en-US" dirty="0" smtClean="0"/>
              <a:t> party estimator and GCCM estimator with numbers less $1000 off on a $30 M Project.</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26</a:t>
            </a:fld>
            <a:endParaRPr lang="en-US"/>
          </a:p>
        </p:txBody>
      </p:sp>
    </p:spTree>
    <p:extLst>
      <p:ext uri="{BB962C8B-B14F-4D97-AF65-F5344CB8AC3E}">
        <p14:creationId xmlns:p14="http://schemas.microsoft.com/office/powerpoint/2010/main" val="2021173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TPS majority of experience </a:t>
            </a:r>
            <a:r>
              <a:rPr lang="en-US" b="1" u="sng" dirty="0" smtClean="0"/>
              <a:t>is not dependent </a:t>
            </a:r>
            <a:r>
              <a:rPr lang="en-US" dirty="0" smtClean="0"/>
              <a:t>on consultant staff</a:t>
            </a:r>
          </a:p>
          <a:p>
            <a:r>
              <a:rPr lang="en-US" dirty="0" smtClean="0"/>
              <a:t>TPS augments with consultant staff.</a:t>
            </a:r>
          </a:p>
          <a:p>
            <a:endParaRPr lang="en-US" dirty="0"/>
          </a:p>
          <a:p>
            <a:r>
              <a:rPr lang="en-US" dirty="0" smtClean="0"/>
              <a:t>Internal Legal Counsel – Felipe Mendez</a:t>
            </a:r>
          </a:p>
          <a:p>
            <a:r>
              <a:rPr lang="en-US" dirty="0" smtClean="0"/>
              <a:t>External Legal Counsel (Construction)- Graehm Wallace</a:t>
            </a:r>
          </a:p>
          <a:p>
            <a:r>
              <a:rPr lang="en-US" dirty="0" smtClean="0"/>
              <a:t>External </a:t>
            </a:r>
            <a:r>
              <a:rPr lang="en-US" dirty="0"/>
              <a:t>Legal Counsel </a:t>
            </a:r>
            <a:r>
              <a:rPr lang="en-US" dirty="0" smtClean="0"/>
              <a:t>(Real Estate)- Mark Hood</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27</a:t>
            </a:fld>
            <a:endParaRPr lang="en-US"/>
          </a:p>
        </p:txBody>
      </p:sp>
    </p:spTree>
    <p:extLst>
      <p:ext uri="{BB962C8B-B14F-4D97-AF65-F5344CB8AC3E}">
        <p14:creationId xmlns:p14="http://schemas.microsoft.com/office/powerpoint/2010/main" val="4267435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 defined roles and responsibilities</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28</a:t>
            </a:fld>
            <a:endParaRPr lang="en-US"/>
          </a:p>
        </p:txBody>
      </p:sp>
    </p:spTree>
    <p:extLst>
      <p:ext uri="{BB962C8B-B14F-4D97-AF65-F5344CB8AC3E}">
        <p14:creationId xmlns:p14="http://schemas.microsoft.com/office/powerpoint/2010/main" val="3584520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TPS Process of Determination about whether a project is suitable for GCCM or not</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29</a:t>
            </a:fld>
            <a:endParaRPr lang="en-US"/>
          </a:p>
        </p:txBody>
      </p:sp>
    </p:spTree>
    <p:extLst>
      <p:ext uri="{BB962C8B-B14F-4D97-AF65-F5344CB8AC3E}">
        <p14:creationId xmlns:p14="http://schemas.microsoft.com/office/powerpoint/2010/main" val="1993784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a:t>
            </a:fld>
            <a:endParaRPr lang="en-US"/>
          </a:p>
        </p:txBody>
      </p:sp>
    </p:spTree>
    <p:extLst>
      <p:ext uri="{BB962C8B-B14F-4D97-AF65-F5344CB8AC3E}">
        <p14:creationId xmlns:p14="http://schemas.microsoft.com/office/powerpoint/2010/main" val="35595297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a:t>
            </a:r>
            <a:r>
              <a:rPr lang="en-US" b="1" u="sng" dirty="0" smtClean="0"/>
              <a:t>cover page </a:t>
            </a:r>
            <a:r>
              <a:rPr lang="en-US" dirty="0" smtClean="0"/>
              <a:t>of the recommendation questionnaire that PM’s will fill out and submit to me for approval or denial.</a:t>
            </a:r>
          </a:p>
          <a:p>
            <a:endParaRPr lang="en-US" dirty="0"/>
          </a:p>
          <a:p>
            <a:r>
              <a:rPr lang="en-US" dirty="0" smtClean="0"/>
              <a:t>Vehicle for our GCCM determination</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30</a:t>
            </a:fld>
            <a:endParaRPr lang="en-US"/>
          </a:p>
        </p:txBody>
      </p:sp>
    </p:spTree>
    <p:extLst>
      <p:ext uri="{BB962C8B-B14F-4D97-AF65-F5344CB8AC3E}">
        <p14:creationId xmlns:p14="http://schemas.microsoft.com/office/powerpoint/2010/main" val="4163747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Next Few slides to demonstrate:</a:t>
            </a:r>
          </a:p>
          <a:p>
            <a:r>
              <a:rPr lang="en-US" dirty="0" smtClean="0"/>
              <a:t>-Funded projects in </a:t>
            </a:r>
            <a:r>
              <a:rPr lang="en-US" dirty="0" err="1" smtClean="0"/>
              <a:t>Que</a:t>
            </a:r>
            <a:endParaRPr lang="en-US" dirty="0"/>
          </a:p>
          <a:p>
            <a:r>
              <a:rPr lang="en-US" dirty="0" smtClean="0"/>
              <a:t>-Potential Occupied sites</a:t>
            </a:r>
          </a:p>
          <a:p>
            <a:r>
              <a:rPr lang="en-US" dirty="0" smtClean="0"/>
              <a:t>-Potential Complex Phasing</a:t>
            </a:r>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31</a:t>
            </a:fld>
            <a:endParaRPr lang="en-US"/>
          </a:p>
        </p:txBody>
      </p:sp>
    </p:spTree>
    <p:extLst>
      <p:ext uri="{BB962C8B-B14F-4D97-AF65-F5344CB8AC3E}">
        <p14:creationId xmlns:p14="http://schemas.microsoft.com/office/powerpoint/2010/main" val="699379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32</a:t>
            </a:fld>
            <a:endParaRPr lang="en-US"/>
          </a:p>
        </p:txBody>
      </p:sp>
    </p:spTree>
    <p:extLst>
      <p:ext uri="{BB962C8B-B14F-4D97-AF65-F5344CB8AC3E}">
        <p14:creationId xmlns:p14="http://schemas.microsoft.com/office/powerpoint/2010/main" val="40691207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33</a:t>
            </a:fld>
            <a:endParaRPr lang="en-US"/>
          </a:p>
        </p:txBody>
      </p:sp>
    </p:spTree>
    <p:extLst>
      <p:ext uri="{BB962C8B-B14F-4D97-AF65-F5344CB8AC3E}">
        <p14:creationId xmlns:p14="http://schemas.microsoft.com/office/powerpoint/2010/main" val="706125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34</a:t>
            </a:fld>
            <a:endParaRPr lang="en-US"/>
          </a:p>
        </p:txBody>
      </p:sp>
    </p:spTree>
    <p:extLst>
      <p:ext uri="{BB962C8B-B14F-4D97-AF65-F5344CB8AC3E}">
        <p14:creationId xmlns:p14="http://schemas.microsoft.com/office/powerpoint/2010/main" val="2396099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35</a:t>
            </a:fld>
            <a:endParaRPr lang="en-US"/>
          </a:p>
        </p:txBody>
      </p:sp>
    </p:spTree>
    <p:extLst>
      <p:ext uri="{BB962C8B-B14F-4D97-AF65-F5344CB8AC3E}">
        <p14:creationId xmlns:p14="http://schemas.microsoft.com/office/powerpoint/2010/main" val="11544192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36</a:t>
            </a:fld>
            <a:endParaRPr lang="en-US"/>
          </a:p>
        </p:txBody>
      </p:sp>
    </p:spTree>
    <p:extLst>
      <p:ext uri="{BB962C8B-B14F-4D97-AF65-F5344CB8AC3E}">
        <p14:creationId xmlns:p14="http://schemas.microsoft.com/office/powerpoint/2010/main" val="1223051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37</a:t>
            </a:fld>
            <a:endParaRPr lang="en-US"/>
          </a:p>
        </p:txBody>
      </p:sp>
    </p:spTree>
    <p:extLst>
      <p:ext uri="{BB962C8B-B14F-4D97-AF65-F5344CB8AC3E}">
        <p14:creationId xmlns:p14="http://schemas.microsoft.com/office/powerpoint/2010/main" val="3334554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171450">
              <a:buFont typeface="Wingdings" panose="05000000000000000000" pitchFamily="2" charset="2"/>
              <a:buChar char="q"/>
            </a:pPr>
            <a:r>
              <a:rPr lang="en-US" dirty="0" smtClean="0"/>
              <a:t>Industry leaders:</a:t>
            </a:r>
          </a:p>
          <a:p>
            <a:pPr marL="571500" lvl="1"/>
            <a:r>
              <a:rPr lang="en-US" dirty="0"/>
              <a:t>-</a:t>
            </a:r>
            <a:r>
              <a:rPr lang="en-US" dirty="0" err="1" smtClean="0"/>
              <a:t>Edspaces</a:t>
            </a:r>
            <a:r>
              <a:rPr lang="en-US" dirty="0" smtClean="0"/>
              <a:t>- </a:t>
            </a:r>
            <a:r>
              <a:rPr lang="en-US" dirty="0"/>
              <a:t>Collaboration with </a:t>
            </a:r>
            <a:r>
              <a:rPr lang="en-US" dirty="0" err="1"/>
              <a:t>Mahlum</a:t>
            </a:r>
            <a:r>
              <a:rPr lang="en-US" dirty="0"/>
              <a:t> National </a:t>
            </a:r>
            <a:r>
              <a:rPr lang="en-US" dirty="0" smtClean="0"/>
              <a:t>Presentation</a:t>
            </a:r>
            <a:endParaRPr lang="en-US" dirty="0"/>
          </a:p>
          <a:p>
            <a:pPr marL="571500" lvl="1"/>
            <a:r>
              <a:rPr lang="en-US" dirty="0" smtClean="0"/>
              <a:t>-Helping  </a:t>
            </a:r>
            <a:r>
              <a:rPr lang="en-US" dirty="0"/>
              <a:t>COT come up with a process that would </a:t>
            </a:r>
            <a:r>
              <a:rPr lang="en-US" dirty="0" smtClean="0"/>
              <a:t>streamline permitting</a:t>
            </a:r>
          </a:p>
          <a:p>
            <a:pPr marL="571500" lvl="1"/>
            <a:endParaRPr lang="en-US" dirty="0"/>
          </a:p>
          <a:p>
            <a:pPr marL="285750" indent="-171450">
              <a:buFont typeface="Wingdings" panose="05000000000000000000" pitchFamily="2" charset="2"/>
              <a:buChar char="q"/>
            </a:pPr>
            <a:r>
              <a:rPr lang="en-US" dirty="0"/>
              <a:t>Connectedness in the </a:t>
            </a:r>
            <a:r>
              <a:rPr lang="en-US" dirty="0" smtClean="0"/>
              <a:t>community</a:t>
            </a:r>
          </a:p>
          <a:p>
            <a:pPr marL="114300"/>
            <a:r>
              <a:rPr lang="en-US" dirty="0"/>
              <a:t>	</a:t>
            </a:r>
            <a:r>
              <a:rPr lang="en-US" dirty="0" smtClean="0"/>
              <a:t>-MPT- ELC- SAMI built in the zoo at Point Defiance</a:t>
            </a:r>
          </a:p>
          <a:p>
            <a:pPr marL="114300" indent="0">
              <a:buNone/>
            </a:pPr>
            <a:r>
              <a:rPr lang="en-US" dirty="0"/>
              <a:t>	</a:t>
            </a:r>
            <a:r>
              <a:rPr lang="en-US" dirty="0" smtClean="0"/>
              <a:t>-MPT- ESCC- Being built on  TPS First Creek Middle School Campus</a:t>
            </a:r>
            <a:endParaRPr lang="en-US" dirty="0"/>
          </a:p>
          <a:p>
            <a:pPr marL="114300" indent="0">
              <a:buNone/>
            </a:pPr>
            <a:r>
              <a:rPr lang="en-US" dirty="0"/>
              <a:t>	-</a:t>
            </a:r>
            <a:r>
              <a:rPr lang="en-US" dirty="0" smtClean="0"/>
              <a:t>COT- Coordinating with them to improve </a:t>
            </a:r>
            <a:r>
              <a:rPr lang="en-US" dirty="0" err="1" smtClean="0"/>
              <a:t>offsites</a:t>
            </a:r>
            <a:r>
              <a:rPr lang="en-US" dirty="0" smtClean="0"/>
              <a:t> with Proposition 3 	funding</a:t>
            </a:r>
          </a:p>
          <a:p>
            <a:pPr marL="114300" indent="0">
              <a:buNone/>
            </a:pPr>
            <a:endParaRPr lang="en-US" dirty="0" smtClean="0"/>
          </a:p>
          <a:p>
            <a:pPr marL="285750" indent="-171450">
              <a:buFont typeface="Wingdings" panose="05000000000000000000" pitchFamily="2" charset="2"/>
              <a:buChar char="q"/>
            </a:pPr>
            <a:r>
              <a:rPr lang="en-US" dirty="0" smtClean="0"/>
              <a:t>Professional Associations </a:t>
            </a:r>
            <a:r>
              <a:rPr lang="en-US" dirty="0"/>
              <a:t>	</a:t>
            </a:r>
          </a:p>
          <a:p>
            <a:pPr marL="114300" indent="0">
              <a:buNone/>
            </a:pPr>
            <a:r>
              <a:rPr lang="en-US" dirty="0" smtClean="0"/>
              <a:t>	A4LE</a:t>
            </a:r>
          </a:p>
          <a:p>
            <a:pPr marL="114300" indent="0">
              <a:buNone/>
            </a:pPr>
            <a:endParaRPr lang="en-US" dirty="0"/>
          </a:p>
          <a:p>
            <a:pPr marL="285750" indent="-171450">
              <a:buFont typeface="Wingdings" panose="05000000000000000000" pitchFamily="2" charset="2"/>
              <a:buChar char="q"/>
            </a:pPr>
            <a:r>
              <a:rPr lang="en-US" dirty="0" smtClean="0"/>
              <a:t>Strategic </a:t>
            </a:r>
            <a:r>
              <a:rPr lang="en-US" dirty="0"/>
              <a:t>Goals </a:t>
            </a:r>
            <a:r>
              <a:rPr lang="en-US" dirty="0" smtClean="0"/>
              <a:t>(Safety, Early Learning, Academic Excellence, Partnerships)</a:t>
            </a:r>
          </a:p>
          <a:p>
            <a:pPr marL="571500" lvl="1"/>
            <a:r>
              <a:rPr lang="en-US" dirty="0"/>
              <a:t>-</a:t>
            </a:r>
            <a:r>
              <a:rPr lang="en-US" dirty="0" smtClean="0"/>
              <a:t>Played out in our construction</a:t>
            </a:r>
          </a:p>
          <a:p>
            <a:pPr marL="571500" lvl="1"/>
            <a:r>
              <a:rPr lang="en-US" dirty="0" smtClean="0"/>
              <a:t>-Interdepartmental collaboration</a:t>
            </a:r>
            <a:endParaRPr lang="en-US" dirty="0"/>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38</a:t>
            </a:fld>
            <a:endParaRPr lang="en-US"/>
          </a:p>
        </p:txBody>
      </p:sp>
    </p:spTree>
    <p:extLst>
      <p:ext uri="{BB962C8B-B14F-4D97-AF65-F5344CB8AC3E}">
        <p14:creationId xmlns:p14="http://schemas.microsoft.com/office/powerpoint/2010/main" val="1941857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39</a:t>
            </a:fld>
            <a:endParaRPr lang="en-US"/>
          </a:p>
        </p:txBody>
      </p:sp>
    </p:spTree>
    <p:extLst>
      <p:ext uri="{BB962C8B-B14F-4D97-AF65-F5344CB8AC3E}">
        <p14:creationId xmlns:p14="http://schemas.microsoft.com/office/powerpoint/2010/main" val="259606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4</a:t>
            </a:fld>
            <a:endParaRPr lang="en-US"/>
          </a:p>
        </p:txBody>
      </p:sp>
    </p:spTree>
    <p:extLst>
      <p:ext uri="{BB962C8B-B14F-4D97-AF65-F5344CB8AC3E}">
        <p14:creationId xmlns:p14="http://schemas.microsoft.com/office/powerpoint/2010/main" val="26262959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40</a:t>
            </a:fld>
            <a:endParaRPr lang="en-US"/>
          </a:p>
        </p:txBody>
      </p:sp>
    </p:spTree>
    <p:extLst>
      <p:ext uri="{BB962C8B-B14F-4D97-AF65-F5344CB8AC3E}">
        <p14:creationId xmlns:p14="http://schemas.microsoft.com/office/powerpoint/2010/main" val="5706180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41</a:t>
            </a:fld>
            <a:endParaRPr lang="en-US"/>
          </a:p>
        </p:txBody>
      </p:sp>
    </p:spTree>
    <p:extLst>
      <p:ext uri="{BB962C8B-B14F-4D97-AF65-F5344CB8AC3E}">
        <p14:creationId xmlns:p14="http://schemas.microsoft.com/office/powerpoint/2010/main" val="2642598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42</a:t>
            </a:fld>
            <a:endParaRPr lang="en-US"/>
          </a:p>
        </p:txBody>
      </p:sp>
    </p:spTree>
    <p:extLst>
      <p:ext uri="{BB962C8B-B14F-4D97-AF65-F5344CB8AC3E}">
        <p14:creationId xmlns:p14="http://schemas.microsoft.com/office/powerpoint/2010/main" val="9512444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Competency</a:t>
            </a:r>
          </a:p>
          <a:p>
            <a:r>
              <a:rPr lang="en-US" dirty="0"/>
              <a:t>As </a:t>
            </a:r>
            <a:r>
              <a:rPr lang="en-US" dirty="0" smtClean="0"/>
              <a:t>the 4th </a:t>
            </a:r>
            <a:r>
              <a:rPr lang="en-US" dirty="0"/>
              <a:t>largest and one of the fastest growing school districts in Washington, Tacoma Public Schools has proven itself to be a competent, successful public builder well prepared to use GC/CM delivery in accordance with all applicable statutes.</a:t>
            </a:r>
          </a:p>
          <a:p>
            <a:endParaRPr lang="en-US" dirty="0"/>
          </a:p>
          <a:p>
            <a:r>
              <a:rPr lang="en-US" b="1" u="sng" dirty="0"/>
              <a:t>History</a:t>
            </a:r>
          </a:p>
          <a:p>
            <a:r>
              <a:rPr lang="en-US" dirty="0"/>
              <a:t>With a five (5) GC/CM project history, 4 complete and one in design, TPS has the experience required to utilize the GC/CM delivery method when applicable. The referenced GC/CM projects were primarily historic modernizations of size and significance and difficulty.  All were completed on time and on or under budget.</a:t>
            </a:r>
          </a:p>
          <a:p>
            <a:endParaRPr lang="en-US" dirty="0"/>
          </a:p>
          <a:p>
            <a:r>
              <a:rPr lang="en-US" b="1" u="sng" dirty="0"/>
              <a:t>Experience</a:t>
            </a:r>
          </a:p>
          <a:p>
            <a:r>
              <a:rPr lang="en-US" dirty="0"/>
              <a:t>Currently contracted with Parametrix, one of Washington’s experienced GC/CM project leadership teams, the District is ideally positioned to select GC/CM delivery when appropriate and execute future GC/CM projects successfully on time, on budget, and compliant with the requirements of RCW 39.10. Staff experience is comprised of primarily internal employees (5) and augmented with consultant staff members (2), all co-located at the District Planning and Construction offices.</a:t>
            </a:r>
          </a:p>
          <a:p>
            <a:endParaRPr lang="en-US" dirty="0"/>
          </a:p>
          <a:p>
            <a:r>
              <a:rPr lang="en-US" b="1" u="sng" dirty="0"/>
              <a:t>Audit</a:t>
            </a:r>
          </a:p>
          <a:p>
            <a:r>
              <a:rPr lang="en-US" dirty="0"/>
              <a:t>The District has received no audit findings on any projects previously identified.</a:t>
            </a:r>
          </a:p>
          <a:p>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43</a:t>
            </a:fld>
            <a:endParaRPr lang="en-US"/>
          </a:p>
        </p:txBody>
      </p:sp>
    </p:spTree>
    <p:extLst>
      <p:ext uri="{BB962C8B-B14F-4D97-AF65-F5344CB8AC3E}">
        <p14:creationId xmlns:p14="http://schemas.microsoft.com/office/powerpoint/2010/main" val="358121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44</a:t>
            </a:fld>
            <a:endParaRPr lang="en-US"/>
          </a:p>
        </p:txBody>
      </p:sp>
    </p:spTree>
    <p:extLst>
      <p:ext uri="{BB962C8B-B14F-4D97-AF65-F5344CB8AC3E}">
        <p14:creationId xmlns:p14="http://schemas.microsoft.com/office/powerpoint/2010/main" val="4104803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5</a:t>
            </a:fld>
            <a:endParaRPr lang="en-US"/>
          </a:p>
        </p:txBody>
      </p:sp>
    </p:spTree>
    <p:extLst>
      <p:ext uri="{BB962C8B-B14F-4D97-AF65-F5344CB8AC3E}">
        <p14:creationId xmlns:p14="http://schemas.microsoft.com/office/powerpoint/2010/main" val="327527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6</a:t>
            </a:fld>
            <a:endParaRPr lang="en-US"/>
          </a:p>
        </p:txBody>
      </p:sp>
    </p:spTree>
    <p:extLst>
      <p:ext uri="{BB962C8B-B14F-4D97-AF65-F5344CB8AC3E}">
        <p14:creationId xmlns:p14="http://schemas.microsoft.com/office/powerpoint/2010/main" val="126392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7</a:t>
            </a:fld>
            <a:endParaRPr lang="en-US"/>
          </a:p>
        </p:txBody>
      </p:sp>
    </p:spTree>
    <p:extLst>
      <p:ext uri="{BB962C8B-B14F-4D97-AF65-F5344CB8AC3E}">
        <p14:creationId xmlns:p14="http://schemas.microsoft.com/office/powerpoint/2010/main" val="3507125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E56F321-8004-430C-A3D5-D881F1EA66E9}" type="slidenum">
              <a:rPr lang="en-US" smtClean="0"/>
              <a:t>8</a:t>
            </a:fld>
            <a:endParaRPr lang="en-US"/>
          </a:p>
        </p:txBody>
      </p:sp>
    </p:spTree>
    <p:extLst>
      <p:ext uri="{BB962C8B-B14F-4D97-AF65-F5344CB8AC3E}">
        <p14:creationId xmlns:p14="http://schemas.microsoft.com/office/powerpoint/2010/main" val="2468770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TPS is about Innovation:</a:t>
            </a:r>
          </a:p>
          <a:p>
            <a:endParaRPr lang="en-US" dirty="0"/>
          </a:p>
          <a:p>
            <a:r>
              <a:rPr lang="en-US" dirty="0" smtClean="0"/>
              <a:t>Teaching and Learning</a:t>
            </a:r>
          </a:p>
          <a:p>
            <a:r>
              <a:rPr lang="en-US" dirty="0"/>
              <a:t> </a:t>
            </a:r>
            <a:r>
              <a:rPr lang="en-US" dirty="0" smtClean="0"/>
              <a:t>OR</a:t>
            </a:r>
          </a:p>
          <a:p>
            <a:r>
              <a:rPr lang="en-US" dirty="0" smtClean="0"/>
              <a:t>Alternative Delivery</a:t>
            </a:r>
            <a:endParaRPr lang="en-US" dirty="0"/>
          </a:p>
        </p:txBody>
      </p:sp>
      <p:sp>
        <p:nvSpPr>
          <p:cNvPr id="4" name="Slide Number Placeholder 3"/>
          <p:cNvSpPr>
            <a:spLocks noGrp="1"/>
          </p:cNvSpPr>
          <p:nvPr>
            <p:ph type="sldNum" sz="quarter" idx="10"/>
          </p:nvPr>
        </p:nvSpPr>
        <p:spPr/>
        <p:txBody>
          <a:bodyPr/>
          <a:lstStyle/>
          <a:p>
            <a:fld id="{1E56F321-8004-430C-A3D5-D881F1EA66E9}" type="slidenum">
              <a:rPr lang="en-US" smtClean="0"/>
              <a:t>9</a:t>
            </a:fld>
            <a:endParaRPr lang="en-US"/>
          </a:p>
        </p:txBody>
      </p:sp>
    </p:spTree>
    <p:extLst>
      <p:ext uri="{BB962C8B-B14F-4D97-AF65-F5344CB8AC3E}">
        <p14:creationId xmlns:p14="http://schemas.microsoft.com/office/powerpoint/2010/main" val="1320439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366C0D8-AE11-4882-8726-CB4184BAFA49}"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6C0D8-AE11-4882-8726-CB4184BAFA49}"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6C0D8-AE11-4882-8726-CB4184BAFA49}"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66C0D8-AE11-4882-8726-CB4184BAFA49}"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66C0D8-AE11-4882-8726-CB4184BAFA49}" type="datetimeFigureOut">
              <a:rPr lang="en-US" smtClean="0"/>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66C0D8-AE11-4882-8726-CB4184BAFA49}"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366C0D8-AE11-4882-8726-CB4184BAFA49}" type="datetimeFigureOut">
              <a:rPr lang="en-US" smtClean="0"/>
              <a:t>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366C0D8-AE11-4882-8726-CB4184BAFA49}" type="datetimeFigureOut">
              <a:rPr lang="en-US" smtClean="0"/>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66C0D8-AE11-4882-8726-CB4184BAFA49}" type="datetimeFigureOut">
              <a:rPr lang="en-US" smtClean="0"/>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8B61A2-6DF4-46F6-B57D-F774B42E49E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66C0D8-AE11-4882-8726-CB4184BAFA49}" type="datetimeFigureOut">
              <a:rPr lang="en-US" smtClean="0"/>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8B61A2-6DF4-46F6-B57D-F774B42E49EA}"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6366C0D8-AE11-4882-8726-CB4184BAFA49}" type="datetimeFigureOut">
              <a:rPr lang="en-US" smtClean="0"/>
              <a:t>12/1/2016</a:t>
            </a:fld>
            <a:endParaRPr lang="en-US"/>
          </a:p>
        </p:txBody>
      </p:sp>
      <p:sp>
        <p:nvSpPr>
          <p:cNvPr id="9" name="Slide Number Placeholder 8"/>
          <p:cNvSpPr>
            <a:spLocks noGrp="1"/>
          </p:cNvSpPr>
          <p:nvPr>
            <p:ph type="sldNum" sz="quarter" idx="11"/>
          </p:nvPr>
        </p:nvSpPr>
        <p:spPr/>
        <p:txBody>
          <a:bodyPr/>
          <a:lstStyle/>
          <a:p>
            <a:fld id="{ED8B61A2-6DF4-46F6-B57D-F774B42E49EA}"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D8B61A2-6DF4-46F6-B57D-F774B42E49EA}" type="slidenum">
              <a:rPr lang="en-US" smtClean="0"/>
              <a:t>‹#›</a:t>
            </a:fld>
            <a:endParaRPr lang="en-US"/>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6366C0D8-AE11-4882-8726-CB4184BAFA49}" type="datetimeFigureOut">
              <a:rPr lang="en-US" smtClean="0"/>
              <a:t>12/1/2016</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4.jpeg"/><Relationship Id="rId11" Type="http://schemas.openxmlformats.org/officeDocument/2006/relationships/image" Target="../media/image29.pn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2.emf"/><Relationship Id="rId4" Type="http://schemas.openxmlformats.org/officeDocument/2006/relationships/package" Target="../embeddings/Microsoft_Word_Document1.docx"/></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5.emf"/><Relationship Id="rId4" Type="http://schemas.openxmlformats.org/officeDocument/2006/relationships/oleObject" Target="../embeddings/oleObject1.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2346432"/>
            <a:ext cx="7543800" cy="1367578"/>
          </a:xfrm>
        </p:spPr>
        <p:txBody>
          <a:bodyPr>
            <a:noAutofit/>
          </a:bodyPr>
          <a:lstStyle/>
          <a:p>
            <a:pPr algn="ctr"/>
            <a:r>
              <a:rPr lang="en-US" sz="4400" dirty="0" smtClean="0">
                <a:latin typeface="+mn-lt"/>
              </a:rPr>
              <a:t>Application for Certification of a Public Body</a:t>
            </a:r>
            <a:endParaRPr lang="en-US" sz="4400" dirty="0">
              <a:latin typeface="+mn-lt"/>
            </a:endParaRPr>
          </a:p>
        </p:txBody>
      </p:sp>
      <p:sp>
        <p:nvSpPr>
          <p:cNvPr id="3" name="Subtitle 2"/>
          <p:cNvSpPr>
            <a:spLocks noGrp="1"/>
          </p:cNvSpPr>
          <p:nvPr>
            <p:ph type="subTitle" idx="1"/>
          </p:nvPr>
        </p:nvSpPr>
        <p:spPr>
          <a:xfrm>
            <a:off x="2057400" y="3998837"/>
            <a:ext cx="4762500" cy="1524000"/>
          </a:xfrm>
        </p:spPr>
        <p:txBody>
          <a:bodyPr>
            <a:normAutofit/>
          </a:bodyPr>
          <a:lstStyle/>
          <a:p>
            <a:pPr algn="ctr"/>
            <a:r>
              <a:rPr lang="en-US" sz="2000" dirty="0" err="1" smtClean="0"/>
              <a:t>RCW</a:t>
            </a:r>
            <a:r>
              <a:rPr lang="en-US" sz="2000" dirty="0" smtClean="0"/>
              <a:t> 39.10 Alternative Public Works Contracting – GC/CM</a:t>
            </a:r>
          </a:p>
          <a:p>
            <a:pPr algn="ctr"/>
            <a:endParaRPr lang="en-US" sz="800" dirty="0" smtClean="0"/>
          </a:p>
          <a:p>
            <a:pPr algn="ctr"/>
            <a:r>
              <a:rPr lang="en-US" b="1" dirty="0" smtClean="0"/>
              <a:t>December 1, 2016</a:t>
            </a:r>
            <a:endParaRPr lang="en-US" b="1" dirty="0"/>
          </a:p>
          <a:p>
            <a:pPr algn="ctr"/>
            <a:endParaRPr lang="en-US" sz="20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717" y="5776402"/>
            <a:ext cx="4319166" cy="54846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81000"/>
            <a:ext cx="3628144" cy="1524000"/>
          </a:xfrm>
          <a:prstGeom prst="rect">
            <a:avLst/>
          </a:prstGeom>
        </p:spPr>
      </p:pic>
    </p:spTree>
    <p:extLst>
      <p:ext uri="{BB962C8B-B14F-4D97-AF65-F5344CB8AC3E}">
        <p14:creationId xmlns:p14="http://schemas.microsoft.com/office/powerpoint/2010/main" val="532091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2719387"/>
            <a:ext cx="7620000" cy="1143000"/>
          </a:xfrm>
        </p:spPr>
        <p:txBody>
          <a:bodyPr/>
          <a:lstStyle/>
          <a:p>
            <a:pPr algn="ctr"/>
            <a:r>
              <a:rPr lang="en-US" sz="4400" dirty="0" smtClean="0"/>
              <a:t>Capital Project History</a:t>
            </a:r>
            <a:endParaRPr lang="en-US" sz="44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8506"/>
          <a:stretch/>
        </p:blipFill>
        <p:spPr>
          <a:xfrm>
            <a:off x="3116093" y="1981200"/>
            <a:ext cx="2226013" cy="762000"/>
          </a:xfrm>
          <a:prstGeom prst="rect">
            <a:avLst/>
          </a:prstGeom>
        </p:spPr>
      </p:pic>
    </p:spTree>
    <p:extLst>
      <p:ext uri="{BB962C8B-B14F-4D97-AF65-F5344CB8AC3E}">
        <p14:creationId xmlns:p14="http://schemas.microsoft.com/office/powerpoint/2010/main" val="35384812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Tacoma Public Schools:  1983</a:t>
            </a:r>
            <a:endParaRPr lang="en-US" dirty="0"/>
          </a:p>
        </p:txBody>
      </p:sp>
      <p:sp>
        <p:nvSpPr>
          <p:cNvPr id="3" name="Content Placeholder 2"/>
          <p:cNvSpPr>
            <a:spLocks noGrp="1"/>
          </p:cNvSpPr>
          <p:nvPr>
            <p:ph idx="1"/>
          </p:nvPr>
        </p:nvSpPr>
        <p:spPr>
          <a:xfrm>
            <a:off x="457200" y="1600200"/>
            <a:ext cx="7848600" cy="4800600"/>
          </a:xfrm>
        </p:spPr>
        <p:txBody>
          <a:bodyPr/>
          <a:lstStyle/>
          <a:p>
            <a:r>
              <a:rPr lang="en-US" dirty="0" err="1" smtClean="0">
                <a:solidFill>
                  <a:schemeClr val="tx2"/>
                </a:solidFill>
              </a:rPr>
              <a:t>TPS</a:t>
            </a:r>
            <a:r>
              <a:rPr lang="en-US" dirty="0" smtClean="0">
                <a:solidFill>
                  <a:schemeClr val="tx2"/>
                </a:solidFill>
              </a:rPr>
              <a:t> Leadership took an aggressive and deliberate stand on improving our educational facilities</a:t>
            </a:r>
          </a:p>
          <a:p>
            <a:r>
              <a:rPr lang="en-US" dirty="0" smtClean="0">
                <a:solidFill>
                  <a:schemeClr val="tx2"/>
                </a:solidFill>
              </a:rPr>
              <a:t>Called it:  “The 30 Year Plan”</a:t>
            </a:r>
          </a:p>
          <a:p>
            <a:r>
              <a:rPr lang="en-US" dirty="0" smtClean="0">
                <a:solidFill>
                  <a:schemeClr val="tx2"/>
                </a:solidFill>
              </a:rPr>
              <a:t>Goal: Improve the entire inventory of building assets within the District</a:t>
            </a:r>
          </a:p>
          <a:p>
            <a:r>
              <a:rPr lang="en-US" dirty="0" smtClean="0">
                <a:solidFill>
                  <a:schemeClr val="tx2"/>
                </a:solidFill>
              </a:rPr>
              <a:t>Started with a 1984 capital bond issue</a:t>
            </a:r>
          </a:p>
          <a:p>
            <a:r>
              <a:rPr lang="en-US" dirty="0" smtClean="0">
                <a:solidFill>
                  <a:schemeClr val="tx2"/>
                </a:solidFill>
              </a:rPr>
              <a:t>Followed by six capital levies between 1988 and 1997</a:t>
            </a:r>
          </a:p>
          <a:p>
            <a:r>
              <a:rPr lang="en-US" dirty="0" smtClean="0">
                <a:solidFill>
                  <a:schemeClr val="tx2"/>
                </a:solidFill>
              </a:rPr>
              <a:t>Aggregate value of $299 M</a:t>
            </a:r>
          </a:p>
          <a:p>
            <a:endParaRPr lang="en-US" dirty="0" smtClean="0"/>
          </a:p>
          <a:p>
            <a:pPr marL="114300" indent="0">
              <a:buNone/>
            </a:pPr>
            <a:r>
              <a:rPr lang="en-US" b="1" dirty="0" smtClean="0">
                <a:solidFill>
                  <a:srgbClr val="C00000"/>
                </a:solidFill>
              </a:rPr>
              <a:t>Just the beginning</a:t>
            </a:r>
          </a:p>
          <a:p>
            <a:endParaRPr lang="en-US" dirty="0"/>
          </a:p>
          <a:p>
            <a:endParaRPr lang="en-US" dirty="0"/>
          </a:p>
        </p:txBody>
      </p:sp>
    </p:spTree>
    <p:extLst>
      <p:ext uri="{BB962C8B-B14F-4D97-AF65-F5344CB8AC3E}">
        <p14:creationId xmlns:p14="http://schemas.microsoft.com/office/powerpoint/2010/main" val="3029246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Tacoma Public Schools: 2001</a:t>
            </a:r>
            <a:endParaRPr lang="en-US" dirty="0"/>
          </a:p>
        </p:txBody>
      </p:sp>
      <p:sp>
        <p:nvSpPr>
          <p:cNvPr id="3" name="Content Placeholder 2"/>
          <p:cNvSpPr>
            <a:spLocks noGrp="1"/>
          </p:cNvSpPr>
          <p:nvPr>
            <p:ph idx="1"/>
          </p:nvPr>
        </p:nvSpPr>
        <p:spPr/>
        <p:txBody>
          <a:bodyPr>
            <a:normAutofit/>
          </a:bodyPr>
          <a:lstStyle/>
          <a:p>
            <a:r>
              <a:rPr lang="en-US" dirty="0" smtClean="0">
                <a:solidFill>
                  <a:schemeClr val="tx2"/>
                </a:solidFill>
              </a:rPr>
              <a:t>Tacoma approved a $450 M capital bond issue</a:t>
            </a:r>
          </a:p>
          <a:p>
            <a:r>
              <a:rPr lang="en-US" dirty="0" smtClean="0">
                <a:solidFill>
                  <a:schemeClr val="tx2"/>
                </a:solidFill>
              </a:rPr>
              <a:t>Comprised of 19 major capital projects</a:t>
            </a:r>
          </a:p>
          <a:p>
            <a:r>
              <a:rPr lang="en-US" dirty="0" smtClean="0">
                <a:solidFill>
                  <a:schemeClr val="tx2"/>
                </a:solidFill>
              </a:rPr>
              <a:t>Included two GC/CM projects:</a:t>
            </a:r>
          </a:p>
          <a:p>
            <a:pPr marL="114300" indent="0">
              <a:buNone/>
            </a:pPr>
            <a:r>
              <a:rPr lang="en-US" dirty="0">
                <a:solidFill>
                  <a:schemeClr val="tx2"/>
                </a:solidFill>
              </a:rPr>
              <a:t>	</a:t>
            </a:r>
            <a:r>
              <a:rPr lang="en-US" dirty="0" smtClean="0">
                <a:solidFill>
                  <a:schemeClr val="tx2"/>
                </a:solidFill>
              </a:rPr>
              <a:t>(1) Stadium High School (</a:t>
            </a:r>
            <a:r>
              <a:rPr lang="en-US" dirty="0" err="1" smtClean="0">
                <a:solidFill>
                  <a:schemeClr val="tx2"/>
                </a:solidFill>
              </a:rPr>
              <a:t>SHS</a:t>
            </a:r>
            <a:r>
              <a:rPr lang="en-US" dirty="0" smtClean="0">
                <a:solidFill>
                  <a:schemeClr val="tx2"/>
                </a:solidFill>
              </a:rPr>
              <a:t>)</a:t>
            </a:r>
          </a:p>
          <a:p>
            <a:pPr marL="114300" indent="0">
              <a:buNone/>
            </a:pPr>
            <a:r>
              <a:rPr lang="en-US" dirty="0">
                <a:solidFill>
                  <a:schemeClr val="tx2"/>
                </a:solidFill>
              </a:rPr>
              <a:t>	</a:t>
            </a:r>
            <a:endParaRPr lang="en-US" dirty="0" smtClean="0">
              <a:solidFill>
                <a:schemeClr val="tx2"/>
              </a:solidFill>
            </a:endParaRPr>
          </a:p>
          <a:p>
            <a:pPr marL="114300" indent="0">
              <a:buNone/>
            </a:pPr>
            <a:endParaRPr lang="en-US" dirty="0">
              <a:solidFill>
                <a:schemeClr val="tx2"/>
              </a:solidFill>
            </a:endParaRPr>
          </a:p>
          <a:p>
            <a:pPr marL="114300" indent="0">
              <a:buNone/>
            </a:pPr>
            <a:endParaRPr lang="en-US" dirty="0" smtClean="0">
              <a:solidFill>
                <a:schemeClr val="tx2"/>
              </a:solidFill>
            </a:endParaRPr>
          </a:p>
          <a:p>
            <a:pPr marL="114300" indent="0">
              <a:buNone/>
            </a:pPr>
            <a:r>
              <a:rPr lang="en-US" dirty="0">
                <a:solidFill>
                  <a:schemeClr val="tx2"/>
                </a:solidFill>
              </a:rPr>
              <a:t>	</a:t>
            </a:r>
            <a:r>
              <a:rPr lang="en-US" dirty="0" smtClean="0">
                <a:solidFill>
                  <a:schemeClr val="tx2"/>
                </a:solidFill>
              </a:rPr>
              <a:t>(2) Lincoln High Schools (LHS)</a:t>
            </a:r>
          </a:p>
          <a:p>
            <a:endParaRPr lang="en-US" dirty="0" smtClean="0">
              <a:solidFill>
                <a:schemeClr val="tx2"/>
              </a:solidFill>
            </a:endParaRPr>
          </a:p>
          <a:p>
            <a:r>
              <a:rPr lang="en-US" dirty="0" err="1" smtClean="0">
                <a:solidFill>
                  <a:schemeClr val="tx2"/>
                </a:solidFill>
              </a:rPr>
              <a:t>SHS</a:t>
            </a:r>
            <a:r>
              <a:rPr lang="en-US" dirty="0" smtClean="0">
                <a:solidFill>
                  <a:schemeClr val="tx2"/>
                </a:solidFill>
              </a:rPr>
              <a:t> was the District’s first GC/CM</a:t>
            </a:r>
          </a:p>
          <a:p>
            <a:pPr marL="114300" indent="0">
              <a:buNone/>
            </a:pPr>
            <a:r>
              <a:rPr lang="en-US" b="1" dirty="0" smtClean="0">
                <a:solidFill>
                  <a:srgbClr val="C00000"/>
                </a:solidFill>
              </a:rPr>
              <a:t>Successfully completed both projects</a:t>
            </a:r>
            <a:endParaRPr lang="en-US" b="1" dirty="0">
              <a:solidFill>
                <a:srgbClr val="C00000"/>
              </a:solidFill>
            </a:endParaRPr>
          </a:p>
        </p:txBody>
      </p:sp>
      <p:pic>
        <p:nvPicPr>
          <p:cNvPr id="4" name="Picture 3" descr="http://farm3.static.flickr.com/2196/2068469270_e090b54809.jpg"/>
          <p:cNvPicPr/>
          <p:nvPr/>
        </p:nvPicPr>
        <p:blipFill rotWithShape="1">
          <a:blip r:embed="rId3">
            <a:extLst>
              <a:ext uri="{28A0092B-C50C-407E-A947-70E740481C1C}">
                <a14:useLocalDpi xmlns:a14="http://schemas.microsoft.com/office/drawing/2010/main" val="0"/>
              </a:ext>
            </a:extLst>
          </a:blip>
          <a:srcRect l="2097" t="2655" r="1697" b="2655"/>
          <a:stretch/>
        </p:blipFill>
        <p:spPr bwMode="auto">
          <a:xfrm>
            <a:off x="5736677" y="2286000"/>
            <a:ext cx="2337954" cy="1595120"/>
          </a:xfrm>
          <a:prstGeom prst="rect">
            <a:avLst/>
          </a:prstGeom>
          <a:noFill/>
          <a:ln>
            <a:noFill/>
          </a:ln>
          <a:extLst>
            <a:ext uri="{53640926-AAD7-44D8-BBD7-CCE9431645EC}">
              <a14:shadowObscured xmlns:a14="http://schemas.microsoft.com/office/drawing/2010/main"/>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35765" y="4101355"/>
            <a:ext cx="2341435" cy="1613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09015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7620000" cy="1143000"/>
          </a:xfrm>
        </p:spPr>
        <p:txBody>
          <a:bodyPr/>
          <a:lstStyle/>
          <a:p>
            <a:r>
              <a:rPr lang="en-US" dirty="0" smtClean="0"/>
              <a:t>Tacoma Public Schools: 2013</a:t>
            </a:r>
            <a:endParaRPr lang="en-US" dirty="0"/>
          </a:p>
        </p:txBody>
      </p:sp>
      <p:sp>
        <p:nvSpPr>
          <p:cNvPr id="3" name="Content Placeholder 2"/>
          <p:cNvSpPr>
            <a:spLocks noGrp="1"/>
          </p:cNvSpPr>
          <p:nvPr>
            <p:ph idx="1"/>
          </p:nvPr>
        </p:nvSpPr>
        <p:spPr>
          <a:xfrm>
            <a:off x="304800" y="887055"/>
            <a:ext cx="7620000" cy="5659295"/>
          </a:xfrm>
        </p:spPr>
        <p:txBody>
          <a:bodyPr>
            <a:normAutofit lnSpcReduction="10000"/>
          </a:bodyPr>
          <a:lstStyle/>
          <a:p>
            <a:r>
              <a:rPr lang="en-US" dirty="0" smtClean="0">
                <a:solidFill>
                  <a:schemeClr val="tx2"/>
                </a:solidFill>
              </a:rPr>
              <a:t>Tacoma approved a $500 M capital bond issue</a:t>
            </a:r>
          </a:p>
          <a:p>
            <a:r>
              <a:rPr lang="en-US" dirty="0" smtClean="0">
                <a:solidFill>
                  <a:schemeClr val="tx2"/>
                </a:solidFill>
              </a:rPr>
              <a:t>Comprised of 14 total major capital projects</a:t>
            </a:r>
          </a:p>
          <a:p>
            <a:r>
              <a:rPr lang="en-US" dirty="0" smtClean="0">
                <a:solidFill>
                  <a:schemeClr val="tx2"/>
                </a:solidFill>
              </a:rPr>
              <a:t>Includes three (3) GC/CM major capital projects:</a:t>
            </a:r>
          </a:p>
          <a:p>
            <a:pPr marL="411480" lvl="1" indent="0">
              <a:buNone/>
            </a:pPr>
            <a:endParaRPr lang="en-US" dirty="0" smtClean="0">
              <a:solidFill>
                <a:schemeClr val="tx2"/>
              </a:solidFill>
            </a:endParaRPr>
          </a:p>
          <a:p>
            <a:pPr marL="411480" lvl="1" indent="0">
              <a:buNone/>
            </a:pPr>
            <a:endParaRPr lang="en-US" dirty="0">
              <a:solidFill>
                <a:schemeClr val="tx2"/>
              </a:solidFill>
            </a:endParaRPr>
          </a:p>
          <a:p>
            <a:pPr marL="411480" lvl="1" indent="0">
              <a:buNone/>
            </a:pPr>
            <a:r>
              <a:rPr lang="en-US" dirty="0" smtClean="0">
                <a:solidFill>
                  <a:schemeClr val="tx2"/>
                </a:solidFill>
              </a:rPr>
              <a:t>(</a:t>
            </a:r>
            <a:r>
              <a:rPr lang="en-US" dirty="0">
                <a:solidFill>
                  <a:schemeClr val="tx2"/>
                </a:solidFill>
              </a:rPr>
              <a:t>1) McCarver Elementary School (MES)</a:t>
            </a:r>
          </a:p>
          <a:p>
            <a:pPr marL="411480" lvl="1" indent="0">
              <a:buNone/>
            </a:pPr>
            <a:r>
              <a:rPr lang="en-US" dirty="0">
                <a:solidFill>
                  <a:schemeClr val="tx2"/>
                </a:solidFill>
              </a:rPr>
              <a:t>	</a:t>
            </a:r>
            <a:endParaRPr lang="en-US" dirty="0" smtClean="0">
              <a:solidFill>
                <a:schemeClr val="tx2"/>
              </a:solidFill>
            </a:endParaRPr>
          </a:p>
          <a:p>
            <a:pPr marL="411480" lvl="1" indent="0">
              <a:buNone/>
            </a:pPr>
            <a:endParaRPr lang="en-US" dirty="0">
              <a:solidFill>
                <a:schemeClr val="tx2"/>
              </a:solidFill>
            </a:endParaRPr>
          </a:p>
          <a:p>
            <a:pPr marL="411480" lvl="1" indent="0">
              <a:buNone/>
            </a:pPr>
            <a:endParaRPr lang="en-US" dirty="0" smtClean="0">
              <a:solidFill>
                <a:schemeClr val="tx2"/>
              </a:solidFill>
            </a:endParaRPr>
          </a:p>
          <a:p>
            <a:pPr marL="411480" lvl="1" indent="0">
              <a:buNone/>
            </a:pPr>
            <a:endParaRPr lang="en-US" dirty="0" smtClean="0">
              <a:solidFill>
                <a:schemeClr val="tx2"/>
              </a:solidFill>
            </a:endParaRPr>
          </a:p>
          <a:p>
            <a:pPr marL="411480" lvl="1" indent="0">
              <a:buNone/>
            </a:pPr>
            <a:r>
              <a:rPr lang="en-US" dirty="0" smtClean="0">
                <a:solidFill>
                  <a:schemeClr val="tx2"/>
                </a:solidFill>
              </a:rPr>
              <a:t>(</a:t>
            </a:r>
            <a:r>
              <a:rPr lang="en-US" dirty="0">
                <a:solidFill>
                  <a:schemeClr val="tx2"/>
                </a:solidFill>
              </a:rPr>
              <a:t>2) Stewart Middle School (SMS)</a:t>
            </a:r>
          </a:p>
          <a:p>
            <a:pPr marL="411480" lvl="1" indent="0">
              <a:buNone/>
            </a:pPr>
            <a:r>
              <a:rPr lang="en-US" dirty="0">
                <a:solidFill>
                  <a:schemeClr val="tx2"/>
                </a:solidFill>
              </a:rPr>
              <a:t>	</a:t>
            </a:r>
            <a:endParaRPr lang="en-US" dirty="0" smtClean="0">
              <a:solidFill>
                <a:schemeClr val="tx2"/>
              </a:solidFill>
            </a:endParaRPr>
          </a:p>
          <a:p>
            <a:pPr marL="411480" lvl="1" indent="0">
              <a:buNone/>
            </a:pPr>
            <a:endParaRPr lang="en-US" dirty="0">
              <a:solidFill>
                <a:schemeClr val="tx2"/>
              </a:solidFill>
            </a:endParaRPr>
          </a:p>
          <a:p>
            <a:pPr marL="411480" lvl="1" indent="0">
              <a:buNone/>
            </a:pPr>
            <a:endParaRPr lang="en-US" dirty="0" smtClean="0">
              <a:solidFill>
                <a:schemeClr val="tx2"/>
              </a:solidFill>
            </a:endParaRPr>
          </a:p>
          <a:p>
            <a:pPr marL="411480" lvl="1" indent="0">
              <a:buNone/>
            </a:pPr>
            <a:r>
              <a:rPr lang="en-US" dirty="0" smtClean="0">
                <a:solidFill>
                  <a:schemeClr val="tx2"/>
                </a:solidFill>
              </a:rPr>
              <a:t>(</a:t>
            </a:r>
            <a:r>
              <a:rPr lang="en-US" dirty="0">
                <a:solidFill>
                  <a:schemeClr val="tx2"/>
                </a:solidFill>
              </a:rPr>
              <a:t>3) Browns Point Elementary </a:t>
            </a:r>
            <a:endParaRPr lang="en-US" dirty="0" smtClean="0">
              <a:solidFill>
                <a:schemeClr val="tx2"/>
              </a:solidFill>
            </a:endParaRPr>
          </a:p>
          <a:p>
            <a:pPr marL="411480" lvl="1" indent="0">
              <a:buNone/>
            </a:pPr>
            <a:r>
              <a:rPr lang="en-US" dirty="0" smtClean="0">
                <a:solidFill>
                  <a:schemeClr val="tx2"/>
                </a:solidFill>
              </a:rPr>
              <a:t>School </a:t>
            </a:r>
            <a:r>
              <a:rPr lang="en-US" dirty="0">
                <a:solidFill>
                  <a:schemeClr val="tx2"/>
                </a:solidFill>
              </a:rPr>
              <a:t>(BPES)</a:t>
            </a:r>
          </a:p>
          <a:p>
            <a:endParaRPr lang="en-US" dirty="0" smtClean="0"/>
          </a:p>
        </p:txBody>
      </p:sp>
      <p:pic>
        <p:nvPicPr>
          <p:cNvPr id="5" name="Content Placeholder 5" descr="C:\Documents\Business\Active Clients and Projects\Tacoma Public Schools\2016\Agency Certification GCCM with PRC\Camera\McCarver\McCarver6.jpg"/>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2210308"/>
            <a:ext cx="2286000" cy="1409192"/>
          </a:xfrm>
          <a:prstGeom prst="rect">
            <a:avLst/>
          </a:prstGeom>
          <a:noFill/>
          <a:ln>
            <a:noFill/>
          </a:ln>
        </p:spPr>
      </p:pic>
      <p:pic>
        <p:nvPicPr>
          <p:cNvPr id="6" name="Picture 5" descr="C:\Documents\Business\Active Clients and Projects\Tacoma Public Schools\2016\Agency Certification GCCM with PRC\Camera\Stewart\Stewart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1600" y="3716703"/>
            <a:ext cx="2286000" cy="1410677"/>
          </a:xfrm>
          <a:prstGeom prst="rect">
            <a:avLst/>
          </a:prstGeom>
          <a:noFill/>
          <a:ln>
            <a:noFill/>
          </a:ln>
        </p:spPr>
      </p:pic>
      <p:pic>
        <p:nvPicPr>
          <p:cNvPr id="8" name="Picture 7"/>
          <p:cNvPicPr>
            <a:picLocks noChangeAspect="1"/>
          </p:cNvPicPr>
          <p:nvPr/>
        </p:nvPicPr>
        <p:blipFill>
          <a:blip r:embed="rId5"/>
          <a:stretch>
            <a:fillRect/>
          </a:stretch>
        </p:blipFill>
        <p:spPr>
          <a:xfrm>
            <a:off x="5181600" y="5190136"/>
            <a:ext cx="2286000" cy="1404815"/>
          </a:xfrm>
          <a:prstGeom prst="rect">
            <a:avLst/>
          </a:prstGeom>
          <a:effectLst>
            <a:innerShdw blurRad="114300">
              <a:prstClr val="black"/>
            </a:innerShdw>
          </a:effectLst>
        </p:spPr>
      </p:pic>
    </p:spTree>
    <p:extLst>
      <p:ext uri="{BB962C8B-B14F-4D97-AF65-F5344CB8AC3E}">
        <p14:creationId xmlns:p14="http://schemas.microsoft.com/office/powerpoint/2010/main" val="3181024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134" y="76200"/>
            <a:ext cx="7620000" cy="1143000"/>
          </a:xfrm>
        </p:spPr>
        <p:txBody>
          <a:bodyPr/>
          <a:lstStyle/>
          <a:p>
            <a:r>
              <a:rPr lang="en-US" sz="2800" dirty="0" err="1" smtClean="0"/>
              <a:t>TPS</a:t>
            </a:r>
            <a:r>
              <a:rPr lang="en-US" sz="2800" dirty="0" smtClean="0"/>
              <a:t> 2013 Capital Bond Program</a:t>
            </a:r>
            <a:endParaRPr lang="en-US" sz="2800"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8506"/>
          <a:stretch/>
        </p:blipFill>
        <p:spPr>
          <a:xfrm>
            <a:off x="7078940" y="6324600"/>
            <a:ext cx="1197326" cy="409864"/>
          </a:xfrm>
          <a:prstGeom prst="rect">
            <a:avLst/>
          </a:prstGeom>
        </p:spPr>
      </p:pic>
      <p:pic>
        <p:nvPicPr>
          <p:cNvPr id="7" name="Content Placeholder 4"/>
          <p:cNvPicPr>
            <a:picLocks noChangeAspect="1"/>
          </p:cNvPicPr>
          <p:nvPr/>
        </p:nvPicPr>
        <p:blipFill>
          <a:blip r:embed="rId4"/>
          <a:stretch>
            <a:fillRect/>
          </a:stretch>
        </p:blipFill>
        <p:spPr>
          <a:xfrm>
            <a:off x="258134" y="1371600"/>
            <a:ext cx="8011800" cy="4343400"/>
          </a:xfrm>
          <a:prstGeom prst="rect">
            <a:avLst/>
          </a:prstGeom>
        </p:spPr>
      </p:pic>
    </p:spTree>
    <p:extLst>
      <p:ext uri="{BB962C8B-B14F-4D97-AF65-F5344CB8AC3E}">
        <p14:creationId xmlns:p14="http://schemas.microsoft.com/office/powerpoint/2010/main" val="1428862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228599" y="304800"/>
            <a:ext cx="5866929" cy="685800"/>
          </a:xfrm>
        </p:spPr>
        <p:txBody>
          <a:bodyPr>
            <a:normAutofit/>
          </a:bodyPr>
          <a:lstStyle/>
          <a:p>
            <a:r>
              <a:rPr lang="en-US" sz="2700" dirty="0"/>
              <a:t>TPS Public Body Experience: 2001 - 2016</a:t>
            </a:r>
          </a:p>
        </p:txBody>
      </p:sp>
      <p:pic>
        <p:nvPicPr>
          <p:cNvPr id="4" name="Content Placeholder 3"/>
          <p:cNvPicPr>
            <a:picLocks noGrp="1" noChangeAspect="1"/>
          </p:cNvPicPr>
          <p:nvPr>
            <p:ph idx="1"/>
          </p:nvPr>
        </p:nvPicPr>
        <p:blipFill>
          <a:blip r:embed="rId3"/>
          <a:stretch>
            <a:fillRect/>
          </a:stretch>
        </p:blipFill>
        <p:spPr>
          <a:xfrm>
            <a:off x="228599" y="1295400"/>
            <a:ext cx="8012921" cy="4495800"/>
          </a:xfrm>
          <a:prstGeom prst="rect">
            <a:avLst/>
          </a:prstGeom>
        </p:spPr>
      </p:pic>
    </p:spTree>
    <p:extLst>
      <p:ext uri="{BB962C8B-B14F-4D97-AF65-F5344CB8AC3E}">
        <p14:creationId xmlns:p14="http://schemas.microsoft.com/office/powerpoint/2010/main" val="32787068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TPS Project Delivery Experience &amp; Qualifications</a:t>
            </a:r>
            <a:endParaRPr lang="en-US" sz="2800" dirty="0"/>
          </a:p>
        </p:txBody>
      </p:sp>
      <p:sp>
        <p:nvSpPr>
          <p:cNvPr id="3" name="Content Placeholder 2"/>
          <p:cNvSpPr>
            <a:spLocks noGrp="1"/>
          </p:cNvSpPr>
          <p:nvPr>
            <p:ph idx="1"/>
          </p:nvPr>
        </p:nvSpPr>
        <p:spPr/>
        <p:txBody>
          <a:bodyPr/>
          <a:lstStyle/>
          <a:p>
            <a:r>
              <a:rPr lang="en-US" dirty="0" smtClean="0">
                <a:solidFill>
                  <a:schemeClr val="tx2"/>
                </a:solidFill>
              </a:rPr>
              <a:t>Successfully passed </a:t>
            </a:r>
            <a:r>
              <a:rPr lang="en-US" b="1" dirty="0" smtClean="0">
                <a:solidFill>
                  <a:srgbClr val="0070C0"/>
                </a:solidFill>
              </a:rPr>
              <a:t>$1.3 B </a:t>
            </a:r>
            <a:r>
              <a:rPr lang="en-US" dirty="0" smtClean="0">
                <a:solidFill>
                  <a:schemeClr val="tx2"/>
                </a:solidFill>
              </a:rPr>
              <a:t>in Capital Improvement Funds</a:t>
            </a:r>
          </a:p>
          <a:p>
            <a:pPr lvl="1"/>
            <a:r>
              <a:rPr lang="en-US" dirty="0" smtClean="0">
                <a:solidFill>
                  <a:schemeClr val="tx2"/>
                </a:solidFill>
              </a:rPr>
              <a:t>$299 M between 1983 and 1997</a:t>
            </a:r>
          </a:p>
          <a:p>
            <a:pPr lvl="1"/>
            <a:r>
              <a:rPr lang="en-US" dirty="0" smtClean="0">
                <a:solidFill>
                  <a:schemeClr val="tx2"/>
                </a:solidFill>
              </a:rPr>
              <a:t>$450M in 2001</a:t>
            </a:r>
          </a:p>
          <a:p>
            <a:pPr lvl="1"/>
            <a:r>
              <a:rPr lang="en-US" dirty="0" smtClean="0">
                <a:solidFill>
                  <a:schemeClr val="tx2"/>
                </a:solidFill>
              </a:rPr>
              <a:t>$500M in 2013</a:t>
            </a:r>
          </a:p>
          <a:p>
            <a:endParaRPr lang="en-US" dirty="0" smtClean="0">
              <a:solidFill>
                <a:schemeClr val="tx2"/>
              </a:solidFill>
            </a:endParaRPr>
          </a:p>
          <a:p>
            <a:r>
              <a:rPr lang="en-US" dirty="0" smtClean="0">
                <a:solidFill>
                  <a:schemeClr val="tx2"/>
                </a:solidFill>
              </a:rPr>
              <a:t>Between 2001 and 2016 alone, funds used for Modernization, Replacement, and/or Building Additions to 37 public schools</a:t>
            </a:r>
          </a:p>
          <a:p>
            <a:pPr lvl="1"/>
            <a:r>
              <a:rPr lang="en-US" dirty="0" smtClean="0">
                <a:solidFill>
                  <a:schemeClr val="tx2"/>
                </a:solidFill>
              </a:rPr>
              <a:t>24 projects complete</a:t>
            </a:r>
          </a:p>
          <a:p>
            <a:pPr lvl="1"/>
            <a:r>
              <a:rPr lang="en-US" dirty="0">
                <a:solidFill>
                  <a:schemeClr val="tx2"/>
                </a:solidFill>
              </a:rPr>
              <a:t>5</a:t>
            </a:r>
            <a:r>
              <a:rPr lang="en-US" dirty="0" smtClean="0">
                <a:solidFill>
                  <a:schemeClr val="tx2"/>
                </a:solidFill>
              </a:rPr>
              <a:t> projects in construction (SMS, WHS, WIS,AES, ELC)</a:t>
            </a:r>
          </a:p>
          <a:p>
            <a:pPr lvl="1"/>
            <a:r>
              <a:rPr lang="en-US" dirty="0">
                <a:solidFill>
                  <a:schemeClr val="tx2"/>
                </a:solidFill>
              </a:rPr>
              <a:t>5</a:t>
            </a:r>
            <a:r>
              <a:rPr lang="en-US" dirty="0" smtClean="0">
                <a:solidFill>
                  <a:schemeClr val="tx2"/>
                </a:solidFill>
              </a:rPr>
              <a:t> projects in design stages</a:t>
            </a:r>
          </a:p>
          <a:p>
            <a:pPr lvl="1"/>
            <a:r>
              <a:rPr lang="en-US" dirty="0" smtClean="0">
                <a:solidFill>
                  <a:schemeClr val="tx2"/>
                </a:solidFill>
              </a:rPr>
              <a:t>3 projects remaining to begin</a:t>
            </a:r>
          </a:p>
          <a:p>
            <a:pPr marL="342900" lvl="1" indent="0">
              <a:buNone/>
            </a:pPr>
            <a:endParaRPr lang="en-US" dirty="0" smtClean="0"/>
          </a:p>
          <a:p>
            <a:endParaRPr lang="en-US" dirty="0"/>
          </a:p>
        </p:txBody>
      </p:sp>
    </p:spTree>
    <p:extLst>
      <p:ext uri="{BB962C8B-B14F-4D97-AF65-F5344CB8AC3E}">
        <p14:creationId xmlns:p14="http://schemas.microsoft.com/office/powerpoint/2010/main" val="3742819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t>TPS Project Delivery Experience &amp; Qualifications</a:t>
            </a:r>
            <a:endParaRPr lang="en-US" sz="2800" dirty="0"/>
          </a:p>
        </p:txBody>
      </p:sp>
      <p:sp>
        <p:nvSpPr>
          <p:cNvPr id="3" name="Content Placeholder 2"/>
          <p:cNvSpPr>
            <a:spLocks noGrp="1"/>
          </p:cNvSpPr>
          <p:nvPr>
            <p:ph idx="1"/>
          </p:nvPr>
        </p:nvSpPr>
        <p:spPr/>
        <p:txBody>
          <a:bodyPr/>
          <a:lstStyle/>
          <a:p>
            <a:pPr marL="685800" lvl="1" indent="-342900"/>
            <a:endParaRPr lang="en-US" dirty="0" smtClean="0"/>
          </a:p>
          <a:p>
            <a:endParaRPr lang="en-US" dirty="0"/>
          </a:p>
        </p:txBody>
      </p:sp>
      <p:sp>
        <p:nvSpPr>
          <p:cNvPr id="4" name="Content Placeholder 2"/>
          <p:cNvSpPr txBox="1">
            <a:spLocks/>
          </p:cNvSpPr>
          <p:nvPr/>
        </p:nvSpPr>
        <p:spPr>
          <a:xfrm>
            <a:off x="571499" y="1676400"/>
            <a:ext cx="7391401" cy="4351338"/>
          </a:xfrm>
          <a:prstGeom prst="rect">
            <a:avLst/>
          </a:prstGeom>
        </p:spPr>
        <p:txBody>
          <a:bodyPr vert="horz" lIns="91440" tIns="45720" rIns="91440" bIns="45720" rtlCol="0">
            <a:normAutofit fontScale="925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dirty="0" smtClean="0">
                <a:solidFill>
                  <a:schemeClr val="tx2"/>
                </a:solidFill>
              </a:rPr>
              <a:t>TPS 4 successful GC/CM projects, including 2 in the last three years </a:t>
            </a:r>
          </a:p>
          <a:p>
            <a:pPr marL="114300" indent="0">
              <a:buNone/>
            </a:pPr>
            <a:endParaRPr lang="en-US" dirty="0">
              <a:solidFill>
                <a:schemeClr val="tx2"/>
              </a:solidFill>
            </a:endParaRPr>
          </a:p>
          <a:p>
            <a:r>
              <a:rPr lang="en-US" dirty="0" smtClean="0">
                <a:solidFill>
                  <a:schemeClr val="tx2"/>
                </a:solidFill>
              </a:rPr>
              <a:t>Since 2001, TPS has successfully delivered 24 large capital projects valued at approximately $859 million.</a:t>
            </a:r>
          </a:p>
          <a:p>
            <a:pPr marL="114300" indent="0">
              <a:buNone/>
            </a:pPr>
            <a:endParaRPr lang="en-US" dirty="0" smtClean="0">
              <a:solidFill>
                <a:schemeClr val="tx2"/>
              </a:solidFill>
            </a:endParaRPr>
          </a:p>
          <a:p>
            <a:r>
              <a:rPr lang="en-US" dirty="0" smtClean="0">
                <a:solidFill>
                  <a:schemeClr val="tx2"/>
                </a:solidFill>
              </a:rPr>
              <a:t>Augmenting and Enhancing the internal team – Since 1998 teaming with external consulting teams.</a:t>
            </a:r>
          </a:p>
          <a:p>
            <a:pPr marL="114300" indent="0">
              <a:buNone/>
            </a:pPr>
            <a:endParaRPr lang="en-US" dirty="0" smtClean="0">
              <a:solidFill>
                <a:schemeClr val="tx2"/>
              </a:solidFill>
            </a:endParaRPr>
          </a:p>
          <a:p>
            <a:r>
              <a:rPr lang="en-US" dirty="0" smtClean="0">
                <a:solidFill>
                  <a:schemeClr val="tx2"/>
                </a:solidFill>
              </a:rPr>
              <a:t>TPS has developed a robust internal staff and control systems to plan and execute the work, select the most appropriate delivery methods and apply GC/CM successfully.</a:t>
            </a:r>
            <a:endParaRPr lang="en-US" dirty="0">
              <a:solidFill>
                <a:schemeClr val="tx2"/>
              </a:solidFill>
            </a:endParaRPr>
          </a:p>
        </p:txBody>
      </p:sp>
    </p:spTree>
    <p:extLst>
      <p:ext uri="{BB962C8B-B14F-4D97-AF65-F5344CB8AC3E}">
        <p14:creationId xmlns:p14="http://schemas.microsoft.com/office/powerpoint/2010/main" val="15981825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Ability to Properly Plan</a:t>
            </a:r>
            <a:endParaRPr lang="en-US" sz="4000" dirty="0"/>
          </a:p>
        </p:txBody>
      </p:sp>
      <p:sp>
        <p:nvSpPr>
          <p:cNvPr id="4" name="Content Placeholder 2"/>
          <p:cNvSpPr>
            <a:spLocks noGrp="1"/>
          </p:cNvSpPr>
          <p:nvPr>
            <p:ph idx="1"/>
          </p:nvPr>
        </p:nvSpPr>
        <p:spPr/>
        <p:txBody>
          <a:bodyPr>
            <a:normAutofit/>
          </a:bodyPr>
          <a:lstStyle/>
          <a:p>
            <a:r>
              <a:rPr lang="en-US" dirty="0" smtClean="0">
                <a:solidFill>
                  <a:schemeClr val="tx2"/>
                </a:solidFill>
              </a:rPr>
              <a:t>Tacoma Public Schools is 3 years through a 7 Year </a:t>
            </a:r>
            <a:r>
              <a:rPr lang="en-US" dirty="0">
                <a:solidFill>
                  <a:schemeClr val="tx2"/>
                </a:solidFill>
              </a:rPr>
              <a:t>Capital Facilities Plan (CFP</a:t>
            </a:r>
            <a:r>
              <a:rPr lang="en-US" dirty="0" smtClean="0">
                <a:solidFill>
                  <a:schemeClr val="tx2"/>
                </a:solidFill>
              </a:rPr>
              <a:t>) funded through the bond passed in 2013</a:t>
            </a:r>
          </a:p>
          <a:p>
            <a:pPr marL="114300" indent="0">
              <a:buNone/>
            </a:pPr>
            <a:endParaRPr lang="en-US" dirty="0" smtClean="0">
              <a:solidFill>
                <a:schemeClr val="tx2"/>
              </a:solidFill>
            </a:endParaRPr>
          </a:p>
          <a:p>
            <a:r>
              <a:rPr lang="en-US" dirty="0">
                <a:solidFill>
                  <a:schemeClr val="tx2"/>
                </a:solidFill>
              </a:rPr>
              <a:t>The CFP, </a:t>
            </a:r>
            <a:r>
              <a:rPr lang="en-US" dirty="0" smtClean="0">
                <a:solidFill>
                  <a:schemeClr val="tx2"/>
                </a:solidFill>
              </a:rPr>
              <a:t>planning and budgeting tools are used </a:t>
            </a:r>
            <a:r>
              <a:rPr lang="en-US" dirty="0">
                <a:solidFill>
                  <a:schemeClr val="tx2"/>
                </a:solidFill>
              </a:rPr>
              <a:t>to develop strategies to meet the growing capital needs of the </a:t>
            </a:r>
            <a:r>
              <a:rPr lang="en-US" dirty="0" smtClean="0">
                <a:solidFill>
                  <a:schemeClr val="tx2"/>
                </a:solidFill>
              </a:rPr>
              <a:t>District, </a:t>
            </a:r>
            <a:r>
              <a:rPr lang="en-US" dirty="0">
                <a:solidFill>
                  <a:schemeClr val="tx2"/>
                </a:solidFill>
              </a:rPr>
              <a:t>including new and replacement schools and ongoing maintenance </a:t>
            </a:r>
            <a:r>
              <a:rPr lang="en-US" dirty="0" smtClean="0">
                <a:solidFill>
                  <a:schemeClr val="tx2"/>
                </a:solidFill>
              </a:rPr>
              <a:t>projects. </a:t>
            </a:r>
          </a:p>
          <a:p>
            <a:endParaRPr lang="en-US" dirty="0" smtClean="0">
              <a:solidFill>
                <a:schemeClr val="tx2"/>
              </a:solidFill>
            </a:endParaRPr>
          </a:p>
          <a:p>
            <a:r>
              <a:rPr lang="en-US" dirty="0" smtClean="0">
                <a:solidFill>
                  <a:schemeClr val="tx2"/>
                </a:solidFill>
              </a:rPr>
              <a:t>Building Condition Assessment and District </a:t>
            </a:r>
            <a:r>
              <a:rPr lang="en-US" dirty="0">
                <a:solidFill>
                  <a:schemeClr val="tx2"/>
                </a:solidFill>
              </a:rPr>
              <a:t>M</a:t>
            </a:r>
            <a:r>
              <a:rPr lang="en-US" dirty="0" smtClean="0">
                <a:solidFill>
                  <a:schemeClr val="tx2"/>
                </a:solidFill>
              </a:rPr>
              <a:t>aster Planning in support of the next major capital bond ( Feb 2019) now in progress.</a:t>
            </a:r>
          </a:p>
          <a:p>
            <a:endParaRPr lang="en-US" dirty="0">
              <a:solidFill>
                <a:schemeClr val="tx2"/>
              </a:solidFill>
            </a:endParaRPr>
          </a:p>
          <a:p>
            <a:endParaRPr lang="en-US" dirty="0"/>
          </a:p>
        </p:txBody>
      </p:sp>
    </p:spTree>
    <p:extLst>
      <p:ext uri="{BB962C8B-B14F-4D97-AF65-F5344CB8AC3E}">
        <p14:creationId xmlns:p14="http://schemas.microsoft.com/office/powerpoint/2010/main" val="3509746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smtClean="0"/>
              <a:t>GC/CM Experience </a:t>
            </a:r>
            <a:endParaRPr lang="en-US" sz="4800" dirty="0"/>
          </a:p>
        </p:txBody>
      </p:sp>
      <p:sp>
        <p:nvSpPr>
          <p:cNvPr id="17" name="Content Placeholder 16"/>
          <p:cNvSpPr>
            <a:spLocks noGrp="1"/>
          </p:cNvSpPr>
          <p:nvPr>
            <p:ph idx="1"/>
          </p:nvPr>
        </p:nvSpPr>
        <p:spPr/>
        <p:txBody>
          <a:bodyPr/>
          <a:lstStyle/>
          <a:p>
            <a:endParaRPr lang="en-US" dirty="0" smtClean="0"/>
          </a:p>
          <a:p>
            <a:r>
              <a:rPr lang="en-US" dirty="0" smtClean="0"/>
              <a:t>GC/CM Project History – 5:</a:t>
            </a:r>
          </a:p>
          <a:p>
            <a:pPr marL="114300" indent="0">
              <a:buNone/>
            </a:pPr>
            <a:r>
              <a:rPr lang="en-US" dirty="0"/>
              <a:t>	</a:t>
            </a:r>
            <a:r>
              <a:rPr lang="en-US" dirty="0" smtClean="0"/>
              <a:t>(1) Stadium High School</a:t>
            </a:r>
          </a:p>
          <a:p>
            <a:pPr marL="114300" indent="0">
              <a:buNone/>
            </a:pPr>
            <a:r>
              <a:rPr lang="en-US" dirty="0"/>
              <a:t>	</a:t>
            </a:r>
            <a:r>
              <a:rPr lang="en-US" dirty="0" smtClean="0"/>
              <a:t>(2) Lincoln High School</a:t>
            </a:r>
          </a:p>
          <a:p>
            <a:pPr marL="114300" indent="0">
              <a:buNone/>
            </a:pPr>
            <a:r>
              <a:rPr lang="en-US" dirty="0"/>
              <a:t>	</a:t>
            </a:r>
            <a:r>
              <a:rPr lang="en-US" dirty="0" smtClean="0"/>
              <a:t>(3) McCarver Elementary School</a:t>
            </a:r>
          </a:p>
          <a:p>
            <a:pPr marL="114300" indent="0">
              <a:buNone/>
            </a:pPr>
            <a:r>
              <a:rPr lang="en-US" dirty="0"/>
              <a:t>	</a:t>
            </a:r>
            <a:r>
              <a:rPr lang="en-US" dirty="0" smtClean="0"/>
              <a:t>(4) Stewart Middle School</a:t>
            </a:r>
          </a:p>
          <a:p>
            <a:pPr marL="114300" indent="0">
              <a:buNone/>
            </a:pPr>
            <a:r>
              <a:rPr lang="en-US" dirty="0"/>
              <a:t>	</a:t>
            </a:r>
            <a:r>
              <a:rPr lang="en-US" dirty="0" smtClean="0"/>
              <a:t>(5) Browns Point Elementary School</a:t>
            </a:r>
          </a:p>
          <a:p>
            <a:endParaRPr lang="en-US" dirty="0" smtClean="0"/>
          </a:p>
          <a:p>
            <a:r>
              <a:rPr lang="en-US" dirty="0" smtClean="0"/>
              <a:t>GC/CM Project Organization Chart</a:t>
            </a:r>
          </a:p>
          <a:p>
            <a:endParaRPr lang="en-US" dirty="0" smtClean="0"/>
          </a:p>
          <a:p>
            <a:r>
              <a:rPr lang="en-US" dirty="0" smtClean="0"/>
              <a:t>GC/CM Roles and Responsibilities</a:t>
            </a:r>
          </a:p>
          <a:p>
            <a:endParaRPr lang="en-US" dirty="0" smtClean="0"/>
          </a:p>
          <a:p>
            <a:endParaRPr lang="en-US" dirty="0" smtClean="0"/>
          </a:p>
          <a:p>
            <a:endParaRPr lang="en-US" dirty="0"/>
          </a:p>
        </p:txBody>
      </p:sp>
    </p:spTree>
    <p:extLst>
      <p:ext uri="{BB962C8B-B14F-4D97-AF65-F5344CB8AC3E}">
        <p14:creationId xmlns:p14="http://schemas.microsoft.com/office/powerpoint/2010/main" val="3485105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620000" cy="1143000"/>
          </a:xfrm>
        </p:spPr>
        <p:txBody>
          <a:bodyPr/>
          <a:lstStyle/>
          <a:p>
            <a:pPr algn="ctr"/>
            <a:r>
              <a:rPr lang="en-US" sz="4400" dirty="0" smtClean="0"/>
              <a:t>Agenda</a:t>
            </a:r>
            <a:endParaRPr lang="en-US" sz="4400" dirty="0"/>
          </a:p>
        </p:txBody>
      </p:sp>
      <p:sp>
        <p:nvSpPr>
          <p:cNvPr id="3" name="Content Placeholder 2"/>
          <p:cNvSpPr>
            <a:spLocks noGrp="1"/>
          </p:cNvSpPr>
          <p:nvPr>
            <p:ph idx="1"/>
          </p:nvPr>
        </p:nvSpPr>
        <p:spPr>
          <a:xfrm>
            <a:off x="76200" y="1376736"/>
            <a:ext cx="8283926" cy="5176463"/>
          </a:xfrm>
        </p:spPr>
        <p:txBody>
          <a:bodyPr>
            <a:normAutofit fontScale="85000" lnSpcReduction="20000"/>
          </a:bodyPr>
          <a:lstStyle/>
          <a:p>
            <a:r>
              <a:rPr lang="en-US" sz="2800" dirty="0" smtClean="0">
                <a:solidFill>
                  <a:schemeClr val="tx2"/>
                </a:solidFill>
              </a:rPr>
              <a:t>Agency Presenting Team</a:t>
            </a:r>
          </a:p>
          <a:p>
            <a:r>
              <a:rPr lang="en-US" sz="2800" dirty="0">
                <a:solidFill>
                  <a:schemeClr val="tx2"/>
                </a:solidFill>
              </a:rPr>
              <a:t>Tacoma Public </a:t>
            </a:r>
            <a:r>
              <a:rPr lang="en-US" sz="2800" dirty="0" smtClean="0">
                <a:solidFill>
                  <a:schemeClr val="tx2"/>
                </a:solidFill>
              </a:rPr>
              <a:t>Schools</a:t>
            </a:r>
          </a:p>
          <a:p>
            <a:r>
              <a:rPr lang="en-US" sz="2800" dirty="0" smtClean="0">
                <a:solidFill>
                  <a:schemeClr val="tx2"/>
                </a:solidFill>
              </a:rPr>
              <a:t>Agency Organization Chart</a:t>
            </a:r>
          </a:p>
          <a:p>
            <a:r>
              <a:rPr lang="en-US" sz="2800" dirty="0" smtClean="0">
                <a:solidFill>
                  <a:schemeClr val="tx2"/>
                </a:solidFill>
              </a:rPr>
              <a:t>Capital Planning &amp; Construction Org Chart</a:t>
            </a:r>
          </a:p>
          <a:p>
            <a:r>
              <a:rPr lang="en-US" sz="2800" dirty="0" smtClean="0">
                <a:solidFill>
                  <a:schemeClr val="tx2"/>
                </a:solidFill>
              </a:rPr>
              <a:t>Visioning Document</a:t>
            </a:r>
          </a:p>
          <a:p>
            <a:r>
              <a:rPr lang="en-US" sz="2800" dirty="0" smtClean="0">
                <a:solidFill>
                  <a:schemeClr val="tx2"/>
                </a:solidFill>
              </a:rPr>
              <a:t>Capital Project History</a:t>
            </a:r>
          </a:p>
          <a:p>
            <a:r>
              <a:rPr lang="en-US" sz="2800" dirty="0" smtClean="0">
                <a:solidFill>
                  <a:schemeClr val="tx2"/>
                </a:solidFill>
              </a:rPr>
              <a:t>GC/CM Experience</a:t>
            </a:r>
          </a:p>
          <a:p>
            <a:r>
              <a:rPr lang="en-US" sz="2800" dirty="0" smtClean="0">
                <a:solidFill>
                  <a:schemeClr val="tx2"/>
                </a:solidFill>
              </a:rPr>
              <a:t>GC/CM Lessons Learned</a:t>
            </a:r>
          </a:p>
          <a:p>
            <a:r>
              <a:rPr lang="en-US" sz="2800" dirty="0" smtClean="0">
                <a:solidFill>
                  <a:schemeClr val="tx2"/>
                </a:solidFill>
              </a:rPr>
              <a:t>Delivery Method Determination</a:t>
            </a:r>
          </a:p>
          <a:p>
            <a:r>
              <a:rPr lang="en-US" sz="2800" dirty="0" smtClean="0">
                <a:solidFill>
                  <a:schemeClr val="tx2"/>
                </a:solidFill>
              </a:rPr>
              <a:t>GC/CM Candidate Projects</a:t>
            </a:r>
          </a:p>
          <a:p>
            <a:r>
              <a:rPr lang="en-US" sz="2800" dirty="0" err="1" smtClean="0">
                <a:solidFill>
                  <a:schemeClr val="tx2"/>
                </a:solidFill>
              </a:rPr>
              <a:t>TPS</a:t>
            </a:r>
            <a:r>
              <a:rPr lang="en-US" sz="2800" dirty="0" smtClean="0">
                <a:solidFill>
                  <a:schemeClr val="tx2"/>
                </a:solidFill>
              </a:rPr>
              <a:t> as a Leader – Education and Development</a:t>
            </a:r>
          </a:p>
          <a:p>
            <a:r>
              <a:rPr lang="en-US" sz="2800" dirty="0" smtClean="0">
                <a:solidFill>
                  <a:schemeClr val="tx2"/>
                </a:solidFill>
              </a:rPr>
              <a:t>Business Equity – TPS Community Inclusion Commitment Plan</a:t>
            </a:r>
          </a:p>
          <a:p>
            <a:r>
              <a:rPr lang="en-US" sz="2800" dirty="0" smtClean="0">
                <a:solidFill>
                  <a:schemeClr val="tx2"/>
                </a:solidFill>
              </a:rPr>
              <a:t>Summary</a:t>
            </a:r>
          </a:p>
          <a:p>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18506"/>
          <a:stretch/>
        </p:blipFill>
        <p:spPr>
          <a:xfrm>
            <a:off x="7162800" y="6324600"/>
            <a:ext cx="1197326" cy="409864"/>
          </a:xfrm>
          <a:prstGeom prst="rect">
            <a:avLst/>
          </a:prstGeom>
        </p:spPr>
      </p:pic>
    </p:spTree>
    <p:extLst>
      <p:ext uri="{BB962C8B-B14F-4D97-AF65-F5344CB8AC3E}">
        <p14:creationId xmlns:p14="http://schemas.microsoft.com/office/powerpoint/2010/main" val="12536019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Stadium High School</a:t>
            </a:r>
            <a:br>
              <a:rPr lang="en-US" dirty="0" smtClean="0"/>
            </a:br>
            <a:r>
              <a:rPr lang="en-US" sz="2100" dirty="0"/>
              <a:t>Historic Modernization and &amp; Additions</a:t>
            </a:r>
            <a:endParaRPr lang="en-US" dirty="0"/>
          </a:p>
        </p:txBody>
      </p:sp>
      <p:sp>
        <p:nvSpPr>
          <p:cNvPr id="3" name="Content Placeholder 2"/>
          <p:cNvSpPr>
            <a:spLocks noGrp="1"/>
          </p:cNvSpPr>
          <p:nvPr>
            <p:ph idx="1"/>
          </p:nvPr>
        </p:nvSpPr>
        <p:spPr>
          <a:xfrm>
            <a:off x="457200" y="1867157"/>
            <a:ext cx="3774908" cy="3263504"/>
          </a:xfrm>
        </p:spPr>
        <p:txBody>
          <a:bodyPr/>
          <a:lstStyle/>
          <a:p>
            <a:r>
              <a:rPr lang="en-US" sz="1800" dirty="0"/>
              <a:t>Planned Start: 2004</a:t>
            </a:r>
          </a:p>
          <a:p>
            <a:r>
              <a:rPr lang="en-US" sz="1800" dirty="0"/>
              <a:t>Actual Start: 2004</a:t>
            </a:r>
          </a:p>
          <a:p>
            <a:endParaRPr lang="en-US" sz="1800" dirty="0"/>
          </a:p>
          <a:p>
            <a:r>
              <a:rPr lang="en-US" sz="1800" dirty="0"/>
              <a:t>Planned Finish: 2006</a:t>
            </a:r>
          </a:p>
          <a:p>
            <a:r>
              <a:rPr lang="en-US" sz="1800" dirty="0"/>
              <a:t>Actual Finish: 2006</a:t>
            </a:r>
          </a:p>
          <a:p>
            <a:endParaRPr lang="en-US" sz="1800" dirty="0"/>
          </a:p>
          <a:p>
            <a:r>
              <a:rPr lang="en-US" sz="1800" dirty="0"/>
              <a:t>Planned Budget: $108,000,000</a:t>
            </a:r>
          </a:p>
          <a:p>
            <a:r>
              <a:rPr lang="en-US" sz="1800" dirty="0"/>
              <a:t>Actual Budget: $107,967,536</a:t>
            </a:r>
          </a:p>
          <a:p>
            <a:r>
              <a:rPr lang="en-US" sz="1800" dirty="0"/>
              <a:t>Budget Variance: -0.03%</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856" y="2019557"/>
            <a:ext cx="4266744" cy="2704843"/>
          </a:xfrm>
          <a:prstGeom prst="rect">
            <a:avLst/>
          </a:prstGeom>
          <a:ln>
            <a:noFill/>
          </a:ln>
          <a:effectLst>
            <a:softEdge rad="112500"/>
          </a:effectLst>
        </p:spPr>
      </p:pic>
      <p:sp>
        <p:nvSpPr>
          <p:cNvPr id="5" name="Rectangle 4"/>
          <p:cNvSpPr/>
          <p:nvPr/>
        </p:nvSpPr>
        <p:spPr>
          <a:xfrm>
            <a:off x="609600" y="5486400"/>
            <a:ext cx="2468048" cy="369332"/>
          </a:xfrm>
          <a:prstGeom prst="rect">
            <a:avLst/>
          </a:prstGeom>
        </p:spPr>
        <p:txBody>
          <a:bodyPr wrap="none">
            <a:spAutoFit/>
          </a:bodyPr>
          <a:lstStyle/>
          <a:p>
            <a:r>
              <a:rPr lang="en-US" b="1" dirty="0" smtClean="0">
                <a:solidFill>
                  <a:srgbClr val="C00000"/>
                </a:solidFill>
              </a:rPr>
              <a:t>On time and on budget!</a:t>
            </a:r>
            <a:endParaRPr lang="en-US" dirty="0"/>
          </a:p>
        </p:txBody>
      </p:sp>
    </p:spTree>
    <p:extLst>
      <p:ext uri="{BB962C8B-B14F-4D97-AF65-F5344CB8AC3E}">
        <p14:creationId xmlns:p14="http://schemas.microsoft.com/office/powerpoint/2010/main" val="29912475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Lincoln High School</a:t>
            </a:r>
            <a:br>
              <a:rPr lang="en-US" dirty="0" smtClean="0"/>
            </a:br>
            <a:r>
              <a:rPr lang="en-US" sz="2100" dirty="0">
                <a:solidFill>
                  <a:prstClr val="black"/>
                </a:solidFill>
              </a:rPr>
              <a:t>Historic Modernization and &amp; Additions</a:t>
            </a:r>
            <a:endParaRPr lang="en-US" dirty="0"/>
          </a:p>
        </p:txBody>
      </p:sp>
      <p:sp>
        <p:nvSpPr>
          <p:cNvPr id="3" name="Content Placeholder 2"/>
          <p:cNvSpPr>
            <a:spLocks noGrp="1"/>
          </p:cNvSpPr>
          <p:nvPr>
            <p:ph idx="1"/>
          </p:nvPr>
        </p:nvSpPr>
        <p:spPr>
          <a:xfrm>
            <a:off x="457200" y="1861720"/>
            <a:ext cx="3733800" cy="3263504"/>
          </a:xfrm>
        </p:spPr>
        <p:txBody>
          <a:bodyPr>
            <a:normAutofit fontScale="85000" lnSpcReduction="10000"/>
          </a:bodyPr>
          <a:lstStyle/>
          <a:p>
            <a:pPr lvl="0"/>
            <a:r>
              <a:rPr lang="en-US" sz="1800" dirty="0">
                <a:solidFill>
                  <a:prstClr val="black"/>
                </a:solidFill>
              </a:rPr>
              <a:t>Planned Start: 2006</a:t>
            </a:r>
          </a:p>
          <a:p>
            <a:pPr lvl="0"/>
            <a:r>
              <a:rPr lang="en-US" sz="1800" dirty="0">
                <a:solidFill>
                  <a:prstClr val="black"/>
                </a:solidFill>
              </a:rPr>
              <a:t>Actual Start: 2006</a:t>
            </a:r>
          </a:p>
          <a:p>
            <a:pPr lvl="0"/>
            <a:endParaRPr lang="en-US" sz="1800" dirty="0">
              <a:solidFill>
                <a:prstClr val="black"/>
              </a:solidFill>
            </a:endParaRPr>
          </a:p>
          <a:p>
            <a:pPr lvl="0"/>
            <a:r>
              <a:rPr lang="en-US" sz="1800" dirty="0">
                <a:solidFill>
                  <a:prstClr val="black"/>
                </a:solidFill>
              </a:rPr>
              <a:t>Planned Finish: 2008</a:t>
            </a:r>
          </a:p>
          <a:p>
            <a:pPr lvl="0"/>
            <a:r>
              <a:rPr lang="en-US" sz="1800" dirty="0">
                <a:solidFill>
                  <a:prstClr val="black"/>
                </a:solidFill>
              </a:rPr>
              <a:t>Actual Finish: 2007</a:t>
            </a:r>
          </a:p>
          <a:p>
            <a:pPr lvl="0"/>
            <a:endParaRPr lang="en-US" sz="1800" dirty="0">
              <a:solidFill>
                <a:prstClr val="black"/>
              </a:solidFill>
            </a:endParaRPr>
          </a:p>
          <a:p>
            <a:pPr lvl="0"/>
            <a:r>
              <a:rPr lang="en-US" sz="1800" dirty="0">
                <a:solidFill>
                  <a:prstClr val="black"/>
                </a:solidFill>
              </a:rPr>
              <a:t>Planned Budget: $75,000,000</a:t>
            </a:r>
          </a:p>
          <a:p>
            <a:pPr lvl="0"/>
            <a:r>
              <a:rPr lang="en-US" sz="1800" dirty="0">
                <a:solidFill>
                  <a:prstClr val="black"/>
                </a:solidFill>
              </a:rPr>
              <a:t>Actual Budget: $75,170,798</a:t>
            </a:r>
          </a:p>
          <a:p>
            <a:pPr lvl="0"/>
            <a:r>
              <a:rPr lang="en-US" sz="1800" dirty="0">
                <a:solidFill>
                  <a:prstClr val="black"/>
                </a:solidFill>
              </a:rPr>
              <a:t>Budget Variance: 0.23</a:t>
            </a:r>
            <a:r>
              <a:rPr lang="en-US" sz="1800" dirty="0" smtClean="0">
                <a:solidFill>
                  <a:prstClr val="black"/>
                </a:solidFill>
              </a:rPr>
              <a:t>%</a:t>
            </a:r>
          </a:p>
          <a:p>
            <a:pPr lvl="0"/>
            <a:endParaRPr lang="en-US" sz="1800" dirty="0">
              <a:solidFill>
                <a:prstClr val="black"/>
              </a:solidFill>
            </a:endParaRPr>
          </a:p>
          <a:p>
            <a:pPr lvl="0"/>
            <a:endParaRPr lang="en-US" sz="1800" dirty="0" smtClean="0">
              <a:solidFill>
                <a:prstClr val="black"/>
              </a:solidFill>
            </a:endParaRPr>
          </a:p>
          <a:p>
            <a:pPr marL="114300" lvl="0" indent="0">
              <a:buNone/>
            </a:pPr>
            <a:r>
              <a:rPr lang="en-US" sz="1800" b="1" dirty="0" smtClean="0">
                <a:solidFill>
                  <a:srgbClr val="C00000"/>
                </a:solidFill>
              </a:rPr>
              <a:t>Completed one year ahead of schedule.</a:t>
            </a:r>
            <a:endParaRPr lang="en-US" sz="1800" b="1" dirty="0">
              <a:solidFill>
                <a:srgbClr val="C00000"/>
              </a:solidFill>
            </a:endParaRPr>
          </a:p>
          <a:p>
            <a:endParaRPr lang="en-US" dirty="0"/>
          </a:p>
        </p:txBody>
      </p:sp>
      <p:pic>
        <p:nvPicPr>
          <p:cNvPr id="10242" name="Picture 2" descr="Image result for lincoln high school tacoma washingt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1752600"/>
            <a:ext cx="4038600" cy="29215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447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McCarver</a:t>
            </a:r>
            <a:r>
              <a:rPr lang="en-US" dirty="0" smtClean="0"/>
              <a:t> Elementary School</a:t>
            </a:r>
            <a:br>
              <a:rPr lang="en-US" dirty="0" smtClean="0"/>
            </a:br>
            <a:r>
              <a:rPr lang="en-US" sz="2100" dirty="0">
                <a:solidFill>
                  <a:prstClr val="black"/>
                </a:solidFill>
              </a:rPr>
              <a:t>Historic Modernization</a:t>
            </a:r>
            <a:endParaRPr lang="en-US" dirty="0"/>
          </a:p>
        </p:txBody>
      </p:sp>
      <p:sp>
        <p:nvSpPr>
          <p:cNvPr id="3" name="Content Placeholder 2"/>
          <p:cNvSpPr>
            <a:spLocks noGrp="1"/>
          </p:cNvSpPr>
          <p:nvPr>
            <p:ph idx="1"/>
          </p:nvPr>
        </p:nvSpPr>
        <p:spPr>
          <a:xfrm>
            <a:off x="457200" y="1981200"/>
            <a:ext cx="3450056" cy="3263504"/>
          </a:xfrm>
        </p:spPr>
        <p:txBody>
          <a:bodyPr/>
          <a:lstStyle/>
          <a:p>
            <a:pPr lvl="0"/>
            <a:r>
              <a:rPr lang="en-US" sz="1800" dirty="0">
                <a:solidFill>
                  <a:prstClr val="black"/>
                </a:solidFill>
              </a:rPr>
              <a:t>Planned Start: 2015</a:t>
            </a:r>
          </a:p>
          <a:p>
            <a:pPr lvl="0"/>
            <a:r>
              <a:rPr lang="en-US" sz="1800" dirty="0">
                <a:solidFill>
                  <a:prstClr val="black"/>
                </a:solidFill>
              </a:rPr>
              <a:t>Actual Start: 2015</a:t>
            </a:r>
          </a:p>
          <a:p>
            <a:pPr lvl="0"/>
            <a:endParaRPr lang="en-US" sz="1800" dirty="0">
              <a:solidFill>
                <a:prstClr val="black"/>
              </a:solidFill>
            </a:endParaRPr>
          </a:p>
          <a:p>
            <a:pPr lvl="0"/>
            <a:r>
              <a:rPr lang="en-US" sz="1800" dirty="0">
                <a:solidFill>
                  <a:prstClr val="black"/>
                </a:solidFill>
              </a:rPr>
              <a:t>Planned Finish: 2016</a:t>
            </a:r>
          </a:p>
          <a:p>
            <a:pPr lvl="0"/>
            <a:r>
              <a:rPr lang="en-US" sz="1800" dirty="0">
                <a:solidFill>
                  <a:prstClr val="black"/>
                </a:solidFill>
              </a:rPr>
              <a:t>Actual Finish: 2016</a:t>
            </a:r>
          </a:p>
          <a:p>
            <a:pPr lvl="0"/>
            <a:endParaRPr lang="en-US" sz="1800" dirty="0">
              <a:solidFill>
                <a:prstClr val="black"/>
              </a:solidFill>
            </a:endParaRPr>
          </a:p>
          <a:p>
            <a:pPr lvl="0"/>
            <a:r>
              <a:rPr lang="en-US" sz="1800" dirty="0">
                <a:solidFill>
                  <a:prstClr val="black"/>
                </a:solidFill>
              </a:rPr>
              <a:t>Planned Budget: $39,000,000</a:t>
            </a:r>
          </a:p>
          <a:p>
            <a:pPr lvl="0"/>
            <a:r>
              <a:rPr lang="en-US" sz="1800" dirty="0">
                <a:solidFill>
                  <a:prstClr val="black"/>
                </a:solidFill>
              </a:rPr>
              <a:t>Actual Budget: $38,765,433</a:t>
            </a:r>
          </a:p>
          <a:p>
            <a:pPr lvl="0"/>
            <a:r>
              <a:rPr lang="en-US" sz="1800" dirty="0">
                <a:solidFill>
                  <a:prstClr val="black"/>
                </a:solidFill>
              </a:rPr>
              <a:t>Budget Variance: -0.60%</a:t>
            </a:r>
          </a:p>
          <a:p>
            <a:endParaRPr lang="en-US" dirty="0"/>
          </a:p>
        </p:txBody>
      </p:sp>
      <p:sp>
        <p:nvSpPr>
          <p:cNvPr id="5" name="Rectangle 4"/>
          <p:cNvSpPr/>
          <p:nvPr/>
        </p:nvSpPr>
        <p:spPr>
          <a:xfrm>
            <a:off x="650655" y="5438934"/>
            <a:ext cx="2583464" cy="369332"/>
          </a:xfrm>
          <a:prstGeom prst="rect">
            <a:avLst/>
          </a:prstGeom>
        </p:spPr>
        <p:txBody>
          <a:bodyPr wrap="none">
            <a:spAutoFit/>
          </a:bodyPr>
          <a:lstStyle/>
          <a:p>
            <a:pPr marL="114300" lvl="0" indent="0">
              <a:buNone/>
            </a:pPr>
            <a:r>
              <a:rPr lang="en-US" b="1" dirty="0" smtClean="0">
                <a:solidFill>
                  <a:srgbClr val="C00000"/>
                </a:solidFill>
              </a:rPr>
              <a:t>On time and on budget!</a:t>
            </a:r>
            <a:endParaRPr lang="en-US" b="1" dirty="0">
              <a:solidFill>
                <a:srgbClr val="C0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600" y="2057400"/>
            <a:ext cx="4229100" cy="2819400"/>
          </a:xfrm>
          <a:prstGeom prst="rect">
            <a:avLst/>
          </a:prstGeom>
          <a:ln>
            <a:noFill/>
          </a:ln>
          <a:effectLst>
            <a:softEdge rad="112500"/>
          </a:effectLst>
        </p:spPr>
      </p:pic>
    </p:spTree>
    <p:extLst>
      <p:ext uri="{BB962C8B-B14F-4D97-AF65-F5344CB8AC3E}">
        <p14:creationId xmlns:p14="http://schemas.microsoft.com/office/powerpoint/2010/main" val="29540330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Stewart Middle School</a:t>
            </a:r>
            <a:br>
              <a:rPr lang="en-US" dirty="0" smtClean="0"/>
            </a:br>
            <a:r>
              <a:rPr lang="en-US" sz="2100" dirty="0">
                <a:solidFill>
                  <a:prstClr val="black"/>
                </a:solidFill>
              </a:rPr>
              <a:t>Historic Modernization and &amp; Additions</a:t>
            </a:r>
            <a:endParaRPr lang="en-US" dirty="0"/>
          </a:p>
        </p:txBody>
      </p:sp>
      <p:sp>
        <p:nvSpPr>
          <p:cNvPr id="3" name="Content Placeholder 2"/>
          <p:cNvSpPr>
            <a:spLocks noGrp="1"/>
          </p:cNvSpPr>
          <p:nvPr>
            <p:ph idx="1"/>
          </p:nvPr>
        </p:nvSpPr>
        <p:spPr>
          <a:xfrm>
            <a:off x="457200" y="1752600"/>
            <a:ext cx="4217069" cy="3263504"/>
          </a:xfrm>
        </p:spPr>
        <p:txBody>
          <a:bodyPr>
            <a:normAutofit fontScale="92500" lnSpcReduction="10000"/>
          </a:bodyPr>
          <a:lstStyle/>
          <a:p>
            <a:pPr lvl="0"/>
            <a:r>
              <a:rPr lang="en-US" sz="1800" dirty="0">
                <a:solidFill>
                  <a:prstClr val="black"/>
                </a:solidFill>
              </a:rPr>
              <a:t>Planned Start: 2015</a:t>
            </a:r>
          </a:p>
          <a:p>
            <a:pPr lvl="0"/>
            <a:r>
              <a:rPr lang="en-US" sz="1800" dirty="0">
                <a:solidFill>
                  <a:prstClr val="black"/>
                </a:solidFill>
              </a:rPr>
              <a:t>Actual Start: 2015</a:t>
            </a:r>
          </a:p>
          <a:p>
            <a:pPr lvl="0"/>
            <a:endParaRPr lang="en-US" sz="1800" dirty="0">
              <a:solidFill>
                <a:prstClr val="black"/>
              </a:solidFill>
            </a:endParaRPr>
          </a:p>
          <a:p>
            <a:pPr lvl="0"/>
            <a:r>
              <a:rPr lang="en-US" sz="1800" dirty="0">
                <a:solidFill>
                  <a:prstClr val="black"/>
                </a:solidFill>
              </a:rPr>
              <a:t>Planned Finish: </a:t>
            </a:r>
            <a:r>
              <a:rPr lang="en-US" sz="1800" dirty="0" smtClean="0">
                <a:solidFill>
                  <a:prstClr val="black"/>
                </a:solidFill>
              </a:rPr>
              <a:t>Feb 2017</a:t>
            </a:r>
            <a:endParaRPr lang="en-US" sz="1800" dirty="0">
              <a:solidFill>
                <a:prstClr val="black"/>
              </a:solidFill>
            </a:endParaRPr>
          </a:p>
          <a:p>
            <a:pPr lvl="0"/>
            <a:r>
              <a:rPr lang="en-US" sz="1800" dirty="0">
                <a:solidFill>
                  <a:prstClr val="black"/>
                </a:solidFill>
              </a:rPr>
              <a:t>Actual Finish: N/A </a:t>
            </a:r>
          </a:p>
          <a:p>
            <a:pPr lvl="0"/>
            <a:endParaRPr lang="en-US" sz="1800" dirty="0">
              <a:solidFill>
                <a:prstClr val="black"/>
              </a:solidFill>
            </a:endParaRPr>
          </a:p>
          <a:p>
            <a:pPr lvl="0"/>
            <a:r>
              <a:rPr lang="en-US" sz="1800" dirty="0">
                <a:solidFill>
                  <a:prstClr val="black"/>
                </a:solidFill>
              </a:rPr>
              <a:t>Planned Budget: $66,000,000</a:t>
            </a:r>
          </a:p>
          <a:p>
            <a:pPr lvl="0"/>
            <a:r>
              <a:rPr lang="en-US" sz="1800" dirty="0">
                <a:solidFill>
                  <a:prstClr val="black"/>
                </a:solidFill>
              </a:rPr>
              <a:t>Actual Budget: TBD (In Construction)</a:t>
            </a:r>
          </a:p>
          <a:p>
            <a:pPr lvl="0"/>
            <a:r>
              <a:rPr lang="en-US" sz="1800" dirty="0">
                <a:solidFill>
                  <a:prstClr val="black"/>
                </a:solidFill>
              </a:rPr>
              <a:t>Budget Variance: </a:t>
            </a:r>
            <a:r>
              <a:rPr lang="en-US" sz="1800" dirty="0" smtClean="0">
                <a:solidFill>
                  <a:prstClr val="black"/>
                </a:solidFill>
              </a:rPr>
              <a:t>TBD</a:t>
            </a:r>
          </a:p>
          <a:p>
            <a:pPr lvl="0"/>
            <a:endParaRPr lang="en-US" sz="1800" dirty="0">
              <a:solidFill>
                <a:prstClr val="black"/>
              </a:solidFill>
            </a:endParaRPr>
          </a:p>
          <a:p>
            <a:pPr marL="114300" lvl="0" indent="0">
              <a:buNone/>
            </a:pPr>
            <a:r>
              <a:rPr lang="en-US" sz="1800" b="1" dirty="0" smtClean="0">
                <a:solidFill>
                  <a:srgbClr val="C00000"/>
                </a:solidFill>
              </a:rPr>
              <a:t>7 months ahead of schedule!</a:t>
            </a:r>
            <a:endParaRPr lang="en-US" sz="1800" b="1" dirty="0">
              <a:solidFill>
                <a:srgbClr val="C00000"/>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7200" y="1600200"/>
            <a:ext cx="3962400" cy="2971800"/>
          </a:xfrm>
          <a:prstGeom prst="rect">
            <a:avLst/>
          </a:prstGeom>
          <a:ln>
            <a:noFill/>
          </a:ln>
          <a:effectLst>
            <a:softEdge rad="112500"/>
          </a:effectLst>
        </p:spPr>
      </p:pic>
    </p:spTree>
    <p:extLst>
      <p:ext uri="{BB962C8B-B14F-4D97-AF65-F5344CB8AC3E}">
        <p14:creationId xmlns:p14="http://schemas.microsoft.com/office/powerpoint/2010/main" val="21753171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156" y="370701"/>
            <a:ext cx="7620000" cy="1143000"/>
          </a:xfrm>
        </p:spPr>
        <p:txBody>
          <a:bodyPr/>
          <a:lstStyle/>
          <a:p>
            <a:r>
              <a:rPr lang="en-US" sz="4000" dirty="0" smtClean="0"/>
              <a:t>Browns Point Elementary School</a:t>
            </a:r>
            <a:br>
              <a:rPr lang="en-US" sz="4000" dirty="0" smtClean="0"/>
            </a:br>
            <a:r>
              <a:rPr lang="en-US" sz="2100" dirty="0">
                <a:solidFill>
                  <a:prstClr val="black"/>
                </a:solidFill>
              </a:rPr>
              <a:t>Replacement School</a:t>
            </a:r>
            <a:endParaRPr lang="en-US" dirty="0"/>
          </a:p>
        </p:txBody>
      </p:sp>
      <p:sp>
        <p:nvSpPr>
          <p:cNvPr id="3" name="Content Placeholder 2"/>
          <p:cNvSpPr>
            <a:spLocks noGrp="1"/>
          </p:cNvSpPr>
          <p:nvPr>
            <p:ph idx="1"/>
          </p:nvPr>
        </p:nvSpPr>
        <p:spPr>
          <a:xfrm>
            <a:off x="435875" y="1777782"/>
            <a:ext cx="3621506" cy="3263504"/>
          </a:xfrm>
        </p:spPr>
        <p:txBody>
          <a:bodyPr/>
          <a:lstStyle/>
          <a:p>
            <a:pPr lvl="0"/>
            <a:r>
              <a:rPr lang="en-US" sz="1800" dirty="0">
                <a:solidFill>
                  <a:prstClr val="black"/>
                </a:solidFill>
              </a:rPr>
              <a:t>Planned Start: </a:t>
            </a:r>
            <a:r>
              <a:rPr lang="en-US" sz="1800" dirty="0" smtClean="0">
                <a:solidFill>
                  <a:prstClr val="black"/>
                </a:solidFill>
              </a:rPr>
              <a:t>Summer 2017</a:t>
            </a:r>
            <a:endParaRPr lang="en-US" sz="1800" dirty="0">
              <a:solidFill>
                <a:prstClr val="black"/>
              </a:solidFill>
            </a:endParaRPr>
          </a:p>
          <a:p>
            <a:pPr lvl="0"/>
            <a:r>
              <a:rPr lang="en-US" sz="1800" dirty="0">
                <a:solidFill>
                  <a:prstClr val="black"/>
                </a:solidFill>
              </a:rPr>
              <a:t>Actual Start: N/A</a:t>
            </a:r>
          </a:p>
          <a:p>
            <a:pPr lvl="0"/>
            <a:endParaRPr lang="en-US" sz="1800" dirty="0">
              <a:solidFill>
                <a:prstClr val="black"/>
              </a:solidFill>
            </a:endParaRPr>
          </a:p>
          <a:p>
            <a:pPr lvl="0"/>
            <a:r>
              <a:rPr lang="en-US" sz="1800" dirty="0">
                <a:solidFill>
                  <a:prstClr val="black"/>
                </a:solidFill>
              </a:rPr>
              <a:t>Planned Finish: </a:t>
            </a:r>
            <a:r>
              <a:rPr lang="en-US" sz="1800" dirty="0" smtClean="0">
                <a:solidFill>
                  <a:prstClr val="black"/>
                </a:solidFill>
              </a:rPr>
              <a:t>Sept 2018</a:t>
            </a:r>
            <a:endParaRPr lang="en-US" sz="1800" dirty="0">
              <a:solidFill>
                <a:prstClr val="black"/>
              </a:solidFill>
            </a:endParaRPr>
          </a:p>
          <a:p>
            <a:pPr lvl="0"/>
            <a:r>
              <a:rPr lang="en-US" sz="1800" dirty="0">
                <a:solidFill>
                  <a:prstClr val="black"/>
                </a:solidFill>
              </a:rPr>
              <a:t>Actual Finish: N/A</a:t>
            </a:r>
          </a:p>
          <a:p>
            <a:pPr lvl="0"/>
            <a:endParaRPr lang="en-US" sz="1800" dirty="0">
              <a:solidFill>
                <a:prstClr val="black"/>
              </a:solidFill>
            </a:endParaRPr>
          </a:p>
          <a:p>
            <a:pPr lvl="0"/>
            <a:r>
              <a:rPr lang="en-US" sz="1800" dirty="0">
                <a:solidFill>
                  <a:prstClr val="black"/>
                </a:solidFill>
              </a:rPr>
              <a:t>Planned Budget: $31,000,000</a:t>
            </a:r>
          </a:p>
          <a:p>
            <a:pPr lvl="0"/>
            <a:r>
              <a:rPr lang="en-US" sz="1800" dirty="0">
                <a:solidFill>
                  <a:prstClr val="black"/>
                </a:solidFill>
              </a:rPr>
              <a:t>Actual Budget: TBD (In Design)</a:t>
            </a:r>
          </a:p>
          <a:p>
            <a:pPr lvl="0"/>
            <a:r>
              <a:rPr lang="en-US" sz="1800" dirty="0">
                <a:solidFill>
                  <a:prstClr val="black"/>
                </a:solidFill>
              </a:rPr>
              <a:t>Budget Variance: TBD</a:t>
            </a:r>
          </a:p>
          <a:p>
            <a:endParaRPr lang="en-US" dirty="0"/>
          </a:p>
        </p:txBody>
      </p:sp>
      <p:pic>
        <p:nvPicPr>
          <p:cNvPr id="4" name="Picture 3"/>
          <p:cNvPicPr>
            <a:picLocks noChangeAspect="1"/>
          </p:cNvPicPr>
          <p:nvPr/>
        </p:nvPicPr>
        <p:blipFill>
          <a:blip r:embed="rId3"/>
          <a:stretch>
            <a:fillRect/>
          </a:stretch>
        </p:blipFill>
        <p:spPr>
          <a:xfrm>
            <a:off x="4113315" y="1513700"/>
            <a:ext cx="3946842" cy="2220099"/>
          </a:xfrm>
          <a:prstGeom prst="rect">
            <a:avLst/>
          </a:prstGeom>
          <a:effectLst>
            <a:innerShdw blurRad="114300">
              <a:prstClr val="black"/>
            </a:innerShdw>
          </a:effectLst>
        </p:spPr>
      </p:pic>
    </p:spTree>
    <p:extLst>
      <p:ext uri="{BB962C8B-B14F-4D97-AF65-F5344CB8AC3E}">
        <p14:creationId xmlns:p14="http://schemas.microsoft.com/office/powerpoint/2010/main" val="40739357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Projects in Design and Construction</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1572426"/>
            <a:ext cx="4036599" cy="5002326"/>
          </a:xfrm>
          <a:prstGeom prst="rect">
            <a:avLst/>
          </a:prstGeom>
          <a:ln>
            <a:noFill/>
          </a:ln>
          <a:effectLst>
            <a:softEdge rad="112500"/>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599780"/>
            <a:ext cx="3761720" cy="5002326"/>
          </a:xfrm>
          <a:prstGeom prst="rect">
            <a:avLst/>
          </a:prstGeom>
          <a:ln>
            <a:noFill/>
          </a:ln>
          <a:effectLst>
            <a:softEdge rad="112500"/>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599780"/>
            <a:ext cx="6597999" cy="4084475"/>
          </a:xfrm>
          <a:prstGeom prst="rect">
            <a:avLst/>
          </a:prstGeom>
          <a:ln>
            <a:noFill/>
          </a:ln>
          <a:effectLst>
            <a:softEdge rad="112500"/>
          </a:effec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8137" y="3979114"/>
            <a:ext cx="6695324" cy="2694789"/>
          </a:xfrm>
          <a:prstGeom prst="rect">
            <a:avLst/>
          </a:prstGeom>
          <a:ln>
            <a:noFill/>
          </a:ln>
          <a:effectLst>
            <a:softEdge rad="112500"/>
          </a:effectLst>
        </p:spPr>
      </p:pic>
      <p:pic>
        <p:nvPicPr>
          <p:cNvPr id="11266" name="A1192764-1E0D-46CD-A7BA-47DCC032D353" descr="A1192764-1E0D-46CD-A7BA-47DCC032D35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4109417" y="2266209"/>
            <a:ext cx="5066658" cy="3733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F9490398-992C-4D5F-A8BE-FF7181DEC500" descr="F9490398-992C-4D5F-A8BE-FF7181DEC5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1710968"/>
            <a:ext cx="5260067" cy="48637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927399D2-E64D-49AE-AA43-1C1D87589877" descr="927399D2-E64D-49AE-AA43-1C1D8758987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200" y="3586317"/>
            <a:ext cx="7966691" cy="299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69012" y="1677577"/>
            <a:ext cx="5490487" cy="4117865"/>
          </a:xfrm>
          <a:prstGeom prst="rect">
            <a:avLst/>
          </a:prstGeom>
          <a:ln>
            <a:noFill/>
          </a:ln>
          <a:effectLst>
            <a:softEdge rad="112500"/>
          </a:effectLst>
        </p:spPr>
      </p:pic>
      <p:pic>
        <p:nvPicPr>
          <p:cNvPr id="9" name="Picture 8"/>
          <p:cNvPicPr>
            <a:picLocks noChangeAspect="1"/>
          </p:cNvPicPr>
          <p:nvPr/>
        </p:nvPicPr>
        <p:blipFill>
          <a:blip r:embed="rId11"/>
          <a:stretch>
            <a:fillRect/>
          </a:stretch>
        </p:blipFill>
        <p:spPr>
          <a:xfrm>
            <a:off x="614362" y="2448040"/>
            <a:ext cx="7305675" cy="3248025"/>
          </a:xfrm>
          <a:prstGeom prst="rect">
            <a:avLst/>
          </a:prstGeom>
          <a:ln>
            <a:noFill/>
          </a:ln>
          <a:effectLst>
            <a:softEdge rad="112500"/>
          </a:effectLst>
        </p:spPr>
      </p:pic>
    </p:spTree>
    <p:extLst>
      <p:ext uri="{BB962C8B-B14F-4D97-AF65-F5344CB8AC3E}">
        <p14:creationId xmlns:p14="http://schemas.microsoft.com/office/powerpoint/2010/main" val="228524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11266"/>
                                        </p:tgtEl>
                                        <p:attrNameLst>
                                          <p:attrName>style.visibility</p:attrName>
                                        </p:attrNameLst>
                                      </p:cBhvr>
                                      <p:to>
                                        <p:strVal val="visible"/>
                                      </p:to>
                                    </p:set>
                                    <p:animEffect transition="in" filter="fade">
                                      <p:cBhvr>
                                        <p:cTn id="23" dur="500"/>
                                        <p:tgtEl>
                                          <p:spTgt spid="11266"/>
                                        </p:tgtEl>
                                      </p:cBhvr>
                                    </p:animEffect>
                                  </p:childTnLst>
                                </p:cTn>
                              </p:par>
                            </p:childTnLst>
                          </p:cTn>
                        </p:par>
                        <p:par>
                          <p:cTn id="24" fill="hold">
                            <p:stCondLst>
                              <p:cond delay="7500"/>
                            </p:stCondLst>
                            <p:childTnLst>
                              <p:par>
                                <p:cTn id="25" presetID="10" presetClass="entr" presetSubtype="0" fill="hold" nodeType="afterEffect">
                                  <p:stCondLst>
                                    <p:cond delay="1000"/>
                                  </p:stCondLst>
                                  <p:childTnLst>
                                    <p:set>
                                      <p:cBhvr>
                                        <p:cTn id="26" dur="1" fill="hold">
                                          <p:stCondLst>
                                            <p:cond delay="0"/>
                                          </p:stCondLst>
                                        </p:cTn>
                                        <p:tgtEl>
                                          <p:spTgt spid="11267"/>
                                        </p:tgtEl>
                                        <p:attrNameLst>
                                          <p:attrName>style.visibility</p:attrName>
                                        </p:attrNameLst>
                                      </p:cBhvr>
                                      <p:to>
                                        <p:strVal val="visible"/>
                                      </p:to>
                                    </p:set>
                                    <p:animEffect transition="in" filter="fade">
                                      <p:cBhvr>
                                        <p:cTn id="27" dur="500"/>
                                        <p:tgtEl>
                                          <p:spTgt spid="11267"/>
                                        </p:tgtEl>
                                      </p:cBhvr>
                                    </p:animEffect>
                                  </p:childTnLst>
                                </p:cTn>
                              </p:par>
                            </p:childTnLst>
                          </p:cTn>
                        </p:par>
                        <p:par>
                          <p:cTn id="28" fill="hold">
                            <p:stCondLst>
                              <p:cond delay="9000"/>
                            </p:stCondLst>
                            <p:childTnLst>
                              <p:par>
                                <p:cTn id="29" presetID="10" presetClass="entr" presetSubtype="0" fill="hold" nodeType="afterEffect">
                                  <p:stCondLst>
                                    <p:cond delay="100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cTn>
                              </p:par>
                            </p:childTnLst>
                          </p:cTn>
                        </p:par>
                        <p:par>
                          <p:cTn id="32" fill="hold">
                            <p:stCondLst>
                              <p:cond delay="10500"/>
                            </p:stCondLst>
                            <p:childTnLst>
                              <p:par>
                                <p:cTn id="33" presetID="10" presetClass="entr" presetSubtype="0" fill="hold" nodeType="afterEffect">
                                  <p:stCondLst>
                                    <p:cond delay="100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par>
                          <p:cTn id="36" fill="hold">
                            <p:stCondLst>
                              <p:cond delay="12000"/>
                            </p:stCondLst>
                            <p:childTnLst>
                              <p:par>
                                <p:cTn id="37" presetID="10" presetClass="entr" presetSubtype="0" fill="hold" nodeType="afterEffect">
                                  <p:stCondLst>
                                    <p:cond delay="100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GC/CM Lessons Learned</a:t>
            </a:r>
            <a:endParaRPr lang="en-US" sz="4000" dirty="0"/>
          </a:p>
        </p:txBody>
      </p:sp>
      <p:sp>
        <p:nvSpPr>
          <p:cNvPr id="4" name="Content Placeholder 2"/>
          <p:cNvSpPr>
            <a:spLocks noGrp="1"/>
          </p:cNvSpPr>
          <p:nvPr>
            <p:ph idx="1"/>
          </p:nvPr>
        </p:nvSpPr>
        <p:spPr/>
        <p:txBody>
          <a:bodyPr>
            <a:normAutofit/>
          </a:bodyPr>
          <a:lstStyle/>
          <a:p>
            <a:r>
              <a:rPr lang="en-US" sz="2000" dirty="0">
                <a:solidFill>
                  <a:schemeClr val="tx2"/>
                </a:solidFill>
              </a:rPr>
              <a:t>The critical importance of extensive due diligence with investigations when designing in </a:t>
            </a:r>
            <a:r>
              <a:rPr lang="en-US" sz="2000" dirty="0" smtClean="0">
                <a:solidFill>
                  <a:schemeClr val="tx2"/>
                </a:solidFill>
              </a:rPr>
              <a:t>older buildings </a:t>
            </a:r>
            <a:r>
              <a:rPr lang="en-US" sz="2000" dirty="0">
                <a:solidFill>
                  <a:schemeClr val="tx2"/>
                </a:solidFill>
              </a:rPr>
              <a:t>– get the GC/CM on board sooner than the end of Schematic </a:t>
            </a:r>
            <a:r>
              <a:rPr lang="en-US" sz="2000" dirty="0" smtClean="0">
                <a:solidFill>
                  <a:schemeClr val="tx2"/>
                </a:solidFill>
              </a:rPr>
              <a:t>Design (McCarver </a:t>
            </a:r>
            <a:r>
              <a:rPr lang="en-US" sz="2000" dirty="0" err="1" smtClean="0">
                <a:solidFill>
                  <a:schemeClr val="tx2"/>
                </a:solidFill>
              </a:rPr>
              <a:t>ES</a:t>
            </a:r>
            <a:r>
              <a:rPr lang="en-US" sz="2000" dirty="0" smtClean="0">
                <a:solidFill>
                  <a:schemeClr val="tx2"/>
                </a:solidFill>
              </a:rPr>
              <a:t>)</a:t>
            </a:r>
          </a:p>
          <a:p>
            <a:endParaRPr lang="en-US" sz="2000" dirty="0" smtClean="0">
              <a:solidFill>
                <a:schemeClr val="tx2"/>
              </a:solidFill>
            </a:endParaRPr>
          </a:p>
          <a:p>
            <a:r>
              <a:rPr lang="en-US" sz="2000" dirty="0">
                <a:solidFill>
                  <a:schemeClr val="tx2"/>
                </a:solidFill>
              </a:rPr>
              <a:t>The clear definition of risk allocation early in the </a:t>
            </a:r>
            <a:r>
              <a:rPr lang="en-US" sz="2000" dirty="0" smtClean="0">
                <a:solidFill>
                  <a:schemeClr val="tx2"/>
                </a:solidFill>
              </a:rPr>
              <a:t>project, </a:t>
            </a:r>
            <a:r>
              <a:rPr lang="en-US" sz="2000" dirty="0">
                <a:solidFill>
                  <a:schemeClr val="tx2"/>
                </a:solidFill>
              </a:rPr>
              <a:t>and the careful use of contractor and owner contingency throughout the project to mitigate the remaining risk</a:t>
            </a:r>
            <a:r>
              <a:rPr lang="en-US" sz="2000" dirty="0" smtClean="0">
                <a:solidFill>
                  <a:schemeClr val="tx2"/>
                </a:solidFill>
              </a:rPr>
              <a:t> </a:t>
            </a:r>
            <a:r>
              <a:rPr lang="en-US" sz="2000" dirty="0">
                <a:solidFill>
                  <a:schemeClr val="tx2"/>
                </a:solidFill>
              </a:rPr>
              <a:t>(Stewart MS</a:t>
            </a:r>
            <a:r>
              <a:rPr lang="en-US" sz="2000" dirty="0" smtClean="0">
                <a:solidFill>
                  <a:schemeClr val="tx2"/>
                </a:solidFill>
              </a:rPr>
              <a:t>)</a:t>
            </a:r>
          </a:p>
          <a:p>
            <a:endParaRPr lang="en-US" sz="2000" dirty="0">
              <a:solidFill>
                <a:schemeClr val="tx2"/>
              </a:solidFill>
            </a:endParaRPr>
          </a:p>
          <a:p>
            <a:r>
              <a:rPr lang="en-US" sz="2000" dirty="0">
                <a:solidFill>
                  <a:schemeClr val="tx2"/>
                </a:solidFill>
              </a:rPr>
              <a:t>The value of </a:t>
            </a:r>
            <a:r>
              <a:rPr lang="en-US" sz="2000" dirty="0" smtClean="0">
                <a:solidFill>
                  <a:schemeClr val="tx2"/>
                </a:solidFill>
              </a:rPr>
              <a:t>partners in the room early on (GC, Architect and Owner).  Asking for a building that we can afford and the spark created with creative juices to get us there as a team. (Browns Point ES).</a:t>
            </a:r>
          </a:p>
        </p:txBody>
      </p:sp>
    </p:spTree>
    <p:extLst>
      <p:ext uri="{BB962C8B-B14F-4D97-AF65-F5344CB8AC3E}">
        <p14:creationId xmlns:p14="http://schemas.microsoft.com/office/powerpoint/2010/main" val="2484556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GC/CM Project Organizational Chart</a:t>
            </a:r>
            <a:endParaRPr lang="en-US" sz="4000" dirty="0"/>
          </a:p>
        </p:txBody>
      </p:sp>
      <p:pic>
        <p:nvPicPr>
          <p:cNvPr id="4" name="Content Placeholder 3"/>
          <p:cNvPicPr>
            <a:picLocks noGrp="1" noChangeAspect="1"/>
          </p:cNvPicPr>
          <p:nvPr>
            <p:ph idx="1"/>
          </p:nvPr>
        </p:nvPicPr>
        <p:blipFill>
          <a:blip r:embed="rId3"/>
          <a:stretch>
            <a:fillRect/>
          </a:stretch>
        </p:blipFill>
        <p:spPr>
          <a:xfrm>
            <a:off x="1828800" y="1295400"/>
            <a:ext cx="4876799" cy="5351404"/>
          </a:xfrm>
          <a:prstGeom prst="rect">
            <a:avLst/>
          </a:prstGeom>
        </p:spPr>
      </p:pic>
      <p:sp>
        <p:nvSpPr>
          <p:cNvPr id="5" name="TextBox 4"/>
          <p:cNvSpPr txBox="1"/>
          <p:nvPr/>
        </p:nvSpPr>
        <p:spPr>
          <a:xfrm>
            <a:off x="457199" y="1415069"/>
            <a:ext cx="2438400" cy="1200329"/>
          </a:xfrm>
          <a:prstGeom prst="rect">
            <a:avLst/>
          </a:prstGeom>
          <a:noFill/>
        </p:spPr>
        <p:txBody>
          <a:bodyPr wrap="square" rtlCol="0">
            <a:spAutoFit/>
          </a:bodyPr>
          <a:lstStyle/>
          <a:p>
            <a:r>
              <a:rPr lang="en-US" dirty="0" smtClean="0"/>
              <a:t>Blue: </a:t>
            </a:r>
            <a:r>
              <a:rPr lang="en-US" dirty="0" err="1" smtClean="0"/>
              <a:t>TPS</a:t>
            </a:r>
            <a:r>
              <a:rPr lang="en-US" dirty="0" smtClean="0"/>
              <a:t> District Staff</a:t>
            </a:r>
          </a:p>
          <a:p>
            <a:r>
              <a:rPr lang="en-US" dirty="0" smtClean="0"/>
              <a:t>Green: Consultant Staff</a:t>
            </a:r>
          </a:p>
          <a:p>
            <a:r>
              <a:rPr lang="en-US" dirty="0" smtClean="0"/>
              <a:t>Grey: Legal Support</a:t>
            </a:r>
          </a:p>
          <a:p>
            <a:r>
              <a:rPr lang="en-US" dirty="0" smtClean="0"/>
              <a:t>Tan: External Contracts</a:t>
            </a:r>
            <a:endParaRPr lang="en-US" dirty="0"/>
          </a:p>
        </p:txBody>
      </p:sp>
    </p:spTree>
    <p:extLst>
      <p:ext uri="{BB962C8B-B14F-4D97-AF65-F5344CB8AC3E}">
        <p14:creationId xmlns:p14="http://schemas.microsoft.com/office/powerpoint/2010/main" val="3184009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457200"/>
            <a:ext cx="7620000" cy="799975"/>
          </a:xfrm>
        </p:spPr>
        <p:txBody>
          <a:bodyPr>
            <a:normAutofit fontScale="90000"/>
          </a:bodyPr>
          <a:lstStyle/>
          <a:p>
            <a:pPr algn="ctr"/>
            <a:r>
              <a:rPr lang="en-US" dirty="0" smtClean="0"/>
              <a:t>GC/CM Roles and Responsibilities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48176665"/>
              </p:ext>
            </p:extLst>
          </p:nvPr>
        </p:nvGraphicFramePr>
        <p:xfrm>
          <a:off x="238018" y="1361629"/>
          <a:ext cx="4329112" cy="4395904"/>
        </p:xfrm>
        <a:graphic>
          <a:graphicData uri="http://schemas.openxmlformats.org/drawingml/2006/table">
            <a:tbl>
              <a:tblPr firstRow="1" firstCol="1" lastRow="1" lastCol="1" bandRow="1" bandCol="1"/>
              <a:tblGrid>
                <a:gridCol w="1299686"/>
                <a:gridCol w="3029426"/>
              </a:tblGrid>
              <a:tr h="407867">
                <a:tc>
                  <a:txBody>
                    <a:bodyPr/>
                    <a:lstStyle/>
                    <a:p>
                      <a:pPr marL="64770" marR="340360">
                        <a:spcBef>
                          <a:spcPts val="0"/>
                        </a:spcBef>
                        <a:spcAft>
                          <a:spcPts val="0"/>
                        </a:spcAft>
                      </a:pPr>
                      <a:r>
                        <a:rPr lang="en-US" sz="800" b="1"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Superintendent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490855" algn="l">
                        <a:spcBef>
                          <a:spcPts val="0"/>
                        </a:spcBef>
                        <a:spcAft>
                          <a:spcPts val="0"/>
                        </a:spcAft>
                      </a:pPr>
                      <a:r>
                        <a:rPr lang="en-US" sz="800" dirty="0" smtClean="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Approve</a:t>
                      </a:r>
                      <a:r>
                        <a:rPr lang="en-US" sz="800" spc="-50" dirty="0" smtClean="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proposed</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projects</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for</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development,</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secure</a:t>
                      </a:r>
                      <a:r>
                        <a:rPr lang="en-US" sz="800" spc="1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funding,</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report</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to</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public,</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voters</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taxpayers.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97607">
                <a:tc>
                  <a:txBody>
                    <a:bodyPr/>
                    <a:lstStyle/>
                    <a:p>
                      <a:pPr marL="64770" marR="340360">
                        <a:spcBef>
                          <a:spcPts val="0"/>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Chief Operating Officer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126365">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Supervise</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all s</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upport</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s</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ervices</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oversee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execution</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 projects.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Approve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capital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budgets,</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change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orders</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1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contract</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awards,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modifications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acceptances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for</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board</a:t>
                      </a:r>
                      <a:r>
                        <a:rPr lang="en-US" sz="800" spc="15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approval. Approve project delivery method.</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96411">
                <a:tc>
                  <a:txBody>
                    <a:bodyPr/>
                    <a:lstStyle/>
                    <a:p>
                      <a:pPr marL="64770" marR="589280">
                        <a:spcBef>
                          <a:spcPts val="0"/>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Director</a:t>
                      </a:r>
                      <a:r>
                        <a:rPr lang="en-US" sz="800" b="1" spc="-5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b="1" spc="-4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Planning and Construction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132715">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Supervise</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capital</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decisions,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execution</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Capital</a:t>
                      </a:r>
                      <a:r>
                        <a:rPr lang="en-US" sz="800" spc="1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Projects</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staffing.</a:t>
                      </a:r>
                      <a:r>
                        <a:rPr lang="en-US" sz="800" spc="21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Concur/overrule</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delivery</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method</a:t>
                      </a:r>
                      <a:r>
                        <a:rPr lang="en-US" sz="800" spc="2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determination</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by</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Program</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Manager.</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Approve</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design</a:t>
                      </a:r>
                      <a:r>
                        <a:rPr lang="en-US" sz="800" spc="11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direction</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submittals,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budgets,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change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orders</a:t>
                      </a:r>
                      <a:r>
                        <a:rPr lang="en-US" sz="800" spc="1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prepare</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contract</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awards,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modifications</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1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acceptances</a:t>
                      </a:r>
                      <a:r>
                        <a:rPr lang="en-US" sz="800" spc="-6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for</a:t>
                      </a:r>
                      <a:r>
                        <a:rPr lang="en-US" sz="800" spc="-5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COO and</a:t>
                      </a:r>
                      <a:r>
                        <a:rPr lang="en-US" sz="800" spc="-6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Superintendent</a:t>
                      </a:r>
                      <a:r>
                        <a:rPr lang="en-US" sz="800" spc="-5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approval.</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9402">
                <a:tc>
                  <a:txBody>
                    <a:bodyPr/>
                    <a:lstStyle/>
                    <a:p>
                      <a:pPr marL="64770" marR="0">
                        <a:spcBef>
                          <a:spcPts val="0"/>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Legal Counsel</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GC/CM contract</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preparation,</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legal</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advice</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dispute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resolution.</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8205">
                <a:tc>
                  <a:txBody>
                    <a:bodyPr/>
                    <a:lstStyle/>
                    <a:p>
                      <a:pPr marL="64770" marR="0">
                        <a:spcBef>
                          <a:spcPts val="655"/>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Program</a:t>
                      </a:r>
                      <a:r>
                        <a:rPr lang="en-US" sz="800" b="1" spc="-9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Manager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195580">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Oversee</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execution</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program.</a:t>
                      </a:r>
                      <a:r>
                        <a:rPr lang="en-US" sz="800" spc="2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Provide</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direction and</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recommendations</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to</a:t>
                      </a:r>
                      <a:r>
                        <a:rPr lang="en-US" sz="800" spc="-4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Director</a:t>
                      </a:r>
                      <a:r>
                        <a:rPr lang="en-US" sz="800" spc="-5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Project Managers</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Oversight over all projects.</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8804">
                <a:tc>
                  <a:txBody>
                    <a:bodyPr/>
                    <a:lstStyle/>
                    <a:p>
                      <a:pPr marL="64770" marR="0">
                        <a:spcBef>
                          <a:spcPts val="0"/>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a:t>
                      </a:r>
                      <a:r>
                        <a:rPr lang="en-US" sz="800" b="1" spc="-85">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Manager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328930">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Drive</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day</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to</a:t>
                      </a:r>
                      <a:r>
                        <a:rPr lang="en-US" sz="800" spc="-2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day</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success</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spc="-2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each</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a:t>
                      </a:r>
                      <a:r>
                        <a:rPr lang="en-US" sz="800" spc="-2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Serve</a:t>
                      </a:r>
                      <a:r>
                        <a:rPr lang="en-US" sz="800" spc="-2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as</a:t>
                      </a:r>
                      <a:r>
                        <a:rPr lang="en-US" sz="800" spc="1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primary</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point</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contact</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with</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Architect</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GC/CM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8804">
                <a:tc>
                  <a:txBody>
                    <a:bodyPr/>
                    <a:lstStyle/>
                    <a:p>
                      <a:pPr marL="64770" marR="0">
                        <a:spcBef>
                          <a:spcPts val="0"/>
                        </a:spcBef>
                        <a:spcAft>
                          <a:spcPts val="0"/>
                        </a:spcAft>
                      </a:pPr>
                      <a:r>
                        <a:rPr lang="en-US" sz="800" b="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Architect</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436245">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Lead</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designer</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prime</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consultant</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for</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the</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design</a:t>
                      </a:r>
                      <a:r>
                        <a:rPr lang="en-US" sz="800" spc="-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spc="1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projects.</a:t>
                      </a:r>
                      <a:r>
                        <a:rPr lang="en-US" sz="800" spc="2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Contracted</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to</a:t>
                      </a:r>
                      <a:r>
                        <a:rPr lang="en-US" sz="800" spc="-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40" dirty="0" err="1">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TPS</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8804">
                <a:tc>
                  <a:txBody>
                    <a:bodyPr/>
                    <a:lstStyle/>
                    <a:p>
                      <a:pPr marL="64770" marR="0">
                        <a:spcBef>
                          <a:spcPts val="0"/>
                        </a:spcBef>
                        <a:spcAft>
                          <a:spcPts val="0"/>
                        </a:spcAft>
                      </a:pPr>
                      <a:r>
                        <a:rPr lang="en-US" sz="800" b="1"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GC/CM</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321310">
                        <a:spcBef>
                          <a:spcPts val="0"/>
                        </a:spcBef>
                        <a:spcAft>
                          <a:spcPts val="0"/>
                        </a:spcAft>
                      </a:pP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General</a:t>
                      </a:r>
                      <a:r>
                        <a:rPr lang="en-US" sz="800" spc="-6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Contractor/Construction</a:t>
                      </a:r>
                      <a:r>
                        <a:rPr lang="en-US" sz="800" spc="-6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Manager</a:t>
                      </a:r>
                      <a:r>
                        <a:rPr lang="en-US" sz="800" spc="-6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selected</a:t>
                      </a:r>
                      <a:r>
                        <a:rPr lang="en-US" sz="800" spc="-6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via</a:t>
                      </a:r>
                      <a:r>
                        <a:rPr lang="en-US" sz="800" spc="13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qualifications</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and</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fee</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process.</a:t>
                      </a:r>
                      <a:r>
                        <a:rPr lang="en-US" sz="800" spc="24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Contracted</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to</a:t>
                      </a:r>
                      <a:r>
                        <a:rPr lang="en-US" sz="800" spc="-3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 TPS</a:t>
                      </a:r>
                      <a:r>
                        <a:rPr lang="en-US" sz="800" spc="-5" dirty="0">
                          <a:solidFill>
                            <a:srgbClr val="4F82BD"/>
                          </a:solidFill>
                          <a:effectLst/>
                          <a:latin typeface="Arial" panose="020B0604020202020204" pitchFamily="34"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641289682"/>
              </p:ext>
            </p:extLst>
          </p:nvPr>
        </p:nvGraphicFramePr>
        <p:xfrm>
          <a:off x="4724400" y="1351355"/>
          <a:ext cx="3536192" cy="1833635"/>
        </p:xfrm>
        <a:graphic>
          <a:graphicData uri="http://schemas.openxmlformats.org/drawingml/2006/table">
            <a:tbl>
              <a:tblPr firstRow="1" firstCol="1" lastRow="1" lastCol="1" bandRow="1" bandCol="1"/>
              <a:tblGrid>
                <a:gridCol w="1292204"/>
                <a:gridCol w="2243988"/>
              </a:tblGrid>
              <a:tr h="182982">
                <a:tc gridSpan="2">
                  <a:txBody>
                    <a:bodyPr/>
                    <a:lstStyle/>
                    <a:p>
                      <a:pPr marL="64770" marR="0">
                        <a:spcBef>
                          <a:spcPts val="165"/>
                        </a:spcBef>
                        <a:spcAft>
                          <a:spcPts val="0"/>
                        </a:spcAft>
                      </a:pPr>
                      <a:r>
                        <a:rPr lang="en-US" sz="800" b="1"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Tacoma Public Schools: Planning and Construction Staffing</a:t>
                      </a:r>
                      <a:r>
                        <a:rPr lang="en-US" sz="800" b="1" spc="-5"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r>
              <a:tr h="182982">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Carla </a:t>
                      </a:r>
                      <a:r>
                        <a:rPr lang="en-US" sz="800" dirty="0" err="1">
                          <a:solidFill>
                            <a:srgbClr val="4F81BD"/>
                          </a:solidFill>
                          <a:effectLst/>
                          <a:latin typeface="Arial" panose="020B0604020202020204" pitchFamily="34" charset="0"/>
                          <a:ea typeface="Arial" panose="020B0604020202020204" pitchFamily="34" charset="0"/>
                          <a:cs typeface="Times New Roman" panose="02020603050405020304" pitchFamily="18" charset="0"/>
                        </a:rPr>
                        <a:t>Santorno</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3500" marR="0">
                        <a:spcBef>
                          <a:spcPts val="170"/>
                        </a:spcBef>
                        <a:spcAft>
                          <a:spcPts val="0"/>
                        </a:spcAft>
                      </a:pPr>
                      <a:r>
                        <a:rPr lang="en-US" sz="800"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Superintendent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2982">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Steve Murakami</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135"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Chief Operating Officer</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Rob Sawatzky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Director</a:t>
                      </a:r>
                      <a:r>
                        <a:rPr lang="en-US" sz="800" spc="-45">
                          <a:solidFill>
                            <a:srgbClr val="4F81BD"/>
                          </a:solidFill>
                          <a:effectLst/>
                          <a:latin typeface="Arial" panose="020B0604020202020204" pitchFamily="34" charset="0"/>
                          <a:ea typeface="Calibri" panose="020F0502020204030204" pitchFamily="34" charset="0"/>
                          <a:cs typeface="Times New Roman" panose="02020603050405020304" pitchFamily="18" charset="0"/>
                        </a:rPr>
                        <a:t> </a:t>
                      </a: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of</a:t>
                      </a:r>
                      <a:r>
                        <a:rPr lang="en-US" sz="800" spc="-45">
                          <a:solidFill>
                            <a:srgbClr val="4F81BD"/>
                          </a:solidFill>
                          <a:effectLst/>
                          <a:latin typeface="Arial" panose="020B0604020202020204" pitchFamily="34" charset="0"/>
                          <a:ea typeface="Calibri" panose="020F0502020204030204" pitchFamily="34" charset="0"/>
                          <a:cs typeface="Times New Roman" panose="02020603050405020304" pitchFamily="18" charset="0"/>
                        </a:rPr>
                        <a:t> Planning and Construction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Christy Barrie</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Capital Projects Supervisor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Julius Pallotta</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Capital Projects Supervisor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Kristine Anderson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Capital Projects Supervisor</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Jim Dugan</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Program Manager, Parametrix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Paul Popovich</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Project Manager, Parametrix</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3527">
                <a:tc>
                  <a:txBody>
                    <a:bodyPr/>
                    <a:lstStyle/>
                    <a:p>
                      <a:pPr marL="64770" marR="0">
                        <a:spcBef>
                          <a:spcPts val="170"/>
                        </a:spcBef>
                        <a:spcAft>
                          <a:spcPts val="0"/>
                        </a:spcAft>
                      </a:pPr>
                      <a:r>
                        <a:rPr lang="en-US" sz="800">
                          <a:solidFill>
                            <a:srgbClr val="4F81BD"/>
                          </a:solidFill>
                          <a:effectLst/>
                          <a:latin typeface="Arial" panose="020B0604020202020204" pitchFamily="34" charset="0"/>
                          <a:ea typeface="Calibri" panose="020F0502020204030204" pitchFamily="34" charset="0"/>
                          <a:cs typeface="Times New Roman" panose="02020603050405020304" pitchFamily="18" charset="0"/>
                        </a:rPr>
                        <a:t>Graehm Wallace</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4770" marR="0">
                        <a:spcBef>
                          <a:spcPts val="170"/>
                        </a:spcBef>
                        <a:spcAft>
                          <a:spcPts val="0"/>
                        </a:spcAft>
                      </a:pPr>
                      <a:r>
                        <a:rPr lang="en-US" sz="800"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Perkins-</a:t>
                      </a:r>
                      <a:r>
                        <a:rPr lang="en-US" sz="800" dirty="0" err="1">
                          <a:solidFill>
                            <a:srgbClr val="4F81BD"/>
                          </a:solidFill>
                          <a:effectLst/>
                          <a:latin typeface="Arial" panose="020B0604020202020204" pitchFamily="34" charset="0"/>
                          <a:ea typeface="Arial" panose="020B0604020202020204" pitchFamily="34" charset="0"/>
                          <a:cs typeface="Times New Roman" panose="02020603050405020304" pitchFamily="18" charset="0"/>
                        </a:rPr>
                        <a:t>Coie</a:t>
                      </a:r>
                      <a:r>
                        <a:rPr lang="en-US" sz="800" dirty="0">
                          <a:solidFill>
                            <a:srgbClr val="4F81BD"/>
                          </a:solidFill>
                          <a:effectLst/>
                          <a:latin typeface="Arial" panose="020B0604020202020204" pitchFamily="34" charset="0"/>
                          <a:ea typeface="Arial" panose="020B0604020202020204" pitchFamily="34" charset="0"/>
                          <a:cs typeface="Times New Roman" panose="02020603050405020304" pitchFamily="18" charset="0"/>
                        </a:rPr>
                        <a:t>, GC/CM Attorney</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581984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GC/CM Delivery Method Determination</a:t>
            </a:r>
            <a:endParaRPr lang="en-US" sz="3600" dirty="0"/>
          </a:p>
        </p:txBody>
      </p:sp>
      <p:pic>
        <p:nvPicPr>
          <p:cNvPr id="4" name="Content Placeholder 45"/>
          <p:cNvPicPr>
            <a:picLocks noGrp="1" noChangeAspect="1"/>
          </p:cNvPicPr>
          <p:nvPr>
            <p:ph idx="1"/>
          </p:nvPr>
        </p:nvPicPr>
        <p:blipFill>
          <a:blip r:embed="rId3"/>
          <a:stretch>
            <a:fillRect/>
          </a:stretch>
        </p:blipFill>
        <p:spPr>
          <a:xfrm>
            <a:off x="381000" y="1752600"/>
            <a:ext cx="8153400" cy="2362200"/>
          </a:xfrm>
          <a:prstGeom prst="rect">
            <a:avLst/>
          </a:prstGeom>
        </p:spPr>
      </p:pic>
    </p:spTree>
    <p:extLst>
      <p:ext uri="{BB962C8B-B14F-4D97-AF65-F5344CB8AC3E}">
        <p14:creationId xmlns:p14="http://schemas.microsoft.com/office/powerpoint/2010/main" val="8416347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Agency Presenting and Support Team</a:t>
            </a:r>
            <a:endParaRPr lang="en-US" dirty="0"/>
          </a:p>
        </p:txBody>
      </p:sp>
      <p:sp>
        <p:nvSpPr>
          <p:cNvPr id="3" name="Content Placeholder 2"/>
          <p:cNvSpPr>
            <a:spLocks noGrp="1"/>
          </p:cNvSpPr>
          <p:nvPr>
            <p:ph idx="1"/>
          </p:nvPr>
        </p:nvSpPr>
        <p:spPr>
          <a:xfrm>
            <a:off x="457200" y="1600200"/>
            <a:ext cx="7620000" cy="4572000"/>
          </a:xfrm>
        </p:spPr>
        <p:txBody>
          <a:bodyPr>
            <a:normAutofit/>
          </a:bodyPr>
          <a:lstStyle/>
          <a:p>
            <a:endParaRPr lang="en-US" dirty="0" smtClean="0"/>
          </a:p>
          <a:p>
            <a:r>
              <a:rPr lang="en-US" dirty="0">
                <a:solidFill>
                  <a:schemeClr val="tx2"/>
                </a:solidFill>
              </a:rPr>
              <a:t>Stephen Murakami </a:t>
            </a:r>
            <a:r>
              <a:rPr lang="en-US" dirty="0" smtClean="0">
                <a:solidFill>
                  <a:schemeClr val="tx2"/>
                </a:solidFill>
              </a:rPr>
              <a:t>- Chief </a:t>
            </a:r>
            <a:r>
              <a:rPr lang="en-US" dirty="0">
                <a:solidFill>
                  <a:schemeClr val="tx2"/>
                </a:solidFill>
              </a:rPr>
              <a:t>Operating </a:t>
            </a:r>
            <a:r>
              <a:rPr lang="en-US" dirty="0" smtClean="0">
                <a:solidFill>
                  <a:schemeClr val="tx2"/>
                </a:solidFill>
              </a:rPr>
              <a:t>Officer</a:t>
            </a:r>
          </a:p>
          <a:p>
            <a:r>
              <a:rPr lang="en-US" dirty="0" smtClean="0">
                <a:solidFill>
                  <a:schemeClr val="tx2"/>
                </a:solidFill>
              </a:rPr>
              <a:t>Rob Sawatzky - Director, Planning &amp; Construction</a:t>
            </a:r>
          </a:p>
          <a:p>
            <a:r>
              <a:rPr lang="en-US" dirty="0" smtClean="0">
                <a:solidFill>
                  <a:schemeClr val="tx2"/>
                </a:solidFill>
              </a:rPr>
              <a:t>Christie Barrie - Capital Project Supervisor</a:t>
            </a:r>
          </a:p>
          <a:p>
            <a:r>
              <a:rPr lang="en-US" dirty="0" smtClean="0">
                <a:solidFill>
                  <a:schemeClr val="tx2"/>
                </a:solidFill>
              </a:rPr>
              <a:t>Kristine Anderson -</a:t>
            </a:r>
            <a:r>
              <a:rPr lang="en-US" dirty="0">
                <a:solidFill>
                  <a:schemeClr val="tx2"/>
                </a:solidFill>
              </a:rPr>
              <a:t>Capital Project </a:t>
            </a:r>
            <a:r>
              <a:rPr lang="en-US" dirty="0" smtClean="0">
                <a:solidFill>
                  <a:schemeClr val="tx2"/>
                </a:solidFill>
              </a:rPr>
              <a:t>Supervisor</a:t>
            </a:r>
          </a:p>
          <a:p>
            <a:r>
              <a:rPr lang="en-US" dirty="0" smtClean="0">
                <a:solidFill>
                  <a:schemeClr val="tx2"/>
                </a:solidFill>
              </a:rPr>
              <a:t>Julius </a:t>
            </a:r>
            <a:r>
              <a:rPr lang="en-US" dirty="0" err="1" smtClean="0">
                <a:solidFill>
                  <a:schemeClr val="tx2"/>
                </a:solidFill>
              </a:rPr>
              <a:t>Pallotta</a:t>
            </a:r>
            <a:r>
              <a:rPr lang="en-US" dirty="0">
                <a:solidFill>
                  <a:schemeClr val="tx2"/>
                </a:solidFill>
              </a:rPr>
              <a:t> - Capital Project </a:t>
            </a:r>
            <a:r>
              <a:rPr lang="en-US" dirty="0" smtClean="0">
                <a:solidFill>
                  <a:schemeClr val="tx2"/>
                </a:solidFill>
              </a:rPr>
              <a:t>Supervisor</a:t>
            </a:r>
          </a:p>
          <a:p>
            <a:r>
              <a:rPr lang="en-US" dirty="0" smtClean="0">
                <a:solidFill>
                  <a:schemeClr val="tx2"/>
                </a:solidFill>
              </a:rPr>
              <a:t>Bobbie Knapp- Document Controls</a:t>
            </a:r>
          </a:p>
          <a:p>
            <a:r>
              <a:rPr lang="en-US" dirty="0" smtClean="0">
                <a:solidFill>
                  <a:schemeClr val="tx2"/>
                </a:solidFill>
              </a:rPr>
              <a:t>Anne Cummings- Senior Financial Analyst</a:t>
            </a:r>
          </a:p>
          <a:p>
            <a:r>
              <a:rPr lang="en-US" dirty="0" smtClean="0">
                <a:solidFill>
                  <a:schemeClr val="tx2"/>
                </a:solidFill>
              </a:rPr>
              <a:t>Alicia </a:t>
            </a:r>
            <a:r>
              <a:rPr lang="en-US" dirty="0" err="1" smtClean="0">
                <a:solidFill>
                  <a:schemeClr val="tx2"/>
                </a:solidFill>
              </a:rPr>
              <a:t>Lawver</a:t>
            </a:r>
            <a:r>
              <a:rPr lang="en-US" dirty="0" smtClean="0">
                <a:solidFill>
                  <a:schemeClr val="tx2"/>
                </a:solidFill>
              </a:rPr>
              <a:t>- Facilities Communication Coordinator</a:t>
            </a:r>
          </a:p>
          <a:p>
            <a:r>
              <a:rPr lang="en-US" dirty="0">
                <a:solidFill>
                  <a:schemeClr val="tx2"/>
                </a:solidFill>
              </a:rPr>
              <a:t>Paul </a:t>
            </a:r>
            <a:r>
              <a:rPr lang="en-US" dirty="0" err="1">
                <a:solidFill>
                  <a:schemeClr val="tx2"/>
                </a:solidFill>
              </a:rPr>
              <a:t>Popovich</a:t>
            </a:r>
            <a:r>
              <a:rPr lang="en-US" dirty="0">
                <a:solidFill>
                  <a:schemeClr val="tx2"/>
                </a:solidFill>
              </a:rPr>
              <a:t> - Capital Project </a:t>
            </a:r>
            <a:r>
              <a:rPr lang="en-US" dirty="0" smtClean="0">
                <a:solidFill>
                  <a:schemeClr val="tx2"/>
                </a:solidFill>
              </a:rPr>
              <a:t>Supervisor</a:t>
            </a:r>
          </a:p>
          <a:p>
            <a:r>
              <a:rPr lang="en-US" dirty="0" smtClean="0">
                <a:solidFill>
                  <a:schemeClr val="tx2"/>
                </a:solidFill>
              </a:rPr>
              <a:t>Jim Dugan – Program Manager</a:t>
            </a:r>
            <a:endParaRPr lang="en-US" dirty="0">
              <a:solidFill>
                <a:schemeClr val="tx2"/>
              </a:solidFill>
            </a:endParaRPr>
          </a:p>
        </p:txBody>
      </p:sp>
    </p:spTree>
    <p:extLst>
      <p:ext uri="{BB962C8B-B14F-4D97-AF65-F5344CB8AC3E}">
        <p14:creationId xmlns:p14="http://schemas.microsoft.com/office/powerpoint/2010/main" val="15968010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93"/>
            <a:ext cx="7620000" cy="1143000"/>
          </a:xfrm>
        </p:spPr>
        <p:txBody>
          <a:bodyPr/>
          <a:lstStyle/>
          <a:p>
            <a:r>
              <a:rPr lang="en-US" sz="3200" dirty="0" smtClean="0"/>
              <a:t>Delivery Method Recommendation</a:t>
            </a:r>
            <a:endParaRPr lang="en-US" sz="3200"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3933162800"/>
              </p:ext>
            </p:extLst>
          </p:nvPr>
        </p:nvGraphicFramePr>
        <p:xfrm>
          <a:off x="2116541" y="914400"/>
          <a:ext cx="4246159" cy="5865869"/>
        </p:xfrm>
        <a:graphic>
          <a:graphicData uri="http://schemas.openxmlformats.org/presentationml/2006/ole">
            <mc:AlternateContent xmlns:mc="http://schemas.openxmlformats.org/markup-compatibility/2006">
              <mc:Choice xmlns:v="urn:schemas-microsoft-com:vml" Requires="v">
                <p:oleObj spid="_x0000_s7261" name="Document" r:id="rId4" imgW="5956042" imgH="8228787" progId="Word.Document.12">
                  <p:embed/>
                </p:oleObj>
              </mc:Choice>
              <mc:Fallback>
                <p:oleObj name="Document" r:id="rId4" imgW="5956042" imgH="8228787" progId="Word.Document.12">
                  <p:embed/>
                  <p:pic>
                    <p:nvPicPr>
                      <p:cNvPr id="0" name=""/>
                      <p:cNvPicPr/>
                      <p:nvPr/>
                    </p:nvPicPr>
                    <p:blipFill>
                      <a:blip r:embed="rId5"/>
                      <a:stretch>
                        <a:fillRect/>
                      </a:stretch>
                    </p:blipFill>
                    <p:spPr>
                      <a:xfrm>
                        <a:off x="2116541" y="914400"/>
                        <a:ext cx="4246159" cy="5865869"/>
                      </a:xfrm>
                      <a:prstGeom prst="rect">
                        <a:avLst/>
                      </a:prstGeom>
                    </p:spPr>
                  </p:pic>
                </p:oleObj>
              </mc:Fallback>
            </mc:AlternateContent>
          </a:graphicData>
        </a:graphic>
      </p:graphicFrame>
    </p:spTree>
    <p:extLst>
      <p:ext uri="{BB962C8B-B14F-4D97-AF65-F5344CB8AC3E}">
        <p14:creationId xmlns:p14="http://schemas.microsoft.com/office/powerpoint/2010/main" val="35977209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Future GC/CM Candidate Projects</a:t>
            </a:r>
            <a:endParaRPr lang="en-US" sz="4000" dirty="0"/>
          </a:p>
        </p:txBody>
      </p:sp>
      <p:sp>
        <p:nvSpPr>
          <p:cNvPr id="3" name="Content Placeholder 2"/>
          <p:cNvSpPr>
            <a:spLocks noGrp="1"/>
          </p:cNvSpPr>
          <p:nvPr>
            <p:ph idx="1"/>
          </p:nvPr>
        </p:nvSpPr>
        <p:spPr/>
        <p:txBody>
          <a:bodyPr/>
          <a:lstStyle/>
          <a:p>
            <a:endParaRPr lang="en-US" dirty="0" smtClean="0"/>
          </a:p>
          <a:p>
            <a:pPr marL="114300" indent="0">
              <a:buNone/>
            </a:pPr>
            <a:r>
              <a:rPr lang="en-US" dirty="0" smtClean="0"/>
              <a:t>The following future candidate projects are funded and occupied sites with critical phasing requirements, and as such, are excellent candidates for consideration of the GC/CM delivery method:</a:t>
            </a:r>
          </a:p>
          <a:p>
            <a:pPr marL="114300" indent="0">
              <a:buNone/>
            </a:pPr>
            <a:endParaRPr lang="en-US" dirty="0"/>
          </a:p>
          <a:p>
            <a:r>
              <a:rPr lang="en-US" dirty="0" smtClean="0"/>
              <a:t>Birney Elementary School</a:t>
            </a:r>
          </a:p>
          <a:p>
            <a:r>
              <a:rPr lang="en-US" dirty="0"/>
              <a:t>Grant Elementary </a:t>
            </a:r>
            <a:r>
              <a:rPr lang="en-US" dirty="0" smtClean="0"/>
              <a:t>School</a:t>
            </a:r>
          </a:p>
          <a:p>
            <a:r>
              <a:rPr lang="en-US" dirty="0" smtClean="0"/>
              <a:t>Downing Elementary School</a:t>
            </a:r>
          </a:p>
          <a:p>
            <a:r>
              <a:rPr lang="en-US" dirty="0" err="1" smtClean="0"/>
              <a:t>Boze</a:t>
            </a:r>
            <a:r>
              <a:rPr lang="en-US" dirty="0" smtClean="0"/>
              <a:t> Elementary School</a:t>
            </a:r>
          </a:p>
          <a:p>
            <a:r>
              <a:rPr lang="en-US" dirty="0" smtClean="0"/>
              <a:t>Hunt Middle School</a:t>
            </a:r>
          </a:p>
        </p:txBody>
      </p:sp>
    </p:spTree>
    <p:extLst>
      <p:ext uri="{BB962C8B-B14F-4D97-AF65-F5344CB8AC3E}">
        <p14:creationId xmlns:p14="http://schemas.microsoft.com/office/powerpoint/2010/main" val="24557889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GC/CM Candidate Project Locations</a:t>
            </a:r>
            <a:endParaRPr lang="en-US" sz="4000" dirty="0"/>
          </a:p>
        </p:txBody>
      </p:sp>
      <p:pic>
        <p:nvPicPr>
          <p:cNvPr id="5" name="Content Placeholder 4"/>
          <p:cNvPicPr>
            <a:picLocks noGrp="1" noChangeAspect="1"/>
          </p:cNvPicPr>
          <p:nvPr>
            <p:ph idx="1"/>
          </p:nvPr>
        </p:nvPicPr>
        <p:blipFill>
          <a:blip r:embed="rId3"/>
          <a:stretch>
            <a:fillRect/>
          </a:stretch>
        </p:blipFill>
        <p:spPr>
          <a:xfrm>
            <a:off x="1883504" y="1295400"/>
            <a:ext cx="4767392" cy="5197193"/>
          </a:xfrm>
          <a:prstGeom prst="rect">
            <a:avLst/>
          </a:prstGeom>
        </p:spPr>
      </p:pic>
    </p:spTree>
    <p:extLst>
      <p:ext uri="{BB962C8B-B14F-4D97-AF65-F5344CB8AC3E}">
        <p14:creationId xmlns:p14="http://schemas.microsoft.com/office/powerpoint/2010/main" val="20550394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Birney Elementary School</a:t>
            </a:r>
            <a:endParaRPr lang="en-US" dirty="0"/>
          </a:p>
        </p:txBody>
      </p:sp>
      <p:pic>
        <p:nvPicPr>
          <p:cNvPr id="4" name="Content Placeholder 3"/>
          <p:cNvPicPr>
            <a:picLocks noGrp="1" noChangeAspect="1"/>
          </p:cNvPicPr>
          <p:nvPr>
            <p:ph idx="1"/>
          </p:nvPr>
        </p:nvPicPr>
        <p:blipFill>
          <a:blip r:embed="rId3"/>
          <a:stretch>
            <a:fillRect/>
          </a:stretch>
        </p:blipFill>
        <p:spPr>
          <a:xfrm>
            <a:off x="1916474" y="1524000"/>
            <a:ext cx="4701452" cy="4800600"/>
          </a:xfrm>
          <a:prstGeom prst="rect">
            <a:avLst/>
          </a:prstGeom>
        </p:spPr>
      </p:pic>
    </p:spTree>
    <p:extLst>
      <p:ext uri="{BB962C8B-B14F-4D97-AF65-F5344CB8AC3E}">
        <p14:creationId xmlns:p14="http://schemas.microsoft.com/office/powerpoint/2010/main" val="38970162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Downing Elementary School</a:t>
            </a:r>
            <a:endParaRPr lang="en-US" dirty="0"/>
          </a:p>
        </p:txBody>
      </p:sp>
      <p:pic>
        <p:nvPicPr>
          <p:cNvPr id="4" name="Content Placeholder 3"/>
          <p:cNvPicPr>
            <a:picLocks noGrp="1" noChangeAspect="1"/>
          </p:cNvPicPr>
          <p:nvPr>
            <p:ph idx="1"/>
          </p:nvPr>
        </p:nvPicPr>
        <p:blipFill>
          <a:blip r:embed="rId3"/>
          <a:stretch>
            <a:fillRect/>
          </a:stretch>
        </p:blipFill>
        <p:spPr>
          <a:xfrm>
            <a:off x="2234718" y="1600200"/>
            <a:ext cx="4064964" cy="4800600"/>
          </a:xfrm>
          <a:prstGeom prst="rect">
            <a:avLst/>
          </a:prstGeom>
        </p:spPr>
      </p:pic>
    </p:spTree>
    <p:extLst>
      <p:ext uri="{BB962C8B-B14F-4D97-AF65-F5344CB8AC3E}">
        <p14:creationId xmlns:p14="http://schemas.microsoft.com/office/powerpoint/2010/main" val="17996870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Hunt Middle School</a:t>
            </a:r>
            <a:endParaRPr lang="en-US" dirty="0"/>
          </a:p>
        </p:txBody>
      </p:sp>
      <p:pic>
        <p:nvPicPr>
          <p:cNvPr id="4" name="Content Placeholder 3"/>
          <p:cNvPicPr>
            <a:picLocks noGrp="1" noChangeAspect="1"/>
          </p:cNvPicPr>
          <p:nvPr>
            <p:ph idx="1"/>
          </p:nvPr>
        </p:nvPicPr>
        <p:blipFill>
          <a:blip r:embed="rId3"/>
          <a:stretch>
            <a:fillRect/>
          </a:stretch>
        </p:blipFill>
        <p:spPr>
          <a:xfrm>
            <a:off x="1334231" y="1600200"/>
            <a:ext cx="5865938" cy="4800600"/>
          </a:xfrm>
          <a:prstGeom prst="rect">
            <a:avLst/>
          </a:prstGeom>
        </p:spPr>
      </p:pic>
    </p:spTree>
    <p:extLst>
      <p:ext uri="{BB962C8B-B14F-4D97-AF65-F5344CB8AC3E}">
        <p14:creationId xmlns:p14="http://schemas.microsoft.com/office/powerpoint/2010/main" val="7884466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Grant Elementary School</a:t>
            </a:r>
            <a:endParaRPr lang="en-US" dirty="0"/>
          </a:p>
        </p:txBody>
      </p:sp>
      <p:pic>
        <p:nvPicPr>
          <p:cNvPr id="4" name="Content Placeholder 3"/>
          <p:cNvPicPr>
            <a:picLocks noGrp="1" noChangeAspect="1"/>
          </p:cNvPicPr>
          <p:nvPr>
            <p:ph idx="1"/>
          </p:nvPr>
        </p:nvPicPr>
        <p:blipFill>
          <a:blip r:embed="rId3"/>
          <a:stretch>
            <a:fillRect/>
          </a:stretch>
        </p:blipFill>
        <p:spPr>
          <a:xfrm>
            <a:off x="1664746" y="1600200"/>
            <a:ext cx="5204908" cy="4800600"/>
          </a:xfrm>
          <a:prstGeom prst="rect">
            <a:avLst/>
          </a:prstGeom>
        </p:spPr>
      </p:pic>
    </p:spTree>
    <p:extLst>
      <p:ext uri="{BB962C8B-B14F-4D97-AF65-F5344CB8AC3E}">
        <p14:creationId xmlns:p14="http://schemas.microsoft.com/office/powerpoint/2010/main" val="37388493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smtClean="0"/>
              <a:t>Boze</a:t>
            </a:r>
            <a:r>
              <a:rPr lang="en-US" dirty="0" smtClean="0"/>
              <a:t> Elementary School</a:t>
            </a:r>
            <a:endParaRPr lang="en-US" dirty="0"/>
          </a:p>
        </p:txBody>
      </p:sp>
      <p:pic>
        <p:nvPicPr>
          <p:cNvPr id="4" name="Content Placeholder 3"/>
          <p:cNvPicPr>
            <a:picLocks noGrp="1" noChangeAspect="1"/>
          </p:cNvPicPr>
          <p:nvPr>
            <p:ph idx="1"/>
          </p:nvPr>
        </p:nvPicPr>
        <p:blipFill>
          <a:blip r:embed="rId3"/>
          <a:stretch>
            <a:fillRect/>
          </a:stretch>
        </p:blipFill>
        <p:spPr>
          <a:xfrm>
            <a:off x="2471416" y="1600200"/>
            <a:ext cx="3591568" cy="4800600"/>
          </a:xfrm>
          <a:prstGeom prst="rect">
            <a:avLst/>
          </a:prstGeom>
        </p:spPr>
      </p:pic>
    </p:spTree>
    <p:extLst>
      <p:ext uri="{BB962C8B-B14F-4D97-AF65-F5344CB8AC3E}">
        <p14:creationId xmlns:p14="http://schemas.microsoft.com/office/powerpoint/2010/main" val="35218856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err="1" smtClean="0"/>
              <a:t>TPS</a:t>
            </a:r>
            <a:r>
              <a:rPr lang="en-US" sz="3200" dirty="0" smtClean="0"/>
              <a:t> Leadership:  Education and Development</a:t>
            </a:r>
            <a:endParaRPr lang="en-US" sz="3200" dirty="0"/>
          </a:p>
        </p:txBody>
      </p:sp>
      <p:sp>
        <p:nvSpPr>
          <p:cNvPr id="5" name="Content Placeholder 2"/>
          <p:cNvSpPr>
            <a:spLocks noGrp="1"/>
          </p:cNvSpPr>
          <p:nvPr>
            <p:ph idx="1"/>
          </p:nvPr>
        </p:nvSpPr>
        <p:spPr>
          <a:xfrm>
            <a:off x="457200" y="2057400"/>
            <a:ext cx="7620000" cy="3200400"/>
          </a:xfrm>
        </p:spPr>
        <p:txBody>
          <a:bodyPr>
            <a:normAutofit/>
          </a:bodyPr>
          <a:lstStyle/>
          <a:p>
            <a:pPr indent="-342900"/>
            <a:r>
              <a:rPr lang="en-US" b="1" dirty="0" smtClean="0">
                <a:solidFill>
                  <a:schemeClr val="tx2"/>
                </a:solidFill>
              </a:rPr>
              <a:t>Industry Leaders </a:t>
            </a:r>
          </a:p>
          <a:p>
            <a:pPr indent="-342900"/>
            <a:endParaRPr lang="en-US" dirty="0" smtClean="0">
              <a:solidFill>
                <a:schemeClr val="tx2"/>
              </a:solidFill>
            </a:endParaRPr>
          </a:p>
          <a:p>
            <a:pPr indent="-342900"/>
            <a:r>
              <a:rPr lang="en-US" b="1" dirty="0" smtClean="0">
                <a:solidFill>
                  <a:schemeClr val="tx2"/>
                </a:solidFill>
              </a:rPr>
              <a:t>Connectedness in the Community</a:t>
            </a:r>
          </a:p>
          <a:p>
            <a:pPr indent="-342900"/>
            <a:endParaRPr lang="en-US" dirty="0" smtClean="0">
              <a:solidFill>
                <a:schemeClr val="tx2"/>
              </a:solidFill>
            </a:endParaRPr>
          </a:p>
          <a:p>
            <a:pPr indent="-342900"/>
            <a:r>
              <a:rPr lang="en-US" b="1" dirty="0" smtClean="0">
                <a:solidFill>
                  <a:schemeClr val="tx2"/>
                </a:solidFill>
              </a:rPr>
              <a:t>Professional Associations</a:t>
            </a:r>
          </a:p>
          <a:p>
            <a:pPr indent="-342900"/>
            <a:endParaRPr lang="en-US" dirty="0" smtClean="0">
              <a:solidFill>
                <a:schemeClr val="tx2"/>
              </a:solidFill>
            </a:endParaRPr>
          </a:p>
          <a:p>
            <a:pPr indent="-342900"/>
            <a:r>
              <a:rPr lang="en-US" b="1" dirty="0" smtClean="0">
                <a:solidFill>
                  <a:schemeClr val="tx2"/>
                </a:solidFill>
              </a:rPr>
              <a:t>Strategic Goals </a:t>
            </a:r>
          </a:p>
        </p:txBody>
      </p:sp>
    </p:spTree>
    <p:extLst>
      <p:ext uri="{BB962C8B-B14F-4D97-AF65-F5344CB8AC3E}">
        <p14:creationId xmlns:p14="http://schemas.microsoft.com/office/powerpoint/2010/main" val="36939436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Business Equity:  </a:t>
            </a:r>
            <a:br>
              <a:rPr lang="en-US" sz="4400" dirty="0" smtClean="0"/>
            </a:br>
            <a:r>
              <a:rPr lang="en-US" sz="4400" dirty="0" err="1" smtClean="0"/>
              <a:t>TPS</a:t>
            </a:r>
            <a:r>
              <a:rPr lang="en-US" sz="4400" dirty="0" smtClean="0"/>
              <a:t> Community Inclusion Plan</a:t>
            </a:r>
            <a:endParaRPr lang="en-US" sz="4400" dirty="0"/>
          </a:p>
        </p:txBody>
      </p:sp>
      <p:sp>
        <p:nvSpPr>
          <p:cNvPr id="4" name="Content Placeholder 2"/>
          <p:cNvSpPr>
            <a:spLocks noGrp="1"/>
          </p:cNvSpPr>
          <p:nvPr>
            <p:ph idx="1"/>
          </p:nvPr>
        </p:nvSpPr>
        <p:spPr/>
        <p:txBody>
          <a:bodyPr>
            <a:normAutofit/>
          </a:bodyPr>
          <a:lstStyle/>
          <a:p>
            <a:pPr marL="0" indent="0">
              <a:buNone/>
            </a:pPr>
            <a:r>
              <a:rPr lang="en-US" dirty="0" smtClean="0"/>
              <a:t>Tacoma Public Schools is committed to Community Inclusion, as partnerships are critical to student education and community health and sustainability.</a:t>
            </a:r>
          </a:p>
          <a:p>
            <a:pPr marL="0" indent="0">
              <a:buNone/>
            </a:pPr>
            <a:r>
              <a:rPr lang="en-US" dirty="0" smtClean="0"/>
              <a:t>By </a:t>
            </a:r>
            <a:r>
              <a:rPr lang="en-US" dirty="0"/>
              <a:t>the end of </a:t>
            </a:r>
            <a:r>
              <a:rPr lang="en-US" dirty="0" smtClean="0"/>
              <a:t>2018, Tacoma Public Schools will:</a:t>
            </a:r>
          </a:p>
          <a:p>
            <a:pPr lvl="1"/>
            <a:endParaRPr lang="en-US" dirty="0" smtClean="0"/>
          </a:p>
          <a:p>
            <a:pPr lvl="1"/>
            <a:r>
              <a:rPr lang="en-US" dirty="0" smtClean="0"/>
              <a:t>Maintain and increase contracts with local businesses by:</a:t>
            </a:r>
          </a:p>
          <a:p>
            <a:pPr lvl="2"/>
            <a:r>
              <a:rPr lang="en-US" dirty="0" smtClean="0"/>
              <a:t>Increasing local share of total construction from 15% to 30%</a:t>
            </a:r>
            <a:endParaRPr lang="en-US" dirty="0" smtClean="0">
              <a:solidFill>
                <a:srgbClr val="C00000"/>
              </a:solidFill>
            </a:endParaRPr>
          </a:p>
          <a:p>
            <a:pPr lvl="2"/>
            <a:r>
              <a:rPr lang="en-US" dirty="0" smtClean="0">
                <a:solidFill>
                  <a:srgbClr val="C00000"/>
                </a:solidFill>
              </a:rPr>
              <a:t>Completed March 2016</a:t>
            </a:r>
            <a:r>
              <a:rPr lang="en-US" dirty="0" smtClean="0"/>
              <a:t> </a:t>
            </a:r>
          </a:p>
          <a:p>
            <a:pPr lvl="1"/>
            <a:r>
              <a:rPr lang="en-US" dirty="0" smtClean="0"/>
              <a:t>Adopt Governor’s diverse business goals, including:</a:t>
            </a:r>
          </a:p>
          <a:p>
            <a:pPr lvl="2"/>
            <a:r>
              <a:rPr lang="en-US" dirty="0" smtClean="0"/>
              <a:t>10% Minority-Owned </a:t>
            </a:r>
            <a:r>
              <a:rPr lang="en-US" dirty="0"/>
              <a:t>B</a:t>
            </a:r>
            <a:r>
              <a:rPr lang="en-US" dirty="0" smtClean="0"/>
              <a:t>usiness Enterprises,</a:t>
            </a:r>
          </a:p>
          <a:p>
            <a:pPr lvl="2"/>
            <a:r>
              <a:rPr lang="en-US" dirty="0" smtClean="0"/>
              <a:t>6% Woman-Owner Business Enterprises, and</a:t>
            </a:r>
          </a:p>
          <a:p>
            <a:pPr lvl="2"/>
            <a:r>
              <a:rPr lang="en-US" dirty="0" smtClean="0"/>
              <a:t>5% Small Business Enterprises (SBE)</a:t>
            </a:r>
          </a:p>
        </p:txBody>
      </p:sp>
    </p:spTree>
    <p:extLst>
      <p:ext uri="{BB962C8B-B14F-4D97-AF65-F5344CB8AC3E}">
        <p14:creationId xmlns:p14="http://schemas.microsoft.com/office/powerpoint/2010/main" val="24352388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Tacoma Public Schools</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chemeClr val="tx2"/>
                </a:solidFill>
              </a:rPr>
              <a:t>Founded in 1869</a:t>
            </a:r>
            <a:endParaRPr lang="en-US" dirty="0">
              <a:solidFill>
                <a:schemeClr val="tx2"/>
              </a:solidFill>
            </a:endParaRPr>
          </a:p>
          <a:p>
            <a:r>
              <a:rPr lang="en-US" dirty="0" smtClean="0">
                <a:solidFill>
                  <a:schemeClr val="tx2"/>
                </a:solidFill>
              </a:rPr>
              <a:t>Comprised of:</a:t>
            </a:r>
          </a:p>
          <a:p>
            <a:pPr lvl="2">
              <a:buFont typeface="Wingdings" panose="05000000000000000000" pitchFamily="2" charset="2"/>
              <a:buChar char="q"/>
            </a:pPr>
            <a:r>
              <a:rPr lang="en-US" dirty="0" smtClean="0">
                <a:solidFill>
                  <a:schemeClr val="tx2"/>
                </a:solidFill>
              </a:rPr>
              <a:t>36Elementary Schools</a:t>
            </a:r>
          </a:p>
          <a:p>
            <a:pPr lvl="2">
              <a:buFont typeface="Wingdings" panose="05000000000000000000" pitchFamily="2" charset="2"/>
              <a:buChar char="q"/>
            </a:pPr>
            <a:r>
              <a:rPr lang="en-US" dirty="0" smtClean="0">
                <a:solidFill>
                  <a:schemeClr val="tx2"/>
                </a:solidFill>
              </a:rPr>
              <a:t>11 Middle Schools</a:t>
            </a:r>
          </a:p>
          <a:p>
            <a:pPr lvl="2">
              <a:buFont typeface="Wingdings" panose="05000000000000000000" pitchFamily="2" charset="2"/>
              <a:buChar char="q"/>
            </a:pPr>
            <a:r>
              <a:rPr lang="en-US" dirty="0" smtClean="0">
                <a:solidFill>
                  <a:schemeClr val="tx2"/>
                </a:solidFill>
              </a:rPr>
              <a:t>10 High Schools</a:t>
            </a:r>
          </a:p>
          <a:p>
            <a:pPr lvl="2">
              <a:buFont typeface="Wingdings" panose="05000000000000000000" pitchFamily="2" charset="2"/>
              <a:buChar char="q"/>
            </a:pPr>
            <a:r>
              <a:rPr lang="en-US" dirty="0" smtClean="0">
                <a:solidFill>
                  <a:schemeClr val="tx2"/>
                </a:solidFill>
              </a:rPr>
              <a:t>Numerous Special Programs</a:t>
            </a:r>
          </a:p>
          <a:p>
            <a:r>
              <a:rPr lang="en-US" dirty="0" smtClean="0">
                <a:solidFill>
                  <a:schemeClr val="tx2"/>
                </a:solidFill>
              </a:rPr>
              <a:t>4</a:t>
            </a:r>
            <a:r>
              <a:rPr lang="en-US" baseline="30000" dirty="0" smtClean="0">
                <a:solidFill>
                  <a:schemeClr val="tx2"/>
                </a:solidFill>
              </a:rPr>
              <a:t>th</a:t>
            </a:r>
            <a:r>
              <a:rPr lang="en-US" dirty="0" smtClean="0">
                <a:solidFill>
                  <a:schemeClr val="tx2"/>
                </a:solidFill>
              </a:rPr>
              <a:t> largest school district in the State of </a:t>
            </a:r>
            <a:r>
              <a:rPr lang="en-US" dirty="0" smtClean="0">
                <a:solidFill>
                  <a:schemeClr val="tx2"/>
                </a:solidFill>
              </a:rPr>
              <a:t>Washington</a:t>
            </a:r>
          </a:p>
          <a:p>
            <a:r>
              <a:rPr lang="en-US">
                <a:solidFill>
                  <a:schemeClr val="tx2"/>
                </a:solidFill>
              </a:rPr>
              <a:t>One of the largest employers </a:t>
            </a:r>
            <a:r>
              <a:rPr lang="en-US">
                <a:solidFill>
                  <a:schemeClr val="tx2"/>
                </a:solidFill>
              </a:rPr>
              <a:t>in </a:t>
            </a:r>
            <a:r>
              <a:rPr lang="en-US" smtClean="0">
                <a:solidFill>
                  <a:schemeClr val="tx2"/>
                </a:solidFill>
              </a:rPr>
              <a:t>Tacoma</a:t>
            </a:r>
            <a:endParaRPr lang="en-US" b="1" dirty="0" smtClean="0">
              <a:solidFill>
                <a:schemeClr val="tx2"/>
              </a:solidFill>
            </a:endParaRPr>
          </a:p>
          <a:p>
            <a:r>
              <a:rPr lang="en-US" dirty="0" smtClean="0">
                <a:solidFill>
                  <a:schemeClr val="tx2"/>
                </a:solidFill>
              </a:rPr>
              <a:t>Approximately 30,000 students</a:t>
            </a:r>
          </a:p>
          <a:p>
            <a:r>
              <a:rPr lang="en-US" dirty="0" smtClean="0">
                <a:solidFill>
                  <a:schemeClr val="tx2"/>
                </a:solidFill>
              </a:rPr>
              <a:t>Over 5,000 employees</a:t>
            </a:r>
          </a:p>
          <a:p>
            <a:r>
              <a:rPr lang="en-US" dirty="0" smtClean="0">
                <a:solidFill>
                  <a:schemeClr val="tx2"/>
                </a:solidFill>
              </a:rPr>
              <a:t>Serving Pre-K thru 12</a:t>
            </a:r>
            <a:r>
              <a:rPr lang="en-US" baseline="30000" dirty="0" smtClean="0">
                <a:solidFill>
                  <a:schemeClr val="tx2"/>
                </a:solidFill>
              </a:rPr>
              <a:t>th</a:t>
            </a:r>
            <a:r>
              <a:rPr lang="en-US" dirty="0" smtClean="0">
                <a:solidFill>
                  <a:schemeClr val="tx2"/>
                </a:solidFill>
              </a:rPr>
              <a:t> </a:t>
            </a:r>
            <a:r>
              <a:rPr lang="en-US" dirty="0" smtClean="0">
                <a:solidFill>
                  <a:schemeClr val="tx2"/>
                </a:solidFill>
              </a:rPr>
              <a:t>grade</a:t>
            </a:r>
          </a:p>
          <a:p>
            <a:r>
              <a:rPr lang="en-US" dirty="0" smtClean="0">
                <a:solidFill>
                  <a:schemeClr val="tx2"/>
                </a:solidFill>
              </a:rPr>
              <a:t>2010 58% Grad rate-Strategic Goal to reach 85% by 2020.  We just reached that goal.</a:t>
            </a:r>
            <a:endParaRPr lang="en-US" dirty="0" smtClean="0">
              <a:solidFill>
                <a:schemeClr val="tx2"/>
              </a:solidFill>
            </a:endParaRPr>
          </a:p>
          <a:p>
            <a:pPr marL="114300" indent="0">
              <a:buNone/>
            </a:pPr>
            <a:endParaRPr lang="en-US" dirty="0" smtClean="0">
              <a:solidFill>
                <a:schemeClr val="tx2"/>
              </a:solidFill>
            </a:endParaRPr>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280761661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Business Equity:  </a:t>
            </a:r>
            <a:br>
              <a:rPr lang="en-US" sz="4400" dirty="0" smtClean="0"/>
            </a:br>
            <a:r>
              <a:rPr lang="en-US" sz="4400" dirty="0" err="1" smtClean="0"/>
              <a:t>TPS</a:t>
            </a:r>
            <a:r>
              <a:rPr lang="en-US" sz="4400" dirty="0" smtClean="0"/>
              <a:t> Community Inclusion Plan</a:t>
            </a:r>
            <a:endParaRPr lang="en-US" sz="4400" dirty="0"/>
          </a:p>
        </p:txBody>
      </p:sp>
      <p:sp>
        <p:nvSpPr>
          <p:cNvPr id="5" name="Content Placeholder 2"/>
          <p:cNvSpPr>
            <a:spLocks noGrp="1"/>
          </p:cNvSpPr>
          <p:nvPr>
            <p:ph idx="1"/>
          </p:nvPr>
        </p:nvSpPr>
        <p:spPr/>
        <p:txBody>
          <a:bodyPr>
            <a:normAutofit fontScale="92500" lnSpcReduction="10000"/>
          </a:bodyPr>
          <a:lstStyle/>
          <a:p>
            <a:pPr marL="114300" indent="0">
              <a:buNone/>
            </a:pPr>
            <a:r>
              <a:rPr lang="en-US" dirty="0" smtClean="0"/>
              <a:t>Additionally, Tacoma Public Schools will require prime contractors to:</a:t>
            </a:r>
          </a:p>
          <a:p>
            <a:pPr lvl="1"/>
            <a:r>
              <a:rPr lang="en-US" dirty="0" smtClean="0"/>
              <a:t> Include “Voluntary </a:t>
            </a:r>
            <a:r>
              <a:rPr lang="en-US" dirty="0"/>
              <a:t>I</a:t>
            </a:r>
            <a:r>
              <a:rPr lang="en-US" dirty="0" smtClean="0"/>
              <a:t>nclusion </a:t>
            </a:r>
            <a:r>
              <a:rPr lang="en-US" dirty="0"/>
              <a:t>P</a:t>
            </a:r>
            <a:r>
              <a:rPr lang="en-US" dirty="0" smtClean="0"/>
              <a:t>lans” in all bid packages $300,000+ to utilize sub-contractors from: </a:t>
            </a:r>
            <a:r>
              <a:rPr lang="en-US" dirty="0" smtClean="0">
                <a:solidFill>
                  <a:srgbClr val="C00000"/>
                </a:solidFill>
              </a:rPr>
              <a:t>(Completed and Ongoing)</a:t>
            </a:r>
            <a:endParaRPr lang="en-US" dirty="0" smtClean="0"/>
          </a:p>
          <a:p>
            <a:pPr lvl="2"/>
            <a:r>
              <a:rPr lang="en-US" dirty="0" smtClean="0"/>
              <a:t>Minority &amp; Women Owned Business Enterprises (MWBE),</a:t>
            </a:r>
          </a:p>
          <a:p>
            <a:pPr lvl="2"/>
            <a:r>
              <a:rPr lang="en-US" dirty="0" smtClean="0"/>
              <a:t>Small Business Enterprises (SBE), and</a:t>
            </a:r>
          </a:p>
          <a:p>
            <a:pPr lvl="2"/>
            <a:r>
              <a:rPr lang="en-US" dirty="0" smtClean="0"/>
              <a:t>An Apprenticeship Utilization Plan</a:t>
            </a:r>
          </a:p>
          <a:p>
            <a:pPr lvl="1"/>
            <a:endParaRPr lang="en-US" dirty="0" smtClean="0"/>
          </a:p>
          <a:p>
            <a:pPr lvl="1"/>
            <a:r>
              <a:rPr lang="en-US" dirty="0" smtClean="0"/>
              <a:t>Report and make available to the District and Community partners:</a:t>
            </a:r>
            <a:endParaRPr lang="en-US" dirty="0"/>
          </a:p>
          <a:p>
            <a:pPr lvl="2"/>
            <a:r>
              <a:rPr lang="en-US" dirty="0" smtClean="0"/>
              <a:t>Monthly percentages of MWBE and SBE utilized on the project</a:t>
            </a:r>
          </a:p>
          <a:p>
            <a:pPr marL="777240" lvl="2" indent="0">
              <a:buNone/>
            </a:pPr>
            <a:r>
              <a:rPr lang="en-US" dirty="0">
                <a:solidFill>
                  <a:srgbClr val="C00000"/>
                </a:solidFill>
              </a:rPr>
              <a:t>(Completed and Ongoing</a:t>
            </a:r>
            <a:r>
              <a:rPr lang="en-US" dirty="0" smtClean="0">
                <a:solidFill>
                  <a:srgbClr val="C00000"/>
                </a:solidFill>
              </a:rPr>
              <a:t>)</a:t>
            </a:r>
            <a:endParaRPr lang="en-US" dirty="0" smtClean="0"/>
          </a:p>
          <a:p>
            <a:pPr lvl="2"/>
            <a:r>
              <a:rPr lang="en-US" dirty="0" smtClean="0"/>
              <a:t>Prevailing wage intents and affidavits,</a:t>
            </a:r>
          </a:p>
          <a:p>
            <a:pPr marL="777240" lvl="2" indent="0">
              <a:buNone/>
            </a:pPr>
            <a:r>
              <a:rPr lang="en-US" dirty="0">
                <a:solidFill>
                  <a:srgbClr val="C00000"/>
                </a:solidFill>
              </a:rPr>
              <a:t>(Completed and Ongoing</a:t>
            </a:r>
            <a:r>
              <a:rPr lang="en-US" dirty="0" smtClean="0">
                <a:solidFill>
                  <a:srgbClr val="C00000"/>
                </a:solidFill>
              </a:rPr>
              <a:t>)</a:t>
            </a:r>
            <a:endParaRPr lang="en-US" dirty="0" smtClean="0"/>
          </a:p>
          <a:p>
            <a:pPr lvl="2"/>
            <a:r>
              <a:rPr lang="en-US" dirty="0" smtClean="0"/>
              <a:t>Monthly certified payrolls with quarterly compliance review</a:t>
            </a:r>
          </a:p>
          <a:p>
            <a:pPr marL="777240" lvl="2" indent="0">
              <a:buNone/>
            </a:pPr>
            <a:r>
              <a:rPr lang="en-US" dirty="0" smtClean="0">
                <a:solidFill>
                  <a:srgbClr val="C00000"/>
                </a:solidFill>
              </a:rPr>
              <a:t>(In Progress)</a:t>
            </a:r>
            <a:endParaRPr lang="en-US" dirty="0" smtClean="0"/>
          </a:p>
          <a:p>
            <a:pPr lvl="2"/>
            <a:r>
              <a:rPr lang="en-US" dirty="0" smtClean="0"/>
              <a:t>Monthly apprenticeship utilization percentages</a:t>
            </a:r>
          </a:p>
          <a:p>
            <a:pPr marL="777240" lvl="2" indent="0">
              <a:buNone/>
            </a:pPr>
            <a:r>
              <a:rPr lang="en-US" dirty="0">
                <a:solidFill>
                  <a:srgbClr val="C00000"/>
                </a:solidFill>
              </a:rPr>
              <a:t>(Completed and Ongoing)</a:t>
            </a:r>
            <a:endParaRPr lang="en-US" dirty="0"/>
          </a:p>
          <a:p>
            <a:pPr lvl="2"/>
            <a:endParaRPr lang="en-US" dirty="0"/>
          </a:p>
        </p:txBody>
      </p:sp>
    </p:spTree>
    <p:extLst>
      <p:ext uri="{BB962C8B-B14F-4D97-AF65-F5344CB8AC3E}">
        <p14:creationId xmlns:p14="http://schemas.microsoft.com/office/powerpoint/2010/main" val="2275080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Business Equity:  </a:t>
            </a:r>
            <a:br>
              <a:rPr lang="en-US" sz="4400" dirty="0" smtClean="0"/>
            </a:br>
            <a:r>
              <a:rPr lang="en-US" sz="4400" dirty="0" smtClean="0"/>
              <a:t>Current Small Works Projects</a:t>
            </a:r>
            <a:endParaRPr lang="en-US" sz="4400" dirty="0"/>
          </a:p>
        </p:txBody>
      </p:sp>
      <p:graphicFrame>
        <p:nvGraphicFramePr>
          <p:cNvPr id="4" name="Table 3"/>
          <p:cNvGraphicFramePr>
            <a:graphicFrameLocks noGrp="1"/>
          </p:cNvGraphicFramePr>
          <p:nvPr>
            <p:extLst>
              <p:ext uri="{D42A27DB-BD31-4B8C-83A1-F6EECF244321}">
                <p14:modId xmlns:p14="http://schemas.microsoft.com/office/powerpoint/2010/main" val="1263901382"/>
              </p:ext>
            </p:extLst>
          </p:nvPr>
        </p:nvGraphicFramePr>
        <p:xfrm>
          <a:off x="609600" y="1752600"/>
          <a:ext cx="7162802" cy="4094024"/>
        </p:xfrm>
        <a:graphic>
          <a:graphicData uri="http://schemas.openxmlformats.org/drawingml/2006/table">
            <a:tbl>
              <a:tblPr firstRow="1" firstCol="1" bandRow="1">
                <a:tableStyleId>{5C22544A-7EE6-4342-B048-85BDC9FD1C3A}</a:tableStyleId>
              </a:tblPr>
              <a:tblGrid>
                <a:gridCol w="1178429"/>
                <a:gridCol w="1175111"/>
                <a:gridCol w="1166485"/>
                <a:gridCol w="1015200"/>
                <a:gridCol w="1194353"/>
                <a:gridCol w="1433224"/>
              </a:tblGrid>
              <a:tr h="276643">
                <a:tc gridSpan="6">
                  <a:txBody>
                    <a:bodyPr/>
                    <a:lstStyle/>
                    <a:p>
                      <a:pPr marL="0" marR="0">
                        <a:lnSpc>
                          <a:spcPct val="107000"/>
                        </a:lnSpc>
                        <a:spcBef>
                          <a:spcPts val="0"/>
                        </a:spcBef>
                        <a:spcAft>
                          <a:spcPts val="0"/>
                        </a:spcAft>
                      </a:pPr>
                      <a:r>
                        <a:rPr lang="en-US" sz="1800" b="1" kern="1200" dirty="0" smtClean="0">
                          <a:solidFill>
                            <a:schemeClr val="lt1"/>
                          </a:solidFill>
                          <a:effectLst/>
                          <a:latin typeface="+mn-lt"/>
                          <a:ea typeface="+mn-ea"/>
                          <a:cs typeface="+mn-cs"/>
                        </a:rPr>
                        <a:t>2015-16 Inclusion Statistics for Tacoma Public Schools Contracts (Billed)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76643">
                <a:tc>
                  <a:txBody>
                    <a:bodyPr/>
                    <a:lstStyle/>
                    <a:p>
                      <a:pPr marL="0" marR="0">
                        <a:lnSpc>
                          <a:spcPct val="107000"/>
                        </a:lnSpc>
                        <a:spcBef>
                          <a:spcPts val="0"/>
                        </a:spcBef>
                        <a:spcAft>
                          <a:spcPts val="0"/>
                        </a:spcAft>
                      </a:pPr>
                      <a:r>
                        <a:rPr lang="en-US" sz="1200">
                          <a:effectLst/>
                        </a:rPr>
                        <a:t>Project size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Local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MBE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smtClean="0">
                          <a:effectLst/>
                        </a:rPr>
                        <a:t>*MBE Not</a:t>
                      </a:r>
                      <a:r>
                        <a:rPr lang="en-US" sz="1200" baseline="0" dirty="0" smtClean="0">
                          <a:effectLst/>
                        </a:rPr>
                        <a:t> Certified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WBE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SBE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76643">
                <a:tc>
                  <a:txBody>
                    <a:bodyPr/>
                    <a:lstStyle/>
                    <a:p>
                      <a:pPr marL="0" marR="0">
                        <a:lnSpc>
                          <a:spcPct val="107000"/>
                        </a:lnSpc>
                        <a:spcBef>
                          <a:spcPts val="0"/>
                        </a:spcBef>
                        <a:spcAft>
                          <a:spcPts val="0"/>
                        </a:spcAft>
                      </a:pPr>
                      <a:r>
                        <a:rPr lang="en-US" sz="1200">
                          <a:effectLst/>
                        </a:rPr>
                        <a:t>Goal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30%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855471">
                <a:tc>
                  <a:txBody>
                    <a:bodyPr/>
                    <a:lstStyle/>
                    <a:p>
                      <a:pPr marL="0" marR="0">
                        <a:lnSpc>
                          <a:spcPct val="107000"/>
                        </a:lnSpc>
                        <a:spcBef>
                          <a:spcPts val="0"/>
                        </a:spcBef>
                        <a:spcAft>
                          <a:spcPts val="0"/>
                        </a:spcAft>
                      </a:pPr>
                      <a:r>
                        <a:rPr lang="en-US" sz="1200" dirty="0">
                          <a:effectLst/>
                        </a:rPr>
                        <a:t>Total </a:t>
                      </a:r>
                      <a:r>
                        <a:rPr lang="en-US" sz="1200" dirty="0" smtClean="0">
                          <a:effectLst/>
                        </a:rPr>
                        <a:t>construction 2015/2016</a:t>
                      </a:r>
                      <a:endParaRPr lang="en-US" sz="1100" dirty="0">
                        <a:effectLst/>
                      </a:endParaRPr>
                    </a:p>
                    <a:p>
                      <a:pPr marL="0" marR="0">
                        <a:lnSpc>
                          <a:spcPct val="107000"/>
                        </a:lnSpc>
                        <a:spcBef>
                          <a:spcPts val="0"/>
                        </a:spcBef>
                        <a:spcAft>
                          <a:spcPts val="0"/>
                        </a:spcAft>
                      </a:pPr>
                      <a:r>
                        <a:rPr lang="en-US" sz="1200" dirty="0">
                          <a:effectLst/>
                        </a:rPr>
                        <a:t>$146,433,097</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40.29%</a:t>
                      </a:r>
                      <a:endParaRPr lang="en-US" sz="1100" dirty="0">
                        <a:effectLst/>
                      </a:endParaRPr>
                    </a:p>
                    <a:p>
                      <a:pPr marL="0" marR="0">
                        <a:lnSpc>
                          <a:spcPct val="107000"/>
                        </a:lnSpc>
                        <a:spcBef>
                          <a:spcPts val="0"/>
                        </a:spcBef>
                        <a:spcAft>
                          <a:spcPts val="0"/>
                        </a:spcAft>
                      </a:pPr>
                      <a:r>
                        <a:rPr lang="en-US" sz="1200" dirty="0">
                          <a:effectLst/>
                        </a:rPr>
                        <a:t>$</a:t>
                      </a:r>
                      <a:r>
                        <a:rPr lang="en-US" sz="1200" dirty="0" smtClean="0">
                          <a:effectLst/>
                        </a:rPr>
                        <a:t>58,995,189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gridSpan="3">
                  <a:txBody>
                    <a:bodyPr/>
                    <a:lstStyle/>
                    <a:p>
                      <a:pPr marL="0" marR="0">
                        <a:lnSpc>
                          <a:spcPct val="107000"/>
                        </a:lnSpc>
                        <a:spcBef>
                          <a:spcPts val="0"/>
                        </a:spcBef>
                        <a:spcAft>
                          <a:spcPts val="0"/>
                        </a:spcAft>
                      </a:pPr>
                      <a:r>
                        <a:rPr lang="en-US" sz="1200" kern="1200" dirty="0" smtClean="0">
                          <a:solidFill>
                            <a:schemeClr val="dk1"/>
                          </a:solidFill>
                          <a:effectLst/>
                          <a:latin typeface="+mn-lt"/>
                          <a:ea typeface="+mn-ea"/>
                          <a:cs typeface="+mn-cs"/>
                        </a:rPr>
                        <a:t>TPS does not have large district contracts with MWBE businesses at this time. However, we are working with our prime contractors to encourage and increase use of local, small and MWBE subcontractors.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rowSpan="2" hMerge="1">
                  <a:txBody>
                    <a:bodyPr/>
                    <a:lstStyle/>
                    <a:p>
                      <a:endParaRPr lang="en-US"/>
                    </a:p>
                  </a:txBody>
                  <a:tcPr/>
                </a:tc>
                <a:tc rowSpan="2" hMerge="1">
                  <a:txBody>
                    <a:bodyPr/>
                    <a:lstStyle/>
                    <a:p>
                      <a:endParaRPr lang="en-US"/>
                    </a:p>
                  </a:txBody>
                  <a:tcPr/>
                </a:tc>
                <a:tc rowSpan="4">
                  <a:txBody>
                    <a:bodyPr/>
                    <a:lstStyle/>
                    <a:p>
                      <a:pPr marL="0" marR="0">
                        <a:lnSpc>
                          <a:spcPct val="107000"/>
                        </a:lnSpc>
                        <a:spcBef>
                          <a:spcPts val="0"/>
                        </a:spcBef>
                        <a:spcAft>
                          <a:spcPts val="0"/>
                        </a:spcAft>
                      </a:pPr>
                      <a:r>
                        <a:rPr lang="en-US" sz="1200" dirty="0">
                          <a:effectLst/>
                        </a:rPr>
                        <a:t>Not currently tracked at the district level.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566057">
                <a:tc>
                  <a:txBody>
                    <a:bodyPr/>
                    <a:lstStyle/>
                    <a:p>
                      <a:pPr marL="0" marR="0">
                        <a:lnSpc>
                          <a:spcPct val="107000"/>
                        </a:lnSpc>
                        <a:spcBef>
                          <a:spcPts val="0"/>
                        </a:spcBef>
                        <a:spcAft>
                          <a:spcPts val="0"/>
                        </a:spcAft>
                      </a:pPr>
                      <a:r>
                        <a:rPr lang="en-US" sz="1200" dirty="0">
                          <a:effectLst/>
                        </a:rPr>
                        <a:t>Over $1 million</a:t>
                      </a:r>
                      <a:endParaRPr lang="en-US" sz="1100" dirty="0">
                        <a:effectLst/>
                      </a:endParaRPr>
                    </a:p>
                    <a:p>
                      <a:pPr marL="0" marR="0">
                        <a:lnSpc>
                          <a:spcPct val="107000"/>
                        </a:lnSpc>
                        <a:spcBef>
                          <a:spcPts val="0"/>
                        </a:spcBef>
                        <a:spcAft>
                          <a:spcPts val="0"/>
                        </a:spcAft>
                      </a:pPr>
                      <a:r>
                        <a:rPr lang="en-US" sz="1200" dirty="0">
                          <a:effectLst/>
                        </a:rPr>
                        <a:t>$129,935,274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40.62%</a:t>
                      </a:r>
                      <a:endParaRPr lang="en-US" sz="1100" dirty="0">
                        <a:effectLst/>
                      </a:endParaRPr>
                    </a:p>
                    <a:p>
                      <a:pPr marL="0" marR="0">
                        <a:lnSpc>
                          <a:spcPct val="107000"/>
                        </a:lnSpc>
                        <a:spcBef>
                          <a:spcPts val="0"/>
                        </a:spcBef>
                        <a:spcAft>
                          <a:spcPts val="0"/>
                        </a:spcAft>
                      </a:pPr>
                      <a:r>
                        <a:rPr lang="en-US" sz="1200" dirty="0">
                          <a:effectLst/>
                        </a:rPr>
                        <a:t>$52,774,535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3" vMerge="1">
                  <a:txBody>
                    <a:bodyPr/>
                    <a:lstStyle/>
                    <a:p>
                      <a:endParaRPr lang="en-US"/>
                    </a:p>
                  </a:txBody>
                  <a:tcPr/>
                </a:tc>
                <a:tc hMerge="1" vMerge="1">
                  <a:txBody>
                    <a:bodyPr/>
                    <a:lstStyle/>
                    <a:p>
                      <a:endParaRPr lang="en-US"/>
                    </a:p>
                  </a:txBody>
                  <a:tcPr/>
                </a:tc>
                <a:tc hMerge="1" vMerge="1">
                  <a:txBody>
                    <a:bodyPr/>
                    <a:lstStyle/>
                    <a:p>
                      <a:endParaRPr lang="en-US"/>
                    </a:p>
                  </a:txBody>
                  <a:tcPr/>
                </a:tc>
                <a:tc vMerge="1">
                  <a:txBody>
                    <a:bodyPr/>
                    <a:lstStyle/>
                    <a:p>
                      <a:endParaRPr lang="en-US"/>
                    </a:p>
                  </a:txBody>
                  <a:tcPr/>
                </a:tc>
              </a:tr>
              <a:tr h="855471">
                <a:tc>
                  <a:txBody>
                    <a:bodyPr/>
                    <a:lstStyle/>
                    <a:p>
                      <a:pPr marL="0" marR="0">
                        <a:lnSpc>
                          <a:spcPct val="107000"/>
                        </a:lnSpc>
                        <a:spcBef>
                          <a:spcPts val="0"/>
                        </a:spcBef>
                        <a:spcAft>
                          <a:spcPts val="0"/>
                        </a:spcAft>
                      </a:pPr>
                      <a:r>
                        <a:rPr lang="en-US" sz="1200">
                          <a:effectLst/>
                        </a:rPr>
                        <a:t>Under $1 million $16,497,823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37.71%</a:t>
                      </a:r>
                      <a:endParaRPr lang="en-US" sz="1100" dirty="0">
                        <a:effectLst/>
                      </a:endParaRPr>
                    </a:p>
                    <a:p>
                      <a:pPr marL="0" marR="0">
                        <a:lnSpc>
                          <a:spcPct val="107000"/>
                        </a:lnSpc>
                        <a:spcBef>
                          <a:spcPts val="0"/>
                        </a:spcBef>
                        <a:spcAft>
                          <a:spcPts val="0"/>
                        </a:spcAft>
                      </a:pPr>
                      <a:r>
                        <a:rPr lang="en-US" sz="1200" dirty="0">
                          <a:effectLst/>
                        </a:rPr>
                        <a:t>$</a:t>
                      </a:r>
                      <a:r>
                        <a:rPr lang="en-US" sz="1200" dirty="0" smtClean="0">
                          <a:effectLst/>
                        </a:rPr>
                        <a:t>6,220,654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1.03%</a:t>
                      </a:r>
                      <a:endParaRPr lang="en-US" sz="1100">
                        <a:effectLst/>
                      </a:endParaRPr>
                    </a:p>
                    <a:p>
                      <a:pPr marL="0" marR="0">
                        <a:lnSpc>
                          <a:spcPct val="107000"/>
                        </a:lnSpc>
                        <a:spcBef>
                          <a:spcPts val="0"/>
                        </a:spcBef>
                        <a:spcAft>
                          <a:spcPts val="0"/>
                        </a:spcAft>
                      </a:pPr>
                      <a:r>
                        <a:rPr lang="en-US" sz="1200">
                          <a:effectLst/>
                        </a:rPr>
                        <a:t>$169,172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3.56%</a:t>
                      </a:r>
                      <a:endParaRPr lang="en-US" sz="1100">
                        <a:effectLst/>
                      </a:endParaRPr>
                    </a:p>
                    <a:p>
                      <a:pPr marL="0" marR="0">
                        <a:lnSpc>
                          <a:spcPct val="107000"/>
                        </a:lnSpc>
                        <a:spcBef>
                          <a:spcPts val="0"/>
                        </a:spcBef>
                        <a:spcAft>
                          <a:spcPts val="0"/>
                        </a:spcAft>
                      </a:pPr>
                      <a:r>
                        <a:rPr lang="en-US" sz="1200">
                          <a:effectLst/>
                        </a:rPr>
                        <a:t>$587,098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0.35%</a:t>
                      </a:r>
                      <a:endParaRPr lang="en-US" sz="1100">
                        <a:effectLst/>
                      </a:endParaRPr>
                    </a:p>
                    <a:p>
                      <a:pPr marL="0" marR="0">
                        <a:lnSpc>
                          <a:spcPct val="107000"/>
                        </a:lnSpc>
                        <a:spcBef>
                          <a:spcPts val="0"/>
                        </a:spcBef>
                        <a:spcAft>
                          <a:spcPts val="0"/>
                        </a:spcAft>
                      </a:pPr>
                      <a:r>
                        <a:rPr lang="en-US" sz="1200">
                          <a:effectLst/>
                        </a:rPr>
                        <a:t>$58,009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r>
              <a:tr h="855471">
                <a:tc>
                  <a:txBody>
                    <a:bodyPr/>
                    <a:lstStyle/>
                    <a:p>
                      <a:pPr marL="0" marR="0">
                        <a:lnSpc>
                          <a:spcPct val="107000"/>
                        </a:lnSpc>
                        <a:spcBef>
                          <a:spcPts val="0"/>
                        </a:spcBef>
                        <a:spcAft>
                          <a:spcPts val="0"/>
                        </a:spcAft>
                      </a:pPr>
                      <a:r>
                        <a:rPr lang="en-US" sz="1200">
                          <a:effectLst/>
                        </a:rPr>
                        <a:t>Under $300,000</a:t>
                      </a:r>
                      <a:endParaRPr lang="en-US" sz="1100">
                        <a:effectLst/>
                      </a:endParaRPr>
                    </a:p>
                    <a:p>
                      <a:pPr marL="0" marR="0">
                        <a:lnSpc>
                          <a:spcPct val="107000"/>
                        </a:lnSpc>
                        <a:spcBef>
                          <a:spcPts val="0"/>
                        </a:spcBef>
                        <a:spcAft>
                          <a:spcPts val="0"/>
                        </a:spcAft>
                      </a:pPr>
                      <a:r>
                        <a:rPr lang="en-US" sz="1200">
                          <a:effectLst/>
                        </a:rPr>
                        <a:t>$8,029,526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56.46%</a:t>
                      </a:r>
                      <a:endParaRPr lang="en-US" sz="1100" dirty="0">
                        <a:effectLst/>
                      </a:endParaRPr>
                    </a:p>
                    <a:p>
                      <a:pPr marL="0" marR="0">
                        <a:lnSpc>
                          <a:spcPct val="107000"/>
                        </a:lnSpc>
                        <a:spcBef>
                          <a:spcPts val="0"/>
                        </a:spcBef>
                        <a:spcAft>
                          <a:spcPts val="0"/>
                        </a:spcAft>
                      </a:pPr>
                      <a:r>
                        <a:rPr lang="en-US" sz="1200" dirty="0">
                          <a:effectLst/>
                        </a:rPr>
                        <a:t>$</a:t>
                      </a:r>
                      <a:r>
                        <a:rPr lang="en-US" sz="1200" dirty="0" smtClean="0">
                          <a:effectLst/>
                        </a:rPr>
                        <a:t>4,533,439</a:t>
                      </a:r>
                    </a:p>
                  </a:txBody>
                  <a:tcPr marL="68580" marR="68580" marT="0" marB="0"/>
                </a:tc>
                <a:tc>
                  <a:txBody>
                    <a:bodyPr/>
                    <a:lstStyle/>
                    <a:p>
                      <a:pPr marL="0" marR="0">
                        <a:lnSpc>
                          <a:spcPct val="107000"/>
                        </a:lnSpc>
                        <a:spcBef>
                          <a:spcPts val="0"/>
                        </a:spcBef>
                        <a:spcAft>
                          <a:spcPts val="0"/>
                        </a:spcAft>
                      </a:pPr>
                      <a:r>
                        <a:rPr lang="en-US" sz="1200">
                          <a:effectLst/>
                        </a:rPr>
                        <a:t>2.1%</a:t>
                      </a:r>
                      <a:endParaRPr lang="en-US" sz="1100">
                        <a:effectLst/>
                      </a:endParaRPr>
                    </a:p>
                    <a:p>
                      <a:pPr marL="0" marR="0">
                        <a:lnSpc>
                          <a:spcPct val="107000"/>
                        </a:lnSpc>
                        <a:spcBef>
                          <a:spcPts val="0"/>
                        </a:spcBef>
                        <a:spcAft>
                          <a:spcPts val="0"/>
                        </a:spcAft>
                      </a:pPr>
                      <a:r>
                        <a:rPr lang="en-US" sz="1200">
                          <a:effectLst/>
                        </a:rPr>
                        <a:t>$169,172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a:effectLst/>
                        </a:rPr>
                        <a:t>7.31%</a:t>
                      </a:r>
                      <a:endParaRPr lang="en-US" sz="1100">
                        <a:effectLst/>
                      </a:endParaRPr>
                    </a:p>
                    <a:p>
                      <a:pPr marL="0" marR="0">
                        <a:lnSpc>
                          <a:spcPct val="107000"/>
                        </a:lnSpc>
                        <a:spcBef>
                          <a:spcPts val="0"/>
                        </a:spcBef>
                        <a:spcAft>
                          <a:spcPts val="0"/>
                        </a:spcAft>
                      </a:pPr>
                      <a:r>
                        <a:rPr lang="en-US" sz="1200">
                          <a:effectLst/>
                        </a:rPr>
                        <a:t>$587,098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200" dirty="0">
                          <a:effectLst/>
                        </a:rPr>
                        <a:t>0.72%</a:t>
                      </a:r>
                      <a:endParaRPr lang="en-US" sz="1100" dirty="0">
                        <a:effectLst/>
                      </a:endParaRPr>
                    </a:p>
                    <a:p>
                      <a:pPr marL="0" marR="0">
                        <a:lnSpc>
                          <a:spcPct val="107000"/>
                        </a:lnSpc>
                        <a:spcBef>
                          <a:spcPts val="0"/>
                        </a:spcBef>
                        <a:spcAft>
                          <a:spcPts val="0"/>
                        </a:spcAft>
                      </a:pPr>
                      <a:r>
                        <a:rPr lang="en-US" sz="1200" dirty="0">
                          <a:effectLst/>
                        </a:rPr>
                        <a:t>$58,009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n-US"/>
                    </a:p>
                  </a:txBody>
                  <a:tcPr/>
                </a:tc>
              </a:tr>
            </a:tbl>
          </a:graphicData>
        </a:graphic>
      </p:graphicFrame>
      <p:sp>
        <p:nvSpPr>
          <p:cNvPr id="5" name="Rectangle 4"/>
          <p:cNvSpPr/>
          <p:nvPr/>
        </p:nvSpPr>
        <p:spPr>
          <a:xfrm>
            <a:off x="609600" y="5943600"/>
            <a:ext cx="7086600" cy="281231"/>
          </a:xfrm>
          <a:prstGeom prst="rect">
            <a:avLst/>
          </a:prstGeom>
        </p:spPr>
        <p:txBody>
          <a:bodyPr wrap="square">
            <a:spAutoFit/>
          </a:bodyPr>
          <a:lstStyle/>
          <a:p>
            <a:pPr>
              <a:lnSpc>
                <a:spcPct val="107000"/>
              </a:lnSpc>
              <a:spcAft>
                <a:spcPts val="800"/>
              </a:spcAft>
            </a:pPr>
            <a:r>
              <a:rPr lang="en-US" sz="1200" dirty="0">
                <a:latin typeface="Calibri" panose="020F0502020204030204" pitchFamily="34" charset="0"/>
                <a:ea typeface="Calibri" panose="020F0502020204030204" pitchFamily="34" charset="0"/>
                <a:cs typeface="Times New Roman" panose="02020603050405020304" pitchFamily="18" charset="0"/>
              </a:rPr>
              <a:t>*Includes spending with businesses we believe are minority-owned, but not certified MBE.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3944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077200" cy="1477962"/>
          </a:xfrm>
        </p:spPr>
        <p:txBody>
          <a:bodyPr/>
          <a:lstStyle/>
          <a:p>
            <a:r>
              <a:rPr lang="en-US" sz="4400" dirty="0" smtClean="0"/>
              <a:t>Business Equity:  </a:t>
            </a:r>
            <a:br>
              <a:rPr lang="en-US" sz="4400" dirty="0" smtClean="0"/>
            </a:br>
            <a:r>
              <a:rPr lang="en-US" sz="4400" dirty="0" smtClean="0"/>
              <a:t>Current Major Projects</a:t>
            </a:r>
            <a:endParaRPr lang="en-US" sz="4400" dirty="0"/>
          </a:p>
        </p:txBody>
      </p:sp>
      <p:graphicFrame>
        <p:nvGraphicFramePr>
          <p:cNvPr id="3" name="Table 2"/>
          <p:cNvGraphicFramePr>
            <a:graphicFrameLocks noGrp="1"/>
          </p:cNvGraphicFramePr>
          <p:nvPr>
            <p:extLst>
              <p:ext uri="{D42A27DB-BD31-4B8C-83A1-F6EECF244321}">
                <p14:modId xmlns:p14="http://schemas.microsoft.com/office/powerpoint/2010/main" val="3018327169"/>
              </p:ext>
            </p:extLst>
          </p:nvPr>
        </p:nvGraphicFramePr>
        <p:xfrm>
          <a:off x="457200" y="1495547"/>
          <a:ext cx="7239000" cy="4720512"/>
        </p:xfrm>
        <a:graphic>
          <a:graphicData uri="http://schemas.openxmlformats.org/drawingml/2006/table">
            <a:tbl>
              <a:tblPr firstRow="1" firstCol="1" bandRow="1">
                <a:tableStyleId>{5C22544A-7EE6-4342-B048-85BDC9FD1C3A}</a:tableStyleId>
              </a:tblPr>
              <a:tblGrid>
                <a:gridCol w="1649070"/>
                <a:gridCol w="1111680"/>
                <a:gridCol w="1104299"/>
                <a:gridCol w="1044590"/>
                <a:gridCol w="1104299"/>
                <a:gridCol w="1225062"/>
              </a:tblGrid>
              <a:tr h="179118">
                <a:tc gridSpan="6">
                  <a:txBody>
                    <a:bodyPr/>
                    <a:lstStyle/>
                    <a:p>
                      <a:pPr marL="0" marR="0">
                        <a:lnSpc>
                          <a:spcPct val="107000"/>
                        </a:lnSpc>
                        <a:spcBef>
                          <a:spcPts val="0"/>
                        </a:spcBef>
                        <a:spcAft>
                          <a:spcPts val="0"/>
                        </a:spcAft>
                      </a:pPr>
                      <a:r>
                        <a:rPr lang="en-US" sz="1800" dirty="0">
                          <a:effectLst/>
                        </a:rPr>
                        <a:t>Large Capital Construction Inclusion Statistics | Total </a:t>
                      </a:r>
                      <a:r>
                        <a:rPr lang="en-US" sz="1800" dirty="0" smtClean="0">
                          <a:effectLst/>
                        </a:rPr>
                        <a:t>Billed: </a:t>
                      </a:r>
                      <a:r>
                        <a:rPr lang="en-US" sz="1800" dirty="0">
                          <a:effectLst/>
                        </a:rPr>
                        <a:t>$143,512,665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79118">
                <a:tc>
                  <a:txBody>
                    <a:bodyPr/>
                    <a:lstStyle/>
                    <a:p>
                      <a:pPr marL="0" marR="0">
                        <a:lnSpc>
                          <a:spcPct val="107000"/>
                        </a:lnSpc>
                        <a:spcBef>
                          <a:spcPts val="0"/>
                        </a:spcBef>
                        <a:spcAft>
                          <a:spcPts val="0"/>
                        </a:spcAft>
                      </a:pPr>
                      <a:r>
                        <a:rPr lang="en-US" sz="11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Local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MBE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WBE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SBE</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Apprenticeships</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179118">
                <a:tc>
                  <a:txBody>
                    <a:bodyPr/>
                    <a:lstStyle/>
                    <a:p>
                      <a:pPr marL="0" marR="0">
                        <a:lnSpc>
                          <a:spcPct val="107000"/>
                        </a:lnSpc>
                        <a:spcBef>
                          <a:spcPts val="0"/>
                        </a:spcBef>
                        <a:spcAft>
                          <a:spcPts val="0"/>
                        </a:spcAft>
                      </a:pPr>
                      <a:r>
                        <a:rPr lang="en-US" sz="1100">
                          <a:effectLst/>
                        </a:rPr>
                        <a:t>Goal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30%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537352">
                <a:tc>
                  <a:txBody>
                    <a:bodyPr/>
                    <a:lstStyle/>
                    <a:p>
                      <a:pPr marL="0" marR="0">
                        <a:lnSpc>
                          <a:spcPct val="107000"/>
                        </a:lnSpc>
                        <a:spcBef>
                          <a:spcPts val="0"/>
                        </a:spcBef>
                        <a:spcAft>
                          <a:spcPts val="0"/>
                        </a:spcAft>
                      </a:pPr>
                      <a:r>
                        <a:rPr lang="en-US" sz="1100">
                          <a:effectLst/>
                        </a:rPr>
                        <a:t>Arlington Elementary</a:t>
                      </a:r>
                      <a:endParaRPr lang="en-US" sz="1000">
                        <a:effectLst/>
                      </a:endParaRPr>
                    </a:p>
                    <a:p>
                      <a:pPr marL="0" marR="0">
                        <a:lnSpc>
                          <a:spcPct val="107000"/>
                        </a:lnSpc>
                        <a:spcBef>
                          <a:spcPts val="0"/>
                        </a:spcBef>
                        <a:spcAft>
                          <a:spcPts val="0"/>
                        </a:spcAft>
                      </a:pPr>
                      <a:r>
                        <a:rPr lang="en-US" sz="1100">
                          <a:effectLst/>
                        </a:rPr>
                        <a:t>Neeley Construction</a:t>
                      </a:r>
                      <a:endParaRPr lang="en-US" sz="1000">
                        <a:effectLst/>
                      </a:endParaRPr>
                    </a:p>
                    <a:p>
                      <a:pPr marL="0" marR="0">
                        <a:lnSpc>
                          <a:spcPct val="107000"/>
                        </a:lnSpc>
                        <a:spcBef>
                          <a:spcPts val="0"/>
                        </a:spcBef>
                        <a:spcAft>
                          <a:spcPts val="0"/>
                        </a:spcAft>
                      </a:pPr>
                      <a:r>
                        <a:rPr lang="en-US" sz="1100">
                          <a:effectLst/>
                        </a:rPr>
                        <a:t>$16,930,000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60.28%</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10,205,268</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13.10%</a:t>
                      </a:r>
                      <a:endParaRPr lang="en-US" sz="1000">
                        <a:effectLst/>
                      </a:endParaRPr>
                    </a:p>
                    <a:p>
                      <a:pPr marL="0" marR="0">
                        <a:lnSpc>
                          <a:spcPct val="107000"/>
                        </a:lnSpc>
                        <a:spcBef>
                          <a:spcPts val="0"/>
                        </a:spcBef>
                        <a:spcAft>
                          <a:spcPts val="0"/>
                        </a:spcAft>
                      </a:pPr>
                      <a:r>
                        <a:rPr lang="en-US" sz="1100">
                          <a:effectLst/>
                        </a:rPr>
                        <a:t>$2,218,387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537352">
                <a:tc>
                  <a:txBody>
                    <a:bodyPr/>
                    <a:lstStyle/>
                    <a:p>
                      <a:pPr marL="0" marR="0">
                        <a:lnSpc>
                          <a:spcPct val="107000"/>
                        </a:lnSpc>
                        <a:spcBef>
                          <a:spcPts val="0"/>
                        </a:spcBef>
                        <a:spcAft>
                          <a:spcPts val="0"/>
                        </a:spcAft>
                      </a:pPr>
                      <a:r>
                        <a:rPr lang="en-US" sz="1100">
                          <a:effectLst/>
                        </a:rPr>
                        <a:t>SAMI</a:t>
                      </a:r>
                      <a:endParaRPr lang="en-US" sz="1000">
                        <a:effectLst/>
                      </a:endParaRPr>
                    </a:p>
                    <a:p>
                      <a:pPr marL="0" marR="0">
                        <a:lnSpc>
                          <a:spcPct val="107000"/>
                        </a:lnSpc>
                        <a:spcBef>
                          <a:spcPts val="0"/>
                        </a:spcBef>
                        <a:spcAft>
                          <a:spcPts val="0"/>
                        </a:spcAft>
                      </a:pPr>
                      <a:r>
                        <a:rPr lang="en-US" sz="1100">
                          <a:effectLst/>
                        </a:rPr>
                        <a:t>Forma Construction</a:t>
                      </a:r>
                      <a:endParaRPr lang="en-US" sz="1000">
                        <a:effectLst/>
                      </a:endParaRPr>
                    </a:p>
                    <a:p>
                      <a:pPr marL="0" marR="0">
                        <a:lnSpc>
                          <a:spcPct val="107000"/>
                        </a:lnSpc>
                        <a:spcBef>
                          <a:spcPts val="0"/>
                        </a:spcBef>
                        <a:spcAft>
                          <a:spcPts val="0"/>
                        </a:spcAft>
                      </a:pPr>
                      <a:r>
                        <a:rPr lang="en-US" sz="1100">
                          <a:effectLst/>
                        </a:rPr>
                        <a:t>$12,490,101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3.34%</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417,438</a:t>
                      </a:r>
                    </a:p>
                  </a:txBody>
                  <a:tcPr marL="64701" marR="64701" marT="0" marB="0"/>
                </a:tc>
                <a:tc>
                  <a:txBody>
                    <a:bodyPr/>
                    <a:lstStyle/>
                    <a:p>
                      <a:pPr marL="0" marR="0">
                        <a:lnSpc>
                          <a:spcPct val="107000"/>
                        </a:lnSpc>
                        <a:spcBef>
                          <a:spcPts val="0"/>
                        </a:spcBef>
                        <a:spcAft>
                          <a:spcPts val="0"/>
                        </a:spcAft>
                      </a:pPr>
                      <a:r>
                        <a:rPr lang="en-US" sz="1100">
                          <a:effectLst/>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0.57%</a:t>
                      </a:r>
                      <a:endParaRPr lang="en-US" sz="1000">
                        <a:effectLst/>
                      </a:endParaRPr>
                    </a:p>
                    <a:p>
                      <a:pPr marL="0" marR="0">
                        <a:lnSpc>
                          <a:spcPct val="107000"/>
                        </a:lnSpc>
                        <a:spcBef>
                          <a:spcPts val="0"/>
                        </a:spcBef>
                        <a:spcAft>
                          <a:spcPts val="0"/>
                        </a:spcAft>
                      </a:pPr>
                      <a:r>
                        <a:rPr lang="en-US" sz="1100">
                          <a:effectLst/>
                        </a:rPr>
                        <a:t>$71,465</a:t>
                      </a:r>
                      <a:endParaRPr lang="en-US" sz="1000">
                        <a:effectLst/>
                      </a:endParaRPr>
                    </a:p>
                    <a:p>
                      <a:pPr marL="0" marR="0">
                        <a:lnSpc>
                          <a:spcPct val="107000"/>
                        </a:lnSpc>
                        <a:spcBef>
                          <a:spcPts val="0"/>
                        </a:spcBef>
                        <a:spcAft>
                          <a:spcPts val="0"/>
                        </a:spcAft>
                      </a:pPr>
                      <a:r>
                        <a:rPr lang="en-US" sz="1100">
                          <a:effectLst/>
                        </a:rPr>
                        <a:t>*114,645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0.35%</a:t>
                      </a:r>
                      <a:endParaRPr lang="en-US" sz="1000">
                        <a:effectLst/>
                      </a:endParaRPr>
                    </a:p>
                    <a:p>
                      <a:pPr marL="0" marR="0">
                        <a:lnSpc>
                          <a:spcPct val="107000"/>
                        </a:lnSpc>
                        <a:spcBef>
                          <a:spcPts val="0"/>
                        </a:spcBef>
                        <a:spcAft>
                          <a:spcPts val="0"/>
                        </a:spcAft>
                      </a:pPr>
                      <a:r>
                        <a:rPr lang="en-US" sz="1100">
                          <a:effectLst/>
                        </a:rPr>
                        <a:t>$43,180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358234">
                <a:tc>
                  <a:txBody>
                    <a:bodyPr/>
                    <a:lstStyle/>
                    <a:p>
                      <a:pPr marL="0" marR="0">
                        <a:lnSpc>
                          <a:spcPct val="107000"/>
                        </a:lnSpc>
                        <a:spcBef>
                          <a:spcPts val="0"/>
                        </a:spcBef>
                        <a:spcAft>
                          <a:spcPts val="0"/>
                        </a:spcAft>
                      </a:pPr>
                      <a:r>
                        <a:rPr lang="en-US" sz="1100">
                          <a:effectLst/>
                        </a:rPr>
                        <a:t>VIP subtotal: $29,420,101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36.11%</a:t>
                      </a:r>
                      <a:endParaRPr lang="en-US" sz="1000" dirty="0">
                        <a:effectLst/>
                      </a:endParaRPr>
                    </a:p>
                    <a:p>
                      <a:pPr marL="0" marR="0">
                        <a:lnSpc>
                          <a:spcPct val="107000"/>
                        </a:lnSpc>
                        <a:spcBef>
                          <a:spcPts val="0"/>
                        </a:spcBef>
                        <a:spcAft>
                          <a:spcPts val="0"/>
                        </a:spcAft>
                      </a:pPr>
                      <a:r>
                        <a:rPr lang="en-US" sz="1100" dirty="0">
                          <a:effectLst/>
                        </a:rPr>
                        <a:t>$10,622,706</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0.24%</a:t>
                      </a:r>
                      <a:endParaRPr lang="en-US" sz="1000">
                        <a:effectLst/>
                      </a:endParaRPr>
                    </a:p>
                    <a:p>
                      <a:pPr marL="0" marR="0">
                        <a:lnSpc>
                          <a:spcPct val="107000"/>
                        </a:lnSpc>
                        <a:spcBef>
                          <a:spcPts val="0"/>
                        </a:spcBef>
                        <a:spcAft>
                          <a:spcPts val="0"/>
                        </a:spcAft>
                      </a:pPr>
                      <a:r>
                        <a:rPr lang="en-US" sz="1100">
                          <a:effectLst/>
                        </a:rPr>
                        <a:t>$71,465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7.69%</a:t>
                      </a:r>
                      <a:endParaRPr lang="en-US" sz="1000">
                        <a:effectLst/>
                      </a:endParaRPr>
                    </a:p>
                    <a:p>
                      <a:pPr marL="0" marR="0">
                        <a:lnSpc>
                          <a:spcPct val="107000"/>
                        </a:lnSpc>
                        <a:spcBef>
                          <a:spcPts val="0"/>
                        </a:spcBef>
                        <a:spcAft>
                          <a:spcPts val="0"/>
                        </a:spcAft>
                      </a:pPr>
                      <a:r>
                        <a:rPr lang="en-US" sz="1100">
                          <a:effectLst/>
                        </a:rPr>
                        <a:t>$2,261,567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 </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537352">
                <a:tc>
                  <a:txBody>
                    <a:bodyPr/>
                    <a:lstStyle/>
                    <a:p>
                      <a:pPr marL="0" marR="0">
                        <a:lnSpc>
                          <a:spcPct val="107000"/>
                        </a:lnSpc>
                        <a:spcBef>
                          <a:spcPts val="0"/>
                        </a:spcBef>
                        <a:spcAft>
                          <a:spcPts val="0"/>
                        </a:spcAft>
                      </a:pPr>
                      <a:r>
                        <a:rPr lang="en-US" sz="1100">
                          <a:effectLst/>
                        </a:rPr>
                        <a:t>McCarver Elementary</a:t>
                      </a:r>
                      <a:endParaRPr lang="en-US" sz="1000">
                        <a:effectLst/>
                      </a:endParaRPr>
                    </a:p>
                    <a:p>
                      <a:pPr marL="0" marR="0">
                        <a:lnSpc>
                          <a:spcPct val="107000"/>
                        </a:lnSpc>
                        <a:spcBef>
                          <a:spcPts val="0"/>
                        </a:spcBef>
                        <a:spcAft>
                          <a:spcPts val="0"/>
                        </a:spcAft>
                      </a:pPr>
                      <a:r>
                        <a:rPr lang="en-US" sz="1100">
                          <a:effectLst/>
                        </a:rPr>
                        <a:t>Skanska USA</a:t>
                      </a:r>
                      <a:endParaRPr lang="en-US" sz="1000">
                        <a:effectLst/>
                      </a:endParaRPr>
                    </a:p>
                    <a:p>
                      <a:pPr marL="0" marR="0">
                        <a:lnSpc>
                          <a:spcPct val="107000"/>
                        </a:lnSpc>
                        <a:spcBef>
                          <a:spcPts val="0"/>
                        </a:spcBef>
                        <a:spcAft>
                          <a:spcPts val="0"/>
                        </a:spcAft>
                      </a:pPr>
                      <a:r>
                        <a:rPr lang="en-US" sz="1100">
                          <a:effectLst/>
                        </a:rPr>
                        <a:t>$22,628,095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14.51%</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3,282,249</a:t>
                      </a:r>
                    </a:p>
                  </a:txBody>
                  <a:tcPr marL="64701" marR="64701" marT="0" marB="0"/>
                </a:tc>
                <a:tc>
                  <a:txBody>
                    <a:bodyPr/>
                    <a:lstStyle/>
                    <a:p>
                      <a:pPr marL="0" marR="0">
                        <a:lnSpc>
                          <a:spcPct val="107000"/>
                        </a:lnSpc>
                        <a:spcBef>
                          <a:spcPts val="0"/>
                        </a:spcBef>
                        <a:spcAft>
                          <a:spcPts val="0"/>
                        </a:spcAft>
                      </a:pPr>
                      <a:r>
                        <a:rPr lang="en-US" sz="1100">
                          <a:effectLst/>
                        </a:rPr>
                        <a:t>2.2%</a:t>
                      </a:r>
                      <a:endParaRPr lang="en-US" sz="1000">
                        <a:effectLst/>
                      </a:endParaRPr>
                    </a:p>
                    <a:p>
                      <a:pPr marL="0" marR="0">
                        <a:lnSpc>
                          <a:spcPct val="107000"/>
                        </a:lnSpc>
                        <a:spcBef>
                          <a:spcPts val="0"/>
                        </a:spcBef>
                        <a:spcAft>
                          <a:spcPts val="0"/>
                        </a:spcAft>
                      </a:pPr>
                      <a:r>
                        <a:rPr lang="en-US" sz="1100">
                          <a:effectLst/>
                        </a:rPr>
                        <a:t>$498,449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2.14%</a:t>
                      </a:r>
                      <a:endParaRPr lang="en-US" sz="1000">
                        <a:effectLst/>
                      </a:endParaRPr>
                    </a:p>
                    <a:p>
                      <a:pPr marL="0" marR="0">
                        <a:lnSpc>
                          <a:spcPct val="107000"/>
                        </a:lnSpc>
                        <a:spcBef>
                          <a:spcPts val="0"/>
                        </a:spcBef>
                        <a:spcAft>
                          <a:spcPts val="0"/>
                        </a:spcAft>
                      </a:pPr>
                      <a:r>
                        <a:rPr lang="en-US" sz="1100">
                          <a:effectLst/>
                        </a:rPr>
                        <a:t>$484,061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30.67%</a:t>
                      </a:r>
                      <a:endParaRPr lang="en-US" sz="1000">
                        <a:effectLst/>
                      </a:endParaRPr>
                    </a:p>
                    <a:p>
                      <a:pPr marL="0" marR="0">
                        <a:lnSpc>
                          <a:spcPct val="107000"/>
                        </a:lnSpc>
                        <a:spcBef>
                          <a:spcPts val="0"/>
                        </a:spcBef>
                        <a:spcAft>
                          <a:spcPts val="0"/>
                        </a:spcAft>
                      </a:pPr>
                      <a:r>
                        <a:rPr lang="en-US" sz="1100">
                          <a:effectLst/>
                        </a:rPr>
                        <a:t>$6,940,313</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18%</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537352">
                <a:tc>
                  <a:txBody>
                    <a:bodyPr/>
                    <a:lstStyle/>
                    <a:p>
                      <a:pPr marL="0" marR="0">
                        <a:lnSpc>
                          <a:spcPct val="107000"/>
                        </a:lnSpc>
                        <a:spcBef>
                          <a:spcPts val="0"/>
                        </a:spcBef>
                        <a:spcAft>
                          <a:spcPts val="0"/>
                        </a:spcAft>
                      </a:pPr>
                      <a:r>
                        <a:rPr lang="en-US" sz="1100">
                          <a:effectLst/>
                        </a:rPr>
                        <a:t>Stewart Middle School</a:t>
                      </a:r>
                      <a:endParaRPr lang="en-US" sz="1000">
                        <a:effectLst/>
                      </a:endParaRPr>
                    </a:p>
                    <a:p>
                      <a:pPr marL="0" marR="0">
                        <a:lnSpc>
                          <a:spcPct val="107000"/>
                        </a:lnSpc>
                        <a:spcBef>
                          <a:spcPts val="0"/>
                        </a:spcBef>
                        <a:spcAft>
                          <a:spcPts val="0"/>
                        </a:spcAft>
                      </a:pPr>
                      <a:r>
                        <a:rPr lang="en-US" sz="1100">
                          <a:effectLst/>
                        </a:rPr>
                        <a:t>Skanska USA</a:t>
                      </a:r>
                      <a:endParaRPr lang="en-US" sz="1000">
                        <a:effectLst/>
                      </a:endParaRPr>
                    </a:p>
                    <a:p>
                      <a:pPr marL="0" marR="0">
                        <a:lnSpc>
                          <a:spcPct val="107000"/>
                        </a:lnSpc>
                        <a:spcBef>
                          <a:spcPts val="0"/>
                        </a:spcBef>
                        <a:spcAft>
                          <a:spcPts val="0"/>
                        </a:spcAft>
                      </a:pPr>
                      <a:r>
                        <a:rPr lang="en-US" sz="1100">
                          <a:effectLst/>
                        </a:rPr>
                        <a:t>$39,316,629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9.93%</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3,902,594</a:t>
                      </a:r>
                    </a:p>
                  </a:txBody>
                  <a:tcPr marL="64701" marR="64701" marT="0" marB="0"/>
                </a:tc>
                <a:tc>
                  <a:txBody>
                    <a:bodyPr/>
                    <a:lstStyle/>
                    <a:p>
                      <a:pPr marL="0" marR="0">
                        <a:lnSpc>
                          <a:spcPct val="107000"/>
                        </a:lnSpc>
                        <a:spcBef>
                          <a:spcPts val="0"/>
                        </a:spcBef>
                        <a:spcAft>
                          <a:spcPts val="0"/>
                        </a:spcAft>
                      </a:pPr>
                      <a:r>
                        <a:rPr lang="en-US" sz="1100">
                          <a:effectLst/>
                        </a:rPr>
                        <a:t>2.48%</a:t>
                      </a:r>
                      <a:endParaRPr lang="en-US" sz="1000">
                        <a:effectLst/>
                      </a:endParaRPr>
                    </a:p>
                    <a:p>
                      <a:pPr marL="0" marR="0">
                        <a:lnSpc>
                          <a:spcPct val="107000"/>
                        </a:lnSpc>
                        <a:spcBef>
                          <a:spcPts val="0"/>
                        </a:spcBef>
                        <a:spcAft>
                          <a:spcPts val="0"/>
                        </a:spcAft>
                      </a:pPr>
                      <a:r>
                        <a:rPr lang="en-US" sz="1100">
                          <a:effectLst/>
                        </a:rPr>
                        <a:t>$975,750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2.48%</a:t>
                      </a:r>
                      <a:endParaRPr lang="en-US" sz="1000">
                        <a:effectLst/>
                      </a:endParaRPr>
                    </a:p>
                    <a:p>
                      <a:pPr marL="0" marR="0">
                        <a:lnSpc>
                          <a:spcPct val="107000"/>
                        </a:lnSpc>
                        <a:spcBef>
                          <a:spcPts val="0"/>
                        </a:spcBef>
                        <a:spcAft>
                          <a:spcPts val="0"/>
                        </a:spcAft>
                      </a:pPr>
                      <a:r>
                        <a:rPr lang="en-US" sz="1100">
                          <a:effectLst/>
                        </a:rPr>
                        <a:t>$975,750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43.01%</a:t>
                      </a:r>
                      <a:endParaRPr lang="en-US" sz="1000">
                        <a:effectLst/>
                      </a:endParaRPr>
                    </a:p>
                    <a:p>
                      <a:pPr marL="0" marR="0">
                        <a:lnSpc>
                          <a:spcPct val="107000"/>
                        </a:lnSpc>
                        <a:spcBef>
                          <a:spcPts val="0"/>
                        </a:spcBef>
                        <a:spcAft>
                          <a:spcPts val="0"/>
                        </a:spcAft>
                      </a:pPr>
                      <a:r>
                        <a:rPr lang="en-US" sz="1100">
                          <a:effectLst/>
                        </a:rPr>
                        <a:t>$16,911,519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22%</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659874">
                <a:tc>
                  <a:txBody>
                    <a:bodyPr/>
                    <a:lstStyle/>
                    <a:p>
                      <a:pPr marL="0" marR="0">
                        <a:lnSpc>
                          <a:spcPct val="107000"/>
                        </a:lnSpc>
                        <a:spcBef>
                          <a:spcPts val="0"/>
                        </a:spcBef>
                        <a:spcAft>
                          <a:spcPts val="0"/>
                        </a:spcAft>
                      </a:pPr>
                      <a:r>
                        <a:rPr lang="en-US" sz="1100">
                          <a:effectLst/>
                        </a:rPr>
                        <a:t>Wainwright Intermediate</a:t>
                      </a:r>
                      <a:endParaRPr lang="en-US" sz="1000">
                        <a:effectLst/>
                      </a:endParaRPr>
                    </a:p>
                    <a:p>
                      <a:pPr marL="0" marR="0">
                        <a:lnSpc>
                          <a:spcPct val="107000"/>
                        </a:lnSpc>
                        <a:spcBef>
                          <a:spcPts val="0"/>
                        </a:spcBef>
                        <a:spcAft>
                          <a:spcPts val="0"/>
                        </a:spcAft>
                      </a:pPr>
                      <a:r>
                        <a:rPr lang="en-US" sz="1100">
                          <a:effectLst/>
                        </a:rPr>
                        <a:t>Neeley Construction</a:t>
                      </a:r>
                      <a:endParaRPr lang="en-US" sz="1000">
                        <a:effectLst/>
                      </a:endParaRPr>
                    </a:p>
                    <a:p>
                      <a:pPr marL="0" marR="0">
                        <a:lnSpc>
                          <a:spcPct val="107000"/>
                        </a:lnSpc>
                        <a:spcBef>
                          <a:spcPts val="0"/>
                        </a:spcBef>
                        <a:spcAft>
                          <a:spcPts val="0"/>
                        </a:spcAft>
                      </a:pPr>
                      <a:r>
                        <a:rPr lang="en-US" sz="1100">
                          <a:effectLst/>
                        </a:rPr>
                        <a:t>$22,177,840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54.2%</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12,019,407</a:t>
                      </a:r>
                    </a:p>
                  </a:txBody>
                  <a:tcPr marL="64701" marR="64701" marT="0" marB="0"/>
                </a:tc>
                <a:tc>
                  <a:txBody>
                    <a:bodyPr/>
                    <a:lstStyle/>
                    <a:p>
                      <a:pPr marL="0" marR="0">
                        <a:lnSpc>
                          <a:spcPct val="107000"/>
                        </a:lnSpc>
                        <a:spcBef>
                          <a:spcPts val="0"/>
                        </a:spcBef>
                        <a:spcAft>
                          <a:spcPts val="0"/>
                        </a:spcAft>
                      </a:pPr>
                      <a:r>
                        <a:rPr lang="en-US" sz="1100">
                          <a:effectLst/>
                        </a:rPr>
                        <a:t>0.1%</a:t>
                      </a:r>
                      <a:endParaRPr lang="en-US" sz="1000">
                        <a:effectLst/>
                      </a:endParaRPr>
                    </a:p>
                    <a:p>
                      <a:pPr marL="0" marR="0">
                        <a:lnSpc>
                          <a:spcPct val="107000"/>
                        </a:lnSpc>
                        <a:spcBef>
                          <a:spcPts val="0"/>
                        </a:spcBef>
                        <a:spcAft>
                          <a:spcPts val="0"/>
                        </a:spcAft>
                      </a:pPr>
                      <a:r>
                        <a:rPr lang="en-US" sz="1100">
                          <a:effectLst/>
                        </a:rPr>
                        <a:t>$23,000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0.8%</a:t>
                      </a:r>
                      <a:endParaRPr lang="en-US" sz="1000">
                        <a:effectLst/>
                      </a:endParaRPr>
                    </a:p>
                    <a:p>
                      <a:pPr marL="0" marR="0">
                        <a:lnSpc>
                          <a:spcPct val="107000"/>
                        </a:lnSpc>
                        <a:spcBef>
                          <a:spcPts val="0"/>
                        </a:spcBef>
                        <a:spcAft>
                          <a:spcPts val="0"/>
                        </a:spcAft>
                      </a:pPr>
                      <a:r>
                        <a:rPr lang="en-US" sz="1100">
                          <a:effectLst/>
                        </a:rPr>
                        <a:t>$177,719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49.87%</a:t>
                      </a:r>
                      <a:endParaRPr lang="en-US" sz="1000">
                        <a:effectLst/>
                      </a:endParaRPr>
                    </a:p>
                    <a:p>
                      <a:pPr marL="0" marR="0">
                        <a:lnSpc>
                          <a:spcPct val="107000"/>
                        </a:lnSpc>
                        <a:spcBef>
                          <a:spcPts val="0"/>
                        </a:spcBef>
                        <a:spcAft>
                          <a:spcPts val="0"/>
                        </a:spcAft>
                      </a:pPr>
                      <a:r>
                        <a:rPr lang="en-US" sz="1100">
                          <a:effectLst/>
                        </a:rPr>
                        <a:t>$11,060,847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537352">
                <a:tc>
                  <a:txBody>
                    <a:bodyPr/>
                    <a:lstStyle/>
                    <a:p>
                      <a:pPr marL="0" marR="0">
                        <a:lnSpc>
                          <a:spcPct val="107000"/>
                        </a:lnSpc>
                        <a:spcBef>
                          <a:spcPts val="0"/>
                        </a:spcBef>
                        <a:spcAft>
                          <a:spcPts val="0"/>
                        </a:spcAft>
                      </a:pPr>
                      <a:r>
                        <a:rPr lang="en-US" sz="1100">
                          <a:effectLst/>
                        </a:rPr>
                        <a:t>Wilson High School</a:t>
                      </a:r>
                      <a:endParaRPr lang="en-US" sz="1000">
                        <a:effectLst/>
                      </a:endParaRPr>
                    </a:p>
                    <a:p>
                      <a:pPr marL="0" marR="0">
                        <a:lnSpc>
                          <a:spcPct val="107000"/>
                        </a:lnSpc>
                        <a:spcBef>
                          <a:spcPts val="0"/>
                        </a:spcBef>
                        <a:spcAft>
                          <a:spcPts val="0"/>
                        </a:spcAft>
                      </a:pPr>
                      <a:r>
                        <a:rPr lang="en-US" sz="1100">
                          <a:effectLst/>
                        </a:rPr>
                        <a:t>Absher Construction</a:t>
                      </a:r>
                      <a:endParaRPr lang="en-US" sz="1000">
                        <a:effectLst/>
                      </a:endParaRPr>
                    </a:p>
                    <a:p>
                      <a:pPr marL="0" marR="0">
                        <a:lnSpc>
                          <a:spcPct val="107000"/>
                        </a:lnSpc>
                        <a:spcBef>
                          <a:spcPts val="0"/>
                        </a:spcBef>
                        <a:spcAft>
                          <a:spcPts val="0"/>
                        </a:spcAft>
                      </a:pPr>
                      <a:r>
                        <a:rPr lang="en-US" sz="1100">
                          <a:effectLst/>
                        </a:rPr>
                        <a:t>$29,970,000</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None </a:t>
                      </a:r>
                      <a:r>
                        <a:rPr lang="en-US" sz="1100" dirty="0" smtClean="0">
                          <a:effectLst/>
                        </a:rPr>
                        <a:t>reported</a:t>
                      </a:r>
                    </a:p>
                  </a:txBody>
                  <a:tcPr marL="64701" marR="64701" marT="0" marB="0"/>
                </a:tc>
                <a:tc>
                  <a:txBody>
                    <a:bodyPr/>
                    <a:lstStyle/>
                    <a:p>
                      <a:pPr marL="0" marR="0">
                        <a:lnSpc>
                          <a:spcPct val="107000"/>
                        </a:lnSpc>
                        <a:spcBef>
                          <a:spcPts val="0"/>
                        </a:spcBef>
                        <a:spcAft>
                          <a:spcPts val="0"/>
                        </a:spcAft>
                      </a:pPr>
                      <a:r>
                        <a:rPr lang="en-US" sz="1100" dirty="0" smtClean="0">
                          <a:effectLst/>
                        </a:rPr>
                        <a:t>0%</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a:t>
                      </a:r>
                      <a:endParaRPr lang="en-US" sz="1000">
                        <a:effectLst/>
                      </a:endParaRPr>
                    </a:p>
                    <a:p>
                      <a:pPr marL="0" marR="0">
                        <a:lnSpc>
                          <a:spcPct val="107000"/>
                        </a:lnSpc>
                        <a:spcBef>
                          <a:spcPts val="0"/>
                        </a:spcBef>
                        <a:spcAft>
                          <a:spcPts val="0"/>
                        </a:spcAft>
                      </a:pPr>
                      <a:r>
                        <a:rPr lang="en-US" sz="1100">
                          <a:effectLst/>
                        </a:rPr>
                        <a:t>$205,466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83%</a:t>
                      </a:r>
                      <a:endParaRPr lang="en-US" sz="1000">
                        <a:effectLst/>
                      </a:endParaRPr>
                    </a:p>
                    <a:p>
                      <a:pPr marL="0" marR="0">
                        <a:lnSpc>
                          <a:spcPct val="107000"/>
                        </a:lnSpc>
                        <a:spcBef>
                          <a:spcPts val="0"/>
                        </a:spcBef>
                        <a:spcAft>
                          <a:spcPts val="0"/>
                        </a:spcAft>
                      </a:pPr>
                      <a:r>
                        <a:rPr lang="en-US" sz="1100">
                          <a:effectLst/>
                        </a:rPr>
                        <a:t>$25,974,711</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26%</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r h="358234">
                <a:tc>
                  <a:txBody>
                    <a:bodyPr/>
                    <a:lstStyle/>
                    <a:p>
                      <a:pPr marL="0" marR="0">
                        <a:lnSpc>
                          <a:spcPct val="107000"/>
                        </a:lnSpc>
                        <a:spcBef>
                          <a:spcPts val="0"/>
                        </a:spcBef>
                        <a:spcAft>
                          <a:spcPts val="0"/>
                        </a:spcAft>
                      </a:pPr>
                      <a:r>
                        <a:rPr lang="en-US" sz="1100">
                          <a:effectLst/>
                        </a:rPr>
                        <a:t>Total</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20.78%</a:t>
                      </a:r>
                      <a:endParaRPr lang="en-US" sz="1000" dirty="0">
                        <a:effectLst/>
                      </a:endParaRPr>
                    </a:p>
                    <a:p>
                      <a:pPr marL="0" marR="0">
                        <a:lnSpc>
                          <a:spcPct val="107000"/>
                        </a:lnSpc>
                        <a:spcBef>
                          <a:spcPts val="0"/>
                        </a:spcBef>
                        <a:spcAft>
                          <a:spcPts val="0"/>
                        </a:spcAft>
                      </a:pPr>
                      <a:r>
                        <a:rPr lang="en-US" sz="1100" dirty="0">
                          <a:effectLst/>
                        </a:rPr>
                        <a:t>$</a:t>
                      </a:r>
                      <a:r>
                        <a:rPr lang="en-US" sz="1100" dirty="0" smtClean="0">
                          <a:effectLst/>
                        </a:rPr>
                        <a:t>29,826,956</a:t>
                      </a:r>
                    </a:p>
                  </a:txBody>
                  <a:tcPr marL="64701" marR="64701" marT="0" marB="0"/>
                </a:tc>
                <a:tc>
                  <a:txBody>
                    <a:bodyPr/>
                    <a:lstStyle/>
                    <a:p>
                      <a:pPr marL="0" marR="0">
                        <a:lnSpc>
                          <a:spcPct val="107000"/>
                        </a:lnSpc>
                        <a:spcBef>
                          <a:spcPts val="0"/>
                        </a:spcBef>
                        <a:spcAft>
                          <a:spcPts val="0"/>
                        </a:spcAft>
                      </a:pPr>
                      <a:r>
                        <a:rPr lang="en-US" sz="1100">
                          <a:effectLst/>
                        </a:rPr>
                        <a:t>1.04%</a:t>
                      </a:r>
                      <a:endParaRPr lang="en-US" sz="1000">
                        <a:effectLst/>
                      </a:endParaRPr>
                    </a:p>
                    <a:p>
                      <a:pPr marL="0" marR="0">
                        <a:lnSpc>
                          <a:spcPct val="107000"/>
                        </a:lnSpc>
                        <a:spcBef>
                          <a:spcPts val="0"/>
                        </a:spcBef>
                        <a:spcAft>
                          <a:spcPts val="0"/>
                        </a:spcAft>
                      </a:pPr>
                      <a:r>
                        <a:rPr lang="en-US" sz="1100">
                          <a:effectLst/>
                        </a:rPr>
                        <a:t>$1,497,199</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1.19%</a:t>
                      </a:r>
                      <a:endParaRPr lang="en-US" sz="1000">
                        <a:effectLst/>
                      </a:endParaRPr>
                    </a:p>
                    <a:p>
                      <a:pPr marL="0" marR="0">
                        <a:lnSpc>
                          <a:spcPct val="107000"/>
                        </a:lnSpc>
                        <a:spcBef>
                          <a:spcPts val="0"/>
                        </a:spcBef>
                        <a:spcAft>
                          <a:spcPts val="0"/>
                        </a:spcAft>
                      </a:pPr>
                      <a:r>
                        <a:rPr lang="en-US" sz="1100">
                          <a:effectLst/>
                        </a:rPr>
                        <a:t>$1,708,995</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a:effectLst/>
                        </a:rPr>
                        <a:t>44%</a:t>
                      </a:r>
                      <a:endParaRPr lang="en-US" sz="1000">
                        <a:effectLst/>
                      </a:endParaRPr>
                    </a:p>
                    <a:p>
                      <a:pPr marL="0" marR="0">
                        <a:lnSpc>
                          <a:spcPct val="107000"/>
                        </a:lnSpc>
                        <a:spcBef>
                          <a:spcPts val="0"/>
                        </a:spcBef>
                        <a:spcAft>
                          <a:spcPts val="0"/>
                        </a:spcAft>
                      </a:pPr>
                      <a:r>
                        <a:rPr lang="en-US" sz="1100">
                          <a:effectLst/>
                        </a:rPr>
                        <a:t>$63,148,957</a:t>
                      </a:r>
                      <a:endParaRPr lang="en-US" sz="100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c>
                  <a:txBody>
                    <a:bodyPr/>
                    <a:lstStyle/>
                    <a:p>
                      <a:pPr marL="0" marR="0">
                        <a:lnSpc>
                          <a:spcPct val="107000"/>
                        </a:lnSpc>
                        <a:spcBef>
                          <a:spcPts val="0"/>
                        </a:spcBef>
                        <a:spcAft>
                          <a:spcPts val="0"/>
                        </a:spcAft>
                      </a:pPr>
                      <a:r>
                        <a:rPr lang="en-US" sz="11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4701" marR="64701" marT="0" marB="0"/>
                </a:tc>
              </a:tr>
            </a:tbl>
          </a:graphicData>
        </a:graphic>
      </p:graphicFrame>
      <p:sp>
        <p:nvSpPr>
          <p:cNvPr id="4" name="Rectangle 3"/>
          <p:cNvSpPr/>
          <p:nvPr/>
        </p:nvSpPr>
        <p:spPr>
          <a:xfrm>
            <a:off x="381000" y="6248400"/>
            <a:ext cx="7315200" cy="281231"/>
          </a:xfrm>
          <a:prstGeom prst="rect">
            <a:avLst/>
          </a:prstGeom>
        </p:spPr>
        <p:txBody>
          <a:bodyPr wrap="square">
            <a:spAutoFit/>
          </a:bodyPr>
          <a:lstStyle/>
          <a:p>
            <a:pPr>
              <a:lnSpc>
                <a:spcPct val="107000"/>
              </a:lnSpc>
              <a:spcAft>
                <a:spcPts val="800"/>
              </a:spcAft>
            </a:pPr>
            <a:r>
              <a:rPr lang="en-US" sz="1200" dirty="0">
                <a:solidFill>
                  <a:srgbClr val="333333"/>
                </a:solidFill>
                <a:latin typeface="Calibri" panose="020F0502020204030204" pitchFamily="34" charset="0"/>
                <a:ea typeface="Calibri" panose="020F0502020204030204" pitchFamily="34" charset="0"/>
                <a:cs typeface="Open Sans"/>
              </a:rPr>
              <a:t>*Includes Puget Sound Steel. DBE certified. Woman-owned but not WBE certified.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667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Content Placeholder 2"/>
          <p:cNvSpPr>
            <a:spLocks noGrp="1"/>
          </p:cNvSpPr>
          <p:nvPr>
            <p:ph idx="1"/>
          </p:nvPr>
        </p:nvSpPr>
        <p:spPr>
          <a:xfrm>
            <a:off x="457200" y="2057400"/>
            <a:ext cx="7620000" cy="3200400"/>
          </a:xfrm>
        </p:spPr>
        <p:txBody>
          <a:bodyPr>
            <a:normAutofit/>
          </a:bodyPr>
          <a:lstStyle/>
          <a:p>
            <a:pPr indent="-342900"/>
            <a:r>
              <a:rPr lang="en-US" b="1" dirty="0" smtClean="0">
                <a:solidFill>
                  <a:schemeClr val="tx2"/>
                </a:solidFill>
              </a:rPr>
              <a:t>Competency</a:t>
            </a:r>
          </a:p>
          <a:p>
            <a:pPr indent="-342900"/>
            <a:endParaRPr lang="en-US" dirty="0" smtClean="0">
              <a:solidFill>
                <a:schemeClr val="tx2"/>
              </a:solidFill>
            </a:endParaRPr>
          </a:p>
          <a:p>
            <a:pPr indent="-342900"/>
            <a:r>
              <a:rPr lang="en-US" b="1" dirty="0" smtClean="0">
                <a:solidFill>
                  <a:schemeClr val="tx2"/>
                </a:solidFill>
              </a:rPr>
              <a:t>History</a:t>
            </a:r>
          </a:p>
          <a:p>
            <a:pPr indent="-342900"/>
            <a:endParaRPr lang="en-US" dirty="0" smtClean="0">
              <a:solidFill>
                <a:schemeClr val="tx2"/>
              </a:solidFill>
            </a:endParaRPr>
          </a:p>
          <a:p>
            <a:pPr indent="-342900"/>
            <a:r>
              <a:rPr lang="en-US" b="1" dirty="0" smtClean="0">
                <a:solidFill>
                  <a:schemeClr val="tx2"/>
                </a:solidFill>
              </a:rPr>
              <a:t>Experience</a:t>
            </a:r>
          </a:p>
          <a:p>
            <a:pPr indent="-342900"/>
            <a:endParaRPr lang="en-US" dirty="0" smtClean="0">
              <a:solidFill>
                <a:schemeClr val="tx2"/>
              </a:solidFill>
            </a:endParaRPr>
          </a:p>
          <a:p>
            <a:pPr indent="-342900"/>
            <a:r>
              <a:rPr lang="en-US" b="1" dirty="0" smtClean="0">
                <a:solidFill>
                  <a:schemeClr val="tx2"/>
                </a:solidFill>
              </a:rPr>
              <a:t>No Audit Findings on Projects</a:t>
            </a:r>
          </a:p>
        </p:txBody>
      </p:sp>
    </p:spTree>
    <p:extLst>
      <p:ext uri="{BB962C8B-B14F-4D97-AF65-F5344CB8AC3E}">
        <p14:creationId xmlns:p14="http://schemas.microsoft.com/office/powerpoint/2010/main" val="3332263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57200" y="838200"/>
            <a:ext cx="7543800" cy="3733800"/>
          </a:xfrm>
        </p:spPr>
        <p:txBody>
          <a:bodyPr/>
          <a:lstStyle/>
          <a:p>
            <a:pPr algn="ctr"/>
            <a:r>
              <a:rPr lang="en-US" dirty="0" smtClean="0"/>
              <a:t/>
            </a:r>
            <a:br>
              <a:rPr lang="en-US" dirty="0" smtClean="0"/>
            </a:br>
            <a:r>
              <a:rPr lang="en-US" dirty="0"/>
              <a:t/>
            </a:r>
            <a:br>
              <a:rPr lang="en-US" dirty="0"/>
            </a:br>
            <a:r>
              <a:rPr lang="en-US" dirty="0" smtClean="0"/>
              <a:t>Thank you</a:t>
            </a:r>
            <a:br>
              <a:rPr lang="en-US" dirty="0" smtClean="0"/>
            </a:br>
            <a:r>
              <a:rPr lang="en-US" dirty="0" smtClean="0"/>
              <a:t>Questions?</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9573" y="838200"/>
            <a:ext cx="3599053" cy="15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5410200"/>
            <a:ext cx="4319166" cy="548466"/>
          </a:xfrm>
          <a:prstGeom prst="rect">
            <a:avLst/>
          </a:prstGeom>
        </p:spPr>
      </p:pic>
    </p:spTree>
    <p:extLst>
      <p:ext uri="{BB962C8B-B14F-4D97-AF65-F5344CB8AC3E}">
        <p14:creationId xmlns:p14="http://schemas.microsoft.com/office/powerpoint/2010/main" val="4046701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Tacoma Public Schools</a:t>
            </a:r>
            <a:endParaRPr lang="en-US" dirty="0"/>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val="2367686693"/>
              </p:ext>
            </p:extLst>
          </p:nvPr>
        </p:nvGraphicFramePr>
        <p:xfrm>
          <a:off x="2412423" y="1417638"/>
          <a:ext cx="3709554" cy="4800600"/>
        </p:xfrm>
        <a:graphic>
          <a:graphicData uri="http://schemas.openxmlformats.org/presentationml/2006/ole">
            <mc:AlternateContent xmlns:mc="http://schemas.openxmlformats.org/markup-compatibility/2006">
              <mc:Choice xmlns:v="urn:schemas-microsoft-com:vml" Requires="v">
                <p:oleObj spid="_x0000_s5223" name="Acrobat Document" r:id="rId4" imgW="5829199" imgH="7543800" progId="AcroExch.Document.DC">
                  <p:embed/>
                </p:oleObj>
              </mc:Choice>
              <mc:Fallback>
                <p:oleObj name="Acrobat Document" r:id="rId4" imgW="5829199" imgH="7543800" progId="AcroExch.Document.DC">
                  <p:embed/>
                  <p:pic>
                    <p:nvPicPr>
                      <p:cNvPr id="0" name=""/>
                      <p:cNvPicPr/>
                      <p:nvPr/>
                    </p:nvPicPr>
                    <p:blipFill>
                      <a:blip r:embed="rId5"/>
                      <a:stretch>
                        <a:fillRect/>
                      </a:stretch>
                    </p:blipFill>
                    <p:spPr>
                      <a:xfrm>
                        <a:off x="2412423" y="1417638"/>
                        <a:ext cx="3709554" cy="4800600"/>
                      </a:xfrm>
                      <a:prstGeom prst="rect">
                        <a:avLst/>
                      </a:prstGeom>
                    </p:spPr>
                  </p:pic>
                </p:oleObj>
              </mc:Fallback>
            </mc:AlternateContent>
          </a:graphicData>
        </a:graphic>
      </p:graphicFrame>
    </p:spTree>
    <p:extLst>
      <p:ext uri="{BB962C8B-B14F-4D97-AF65-F5344CB8AC3E}">
        <p14:creationId xmlns:p14="http://schemas.microsoft.com/office/powerpoint/2010/main" val="24597354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620000" cy="1143000"/>
          </a:xfrm>
        </p:spPr>
        <p:txBody>
          <a:bodyPr/>
          <a:lstStyle/>
          <a:p>
            <a:r>
              <a:rPr lang="en-US" dirty="0" smtClean="0"/>
              <a:t>Agency Organization Chart</a:t>
            </a:r>
            <a:endParaRPr lang="en-US" dirty="0"/>
          </a:p>
        </p:txBody>
      </p:sp>
      <p:pic>
        <p:nvPicPr>
          <p:cNvPr id="3" name="Picture 2"/>
          <p:cNvPicPr>
            <a:picLocks noChangeAspect="1"/>
          </p:cNvPicPr>
          <p:nvPr/>
        </p:nvPicPr>
        <p:blipFill>
          <a:blip r:embed="rId3"/>
          <a:stretch>
            <a:fillRect/>
          </a:stretch>
        </p:blipFill>
        <p:spPr>
          <a:xfrm>
            <a:off x="76200" y="1066800"/>
            <a:ext cx="8361169" cy="5461277"/>
          </a:xfrm>
          <a:prstGeom prst="rect">
            <a:avLst/>
          </a:prstGeom>
        </p:spPr>
      </p:pic>
    </p:spTree>
    <p:extLst>
      <p:ext uri="{BB962C8B-B14F-4D97-AF65-F5344CB8AC3E}">
        <p14:creationId xmlns:p14="http://schemas.microsoft.com/office/powerpoint/2010/main" val="36706926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Capital Planning &amp; Construction</a:t>
            </a:r>
            <a:br>
              <a:rPr lang="en-US" sz="4000" dirty="0" smtClean="0"/>
            </a:br>
            <a:r>
              <a:rPr lang="en-US" sz="4000" dirty="0" smtClean="0"/>
              <a:t>Organization Chart</a:t>
            </a:r>
            <a:endParaRPr lang="en-US" sz="4000" dirty="0"/>
          </a:p>
        </p:txBody>
      </p:sp>
      <p:pic>
        <p:nvPicPr>
          <p:cNvPr id="5" name="Picture 4"/>
          <p:cNvPicPr>
            <a:picLocks noChangeAspect="1"/>
          </p:cNvPicPr>
          <p:nvPr/>
        </p:nvPicPr>
        <p:blipFill>
          <a:blip r:embed="rId3"/>
          <a:stretch>
            <a:fillRect/>
          </a:stretch>
        </p:blipFill>
        <p:spPr>
          <a:xfrm>
            <a:off x="266700" y="1524000"/>
            <a:ext cx="8001000" cy="5119148"/>
          </a:xfrm>
          <a:prstGeom prst="rect">
            <a:avLst/>
          </a:prstGeom>
        </p:spPr>
      </p:pic>
    </p:spTree>
    <p:extLst>
      <p:ext uri="{BB962C8B-B14F-4D97-AF65-F5344CB8AC3E}">
        <p14:creationId xmlns:p14="http://schemas.microsoft.com/office/powerpoint/2010/main" val="41964667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099" y="1981200"/>
            <a:ext cx="7620000" cy="2667000"/>
          </a:xfrm>
        </p:spPr>
        <p:txBody>
          <a:bodyPr/>
          <a:lstStyle/>
          <a:p>
            <a:pPr algn="ctr"/>
            <a:r>
              <a:rPr lang="en-US" sz="4400" dirty="0"/>
              <a:t>A Vision for the Elementary Learning </a:t>
            </a:r>
            <a:r>
              <a:rPr lang="en-US" sz="4400" dirty="0" smtClean="0"/>
              <a:t>Environment</a:t>
            </a:r>
            <a:r>
              <a:rPr lang="en-US" sz="4400" dirty="0"/>
              <a:t/>
            </a:r>
            <a:br>
              <a:rPr lang="en-US" sz="4400" dirty="0"/>
            </a:br>
            <a:r>
              <a:rPr lang="en-US" sz="3200" dirty="0" smtClean="0"/>
              <a:t>Guidelines for Building Planning &amp; Design</a:t>
            </a:r>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027" y="381000"/>
            <a:ext cx="3628144" cy="15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516" y="5562600"/>
            <a:ext cx="4319166" cy="548466"/>
          </a:xfrm>
          <a:prstGeom prst="rect">
            <a:avLst/>
          </a:prstGeom>
        </p:spPr>
      </p:pic>
    </p:spTree>
    <p:extLst>
      <p:ext uri="{BB962C8B-B14F-4D97-AF65-F5344CB8AC3E}">
        <p14:creationId xmlns:p14="http://schemas.microsoft.com/office/powerpoint/2010/main" val="10191716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97"/>
            <a:ext cx="7620000" cy="1143000"/>
          </a:xfrm>
        </p:spPr>
        <p:txBody>
          <a:bodyPr/>
          <a:lstStyle/>
          <a:p>
            <a:r>
              <a:rPr lang="en-US" dirty="0" smtClean="0"/>
              <a:t>Innovation:  Vision Document</a:t>
            </a:r>
            <a:endParaRPr lang="en-US" dirty="0"/>
          </a:p>
        </p:txBody>
      </p:sp>
      <p:pic>
        <p:nvPicPr>
          <p:cNvPr id="4" name="Picture 3"/>
          <p:cNvPicPr>
            <a:picLocks noChangeAspect="1"/>
          </p:cNvPicPr>
          <p:nvPr/>
        </p:nvPicPr>
        <p:blipFill>
          <a:blip r:embed="rId3"/>
          <a:stretch>
            <a:fillRect/>
          </a:stretch>
        </p:blipFill>
        <p:spPr>
          <a:xfrm>
            <a:off x="152400" y="1295399"/>
            <a:ext cx="3810000" cy="5365609"/>
          </a:xfrm>
          <a:prstGeom prst="rect">
            <a:avLst/>
          </a:prstGeom>
        </p:spPr>
      </p:pic>
      <p:sp>
        <p:nvSpPr>
          <p:cNvPr id="6" name="Rectangle 5"/>
          <p:cNvSpPr/>
          <p:nvPr/>
        </p:nvSpPr>
        <p:spPr>
          <a:xfrm>
            <a:off x="3962400" y="1305697"/>
            <a:ext cx="4343400" cy="5632311"/>
          </a:xfrm>
          <a:prstGeom prst="rect">
            <a:avLst/>
          </a:prstGeom>
        </p:spPr>
        <p:txBody>
          <a:bodyPr wrap="square">
            <a:spAutoFit/>
          </a:bodyPr>
          <a:lstStyle/>
          <a:p>
            <a:pPr marL="285750" indent="-285750">
              <a:buFont typeface="Arial" panose="020B0604020202020204" pitchFamily="34" charset="0"/>
              <a:buChar char="•"/>
            </a:pPr>
            <a:r>
              <a:rPr lang="en-US" dirty="0" smtClean="0">
                <a:solidFill>
                  <a:schemeClr val="tx2"/>
                </a:solidFill>
              </a:rPr>
              <a:t>The education landscape has changed</a:t>
            </a:r>
          </a:p>
          <a:p>
            <a:endParaRPr lang="en-US" dirty="0" smtClean="0">
              <a:solidFill>
                <a:schemeClr val="tx2"/>
              </a:solidFill>
            </a:endParaRPr>
          </a:p>
          <a:p>
            <a:pPr lvl="1"/>
            <a:r>
              <a:rPr lang="en-US" dirty="0" smtClean="0">
                <a:solidFill>
                  <a:schemeClr val="tx2"/>
                </a:solidFill>
              </a:rPr>
              <a:t>-Next Generation Learners (Poverty, Social Media, Attention, Multi-racial, Hobbies as jobs)</a:t>
            </a:r>
          </a:p>
          <a:p>
            <a:pPr lvl="1"/>
            <a:endParaRPr lang="en-US" dirty="0" smtClean="0">
              <a:solidFill>
                <a:schemeClr val="tx2"/>
              </a:solidFill>
            </a:endParaRPr>
          </a:p>
          <a:p>
            <a:pPr lvl="1"/>
            <a:r>
              <a:rPr lang="en-US" dirty="0" smtClean="0">
                <a:solidFill>
                  <a:schemeClr val="tx2"/>
                </a:solidFill>
              </a:rPr>
              <a:t>-Partnerships and Community Use</a:t>
            </a:r>
          </a:p>
          <a:p>
            <a:pPr lvl="1"/>
            <a:endParaRPr lang="en-US" dirty="0" smtClean="0">
              <a:solidFill>
                <a:schemeClr val="tx2"/>
              </a:solidFill>
            </a:endParaRPr>
          </a:p>
          <a:p>
            <a:pPr lvl="1"/>
            <a:r>
              <a:rPr lang="en-US" dirty="0" smtClean="0">
                <a:solidFill>
                  <a:schemeClr val="tx2"/>
                </a:solidFill>
              </a:rPr>
              <a:t>-Learning Methodologies (Think, Impart, Create, Discover, Exchange)</a:t>
            </a:r>
          </a:p>
          <a:p>
            <a:pPr lvl="1"/>
            <a:endParaRPr lang="en-US" dirty="0">
              <a:solidFill>
                <a:schemeClr val="tx2"/>
              </a:solidFill>
            </a:endParaRPr>
          </a:p>
          <a:p>
            <a:pPr lvl="1"/>
            <a:r>
              <a:rPr lang="en-US" dirty="0" smtClean="0">
                <a:solidFill>
                  <a:schemeClr val="tx2"/>
                </a:solidFill>
              </a:rPr>
              <a:t>-Innovative Schools (STEM, IDEA, SAMI, SOTA, THRIVE)</a:t>
            </a:r>
          </a:p>
          <a:p>
            <a:endParaRPr lang="en-US" dirty="0" smtClean="0">
              <a:solidFill>
                <a:schemeClr val="tx2"/>
              </a:solidFill>
            </a:endParaRPr>
          </a:p>
          <a:p>
            <a:pPr marL="285750" indent="-285750">
              <a:buFont typeface="Arial" panose="020B0604020202020204" pitchFamily="34" charset="0"/>
              <a:buChar char="•"/>
            </a:pPr>
            <a:r>
              <a:rPr lang="en-US" dirty="0" smtClean="0">
                <a:solidFill>
                  <a:schemeClr val="tx2"/>
                </a:solidFill>
              </a:rPr>
              <a:t>Wrapping best Instructional Practice with the building.</a:t>
            </a:r>
          </a:p>
          <a:p>
            <a:endParaRPr lang="en-US" dirty="0" smtClean="0">
              <a:solidFill>
                <a:schemeClr val="tx2"/>
              </a:solidFill>
            </a:endParaRPr>
          </a:p>
          <a:p>
            <a:pPr lvl="1"/>
            <a:r>
              <a:rPr lang="en-US" dirty="0" smtClean="0">
                <a:solidFill>
                  <a:schemeClr val="tx2"/>
                </a:solidFill>
              </a:rPr>
              <a:t>-Self Directed, Project Based, Maker Spaces, Inquiry, Extended Learning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67520411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TPS PowerPoint</Template>
  <TotalTime>8488</TotalTime>
  <Words>2578</Words>
  <Application>Microsoft Office PowerPoint</Application>
  <PresentationFormat>On-screen Show (4:3)</PresentationFormat>
  <Paragraphs>580</Paragraphs>
  <Slides>44</Slides>
  <Notes>44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3" baseType="lpstr">
      <vt:lpstr>Arial</vt:lpstr>
      <vt:lpstr>Calibri</vt:lpstr>
      <vt:lpstr>Cambria</vt:lpstr>
      <vt:lpstr>Open Sans</vt:lpstr>
      <vt:lpstr>Times New Roman</vt:lpstr>
      <vt:lpstr>Wingdings</vt:lpstr>
      <vt:lpstr>Adjacency</vt:lpstr>
      <vt:lpstr>Acrobat Document</vt:lpstr>
      <vt:lpstr>Document</vt:lpstr>
      <vt:lpstr>Application for Certification of a Public Body</vt:lpstr>
      <vt:lpstr>Agenda</vt:lpstr>
      <vt:lpstr>Agency Presenting and Support Team</vt:lpstr>
      <vt:lpstr>Tacoma Public Schools</vt:lpstr>
      <vt:lpstr>Tacoma Public Schools</vt:lpstr>
      <vt:lpstr>Agency Organization Chart</vt:lpstr>
      <vt:lpstr>Capital Planning &amp; Construction Organization Chart</vt:lpstr>
      <vt:lpstr>A Vision for the Elementary Learning Environment Guidelines for Building Planning &amp; Design</vt:lpstr>
      <vt:lpstr>Innovation:  Vision Document</vt:lpstr>
      <vt:lpstr>Capital Project History</vt:lpstr>
      <vt:lpstr>Tacoma Public Schools:  1983</vt:lpstr>
      <vt:lpstr>Tacoma Public Schools: 2001</vt:lpstr>
      <vt:lpstr>Tacoma Public Schools: 2013</vt:lpstr>
      <vt:lpstr>TPS 2013 Capital Bond Program</vt:lpstr>
      <vt:lpstr>TPS Public Body Experience: 2001 - 2016</vt:lpstr>
      <vt:lpstr>TPS Project Delivery Experience &amp; Qualifications</vt:lpstr>
      <vt:lpstr>TPS Project Delivery Experience &amp; Qualifications</vt:lpstr>
      <vt:lpstr>Ability to Properly Plan</vt:lpstr>
      <vt:lpstr>GC/CM Experience </vt:lpstr>
      <vt:lpstr>Stadium High School Historic Modernization and &amp; Additions</vt:lpstr>
      <vt:lpstr>Lincoln High School Historic Modernization and &amp; Additions</vt:lpstr>
      <vt:lpstr>McCarver Elementary School Historic Modernization</vt:lpstr>
      <vt:lpstr>Stewart Middle School Historic Modernization and &amp; Additions</vt:lpstr>
      <vt:lpstr>Browns Point Elementary School Replacement School</vt:lpstr>
      <vt:lpstr>Other Projects in Design and Construction</vt:lpstr>
      <vt:lpstr>GC/CM Lessons Learned</vt:lpstr>
      <vt:lpstr>GC/CM Project Organizational Chart</vt:lpstr>
      <vt:lpstr>GC/CM Roles and Responsibilities</vt:lpstr>
      <vt:lpstr>GC/CM Delivery Method Determination</vt:lpstr>
      <vt:lpstr>Delivery Method Recommendation</vt:lpstr>
      <vt:lpstr>Future GC/CM Candidate Projects</vt:lpstr>
      <vt:lpstr>GC/CM Candidate Project Locations</vt:lpstr>
      <vt:lpstr>Birney Elementary School</vt:lpstr>
      <vt:lpstr>Downing Elementary School</vt:lpstr>
      <vt:lpstr>Hunt Middle School</vt:lpstr>
      <vt:lpstr>Grant Elementary School</vt:lpstr>
      <vt:lpstr>Boze Elementary School</vt:lpstr>
      <vt:lpstr>TPS Leadership:  Education and Development</vt:lpstr>
      <vt:lpstr>Business Equity:   TPS Community Inclusion Plan</vt:lpstr>
      <vt:lpstr>Business Equity:   TPS Community Inclusion Plan</vt:lpstr>
      <vt:lpstr>Business Equity:   Current Small Works Projects</vt:lpstr>
      <vt:lpstr>Business Equity:   Current Major Projects</vt:lpstr>
      <vt:lpstr>Summary</vt:lpstr>
      <vt:lpstr>  Thank you Questions?</vt:lpstr>
    </vt:vector>
  </TitlesOfParts>
  <Company>Parametrix</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Stewart Middle School and McCarver Elementary School Modernizations</dc:title>
  <dc:creator>Howard Hillinger</dc:creator>
  <cp:lastModifiedBy>ROBERT SAWATZKY</cp:lastModifiedBy>
  <cp:revision>258</cp:revision>
  <cp:lastPrinted>2016-12-01T03:36:58Z</cp:lastPrinted>
  <dcterms:created xsi:type="dcterms:W3CDTF">2013-09-04T15:42:31Z</dcterms:created>
  <dcterms:modified xsi:type="dcterms:W3CDTF">2016-12-01T19:27:49Z</dcterms:modified>
</cp:coreProperties>
</file>