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9"/>
  </p:notesMasterIdLst>
  <p:handoutMasterIdLst>
    <p:handoutMasterId r:id="rId40"/>
  </p:handoutMasterIdLst>
  <p:sldIdLst>
    <p:sldId id="256" r:id="rId2"/>
    <p:sldId id="283" r:id="rId3"/>
    <p:sldId id="315" r:id="rId4"/>
    <p:sldId id="369" r:id="rId5"/>
    <p:sldId id="319" r:id="rId6"/>
    <p:sldId id="347" r:id="rId7"/>
    <p:sldId id="342" r:id="rId8"/>
    <p:sldId id="343" r:id="rId9"/>
    <p:sldId id="388" r:id="rId10"/>
    <p:sldId id="389" r:id="rId11"/>
    <p:sldId id="345" r:id="rId12"/>
    <p:sldId id="336" r:id="rId13"/>
    <p:sldId id="348" r:id="rId14"/>
    <p:sldId id="357" r:id="rId15"/>
    <p:sldId id="364" r:id="rId16"/>
    <p:sldId id="371" r:id="rId17"/>
    <p:sldId id="372" r:id="rId18"/>
    <p:sldId id="373" r:id="rId19"/>
    <p:sldId id="374" r:id="rId20"/>
    <p:sldId id="375" r:id="rId21"/>
    <p:sldId id="370" r:id="rId22"/>
    <p:sldId id="376" r:id="rId23"/>
    <p:sldId id="377" r:id="rId24"/>
    <p:sldId id="378" r:id="rId25"/>
    <p:sldId id="395" r:id="rId26"/>
    <p:sldId id="380" r:id="rId27"/>
    <p:sldId id="379" r:id="rId28"/>
    <p:sldId id="391" r:id="rId29"/>
    <p:sldId id="390" r:id="rId30"/>
    <p:sldId id="392" r:id="rId31"/>
    <p:sldId id="381" r:id="rId32"/>
    <p:sldId id="393" r:id="rId33"/>
    <p:sldId id="385" r:id="rId34"/>
    <p:sldId id="394" r:id="rId35"/>
    <p:sldId id="386" r:id="rId36"/>
    <p:sldId id="387" r:id="rId37"/>
    <p:sldId id="282" r:id="rId38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6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8" autoAdjust="0"/>
    <p:restoredTop sz="64207" autoAdjust="0"/>
  </p:normalViewPr>
  <p:slideViewPr>
    <p:cSldViewPr>
      <p:cViewPr varScale="1">
        <p:scale>
          <a:sx n="101" d="100"/>
          <a:sy n="101" d="100"/>
        </p:scale>
        <p:origin x="114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1058"/>
    </p:cViewPr>
  </p:outlin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>
        <p:scale>
          <a:sx n="200" d="100"/>
          <a:sy n="200" d="100"/>
        </p:scale>
        <p:origin x="1296" y="-210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7" y="0"/>
            <a:ext cx="3038475" cy="465138"/>
          </a:xfrm>
          <a:prstGeom prst="rect">
            <a:avLst/>
          </a:prstGeom>
        </p:spPr>
        <p:txBody>
          <a:bodyPr vert="horz" lIns="92638" tIns="46319" rIns="92638" bIns="4631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44" y="0"/>
            <a:ext cx="3038475" cy="465138"/>
          </a:xfrm>
          <a:prstGeom prst="rect">
            <a:avLst/>
          </a:prstGeom>
        </p:spPr>
        <p:txBody>
          <a:bodyPr vert="horz" lIns="92638" tIns="46319" rIns="92638" bIns="46319" rtlCol="0"/>
          <a:lstStyle>
            <a:lvl1pPr algn="r">
              <a:defRPr sz="1200"/>
            </a:lvl1pPr>
          </a:lstStyle>
          <a:p>
            <a:fld id="{0435EB79-4CD3-4F09-B6F4-D176C4F93551}" type="datetimeFigureOut">
              <a:rPr lang="en-US" smtClean="0"/>
              <a:t>7/26/2017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7" y="8829676"/>
            <a:ext cx="3038475" cy="465138"/>
          </a:xfrm>
          <a:prstGeom prst="rect">
            <a:avLst/>
          </a:prstGeom>
        </p:spPr>
        <p:txBody>
          <a:bodyPr vert="horz" lIns="92638" tIns="46319" rIns="92638" bIns="4631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44" y="8829676"/>
            <a:ext cx="3038475" cy="465138"/>
          </a:xfrm>
          <a:prstGeom prst="rect">
            <a:avLst/>
          </a:prstGeom>
        </p:spPr>
        <p:txBody>
          <a:bodyPr vert="horz" lIns="92638" tIns="46319" rIns="92638" bIns="46319" rtlCol="0" anchor="b"/>
          <a:lstStyle>
            <a:lvl1pPr algn="r">
              <a:defRPr sz="1200"/>
            </a:lvl1pPr>
          </a:lstStyle>
          <a:p>
            <a:fld id="{266C49AF-4113-468E-A0D7-98874A8AA0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805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7" y="0"/>
            <a:ext cx="3038475" cy="465138"/>
          </a:xfrm>
          <a:prstGeom prst="rect">
            <a:avLst/>
          </a:prstGeom>
        </p:spPr>
        <p:txBody>
          <a:bodyPr vert="horz" lIns="92638" tIns="46319" rIns="92638" bIns="4631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44" y="0"/>
            <a:ext cx="3038475" cy="465138"/>
          </a:xfrm>
          <a:prstGeom prst="rect">
            <a:avLst/>
          </a:prstGeom>
        </p:spPr>
        <p:txBody>
          <a:bodyPr vert="horz" lIns="92638" tIns="46319" rIns="92638" bIns="46319" rtlCol="0"/>
          <a:lstStyle>
            <a:lvl1pPr algn="r">
              <a:defRPr sz="1200"/>
            </a:lvl1pPr>
          </a:lstStyle>
          <a:p>
            <a:fld id="{851C3A19-11CC-4902-8D56-8C84E2F1DD11}" type="datetimeFigureOut">
              <a:rPr lang="en-US" smtClean="0"/>
              <a:t>7/26/2017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638" tIns="46319" rIns="92638" bIns="4631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31"/>
            <a:ext cx="5607050" cy="4183063"/>
          </a:xfrm>
          <a:prstGeom prst="rect">
            <a:avLst/>
          </a:prstGeom>
        </p:spPr>
        <p:txBody>
          <a:bodyPr vert="horz" lIns="92638" tIns="46319" rIns="92638" bIns="4631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7" y="8829676"/>
            <a:ext cx="3038475" cy="465138"/>
          </a:xfrm>
          <a:prstGeom prst="rect">
            <a:avLst/>
          </a:prstGeom>
        </p:spPr>
        <p:txBody>
          <a:bodyPr vert="horz" lIns="92638" tIns="46319" rIns="92638" bIns="4631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44" y="8829676"/>
            <a:ext cx="3038475" cy="465138"/>
          </a:xfrm>
          <a:prstGeom prst="rect">
            <a:avLst/>
          </a:prstGeom>
        </p:spPr>
        <p:txBody>
          <a:bodyPr vert="horz" lIns="92638" tIns="46319" rIns="92638" bIns="46319" rtlCol="0" anchor="b"/>
          <a:lstStyle>
            <a:lvl1pPr algn="r">
              <a:defRPr sz="1200"/>
            </a:lvl1pPr>
          </a:lstStyle>
          <a:p>
            <a:fld id="{1E56F321-8004-430C-A3D5-D881F1EA66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9657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6F321-8004-430C-A3D5-D881F1EA66E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5342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6F321-8004-430C-A3D5-D881F1EA66E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7484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6F321-8004-430C-A3D5-D881F1EA66E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6335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Yellow Highlighted GCCM Projects</a:t>
            </a:r>
          </a:p>
          <a:p>
            <a:r>
              <a:rPr lang="en-US" dirty="0"/>
              <a:t>Green Highlighted- Just beginning or starting in the next couple of years</a:t>
            </a:r>
          </a:p>
          <a:p>
            <a:r>
              <a:rPr lang="en-US" dirty="0"/>
              <a:t>May or may not be occupied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6F321-8004-430C-A3D5-D881F1EA66E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2667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a public body depth of public works experience</a:t>
            </a:r>
          </a:p>
          <a:p>
            <a:r>
              <a:rPr lang="en-US" dirty="0"/>
              <a:t>TPS is a major capital project builder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6F321-8004-430C-A3D5-D881F1EA66E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214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6F321-8004-430C-A3D5-D881F1EA66E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8606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u="sng" dirty="0"/>
              <a:t>Controls</a:t>
            </a:r>
          </a:p>
          <a:p>
            <a:r>
              <a:rPr lang="en-US" dirty="0"/>
              <a:t>-Weekly Staff Meetings</a:t>
            </a:r>
          </a:p>
          <a:p>
            <a:r>
              <a:rPr lang="en-US" dirty="0"/>
              <a:t>-Weekly progress meetings</a:t>
            </a:r>
          </a:p>
          <a:p>
            <a:r>
              <a:rPr lang="en-US" dirty="0"/>
              <a:t>-One on one PM daily and weekly meetings</a:t>
            </a:r>
          </a:p>
          <a:p>
            <a:r>
              <a:rPr lang="en-US" dirty="0"/>
              <a:t>-Standing daily and weekly meetings with COO</a:t>
            </a:r>
          </a:p>
          <a:p>
            <a:r>
              <a:rPr lang="en-US" dirty="0"/>
              <a:t>-Multi Vista- Photographic Interactive As-Built</a:t>
            </a:r>
          </a:p>
          <a:p>
            <a:r>
              <a:rPr lang="en-US" dirty="0"/>
              <a:t>-Digitized As </a:t>
            </a:r>
            <a:r>
              <a:rPr lang="en-US" dirty="0" err="1"/>
              <a:t>Builts</a:t>
            </a:r>
            <a:r>
              <a:rPr lang="en-US" dirty="0"/>
              <a:t> and OEM Manuals in the Cloud (</a:t>
            </a:r>
            <a:r>
              <a:rPr lang="en-US" dirty="0" err="1"/>
              <a:t>Skisite</a:t>
            </a:r>
            <a:r>
              <a:rPr lang="en-US" dirty="0"/>
              <a:t>)</a:t>
            </a:r>
          </a:p>
          <a:p>
            <a:r>
              <a:rPr lang="en-US" dirty="0"/>
              <a:t>-Chalk Schools- Soup to nuts process for Project approvals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6F321-8004-430C-A3D5-D881F1EA66E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2931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6F321-8004-430C-A3D5-D881F1EA66E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8033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6F321-8004-430C-A3D5-D881F1EA66E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5285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6F321-8004-430C-A3D5-D881F1EA66E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5297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6F321-8004-430C-A3D5-D881F1EA66E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5098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6F321-8004-430C-A3D5-D881F1EA66E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2959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6F321-8004-430C-A3D5-D881F1EA66E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270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6F321-8004-430C-A3D5-D881F1EA66E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9241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6F321-8004-430C-A3D5-D881F1EA66E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1251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6F321-8004-430C-A3D5-D881F1EA66E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7271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6C0D8-AE11-4882-8726-CB4184BAFA49}" type="datetimeFigureOut">
              <a:rPr lang="en-US" smtClean="0"/>
              <a:t>7/26/2017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B61A2-6DF4-46F6-B57D-F774B42E49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6C0D8-AE11-4882-8726-CB4184BAFA49}" type="datetimeFigureOut">
              <a:rPr lang="en-US" smtClean="0"/>
              <a:t>7/26/2017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B61A2-6DF4-46F6-B57D-F774B42E49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6C0D8-AE11-4882-8726-CB4184BAFA49}" type="datetimeFigureOut">
              <a:rPr lang="en-US" smtClean="0"/>
              <a:t>7/26/2017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B61A2-6DF4-46F6-B57D-F774B42E49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6C0D8-AE11-4882-8726-CB4184BAFA49}" type="datetimeFigureOut">
              <a:rPr lang="en-US" smtClean="0"/>
              <a:t>7/26/2017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B61A2-6DF4-46F6-B57D-F774B42E49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6C0D8-AE11-4882-8726-CB4184BAFA49}" type="datetimeFigureOut">
              <a:rPr lang="en-US" smtClean="0"/>
              <a:t>7/26/2017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B61A2-6DF4-46F6-B57D-F774B42E49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6C0D8-AE11-4882-8726-CB4184BAFA49}" type="datetimeFigureOut">
              <a:rPr lang="en-US" smtClean="0"/>
              <a:t>7/26/2017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B61A2-6DF4-46F6-B57D-F774B42E49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6C0D8-AE11-4882-8726-CB4184BAFA49}" type="datetimeFigureOut">
              <a:rPr lang="en-US" smtClean="0"/>
              <a:t>7/26/2017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B61A2-6DF4-46F6-B57D-F774B42E49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6C0D8-AE11-4882-8726-CB4184BAFA49}" type="datetimeFigureOut">
              <a:rPr lang="en-US" smtClean="0"/>
              <a:t>7/26/2017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B61A2-6DF4-46F6-B57D-F774B42E49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6C0D8-AE11-4882-8726-CB4184BAFA49}" type="datetimeFigureOut">
              <a:rPr lang="en-US" smtClean="0"/>
              <a:t>7/26/2017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B61A2-6DF4-46F6-B57D-F774B42E49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6C0D8-AE11-4882-8726-CB4184BAFA49}" type="datetimeFigureOut">
              <a:rPr lang="en-US" smtClean="0"/>
              <a:t>7/26/2017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B61A2-6DF4-46F6-B57D-F774B42E49E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6C0D8-AE11-4882-8726-CB4184BAFA49}" type="datetimeFigureOut">
              <a:rPr lang="en-US" smtClean="0"/>
              <a:t>7/26/2017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D8B61A2-6DF4-46F6-B57D-F774B42E49E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ED8B61A2-6DF4-46F6-B57D-F774B42E49E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6366C0D8-AE11-4882-8726-CB4184BAFA49}" type="datetimeFigureOut">
              <a:rPr lang="en-US" smtClean="0"/>
              <a:t>7/26/2017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4.png"/><Relationship Id="rId4" Type="http://schemas.openxmlformats.org/officeDocument/2006/relationships/image" Target="../media/image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2.bin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2346432"/>
            <a:ext cx="7543800" cy="1367578"/>
          </a:xfrm>
        </p:spPr>
        <p:txBody>
          <a:bodyPr>
            <a:noAutofit/>
          </a:bodyPr>
          <a:lstStyle/>
          <a:p>
            <a:pPr algn="ctr"/>
            <a:r>
              <a:rPr lang="en-US" sz="4400" dirty="0" err="1">
                <a:latin typeface="+mn-lt"/>
              </a:rPr>
              <a:t>Boze</a:t>
            </a:r>
            <a:r>
              <a:rPr lang="en-US" sz="4400" dirty="0">
                <a:latin typeface="+mn-lt"/>
              </a:rPr>
              <a:t> Elementary School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7400" y="3998837"/>
            <a:ext cx="4762500" cy="1524000"/>
          </a:xfrm>
        </p:spPr>
        <p:txBody>
          <a:bodyPr>
            <a:normAutofit/>
          </a:bodyPr>
          <a:lstStyle/>
          <a:p>
            <a:pPr algn="ctr"/>
            <a:r>
              <a:rPr lang="en-US" sz="2000" dirty="0"/>
              <a:t>RCW 39.10 Alternative Public Works Contracting – </a:t>
            </a:r>
            <a:r>
              <a:rPr lang="en-US" dirty="0"/>
              <a:t>Design/Build</a:t>
            </a:r>
            <a:endParaRPr lang="en-US" sz="2000" dirty="0"/>
          </a:p>
          <a:p>
            <a:pPr algn="ctr"/>
            <a:endParaRPr lang="en-US" sz="800" dirty="0"/>
          </a:p>
          <a:p>
            <a:pPr algn="ctr"/>
            <a:r>
              <a:rPr lang="en-US" b="1" dirty="0"/>
              <a:t>July 27, 2017</a:t>
            </a:r>
          </a:p>
          <a:p>
            <a:pPr algn="ctr"/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17" y="5776402"/>
            <a:ext cx="4319166" cy="5484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381000"/>
            <a:ext cx="3628144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0912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Business Equity:  </a:t>
            </a:r>
            <a:br>
              <a:rPr lang="en-US" sz="4400" dirty="0"/>
            </a:br>
            <a:r>
              <a:rPr lang="en-US" sz="4400" dirty="0" err="1"/>
              <a:t>TPS</a:t>
            </a:r>
            <a:r>
              <a:rPr lang="en-US" sz="4400" dirty="0"/>
              <a:t> Community Inclusion Plan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14300" indent="0">
              <a:buNone/>
            </a:pPr>
            <a:r>
              <a:rPr lang="en-US" dirty="0"/>
              <a:t>Additionally, Tacoma Public Schools will require prime contractors to:</a:t>
            </a:r>
          </a:p>
          <a:p>
            <a:pPr lvl="1"/>
            <a:r>
              <a:rPr lang="en-US" dirty="0"/>
              <a:t> Include “Voluntary Inclusion Plans” in all bid packages $300,000+ to utilize sub-contractors from: </a:t>
            </a:r>
          </a:p>
          <a:p>
            <a:pPr lvl="2"/>
            <a:r>
              <a:rPr lang="en-US" dirty="0"/>
              <a:t>Minority &amp; Women Owned Business Enterprises (MWBE),</a:t>
            </a:r>
          </a:p>
          <a:p>
            <a:pPr lvl="2"/>
            <a:r>
              <a:rPr lang="en-US" dirty="0"/>
              <a:t>Small Business Enterprises (SBE), and</a:t>
            </a:r>
          </a:p>
          <a:p>
            <a:pPr lvl="2"/>
            <a:r>
              <a:rPr lang="en-US" dirty="0"/>
              <a:t>An Apprenticeship Utilization Plan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Report and make available to the District and Community partners:</a:t>
            </a:r>
          </a:p>
          <a:p>
            <a:pPr lvl="2"/>
            <a:r>
              <a:rPr lang="en-US" dirty="0"/>
              <a:t>Monthly percentages of MWBE and SBE utilized on the project</a:t>
            </a:r>
          </a:p>
          <a:p>
            <a:pPr lvl="2"/>
            <a:r>
              <a:rPr lang="en-US" dirty="0"/>
              <a:t>Prevailing wage intents and affidavits,</a:t>
            </a:r>
          </a:p>
          <a:p>
            <a:pPr lvl="2"/>
            <a:r>
              <a:rPr lang="en-US" dirty="0"/>
              <a:t>Monthly certified payrolls with quarterly compliance review</a:t>
            </a:r>
          </a:p>
          <a:p>
            <a:pPr lvl="2"/>
            <a:r>
              <a:rPr lang="en-US" dirty="0"/>
              <a:t>Monthly apprenticeship utilization percentages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8224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099" y="2719387"/>
            <a:ext cx="7620000" cy="1143000"/>
          </a:xfrm>
        </p:spPr>
        <p:txBody>
          <a:bodyPr/>
          <a:lstStyle/>
          <a:p>
            <a:pPr algn="ctr"/>
            <a:r>
              <a:rPr lang="en-US" sz="4400" dirty="0"/>
              <a:t>Capital Project History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06"/>
          <a:stretch/>
        </p:blipFill>
        <p:spPr>
          <a:xfrm>
            <a:off x="3116093" y="1981200"/>
            <a:ext cx="2226013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4812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134" y="76200"/>
            <a:ext cx="7620000" cy="1143000"/>
          </a:xfrm>
        </p:spPr>
        <p:txBody>
          <a:bodyPr/>
          <a:lstStyle/>
          <a:p>
            <a:r>
              <a:rPr lang="en-US" sz="2800" dirty="0" err="1"/>
              <a:t>TPS</a:t>
            </a:r>
            <a:r>
              <a:rPr lang="en-US" sz="2800" dirty="0"/>
              <a:t> 2013 Capital Bond Program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06"/>
          <a:stretch/>
        </p:blipFill>
        <p:spPr>
          <a:xfrm>
            <a:off x="7078940" y="6324600"/>
            <a:ext cx="1197326" cy="4098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7" t="8889" r="3637" b="8889"/>
          <a:stretch/>
        </p:blipFill>
        <p:spPr>
          <a:xfrm>
            <a:off x="381000" y="954963"/>
            <a:ext cx="7808068" cy="5349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862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H="1">
            <a:off x="228599" y="304800"/>
            <a:ext cx="5866929" cy="685800"/>
          </a:xfrm>
        </p:spPr>
        <p:txBody>
          <a:bodyPr>
            <a:normAutofit/>
          </a:bodyPr>
          <a:lstStyle/>
          <a:p>
            <a:r>
              <a:rPr lang="en-US" sz="2700" dirty="0"/>
              <a:t>TPS Public Body Experience: 2001 - 2016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4" t="6350" r="2754" b="6350"/>
          <a:stretch/>
        </p:blipFill>
        <p:spPr>
          <a:xfrm>
            <a:off x="253538" y="1219200"/>
            <a:ext cx="8030094" cy="4800600"/>
          </a:xfrm>
        </p:spPr>
      </p:pic>
    </p:spTree>
    <p:extLst>
      <p:ext uri="{BB962C8B-B14F-4D97-AF65-F5344CB8AC3E}">
        <p14:creationId xmlns:p14="http://schemas.microsoft.com/office/powerpoint/2010/main" val="32787068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/>
              <a:t>TPS Project Delivery Experience &amp; Qualifications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tx2"/>
                </a:solidFill>
              </a:rPr>
              <a:t>Successfully passed $1.3 B in Capital Improvement Funds</a:t>
            </a:r>
          </a:p>
          <a:p>
            <a:pPr lvl="1"/>
            <a:r>
              <a:rPr lang="en-US" dirty="0">
                <a:solidFill>
                  <a:schemeClr val="tx2"/>
                </a:solidFill>
              </a:rPr>
              <a:t>$299 M between 1983 and 1997</a:t>
            </a:r>
          </a:p>
          <a:p>
            <a:pPr lvl="1"/>
            <a:r>
              <a:rPr lang="en-US" dirty="0">
                <a:solidFill>
                  <a:schemeClr val="tx2"/>
                </a:solidFill>
              </a:rPr>
              <a:t>$450M in 2001</a:t>
            </a:r>
          </a:p>
          <a:p>
            <a:pPr lvl="1"/>
            <a:r>
              <a:rPr lang="en-US" dirty="0">
                <a:solidFill>
                  <a:schemeClr val="tx2"/>
                </a:solidFill>
              </a:rPr>
              <a:t>$500M in 2013</a:t>
            </a:r>
          </a:p>
          <a:p>
            <a:endParaRPr lang="en-US" dirty="0">
              <a:solidFill>
                <a:schemeClr val="tx2"/>
              </a:solidFill>
            </a:endParaRPr>
          </a:p>
          <a:p>
            <a:r>
              <a:rPr lang="en-US" dirty="0">
                <a:solidFill>
                  <a:schemeClr val="tx2"/>
                </a:solidFill>
              </a:rPr>
              <a:t>From 2001 to 2017 alone, funds have been used for Modernizations, Replacements, and/or Building Additions 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to 35 public schools</a:t>
            </a:r>
          </a:p>
          <a:p>
            <a:pPr lvl="1"/>
            <a:r>
              <a:rPr lang="en-US" dirty="0">
                <a:solidFill>
                  <a:schemeClr val="tx2"/>
                </a:solidFill>
              </a:rPr>
              <a:t>25 projects complete</a:t>
            </a:r>
          </a:p>
          <a:p>
            <a:pPr lvl="1"/>
            <a:r>
              <a:rPr lang="en-US" dirty="0">
                <a:solidFill>
                  <a:schemeClr val="tx2"/>
                </a:solidFill>
              </a:rPr>
              <a:t>4 projects in construction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sz="1100" dirty="0">
                <a:solidFill>
                  <a:schemeClr val="tx2"/>
                </a:solidFill>
              </a:rPr>
              <a:t>Arlington ES, Wilson HS, Environmental Learning Ctr., Mary Lyon ES</a:t>
            </a:r>
            <a:endParaRPr lang="en-US" dirty="0">
              <a:solidFill>
                <a:schemeClr val="tx2"/>
              </a:solidFill>
            </a:endParaRPr>
          </a:p>
          <a:p>
            <a:pPr lvl="1"/>
            <a:r>
              <a:rPr lang="en-US" dirty="0">
                <a:solidFill>
                  <a:schemeClr val="tx2"/>
                </a:solidFill>
              </a:rPr>
              <a:t>3 projects in design stages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sz="1100" dirty="0">
                <a:solidFill>
                  <a:schemeClr val="tx2"/>
                </a:solidFill>
              </a:rPr>
              <a:t>Browns Point ES, Grant ES, Birney ES</a:t>
            </a:r>
          </a:p>
          <a:p>
            <a:pPr lvl="1"/>
            <a:r>
              <a:rPr lang="en-US" dirty="0">
                <a:solidFill>
                  <a:schemeClr val="tx2"/>
                </a:solidFill>
              </a:rPr>
              <a:t>3 projects remaining to begin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sz="1100" dirty="0">
                <a:solidFill>
                  <a:schemeClr val="tx2"/>
                </a:solidFill>
              </a:rPr>
              <a:t>Hunt MS, </a:t>
            </a:r>
            <a:r>
              <a:rPr lang="en-US" sz="1100" dirty="0" err="1">
                <a:solidFill>
                  <a:schemeClr val="tx2"/>
                </a:solidFill>
              </a:rPr>
              <a:t>Boze</a:t>
            </a:r>
            <a:r>
              <a:rPr lang="en-US" sz="1100" dirty="0">
                <a:solidFill>
                  <a:schemeClr val="tx2"/>
                </a:solidFill>
              </a:rPr>
              <a:t> ES, Downing ES</a:t>
            </a:r>
          </a:p>
          <a:p>
            <a:pPr marL="342900" lvl="1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28196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/>
              <a:t>TPS Project Delivery Experience &amp; Qualifications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85800" lvl="1" indent="-342900"/>
            <a:endParaRPr lang="en-US" dirty="0"/>
          </a:p>
          <a:p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71499" y="1676400"/>
            <a:ext cx="739140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2"/>
                </a:solidFill>
              </a:rPr>
              <a:t>Since 2001, TPS has successfully delivered 26 large capital projects valued at approximately $859 million.</a:t>
            </a:r>
          </a:p>
          <a:p>
            <a:pPr marL="114300" indent="0">
              <a:buNone/>
            </a:pPr>
            <a:endParaRPr lang="en-US" dirty="0">
              <a:solidFill>
                <a:schemeClr val="tx2"/>
              </a:solidFill>
            </a:endParaRPr>
          </a:p>
          <a:p>
            <a:r>
              <a:rPr lang="en-US" dirty="0">
                <a:solidFill>
                  <a:schemeClr val="tx2"/>
                </a:solidFill>
              </a:rPr>
              <a:t>Augmenting and Enhancing the internal team – Since 1998 teaming with external consulting teams.</a:t>
            </a:r>
          </a:p>
          <a:p>
            <a:pPr marL="114300" indent="0">
              <a:buNone/>
            </a:pPr>
            <a:endParaRPr lang="en-US" dirty="0">
              <a:solidFill>
                <a:schemeClr val="tx2"/>
              </a:solidFill>
            </a:endParaRPr>
          </a:p>
          <a:p>
            <a:r>
              <a:rPr lang="en-US" dirty="0">
                <a:solidFill>
                  <a:schemeClr val="tx2"/>
                </a:solidFill>
              </a:rPr>
              <a:t>TPS has developed a robust internal staff and control systems to plan and execute the work.</a:t>
            </a:r>
          </a:p>
          <a:p>
            <a:pPr marL="114300" indent="0">
              <a:buNone/>
            </a:pP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1825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099" y="2667000"/>
            <a:ext cx="7620000" cy="1143000"/>
          </a:xfrm>
        </p:spPr>
        <p:txBody>
          <a:bodyPr/>
          <a:lstStyle/>
          <a:p>
            <a:pPr algn="ctr"/>
            <a:r>
              <a:rPr lang="en-US" sz="4400" dirty="0"/>
              <a:t>The Project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06"/>
          <a:stretch/>
        </p:blipFill>
        <p:spPr>
          <a:xfrm>
            <a:off x="3116093" y="1981200"/>
            <a:ext cx="2226013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3155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Project Location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2278062" y="1417638"/>
          <a:ext cx="3978275" cy="51488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64" name="Acrobat Document" r:id="rId3" imgW="5829199" imgH="7543800" progId="AcroExch.Document.DC">
                  <p:embed/>
                </p:oleObj>
              </mc:Choice>
              <mc:Fallback>
                <p:oleObj name="Acrobat Document" r:id="rId3" imgW="5829199" imgH="754380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78062" y="1417638"/>
                        <a:ext cx="3978275" cy="51488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Straight Arrow Connector 4"/>
          <p:cNvCxnSpPr/>
          <p:nvPr/>
        </p:nvCxnSpPr>
        <p:spPr>
          <a:xfrm flipH="1">
            <a:off x="5022779" y="4419600"/>
            <a:ext cx="762000" cy="762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784779" y="4114800"/>
            <a:ext cx="1301821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600" b="1" dirty="0" err="1"/>
              <a:t>Boze</a:t>
            </a:r>
            <a:endParaRPr lang="en-US" sz="1600" b="1" dirty="0"/>
          </a:p>
          <a:p>
            <a:r>
              <a:rPr lang="en-US" sz="1600" b="1" dirty="0"/>
              <a:t>Elementary School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06"/>
          <a:stretch/>
        </p:blipFill>
        <p:spPr>
          <a:xfrm>
            <a:off x="7162800" y="6324600"/>
            <a:ext cx="1197326" cy="409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0101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Current Site Overview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06"/>
          <a:stretch/>
        </p:blipFill>
        <p:spPr>
          <a:xfrm>
            <a:off x="7162800" y="6324600"/>
            <a:ext cx="1197326" cy="4098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4347" y="1387476"/>
            <a:ext cx="3825706" cy="5251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8875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Project Description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Located in Southeast Tacoma</a:t>
            </a:r>
          </a:p>
          <a:p>
            <a:r>
              <a:rPr lang="en-US" dirty="0"/>
              <a:t>15-acre site</a:t>
            </a:r>
          </a:p>
          <a:p>
            <a:r>
              <a:rPr lang="en-US" dirty="0"/>
              <a:t>Replace the existing facility</a:t>
            </a:r>
          </a:p>
          <a:p>
            <a:r>
              <a:rPr lang="en-US" dirty="0"/>
              <a:t>Build to house 450 students</a:t>
            </a:r>
          </a:p>
          <a:p>
            <a:r>
              <a:rPr lang="en-US" dirty="0"/>
              <a:t>56,625 sq. ft.; Single story</a:t>
            </a:r>
          </a:p>
          <a:p>
            <a:r>
              <a:rPr lang="en-US" dirty="0"/>
              <a:t>Build new school first</a:t>
            </a:r>
          </a:p>
          <a:p>
            <a:r>
              <a:rPr lang="en-US" dirty="0"/>
              <a:t>Demolish existing buildings next - for development of parking, yards and playfields</a:t>
            </a:r>
          </a:p>
          <a:p>
            <a:r>
              <a:rPr lang="en-US" dirty="0"/>
              <a:t>Board approved budget: $32 M</a:t>
            </a:r>
          </a:p>
          <a:p>
            <a:r>
              <a:rPr lang="en-US" dirty="0"/>
              <a:t>Construction timeline: July 2018-August 2019</a:t>
            </a:r>
          </a:p>
          <a:p>
            <a:r>
              <a:rPr lang="en-US" dirty="0"/>
              <a:t>Occupancy - Fall of 2019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06"/>
          <a:stretch/>
        </p:blipFill>
        <p:spPr>
          <a:xfrm>
            <a:off x="7162800" y="6324600"/>
            <a:ext cx="1197326" cy="409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6386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7620000" cy="1143000"/>
          </a:xfrm>
        </p:spPr>
        <p:txBody>
          <a:bodyPr/>
          <a:lstStyle/>
          <a:p>
            <a:pPr algn="ctr"/>
            <a:r>
              <a:rPr lang="en-US" sz="4400" dirty="0"/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376736"/>
            <a:ext cx="8283926" cy="5176463"/>
          </a:xfrm>
        </p:spPr>
        <p:txBody>
          <a:bodyPr>
            <a:normAutofit fontScale="92500" lnSpcReduction="10000"/>
          </a:bodyPr>
          <a:lstStyle/>
          <a:p>
            <a:r>
              <a:rPr lang="en-US" sz="2600" dirty="0">
                <a:solidFill>
                  <a:schemeClr val="tx2"/>
                </a:solidFill>
              </a:rPr>
              <a:t>Introductions</a:t>
            </a:r>
          </a:p>
          <a:p>
            <a:r>
              <a:rPr lang="en-US" sz="2600" dirty="0">
                <a:solidFill>
                  <a:schemeClr val="tx2"/>
                </a:solidFill>
              </a:rPr>
              <a:t>Tacoma Public Schools</a:t>
            </a:r>
          </a:p>
          <a:p>
            <a:r>
              <a:rPr lang="en-US" sz="2600" dirty="0">
                <a:solidFill>
                  <a:schemeClr val="tx2"/>
                </a:solidFill>
              </a:rPr>
              <a:t>Agency Organization Chart</a:t>
            </a:r>
          </a:p>
          <a:p>
            <a:r>
              <a:rPr lang="en-US" sz="2600" dirty="0">
                <a:solidFill>
                  <a:schemeClr val="tx2"/>
                </a:solidFill>
              </a:rPr>
              <a:t>Capital Planning &amp; Construction Org Chart</a:t>
            </a:r>
          </a:p>
          <a:p>
            <a:r>
              <a:rPr lang="en-US" sz="2600" dirty="0">
                <a:solidFill>
                  <a:schemeClr val="tx2"/>
                </a:solidFill>
              </a:rPr>
              <a:t>Capital Project History</a:t>
            </a:r>
          </a:p>
          <a:p>
            <a:r>
              <a:rPr lang="en-US" sz="2600" dirty="0">
                <a:solidFill>
                  <a:schemeClr val="tx2"/>
                </a:solidFill>
              </a:rPr>
              <a:t>Business Equity</a:t>
            </a:r>
          </a:p>
          <a:p>
            <a:r>
              <a:rPr lang="en-US" sz="2600" dirty="0">
                <a:solidFill>
                  <a:schemeClr val="tx2"/>
                </a:solidFill>
              </a:rPr>
              <a:t>The Project</a:t>
            </a:r>
          </a:p>
          <a:p>
            <a:r>
              <a:rPr lang="en-US" sz="2600" dirty="0">
                <a:solidFill>
                  <a:schemeClr val="tx2"/>
                </a:solidFill>
              </a:rPr>
              <a:t>Project Budget</a:t>
            </a:r>
          </a:p>
          <a:p>
            <a:r>
              <a:rPr lang="en-US" sz="2600" dirty="0">
                <a:solidFill>
                  <a:schemeClr val="tx2"/>
                </a:solidFill>
              </a:rPr>
              <a:t>Project Schedule</a:t>
            </a:r>
          </a:p>
          <a:p>
            <a:r>
              <a:rPr lang="en-US" sz="2600" dirty="0">
                <a:solidFill>
                  <a:schemeClr val="tx2"/>
                </a:solidFill>
              </a:rPr>
              <a:t>Why Design Build</a:t>
            </a:r>
          </a:p>
          <a:p>
            <a:r>
              <a:rPr lang="en-US" sz="2600" dirty="0">
                <a:solidFill>
                  <a:schemeClr val="tx2"/>
                </a:solidFill>
              </a:rPr>
              <a:t>Qualifications</a:t>
            </a:r>
          </a:p>
          <a:p>
            <a:r>
              <a:rPr lang="en-US" sz="2600" dirty="0">
                <a:solidFill>
                  <a:schemeClr val="tx2"/>
                </a:solidFill>
              </a:rPr>
              <a:t>Summary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06"/>
          <a:stretch/>
        </p:blipFill>
        <p:spPr>
          <a:xfrm>
            <a:off x="7162800" y="6324600"/>
            <a:ext cx="1197326" cy="409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6019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6461" y="274638"/>
            <a:ext cx="7620000" cy="1143000"/>
          </a:xfrm>
        </p:spPr>
        <p:txBody>
          <a:bodyPr/>
          <a:lstStyle/>
          <a:p>
            <a:r>
              <a:rPr lang="en-US" sz="4400" dirty="0"/>
              <a:t>Site Constraints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06"/>
          <a:stretch/>
        </p:blipFill>
        <p:spPr>
          <a:xfrm>
            <a:off x="7162800" y="6324600"/>
            <a:ext cx="1197326" cy="4098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4" t="10334" r="24167" b="14999"/>
          <a:stretch/>
        </p:blipFill>
        <p:spPr>
          <a:xfrm>
            <a:off x="838200" y="1256449"/>
            <a:ext cx="6172200" cy="522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1551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Possible Site Options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8" t="9524" r="12585" b="14286"/>
          <a:stretch/>
        </p:blipFill>
        <p:spPr>
          <a:xfrm>
            <a:off x="628650" y="1371600"/>
            <a:ext cx="7124700" cy="5029200"/>
          </a:xfrm>
        </p:spPr>
      </p:pic>
    </p:spTree>
    <p:extLst>
      <p:ext uri="{BB962C8B-B14F-4D97-AF65-F5344CB8AC3E}">
        <p14:creationId xmlns:p14="http://schemas.microsoft.com/office/powerpoint/2010/main" val="27710108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Possible Site Options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7" t="7936" r="11452" b="12698"/>
          <a:stretch/>
        </p:blipFill>
        <p:spPr>
          <a:xfrm>
            <a:off x="653796" y="1295400"/>
            <a:ext cx="7150608" cy="5181600"/>
          </a:xfrm>
        </p:spPr>
      </p:pic>
    </p:spTree>
    <p:extLst>
      <p:ext uri="{BB962C8B-B14F-4D97-AF65-F5344CB8AC3E}">
        <p14:creationId xmlns:p14="http://schemas.microsoft.com/office/powerpoint/2010/main" val="32335024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7620000" cy="1143000"/>
          </a:xfrm>
        </p:spPr>
        <p:txBody>
          <a:bodyPr/>
          <a:lstStyle/>
          <a:p>
            <a:pPr algn="ctr"/>
            <a:r>
              <a:rPr lang="en-US" dirty="0"/>
              <a:t>Project Budget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06"/>
          <a:stretch/>
        </p:blipFill>
        <p:spPr>
          <a:xfrm>
            <a:off x="7162800" y="6324600"/>
            <a:ext cx="1197326" cy="409864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27631"/>
              </p:ext>
            </p:extLst>
          </p:nvPr>
        </p:nvGraphicFramePr>
        <p:xfrm>
          <a:off x="685800" y="1600200"/>
          <a:ext cx="7150100" cy="40995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388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113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 Category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00A6DE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ctr"/>
                      <a:r>
                        <a:rPr lang="en-US" sz="18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Budget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00A6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 Professional Services (A/E, Legal, etc.)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914400" fontAlgn="ctr">
                        <a:tabLst>
                          <a:tab pos="1371600" algn="l"/>
                        </a:tabLst>
                      </a:pPr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$2,500,000.00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 Project Construction Cost(including 5% construction contingency)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$22,330,000.00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 Design Contingencies (7.39%)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$1,625,000.00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 Equipment &amp;</a:t>
                      </a:r>
                      <a:r>
                        <a:rPr lang="en-US" sz="1600" u="none" strike="noStrike" baseline="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 Furnishing Costs (6.5%)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$1,450,000.00 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 Contract Administration Costs (Owner, PM, CM, etc.)(2%)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$450,000.00 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l" fontAlgn="ctr"/>
                      <a:r>
                        <a:rPr lang="fr-FR" sz="1600" u="none" strike="noStrike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 </a:t>
                      </a:r>
                      <a:r>
                        <a:rPr lang="fr-FR" sz="1600" u="none" strike="noStrike" dirty="0" err="1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Owner</a:t>
                      </a:r>
                      <a:r>
                        <a:rPr lang="fr-FR" sz="1600" u="none" strike="noStrike" baseline="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 </a:t>
                      </a:r>
                      <a:r>
                        <a:rPr lang="fr-FR" sz="1600" u="none" strike="noStrike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Contingences (3%)</a:t>
                      </a:r>
                      <a:endParaRPr lang="fr-FR" sz="16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$650,000.00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1719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 Other Related Project Costs (permits, fees, etc.)(3.3%)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$739,670.00 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Sales Tax (10.1%)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sng" strike="noStrike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$2,255,330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l" fontAlgn="ctr"/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u="none" strike="noStrike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TOTAL: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u="none" strike="noStrike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$32,000,000.00 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70333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7620000" cy="1143000"/>
          </a:xfrm>
        </p:spPr>
        <p:txBody>
          <a:bodyPr/>
          <a:lstStyle/>
          <a:p>
            <a:pPr algn="ctr"/>
            <a:r>
              <a:rPr lang="en-US" dirty="0"/>
              <a:t>Project  Schedule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6699005"/>
              </p:ext>
            </p:extLst>
          </p:nvPr>
        </p:nvGraphicFramePr>
        <p:xfrm>
          <a:off x="533400" y="1066800"/>
          <a:ext cx="7315200" cy="554074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4196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PRC Presentation and Approval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July</a:t>
                      </a:r>
                      <a:r>
                        <a:rPr lang="en-US" sz="1600" b="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27</a:t>
                      </a:r>
                      <a:r>
                        <a:rPr lang="en-US" sz="1600" b="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en-US" sz="1600" b="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2017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724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TPS Board Presentation on Design Build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July 27</a:t>
                      </a:r>
                      <a:r>
                        <a:rPr lang="en-US" sz="1600" b="0" baseline="30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2017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405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TPS Board Approval for Design Build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August 10, 2017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405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Request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for Qualifications Advertised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August 11, 2017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0627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Pre-Proposal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Meeting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August 16, 2017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1313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Statement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of Qualifications Due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September 8, 2017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0590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Shortlist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Announced; Interview Format Released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September 11, 2017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2075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Interviews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Complete; Award Recommendation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September 29, 2017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8117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TPS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Board Approval, Contract Awarded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October 10, 2017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3447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Preliminary Design Phase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October 2017 – January 2018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3447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Final Design Phase;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Negotiate GMP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February 2018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– May 2018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3447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Construction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June 2018 – July 2019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3447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Occupancy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August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2019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06"/>
          <a:stretch/>
        </p:blipFill>
        <p:spPr>
          <a:xfrm>
            <a:off x="7086600" y="76200"/>
            <a:ext cx="1197326" cy="409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1627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Schedule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Procurement schedule allows for team formation, questions, addenda as needed prior to SOQ’s due</a:t>
            </a:r>
          </a:p>
          <a:p>
            <a:r>
              <a:rPr lang="en-US" dirty="0" smtClean="0"/>
              <a:t>Assumes qualifications-based selection – limited document production by competitors</a:t>
            </a:r>
          </a:p>
          <a:p>
            <a:r>
              <a:rPr lang="en-US" dirty="0" smtClean="0"/>
              <a:t>Interviews will ask for limited design concepts by teams</a:t>
            </a:r>
          </a:p>
          <a:p>
            <a:r>
              <a:rPr lang="en-US" dirty="0" smtClean="0"/>
              <a:t>Assumes cost-reimbursable contract – negotiated GMP</a:t>
            </a:r>
          </a:p>
          <a:p>
            <a:r>
              <a:rPr lang="en-US" dirty="0" smtClean="0"/>
              <a:t>Possible early release of key subs and long lead items</a:t>
            </a:r>
          </a:p>
          <a:p>
            <a:endParaRPr lang="en-US" dirty="0"/>
          </a:p>
          <a:p>
            <a:pPr marL="114300" indent="0">
              <a:buNone/>
            </a:pPr>
            <a:r>
              <a:rPr lang="en-US" b="1" dirty="0" smtClean="0"/>
              <a:t>Overall approach follows WSU and UW approach – highly collaborative, open book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236893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50"/>
            <a:ext cx="7620000" cy="704850"/>
          </a:xfrm>
        </p:spPr>
        <p:txBody>
          <a:bodyPr>
            <a:noAutofit/>
          </a:bodyPr>
          <a:lstStyle/>
          <a:p>
            <a:pPr algn="ctr"/>
            <a:r>
              <a:rPr lang="en-US" sz="4400" dirty="0"/>
              <a:t>Project Organizational Chart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06"/>
          <a:stretch/>
        </p:blipFill>
        <p:spPr>
          <a:xfrm>
            <a:off x="7162800" y="6324600"/>
            <a:ext cx="1197326" cy="4098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6" t="4167" r="5425" b="16667"/>
          <a:stretch/>
        </p:blipFill>
        <p:spPr>
          <a:xfrm>
            <a:off x="1752600" y="1100282"/>
            <a:ext cx="4419600" cy="542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8249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95600"/>
            <a:ext cx="7620000" cy="1143000"/>
          </a:xfrm>
        </p:spPr>
        <p:txBody>
          <a:bodyPr/>
          <a:lstStyle/>
          <a:p>
            <a:pPr algn="ctr"/>
            <a:r>
              <a:rPr lang="en-US" dirty="0"/>
              <a:t>Why D/B Delivery Method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06"/>
          <a:stretch/>
        </p:blipFill>
        <p:spPr>
          <a:xfrm>
            <a:off x="3116093" y="1981200"/>
            <a:ext cx="2226013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7301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Market Conditions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Washington State</a:t>
            </a:r>
          </a:p>
          <a:p>
            <a:r>
              <a:rPr lang="en-US" dirty="0"/>
              <a:t>Between 2011 and 2017</a:t>
            </a:r>
          </a:p>
          <a:p>
            <a:r>
              <a:rPr lang="en-US" dirty="0"/>
              <a:t>Voters Approved $11.8 B in K-12 Funding </a:t>
            </a:r>
          </a:p>
          <a:p>
            <a:r>
              <a:rPr lang="en-US" dirty="0"/>
              <a:t>More Than $2.67 B Planned for 2018 and 2019</a:t>
            </a:r>
          </a:p>
          <a:p>
            <a:r>
              <a:rPr lang="en-US" dirty="0"/>
              <a:t>Total of $14.47 B in 8 Years - $1.8 B/</a:t>
            </a:r>
            <a:r>
              <a:rPr lang="en-US" dirty="0" err="1"/>
              <a:t>Yr</a:t>
            </a:r>
            <a:endParaRPr lang="en-US" dirty="0"/>
          </a:p>
          <a:p>
            <a:r>
              <a:rPr lang="en-US" dirty="0"/>
              <a:t>Unprecedented Cost Increases in Bid Market @ $20 M to $30 M MACC Range</a:t>
            </a:r>
          </a:p>
          <a:p>
            <a:r>
              <a:rPr lang="en-US" dirty="0"/>
              <a:t>Budgets at $320/sf – Bidding at 30% to 50% Higher</a:t>
            </a:r>
          </a:p>
          <a:p>
            <a:r>
              <a:rPr lang="en-US" dirty="0"/>
              <a:t>Need to Reduce Owner Risk</a:t>
            </a:r>
          </a:p>
          <a:p>
            <a:r>
              <a:rPr lang="en-US" dirty="0"/>
              <a:t>Need to Improve Cost Control</a:t>
            </a:r>
          </a:p>
          <a:p>
            <a:r>
              <a:rPr lang="en-US" dirty="0"/>
              <a:t>Design/Build is the Owners Best Strategy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08576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 Certainty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Need to Know the Project Cost Earlier</a:t>
            </a:r>
          </a:p>
          <a:p>
            <a:r>
              <a:rPr lang="en-US" dirty="0"/>
              <a:t>Cannot Wait Until Summer of 2018</a:t>
            </a:r>
          </a:p>
          <a:p>
            <a:r>
              <a:rPr lang="en-US" dirty="0"/>
              <a:t>Cost Increases at </a:t>
            </a:r>
            <a:r>
              <a:rPr lang="en-US" dirty="0" err="1"/>
              <a:t>Boze</a:t>
            </a:r>
            <a:r>
              <a:rPr lang="en-US" dirty="0"/>
              <a:t> ES – Puts Remaining Projects at Risk</a:t>
            </a:r>
          </a:p>
          <a:p>
            <a:r>
              <a:rPr lang="en-US" dirty="0"/>
              <a:t>Arlington ES Program and Design Specifications – Known</a:t>
            </a:r>
          </a:p>
          <a:p>
            <a:r>
              <a:rPr lang="en-US" dirty="0" err="1"/>
              <a:t>Boze</a:t>
            </a:r>
            <a:r>
              <a:rPr lang="en-US" dirty="0"/>
              <a:t> ES Site – Flat, Not Complicated</a:t>
            </a:r>
          </a:p>
          <a:p>
            <a:r>
              <a:rPr lang="en-US" dirty="0"/>
              <a:t>Site Adaptation – Straight Forward</a:t>
            </a:r>
          </a:p>
          <a:p>
            <a:r>
              <a:rPr lang="en-US" dirty="0"/>
              <a:t>Cost Known:  Fall 2017</a:t>
            </a:r>
          </a:p>
          <a:p>
            <a:r>
              <a:rPr lang="en-US" dirty="0"/>
              <a:t>Design/Build is the Owners Best Strategy</a:t>
            </a:r>
          </a:p>
          <a:p>
            <a:pPr marL="11430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5087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Presenting Team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620000" cy="4572000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>
                <a:solidFill>
                  <a:schemeClr val="tx2"/>
                </a:solidFill>
              </a:rPr>
              <a:t>Stephen Story – Interim Chief Operating Officer</a:t>
            </a:r>
          </a:p>
          <a:p>
            <a:r>
              <a:rPr lang="en-US" dirty="0">
                <a:solidFill>
                  <a:schemeClr val="tx2"/>
                </a:solidFill>
              </a:rPr>
              <a:t>Rob Sawatzky - Director, Planning &amp; Construction</a:t>
            </a:r>
          </a:p>
          <a:p>
            <a:pPr marL="114300" indent="0">
              <a:buNone/>
            </a:pPr>
            <a:endParaRPr lang="en-US" dirty="0">
              <a:solidFill>
                <a:schemeClr val="tx2"/>
              </a:solidFill>
            </a:endParaRPr>
          </a:p>
          <a:p>
            <a:r>
              <a:rPr lang="en-US" dirty="0">
                <a:solidFill>
                  <a:schemeClr val="tx2"/>
                </a:solidFill>
              </a:rPr>
              <a:t>Kristine Anderson – Project Manager</a:t>
            </a:r>
          </a:p>
          <a:p>
            <a:r>
              <a:rPr lang="en-US" dirty="0">
                <a:solidFill>
                  <a:schemeClr val="tx2"/>
                </a:solidFill>
              </a:rPr>
              <a:t>Julius </a:t>
            </a:r>
            <a:r>
              <a:rPr lang="en-US" dirty="0" err="1">
                <a:solidFill>
                  <a:schemeClr val="tx2"/>
                </a:solidFill>
              </a:rPr>
              <a:t>Pallotta</a:t>
            </a:r>
            <a:r>
              <a:rPr lang="en-US" dirty="0">
                <a:solidFill>
                  <a:schemeClr val="tx2"/>
                </a:solidFill>
              </a:rPr>
              <a:t> – Internal D/B Technical Advisor</a:t>
            </a:r>
          </a:p>
          <a:p>
            <a:pPr marL="114300" indent="0">
              <a:buNone/>
            </a:pPr>
            <a:endParaRPr lang="en-US" dirty="0">
              <a:solidFill>
                <a:schemeClr val="tx2"/>
              </a:solidFill>
            </a:endParaRPr>
          </a:p>
          <a:p>
            <a:r>
              <a:rPr lang="en-US" dirty="0">
                <a:solidFill>
                  <a:schemeClr val="tx2"/>
                </a:solidFill>
              </a:rPr>
              <a:t>Jim Dugan – Program Manager</a:t>
            </a:r>
          </a:p>
          <a:p>
            <a:r>
              <a:rPr lang="en-US" dirty="0">
                <a:solidFill>
                  <a:schemeClr val="tx2"/>
                </a:solidFill>
              </a:rPr>
              <a:t>Dan Cody – Design Build Procurement</a:t>
            </a:r>
          </a:p>
          <a:p>
            <a:r>
              <a:rPr lang="en-US" dirty="0">
                <a:solidFill>
                  <a:schemeClr val="tx2"/>
                </a:solidFill>
              </a:rPr>
              <a:t>Graehm Wallace – External D/B Legal Counsel</a:t>
            </a:r>
          </a:p>
        </p:txBody>
      </p:sp>
    </p:spTree>
    <p:extLst>
      <p:ext uri="{BB962C8B-B14F-4D97-AF65-F5344CB8AC3E}">
        <p14:creationId xmlns:p14="http://schemas.microsoft.com/office/powerpoint/2010/main" val="15968010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Escalation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Escalation Continues</a:t>
            </a:r>
          </a:p>
          <a:p>
            <a:r>
              <a:rPr lang="en-US" dirty="0"/>
              <a:t>No Decrease in Sight</a:t>
            </a:r>
          </a:p>
          <a:p>
            <a:r>
              <a:rPr lang="en-US" dirty="0"/>
              <a:t>Time is Cost</a:t>
            </a:r>
          </a:p>
          <a:p>
            <a:r>
              <a:rPr lang="en-US" dirty="0"/>
              <a:t>Goal:  Complete </a:t>
            </a:r>
            <a:r>
              <a:rPr lang="en-US" dirty="0" err="1"/>
              <a:t>Boze</a:t>
            </a:r>
            <a:r>
              <a:rPr lang="en-US" dirty="0"/>
              <a:t> ES Sooner if Possible</a:t>
            </a:r>
          </a:p>
          <a:p>
            <a:r>
              <a:rPr lang="en-US" dirty="0"/>
              <a:t>Original Plan:  Open </a:t>
            </a:r>
            <a:r>
              <a:rPr lang="en-US" dirty="0" err="1"/>
              <a:t>Boze</a:t>
            </a:r>
            <a:r>
              <a:rPr lang="en-US" dirty="0"/>
              <a:t> ES in Fall 2020</a:t>
            </a:r>
          </a:p>
          <a:p>
            <a:r>
              <a:rPr lang="en-US" dirty="0"/>
              <a:t>Using the D/B Method of Delivery</a:t>
            </a:r>
          </a:p>
          <a:p>
            <a:r>
              <a:rPr lang="en-US" dirty="0"/>
              <a:t>New Plan:  Open </a:t>
            </a:r>
            <a:r>
              <a:rPr lang="en-US" dirty="0" err="1"/>
              <a:t>Boze</a:t>
            </a:r>
            <a:r>
              <a:rPr lang="en-US" dirty="0"/>
              <a:t> ES in Fall 2019</a:t>
            </a:r>
          </a:p>
          <a:p>
            <a:r>
              <a:rPr lang="en-US" dirty="0"/>
              <a:t>Occupies One Year Earlier</a:t>
            </a:r>
          </a:p>
          <a:p>
            <a:r>
              <a:rPr lang="en-US" dirty="0"/>
              <a:t>Design/Build is the Owners Best Strategy</a:t>
            </a:r>
          </a:p>
          <a:p>
            <a:pPr marL="11430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04830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991652"/>
          </a:xfrm>
        </p:spPr>
        <p:txBody>
          <a:bodyPr>
            <a:noAutofit/>
          </a:bodyPr>
          <a:lstStyle/>
          <a:p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/>
              <a:t>Statutory Compliance</a:t>
            </a:r>
            <a:r>
              <a:rPr lang="en-US" sz="4400" dirty="0"/>
              <a:t/>
            </a:r>
            <a:br>
              <a:rPr lang="en-US" sz="4400" dirty="0"/>
            </a:br>
            <a:endParaRPr lang="en-US" sz="4400" dirty="0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6400"/>
            <a:ext cx="7620000" cy="4495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900" dirty="0"/>
              <a:t>(5.1) If the construction activities are highly specialized and a D/B approach is critical in developing the construction methodology</a:t>
            </a:r>
          </a:p>
          <a:p>
            <a:pPr marL="514350" indent="-514350">
              <a:buAutoNum type="arabicParenBoth"/>
            </a:pPr>
            <a:endParaRPr lang="en-US" sz="1900" dirty="0"/>
          </a:p>
          <a:p>
            <a:pPr marL="0" indent="0">
              <a:buNone/>
            </a:pPr>
            <a:r>
              <a:rPr lang="en-US" sz="1900" dirty="0">
                <a:solidFill>
                  <a:srgbClr val="C00000"/>
                </a:solidFill>
              </a:rPr>
              <a:t>(5.2) If the project provides opportunity for greater innovation and efficiencies between the designer and builder</a:t>
            </a:r>
          </a:p>
          <a:p>
            <a:pPr marL="0" indent="0">
              <a:buNone/>
            </a:pPr>
            <a:endParaRPr lang="en-US" sz="1900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sz="1900" dirty="0">
                <a:solidFill>
                  <a:srgbClr val="C00000"/>
                </a:solidFill>
              </a:rPr>
              <a:t>(5.3) If significant savings in project delivery time would be realized</a:t>
            </a:r>
          </a:p>
          <a:p>
            <a:pPr marL="0" indent="0">
              <a:buNone/>
            </a:pPr>
            <a:endParaRPr lang="en-US" sz="1900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sz="1900" dirty="0">
                <a:solidFill>
                  <a:srgbClr val="C00000"/>
                </a:solidFill>
              </a:rPr>
              <a:t>	</a:t>
            </a:r>
            <a:r>
              <a:rPr lang="en-US" sz="1900" u="sng" dirty="0">
                <a:solidFill>
                  <a:srgbClr val="C00000"/>
                </a:solidFill>
              </a:rPr>
              <a:t>Savings in</a:t>
            </a:r>
            <a:r>
              <a:rPr lang="en-US" sz="1900" dirty="0">
                <a:solidFill>
                  <a:srgbClr val="C00000"/>
                </a:solidFill>
              </a:rPr>
              <a:t>:</a:t>
            </a:r>
          </a:p>
          <a:p>
            <a:pPr marL="0" indent="0">
              <a:buNone/>
            </a:pPr>
            <a:r>
              <a:rPr lang="en-US" sz="1900" dirty="0">
                <a:solidFill>
                  <a:srgbClr val="C00000"/>
                </a:solidFill>
              </a:rPr>
              <a:t>	(A) Design Costs</a:t>
            </a:r>
          </a:p>
          <a:p>
            <a:pPr marL="0" indent="0">
              <a:buNone/>
            </a:pPr>
            <a:r>
              <a:rPr lang="en-US" sz="1900" dirty="0">
                <a:solidFill>
                  <a:srgbClr val="C00000"/>
                </a:solidFill>
              </a:rPr>
              <a:t>	(B) Bid Market Costs</a:t>
            </a:r>
          </a:p>
          <a:p>
            <a:pPr marL="0" indent="0">
              <a:buNone/>
            </a:pPr>
            <a:r>
              <a:rPr lang="en-US" sz="1900" dirty="0">
                <a:solidFill>
                  <a:srgbClr val="C00000"/>
                </a:solidFill>
              </a:rPr>
              <a:t>	(C) Escalation Costs</a:t>
            </a:r>
          </a:p>
          <a:p>
            <a:pPr marL="0" indent="0">
              <a:buNone/>
            </a:pPr>
            <a:r>
              <a:rPr lang="en-US" sz="1900" dirty="0">
                <a:solidFill>
                  <a:srgbClr val="C00000"/>
                </a:solidFill>
              </a:rPr>
              <a:t>	(D) Occupy One Year Earlier</a:t>
            </a:r>
          </a:p>
          <a:p>
            <a:pPr marL="0" indent="0">
              <a:buNone/>
            </a:pPr>
            <a:endParaRPr lang="en-US" sz="26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06"/>
          <a:stretch/>
        </p:blipFill>
        <p:spPr>
          <a:xfrm>
            <a:off x="7162800" y="6324600"/>
            <a:ext cx="1197326" cy="409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2469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Public Benefit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2400" dirty="0"/>
              <a:t>Cost Savings</a:t>
            </a:r>
          </a:p>
          <a:p>
            <a:pPr marL="114300" indent="0">
              <a:buNone/>
            </a:pPr>
            <a:endParaRPr lang="en-US" sz="2400" dirty="0"/>
          </a:p>
          <a:p>
            <a:r>
              <a:rPr lang="en-US" sz="2400" dirty="0"/>
              <a:t>Risk Mitigation</a:t>
            </a:r>
          </a:p>
          <a:p>
            <a:pPr marL="114300" indent="0">
              <a:buNone/>
            </a:pPr>
            <a:endParaRPr lang="en-US" sz="2400" dirty="0"/>
          </a:p>
          <a:p>
            <a:r>
              <a:rPr lang="en-US" sz="2400" dirty="0"/>
              <a:t>Early Occupancy</a:t>
            </a:r>
          </a:p>
          <a:p>
            <a:pPr marL="114300" indent="0">
              <a:buNone/>
            </a:pPr>
            <a:endParaRPr lang="en-US" sz="2400" dirty="0"/>
          </a:p>
          <a:p>
            <a:r>
              <a:rPr lang="en-US" sz="2400" dirty="0"/>
              <a:t>Accountability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7155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95600"/>
            <a:ext cx="7620000" cy="1143000"/>
          </a:xfrm>
        </p:spPr>
        <p:txBody>
          <a:bodyPr/>
          <a:lstStyle/>
          <a:p>
            <a:pPr algn="ctr"/>
            <a:r>
              <a:rPr lang="en-US" dirty="0"/>
              <a:t>Public Body Qualifications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06"/>
          <a:stretch/>
        </p:blipFill>
        <p:spPr>
          <a:xfrm>
            <a:off x="3116093" y="1981200"/>
            <a:ext cx="2226013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882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Leadership Team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800600"/>
          </a:xfrm>
        </p:spPr>
        <p:txBody>
          <a:bodyPr>
            <a:normAutofit fontScale="92500" lnSpcReduction="20000"/>
          </a:bodyPr>
          <a:lstStyle/>
          <a:p>
            <a:r>
              <a:rPr lang="en-US" sz="1900" dirty="0"/>
              <a:t>TPS has extensive  K-12 capital projects experience including projects of similar scope and complexity</a:t>
            </a:r>
          </a:p>
          <a:p>
            <a:pPr lvl="1"/>
            <a:r>
              <a:rPr lang="en-US" sz="1700" dirty="0"/>
              <a:t>All of which have been delivered using Design-Bid-Build or GC/CM.</a:t>
            </a:r>
          </a:p>
          <a:p>
            <a:pPr lvl="1"/>
            <a:r>
              <a:rPr lang="en-US" sz="1700" dirty="0"/>
              <a:t>Long track record of building projects on-time and within budget.</a:t>
            </a:r>
          </a:p>
          <a:p>
            <a:pPr lvl="1"/>
            <a:r>
              <a:rPr lang="en-US" sz="1700" dirty="0"/>
              <a:t>Long track record of RCW 39.10 compliance</a:t>
            </a:r>
          </a:p>
          <a:p>
            <a:r>
              <a:rPr lang="en-US" sz="1900" dirty="0"/>
              <a:t>TPS is new to the Design Build method of project delivery</a:t>
            </a:r>
          </a:p>
          <a:p>
            <a:r>
              <a:rPr lang="en-US" sz="1900" dirty="0"/>
              <a:t>Assigned TPS PM: Kris Anderson</a:t>
            </a:r>
          </a:p>
          <a:p>
            <a:pPr lvl="1"/>
            <a:r>
              <a:rPr lang="en-US" sz="1700" dirty="0"/>
              <a:t>24 Years Experience as a Project Manager</a:t>
            </a:r>
          </a:p>
          <a:p>
            <a:pPr lvl="1"/>
            <a:r>
              <a:rPr lang="en-US" sz="1700" dirty="0"/>
              <a:t>24 Years as a Licensed Architect</a:t>
            </a:r>
          </a:p>
          <a:p>
            <a:pPr lvl="1"/>
            <a:r>
              <a:rPr lang="en-US" sz="1700" dirty="0"/>
              <a:t>7 Design-Build Projects Experience</a:t>
            </a:r>
          </a:p>
          <a:p>
            <a:pPr lvl="1"/>
            <a:r>
              <a:rPr lang="en-US" sz="1700" dirty="0"/>
              <a:t>Most Recent D/B Project Completed in 2012</a:t>
            </a:r>
          </a:p>
          <a:p>
            <a:r>
              <a:rPr lang="en-US" sz="1900" dirty="0"/>
              <a:t>Parametrix: PM/CM Support and Internal D/B Advisor</a:t>
            </a:r>
          </a:p>
          <a:p>
            <a:r>
              <a:rPr lang="en-US" sz="1900" dirty="0"/>
              <a:t>Julius </a:t>
            </a:r>
            <a:r>
              <a:rPr lang="en-US" sz="1900" dirty="0" err="1"/>
              <a:t>Pallotta</a:t>
            </a:r>
            <a:r>
              <a:rPr lang="en-US" sz="1900" dirty="0"/>
              <a:t>: Internal  TPS D/B Technical Advisor</a:t>
            </a:r>
          </a:p>
          <a:p>
            <a:r>
              <a:rPr lang="en-US" sz="1900" dirty="0"/>
              <a:t>John Palewicz: External D/B Advisor</a:t>
            </a:r>
          </a:p>
          <a:p>
            <a:r>
              <a:rPr lang="en-US" sz="1900" dirty="0"/>
              <a:t>Graehm Wallace:  External D/B Legal Counsel</a:t>
            </a:r>
          </a:p>
          <a:p>
            <a:endParaRPr lang="en-US" sz="1900" dirty="0"/>
          </a:p>
          <a:p>
            <a:pPr marL="114300" indent="0">
              <a:buNone/>
            </a:pPr>
            <a:r>
              <a:rPr lang="en-US" sz="1900" b="1" dirty="0"/>
              <a:t>TPS satisfies the public body qualifications by staff augmentation with consultants.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8778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Build Experience</a:t>
            </a:r>
          </a:p>
        </p:txBody>
      </p:sp>
      <p:pic>
        <p:nvPicPr>
          <p:cNvPr id="16" name="Content Placeholder 1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4" t="23810" r="2164" b="23810"/>
          <a:stretch/>
        </p:blipFill>
        <p:spPr>
          <a:xfrm>
            <a:off x="152400" y="1905000"/>
            <a:ext cx="8229600" cy="3481754"/>
          </a:xfrm>
        </p:spPr>
      </p:pic>
    </p:spTree>
    <p:extLst>
      <p:ext uri="{BB962C8B-B14F-4D97-AF65-F5344CB8AC3E}">
        <p14:creationId xmlns:p14="http://schemas.microsoft.com/office/powerpoint/2010/main" val="34307969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620000" cy="3505200"/>
          </a:xfrm>
        </p:spPr>
        <p:txBody>
          <a:bodyPr>
            <a:normAutofit/>
          </a:bodyPr>
          <a:lstStyle/>
          <a:p>
            <a:r>
              <a:rPr lang="en-US" sz="2400" dirty="0"/>
              <a:t>Project is funded with the appropriate budget</a:t>
            </a:r>
          </a:p>
          <a:p>
            <a:r>
              <a:rPr lang="en-US" sz="2400" dirty="0"/>
              <a:t>Project meets qualifying RCW criteria</a:t>
            </a:r>
          </a:p>
          <a:p>
            <a:r>
              <a:rPr lang="en-US" sz="2400" dirty="0"/>
              <a:t>Project Management Plan is developed and has clear and logical lines of authority</a:t>
            </a:r>
          </a:p>
          <a:p>
            <a:r>
              <a:rPr lang="en-US" sz="2400" dirty="0"/>
              <a:t>Project team has the necessary experience</a:t>
            </a:r>
          </a:p>
          <a:p>
            <a:r>
              <a:rPr lang="en-US" sz="2400" dirty="0"/>
              <a:t>Project team has the capacity </a:t>
            </a:r>
          </a:p>
          <a:p>
            <a:r>
              <a:rPr lang="en-US" sz="2400" dirty="0"/>
              <a:t>Project team is prepared and ready to move forward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06"/>
          <a:stretch/>
        </p:blipFill>
        <p:spPr>
          <a:xfrm>
            <a:off x="7162800" y="6324600"/>
            <a:ext cx="1197326" cy="409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4702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57200" y="838200"/>
            <a:ext cx="7543800" cy="3733800"/>
          </a:xfrm>
        </p:spPr>
        <p:txBody>
          <a:bodyPr/>
          <a:lstStyle/>
          <a:p>
            <a:pPr algn="ctr"/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Thank You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573" y="838200"/>
            <a:ext cx="3599053" cy="1524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5410200"/>
            <a:ext cx="4319166" cy="54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7010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Team Members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620000" cy="4572000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>
                <a:solidFill>
                  <a:schemeClr val="tx2"/>
                </a:solidFill>
              </a:rPr>
              <a:t>John Palewicz – External Design Build Advisor</a:t>
            </a:r>
          </a:p>
          <a:p>
            <a:endParaRPr lang="en-US" dirty="0">
              <a:solidFill>
                <a:schemeClr val="tx2"/>
              </a:solidFill>
            </a:endParaRPr>
          </a:p>
          <a:p>
            <a:pPr marL="114300" indent="0">
              <a:buNone/>
            </a:pP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2043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Tacoma Public Schools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Founded in 1869</a:t>
            </a:r>
          </a:p>
          <a:p>
            <a:r>
              <a:rPr lang="en-US" dirty="0">
                <a:solidFill>
                  <a:schemeClr val="tx2"/>
                </a:solidFill>
              </a:rPr>
              <a:t>Comprised of: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tx2"/>
                </a:solidFill>
              </a:rPr>
              <a:t>36 Elementary Schools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tx2"/>
                </a:solidFill>
              </a:rPr>
              <a:t>11 Middle Schools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tx2"/>
                </a:solidFill>
              </a:rPr>
              <a:t>10 High Schools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tx2"/>
                </a:solidFill>
              </a:rPr>
              <a:t>Numerous Special Programs</a:t>
            </a:r>
          </a:p>
          <a:p>
            <a:r>
              <a:rPr lang="en-US" dirty="0">
                <a:solidFill>
                  <a:schemeClr val="tx2"/>
                </a:solidFill>
              </a:rPr>
              <a:t>4</a:t>
            </a:r>
            <a:r>
              <a:rPr lang="en-US" baseline="30000" dirty="0">
                <a:solidFill>
                  <a:schemeClr val="tx2"/>
                </a:solidFill>
              </a:rPr>
              <a:t>th</a:t>
            </a:r>
            <a:r>
              <a:rPr lang="en-US" dirty="0">
                <a:solidFill>
                  <a:schemeClr val="tx2"/>
                </a:solidFill>
              </a:rPr>
              <a:t> largest school district in the State of Washington</a:t>
            </a:r>
          </a:p>
          <a:p>
            <a:r>
              <a:rPr lang="en-US" dirty="0">
                <a:solidFill>
                  <a:schemeClr val="tx2"/>
                </a:solidFill>
              </a:rPr>
              <a:t>Approximately 30,000 students</a:t>
            </a:r>
          </a:p>
          <a:p>
            <a:r>
              <a:rPr lang="en-US" dirty="0">
                <a:solidFill>
                  <a:schemeClr val="tx2"/>
                </a:solidFill>
              </a:rPr>
              <a:t>Over 5,000 employees</a:t>
            </a:r>
          </a:p>
          <a:p>
            <a:r>
              <a:rPr lang="en-US" dirty="0">
                <a:solidFill>
                  <a:schemeClr val="tx2"/>
                </a:solidFill>
              </a:rPr>
              <a:t>Serving Pre-K thru 12</a:t>
            </a:r>
            <a:r>
              <a:rPr lang="en-US" baseline="30000" dirty="0">
                <a:solidFill>
                  <a:schemeClr val="tx2"/>
                </a:solidFill>
              </a:rPr>
              <a:t>th</a:t>
            </a:r>
            <a:r>
              <a:rPr lang="en-US" dirty="0">
                <a:solidFill>
                  <a:schemeClr val="tx2"/>
                </a:solidFill>
              </a:rPr>
              <a:t> grade</a:t>
            </a:r>
          </a:p>
          <a:p>
            <a:r>
              <a:rPr lang="en-US" dirty="0">
                <a:solidFill>
                  <a:schemeClr val="tx2"/>
                </a:solidFill>
              </a:rPr>
              <a:t>One of the largest employers in Tacoma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6166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Tacoma Public Schools</a:t>
            </a:r>
          </a:p>
        </p:txBody>
      </p:sp>
      <p:graphicFrame>
        <p:nvGraphicFramePr>
          <p:cNvPr id="5" name="Content Placeholder 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06210703"/>
              </p:ext>
            </p:extLst>
          </p:nvPr>
        </p:nvGraphicFramePr>
        <p:xfrm>
          <a:off x="2412423" y="1600200"/>
          <a:ext cx="3709554" cy="480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67" name="Acrobat Document" r:id="rId4" imgW="5829199" imgH="7543800" progId="AcroExch.Document.DC">
                  <p:embed/>
                </p:oleObj>
              </mc:Choice>
              <mc:Fallback>
                <p:oleObj name="Acrobat Document" r:id="rId4" imgW="5829199" imgH="754380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412423" y="1600200"/>
                        <a:ext cx="3709554" cy="4800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597354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620000" cy="1143000"/>
          </a:xfrm>
        </p:spPr>
        <p:txBody>
          <a:bodyPr/>
          <a:lstStyle/>
          <a:p>
            <a:r>
              <a:rPr lang="en-US" dirty="0"/>
              <a:t>Agency Organization Chart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" t="2576" r="7500" b="834"/>
          <a:stretch/>
        </p:blipFill>
        <p:spPr>
          <a:xfrm>
            <a:off x="152400" y="990600"/>
            <a:ext cx="8153400" cy="5610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6926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Capital Planning &amp; Construction</a:t>
            </a:r>
            <a:br>
              <a:rPr lang="en-US" sz="4000" dirty="0"/>
            </a:br>
            <a:r>
              <a:rPr lang="en-US" sz="4000" dirty="0"/>
              <a:t>Organization Chart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0787710"/>
              </p:ext>
            </p:extLst>
          </p:nvPr>
        </p:nvGraphicFramePr>
        <p:xfrm>
          <a:off x="338750" y="1676400"/>
          <a:ext cx="7856900" cy="49596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2" name="Visio" r:id="rId4" imgW="14954147" imgH="9439275" progId="Visio.Drawing.15">
                  <p:embed/>
                </p:oleObj>
              </mc:Choice>
              <mc:Fallback>
                <p:oleObj name="Visio" r:id="rId4" imgW="14954147" imgH="9439275" progId="Visio.Drawing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38750" y="1676400"/>
                        <a:ext cx="7856900" cy="49596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964667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Business Equity:  </a:t>
            </a:r>
            <a:br>
              <a:rPr lang="en-US" sz="4400" dirty="0"/>
            </a:br>
            <a:r>
              <a:rPr lang="en-US" sz="4400" dirty="0" err="1"/>
              <a:t>TPS</a:t>
            </a:r>
            <a:r>
              <a:rPr lang="en-US" sz="4400" dirty="0"/>
              <a:t> Community Inclusion Plan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Tacoma Public Schools is committed to Community Inclusion, as partnerships are critical to student education and community health and sustainability.</a:t>
            </a:r>
          </a:p>
          <a:p>
            <a:pPr marL="0" indent="0">
              <a:buNone/>
            </a:pPr>
            <a:r>
              <a:rPr lang="en-US" dirty="0"/>
              <a:t>By the end of 2018, Tacoma Public Schools will: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Maintain and increase contracts with local businesses by:</a:t>
            </a:r>
          </a:p>
          <a:p>
            <a:pPr lvl="2"/>
            <a:r>
              <a:rPr lang="en-US" dirty="0"/>
              <a:t>Increasing local share of total construction from 15% to 30%</a:t>
            </a:r>
            <a:endParaRPr lang="en-US" dirty="0">
              <a:solidFill>
                <a:srgbClr val="C00000"/>
              </a:solidFill>
            </a:endParaRPr>
          </a:p>
          <a:p>
            <a:pPr marL="777240" lvl="2" indent="0">
              <a:buNone/>
            </a:pPr>
            <a:endParaRPr lang="en-US" dirty="0"/>
          </a:p>
          <a:p>
            <a:pPr lvl="1"/>
            <a:r>
              <a:rPr lang="en-US" dirty="0"/>
              <a:t>Adopt Governor’s diverse business goals, including:</a:t>
            </a:r>
          </a:p>
          <a:p>
            <a:pPr lvl="2"/>
            <a:r>
              <a:rPr lang="en-US" dirty="0"/>
              <a:t>10% Minority-Owned Business Enterprises,</a:t>
            </a:r>
          </a:p>
          <a:p>
            <a:pPr lvl="2"/>
            <a:r>
              <a:rPr lang="en-US" dirty="0"/>
              <a:t>6% Woman-Owner Business Enterprises, and</a:t>
            </a:r>
          </a:p>
          <a:p>
            <a:pPr lvl="2"/>
            <a:r>
              <a:rPr lang="en-US" dirty="0"/>
              <a:t>5% Small Business Enterprises (SBE)</a:t>
            </a:r>
          </a:p>
        </p:txBody>
      </p:sp>
    </p:spTree>
    <p:extLst>
      <p:ext uri="{BB962C8B-B14F-4D97-AF65-F5344CB8AC3E}">
        <p14:creationId xmlns:p14="http://schemas.microsoft.com/office/powerpoint/2010/main" val="49033535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TPS PowerPoint</Template>
  <TotalTime>9278</TotalTime>
  <Words>1356</Words>
  <Application>Microsoft Office PowerPoint</Application>
  <PresentationFormat>On-screen Show (4:3)</PresentationFormat>
  <Paragraphs>277</Paragraphs>
  <Slides>37</Slides>
  <Notes>16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46" baseType="lpstr">
      <vt:lpstr>Arial</vt:lpstr>
      <vt:lpstr>Calibri</vt:lpstr>
      <vt:lpstr>Calibri Light</vt:lpstr>
      <vt:lpstr>Cambria</vt:lpstr>
      <vt:lpstr>Times New Roman</vt:lpstr>
      <vt:lpstr>Wingdings</vt:lpstr>
      <vt:lpstr>Adjacency</vt:lpstr>
      <vt:lpstr>Acrobat Document</vt:lpstr>
      <vt:lpstr>Visio</vt:lpstr>
      <vt:lpstr>Boze Elementary School</vt:lpstr>
      <vt:lpstr>Agenda</vt:lpstr>
      <vt:lpstr>Presenting Team</vt:lpstr>
      <vt:lpstr>Additional Team Members</vt:lpstr>
      <vt:lpstr>Tacoma Public Schools</vt:lpstr>
      <vt:lpstr>Tacoma Public Schools</vt:lpstr>
      <vt:lpstr>Agency Organization Chart</vt:lpstr>
      <vt:lpstr>Capital Planning &amp; Construction Organization Chart</vt:lpstr>
      <vt:lpstr>Business Equity:   TPS Community Inclusion Plan</vt:lpstr>
      <vt:lpstr>Business Equity:   TPS Community Inclusion Plan</vt:lpstr>
      <vt:lpstr>Capital Project History</vt:lpstr>
      <vt:lpstr>TPS 2013 Capital Bond Program</vt:lpstr>
      <vt:lpstr>TPS Public Body Experience: 2001 - 2016</vt:lpstr>
      <vt:lpstr>TPS Project Delivery Experience &amp; Qualifications</vt:lpstr>
      <vt:lpstr>TPS Project Delivery Experience &amp; Qualifications</vt:lpstr>
      <vt:lpstr>The Project</vt:lpstr>
      <vt:lpstr>Project Location</vt:lpstr>
      <vt:lpstr>Current Site Overview</vt:lpstr>
      <vt:lpstr>Project Description</vt:lpstr>
      <vt:lpstr>Site Constraints</vt:lpstr>
      <vt:lpstr>Possible Site Options</vt:lpstr>
      <vt:lpstr>Possible Site Options</vt:lpstr>
      <vt:lpstr>Project Budget</vt:lpstr>
      <vt:lpstr>Project  Schedule</vt:lpstr>
      <vt:lpstr>Project Schedule</vt:lpstr>
      <vt:lpstr>Project Organizational Chart</vt:lpstr>
      <vt:lpstr>Why D/B Delivery Method</vt:lpstr>
      <vt:lpstr>Market Conditions</vt:lpstr>
      <vt:lpstr>Cost Certainty</vt:lpstr>
      <vt:lpstr>Escalation</vt:lpstr>
      <vt:lpstr> Statutory Compliance </vt:lpstr>
      <vt:lpstr>Public Benefit</vt:lpstr>
      <vt:lpstr>Public Body Qualifications</vt:lpstr>
      <vt:lpstr>Leadership Team</vt:lpstr>
      <vt:lpstr>Design Build Experience</vt:lpstr>
      <vt:lpstr>Summary</vt:lpstr>
      <vt:lpstr>  Thank You</vt:lpstr>
    </vt:vector>
  </TitlesOfParts>
  <Company>Parametrix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Stewart Middle School and McCarver Elementary School Modernizations</dc:title>
  <dc:creator>Howard Hillinger</dc:creator>
  <cp:lastModifiedBy>James Dugan</cp:lastModifiedBy>
  <cp:revision>307</cp:revision>
  <cp:lastPrinted>2017-07-27T04:04:40Z</cp:lastPrinted>
  <dcterms:created xsi:type="dcterms:W3CDTF">2013-09-04T15:42:31Z</dcterms:created>
  <dcterms:modified xsi:type="dcterms:W3CDTF">2017-07-27T04:17:58Z</dcterms:modified>
</cp:coreProperties>
</file>