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3" r:id="rId3"/>
    <p:sldId id="315" r:id="rId4"/>
    <p:sldId id="369" r:id="rId5"/>
    <p:sldId id="319" r:id="rId6"/>
    <p:sldId id="347" r:id="rId7"/>
    <p:sldId id="342" r:id="rId8"/>
    <p:sldId id="396" r:id="rId9"/>
    <p:sldId id="388" r:id="rId10"/>
    <p:sldId id="389" r:id="rId11"/>
    <p:sldId id="397" r:id="rId12"/>
    <p:sldId id="345" r:id="rId13"/>
    <p:sldId id="336" r:id="rId14"/>
    <p:sldId id="348" r:id="rId15"/>
    <p:sldId id="357" r:id="rId16"/>
    <p:sldId id="364" r:id="rId17"/>
    <p:sldId id="371" r:id="rId18"/>
    <p:sldId id="372" r:id="rId19"/>
    <p:sldId id="373" r:id="rId20"/>
    <p:sldId id="374" r:id="rId21"/>
    <p:sldId id="375" r:id="rId22"/>
    <p:sldId id="377" r:id="rId23"/>
    <p:sldId id="378" r:id="rId24"/>
    <p:sldId id="398" r:id="rId25"/>
    <p:sldId id="395" r:id="rId26"/>
    <p:sldId id="380" r:id="rId27"/>
    <p:sldId id="379" r:id="rId28"/>
    <p:sldId id="390" r:id="rId29"/>
    <p:sldId id="381" r:id="rId30"/>
    <p:sldId id="393" r:id="rId31"/>
    <p:sldId id="385" r:id="rId32"/>
    <p:sldId id="394" r:id="rId33"/>
    <p:sldId id="399" r:id="rId34"/>
    <p:sldId id="387" r:id="rId35"/>
    <p:sldId id="282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e Anderson" initials="MA" lastIdx="2" clrIdx="0">
    <p:extLst>
      <p:ext uri="{19B8F6BF-5375-455C-9EA6-DF929625EA0E}">
        <p15:presenceInfo xmlns:p15="http://schemas.microsoft.com/office/powerpoint/2012/main" userId="S::MAnderson@parametrix.com::ea3acb9e-054b-4d0d-9a2d-264717739a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F03"/>
    <a:srgbClr val="3A1916"/>
    <a:srgbClr val="00A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64268" autoAdjust="0"/>
  </p:normalViewPr>
  <p:slideViewPr>
    <p:cSldViewPr>
      <p:cViewPr varScale="1">
        <p:scale>
          <a:sx n="114" d="100"/>
          <a:sy n="114" d="100"/>
        </p:scale>
        <p:origin x="127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10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0" d="100"/>
          <a:sy n="200" d="100"/>
        </p:scale>
        <p:origin x="1296" y="-210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5" y="1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r">
              <a:defRPr sz="1200"/>
            </a:lvl1pPr>
          </a:lstStyle>
          <a:p>
            <a:fld id="{0435EB79-4CD3-4F09-B6F4-D176C4F93551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29676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5" y="8829676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 anchor="b"/>
          <a:lstStyle>
            <a:lvl1pPr algn="r">
              <a:defRPr sz="1200"/>
            </a:lvl1pPr>
          </a:lstStyle>
          <a:p>
            <a:fld id="{266C49AF-4113-468E-A0D7-98874A8AA0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80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5" y="1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/>
          <a:lstStyle>
            <a:lvl1pPr algn="r">
              <a:defRPr sz="1200"/>
            </a:lvl1pPr>
          </a:lstStyle>
          <a:p>
            <a:fld id="{851C3A19-11CC-4902-8D56-8C84E2F1DD11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3" tIns="46312" rIns="92623" bIns="463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2"/>
            <a:ext cx="5607050" cy="4183063"/>
          </a:xfrm>
          <a:prstGeom prst="rect">
            <a:avLst/>
          </a:prstGeom>
        </p:spPr>
        <p:txBody>
          <a:bodyPr vert="horz" lIns="92623" tIns="46312" rIns="92623" bIns="46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676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5" y="8829676"/>
            <a:ext cx="3038475" cy="465138"/>
          </a:xfrm>
          <a:prstGeom prst="rect">
            <a:avLst/>
          </a:prstGeom>
        </p:spPr>
        <p:txBody>
          <a:bodyPr vert="horz" lIns="92623" tIns="46312" rIns="92623" bIns="46312" rtlCol="0" anchor="b"/>
          <a:lstStyle>
            <a:lvl1pPr algn="r">
              <a:defRPr sz="1200"/>
            </a:lvl1pPr>
          </a:lstStyle>
          <a:p>
            <a:fld id="{1E56F321-8004-430C-A3D5-D881F1EA6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65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3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633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Yellow Highlighted GCCM Projects</a:t>
            </a:r>
          </a:p>
          <a:p>
            <a:r>
              <a:rPr lang="en-US" dirty="0"/>
              <a:t>Green Highlighted- Just beginning or starting in the next couple of years</a:t>
            </a:r>
          </a:p>
          <a:p>
            <a:r>
              <a:rPr lang="en-US" dirty="0"/>
              <a:t>May or may not be occupied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66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 public body depth of public works experience</a:t>
            </a:r>
          </a:p>
          <a:p>
            <a:r>
              <a:rPr lang="en-US" dirty="0"/>
              <a:t>TPS is a major capital project builder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1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606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Controls</a:t>
            </a:r>
          </a:p>
          <a:p>
            <a:r>
              <a:rPr lang="en-US" dirty="0"/>
              <a:t>-Weekly Staff Meetings</a:t>
            </a:r>
          </a:p>
          <a:p>
            <a:r>
              <a:rPr lang="en-US" dirty="0"/>
              <a:t>-Weekly progress meetings</a:t>
            </a:r>
          </a:p>
          <a:p>
            <a:r>
              <a:rPr lang="en-US" dirty="0"/>
              <a:t>-One on one PM daily and weekly meetings</a:t>
            </a:r>
          </a:p>
          <a:p>
            <a:r>
              <a:rPr lang="en-US" dirty="0"/>
              <a:t>-Standing daily and weekly meetings with COO</a:t>
            </a:r>
          </a:p>
          <a:p>
            <a:r>
              <a:rPr lang="en-US" dirty="0"/>
              <a:t>-Multi Vista- Photographic Interactive As-Built</a:t>
            </a:r>
          </a:p>
          <a:p>
            <a:r>
              <a:rPr lang="en-US" dirty="0"/>
              <a:t>-Digitized As Builts and OEM Manuals in the Cloud (Skisite)</a:t>
            </a:r>
          </a:p>
          <a:p>
            <a:r>
              <a:rPr lang="en-US" dirty="0"/>
              <a:t>-Chalk Schools- Soup to nuts process for Project approvals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93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03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2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2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09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295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24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27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6F321-8004-430C-A3D5-D881F1EA66E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4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8B61A2-6DF4-46F6-B57D-F774B42E49E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366C0D8-AE11-4882-8726-CB4184BAFA49}" type="datetimeFigureOut">
              <a:rPr lang="en-US" smtClean="0"/>
              <a:t>9/25/2019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46432"/>
            <a:ext cx="7543800" cy="136757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+mn-lt"/>
              </a:rPr>
              <a:t>Skyline Elementary School</a:t>
            </a:r>
            <a:br>
              <a:rPr lang="en-US" sz="4400" dirty="0">
                <a:latin typeface="+mn-lt"/>
              </a:rPr>
            </a:br>
            <a:r>
              <a:rPr lang="en-US" sz="4400" dirty="0">
                <a:latin typeface="+mn-lt"/>
              </a:rPr>
              <a:t>Replacement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98837"/>
            <a:ext cx="4762500" cy="15240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RCW 39.10 Alternative Public Works Contracting – </a:t>
            </a:r>
            <a:r>
              <a:rPr lang="en-US" dirty="0"/>
              <a:t>Progressive Design/Build</a:t>
            </a:r>
            <a:endParaRPr lang="en-US" sz="2000" dirty="0"/>
          </a:p>
          <a:p>
            <a:pPr algn="ctr"/>
            <a:endParaRPr lang="en-US" sz="800" dirty="0"/>
          </a:p>
          <a:p>
            <a:pPr algn="ctr"/>
            <a:r>
              <a:rPr lang="en-US" b="1" dirty="0"/>
              <a:t>September 26, 2019</a:t>
            </a:r>
          </a:p>
          <a:p>
            <a:pPr algn="ctr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17" y="5776402"/>
            <a:ext cx="4319166" cy="548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1000"/>
            <a:ext cx="362814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91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Business Equity:  </a:t>
            </a:r>
            <a:br>
              <a:rPr lang="en-US" sz="4400" dirty="0"/>
            </a:br>
            <a:r>
              <a:rPr lang="en-US" sz="4400" dirty="0"/>
              <a:t>TPS Community Inclusion Plan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Additionally, Tacoma Public Schools will require prime contractors to:</a:t>
            </a:r>
          </a:p>
          <a:p>
            <a:pPr lvl="1"/>
            <a:r>
              <a:rPr lang="en-US" dirty="0"/>
              <a:t> Include “Voluntary Inclusion Plans” in all bid packages $300,000+ to utilize sub-contractors from: </a:t>
            </a:r>
          </a:p>
          <a:p>
            <a:pPr lvl="2"/>
            <a:r>
              <a:rPr lang="en-US" dirty="0"/>
              <a:t>Minority &amp; Women Owned Business Enterprises (MWBE),</a:t>
            </a:r>
          </a:p>
          <a:p>
            <a:pPr lvl="2"/>
            <a:r>
              <a:rPr lang="en-US" dirty="0"/>
              <a:t>Small Business Enterprises (SBE), and</a:t>
            </a:r>
          </a:p>
          <a:p>
            <a:pPr lvl="2"/>
            <a:r>
              <a:rPr lang="en-US" dirty="0"/>
              <a:t>An Apprenticeship Utilization Plan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Report and make available to the District and Community partners:</a:t>
            </a:r>
          </a:p>
          <a:p>
            <a:pPr lvl="2"/>
            <a:r>
              <a:rPr lang="en-US" dirty="0"/>
              <a:t>Monthly percentages of MWBE and SBE utilized on the project</a:t>
            </a:r>
          </a:p>
          <a:p>
            <a:pPr lvl="2"/>
            <a:r>
              <a:rPr lang="en-US" dirty="0"/>
              <a:t>Prevailing wage intents and affidavits,</a:t>
            </a:r>
          </a:p>
          <a:p>
            <a:pPr lvl="2"/>
            <a:r>
              <a:rPr lang="en-US" dirty="0"/>
              <a:t>Monthly certified payrolls with quarterly compliance review</a:t>
            </a:r>
          </a:p>
          <a:p>
            <a:pPr lvl="2"/>
            <a:r>
              <a:rPr lang="en-US" dirty="0"/>
              <a:t>Monthly apprenticeship utilization percentages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2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B5FA-BE04-4C3D-84B3-54079AF9C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BUSINESS EQUITY AND INCLUSION              </a:t>
            </a:r>
            <a:r>
              <a:rPr lang="en-US" sz="2000" dirty="0"/>
              <a:t>TACOMA PUBLIC SCHOOLS COMMUNITY INCLUSION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42DFD-F562-43CF-8407-7D79196FE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77724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Performance Dashboard 2018-2019</a:t>
            </a:r>
          </a:p>
          <a:p>
            <a:pPr marL="114300" indent="0">
              <a:buNone/>
            </a:pPr>
            <a:endParaRPr lang="en-US" sz="1900" dirty="0"/>
          </a:p>
          <a:p>
            <a:r>
              <a:rPr lang="en-US" sz="1900" b="1" dirty="0"/>
              <a:t>MBE:	</a:t>
            </a:r>
            <a:r>
              <a:rPr lang="en-US" sz="1900" dirty="0"/>
              <a:t>	Goal:		10%</a:t>
            </a:r>
          </a:p>
          <a:p>
            <a:pPr marL="114300" indent="0">
              <a:buNone/>
            </a:pPr>
            <a:r>
              <a:rPr lang="en-US" sz="1900" dirty="0"/>
              <a:t>		Actual:		25.3%</a:t>
            </a:r>
          </a:p>
          <a:p>
            <a:pPr marL="114300" indent="0">
              <a:buNone/>
            </a:pPr>
            <a:r>
              <a:rPr lang="en-US" sz="1900" dirty="0"/>
              <a:t>		Actual/Goal	</a:t>
            </a:r>
            <a:r>
              <a:rPr lang="en-US" sz="1900" dirty="0">
                <a:solidFill>
                  <a:srgbClr val="C00000"/>
                </a:solidFill>
              </a:rPr>
              <a:t>253% of Goal</a:t>
            </a:r>
          </a:p>
          <a:p>
            <a:r>
              <a:rPr lang="en-US" sz="1900" b="1" dirty="0"/>
              <a:t>WBE:	</a:t>
            </a:r>
            <a:r>
              <a:rPr lang="en-US" sz="1900" dirty="0"/>
              <a:t>	Goal:		6%</a:t>
            </a:r>
          </a:p>
          <a:p>
            <a:pPr marL="114300" indent="0">
              <a:buNone/>
            </a:pPr>
            <a:r>
              <a:rPr lang="en-US" sz="1900" dirty="0"/>
              <a:t>		Actual:		8.2%						Actual/Goal	</a:t>
            </a:r>
            <a:r>
              <a:rPr lang="en-US" sz="1900" dirty="0">
                <a:solidFill>
                  <a:srgbClr val="C00000"/>
                </a:solidFill>
              </a:rPr>
              <a:t>137% of Goal</a:t>
            </a:r>
          </a:p>
          <a:p>
            <a:r>
              <a:rPr lang="en-US" sz="1900" b="1" dirty="0"/>
              <a:t>SBS:</a:t>
            </a:r>
            <a:r>
              <a:rPr lang="en-US" sz="1900" dirty="0"/>
              <a:t>		Goal:		5%</a:t>
            </a:r>
          </a:p>
          <a:p>
            <a:pPr marL="114300" indent="0">
              <a:buNone/>
            </a:pPr>
            <a:r>
              <a:rPr lang="en-US" sz="1900" dirty="0"/>
              <a:t>		Actual:		12.2%</a:t>
            </a:r>
          </a:p>
          <a:p>
            <a:pPr marL="114300" indent="0">
              <a:buNone/>
            </a:pPr>
            <a:r>
              <a:rPr lang="en-US" sz="1900" dirty="0"/>
              <a:t>		Actual/Goal:	</a:t>
            </a:r>
            <a:r>
              <a:rPr lang="en-US" sz="1900" dirty="0">
                <a:solidFill>
                  <a:srgbClr val="C00000"/>
                </a:solidFill>
              </a:rPr>
              <a:t>244% of Goal</a:t>
            </a:r>
          </a:p>
          <a:p>
            <a:r>
              <a:rPr lang="en-US" sz="1900" b="1" dirty="0"/>
              <a:t>Local Share:</a:t>
            </a:r>
            <a:r>
              <a:rPr lang="en-US" sz="1900" dirty="0"/>
              <a:t>	Goal:		30%</a:t>
            </a:r>
          </a:p>
          <a:p>
            <a:pPr marL="114300" indent="0">
              <a:buNone/>
            </a:pPr>
            <a:r>
              <a:rPr lang="en-US" sz="1900" dirty="0"/>
              <a:t>		Actual:		64%</a:t>
            </a:r>
          </a:p>
          <a:p>
            <a:pPr marL="114300" indent="0">
              <a:buNone/>
            </a:pPr>
            <a:r>
              <a:rPr lang="en-US" sz="1900" dirty="0"/>
              <a:t>		Actual/Goal:	</a:t>
            </a:r>
            <a:r>
              <a:rPr lang="en-US" sz="1900" dirty="0">
                <a:solidFill>
                  <a:srgbClr val="C00000"/>
                </a:solidFill>
              </a:rPr>
              <a:t>213% of Goal</a:t>
            </a:r>
            <a:r>
              <a:rPr lang="en-US" dirty="0"/>
              <a:t>						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8B1AF5-A878-49A6-973C-11D4F18B5977}"/>
              </a:ext>
            </a:extLst>
          </p:cNvPr>
          <p:cNvSpPr/>
          <p:nvPr/>
        </p:nvSpPr>
        <p:spPr>
          <a:xfrm>
            <a:off x="5562600" y="3428260"/>
            <a:ext cx="2362200" cy="1295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Outreach Forums: 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Incubator Workshops: 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Required Contract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Contracts</a:t>
            </a:r>
          </a:p>
        </p:txBody>
      </p:sp>
    </p:spTree>
    <p:extLst>
      <p:ext uri="{BB962C8B-B14F-4D97-AF65-F5344CB8AC3E}">
        <p14:creationId xmlns:p14="http://schemas.microsoft.com/office/powerpoint/2010/main" val="4017415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719387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Capital Project History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81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078940" y="6324600"/>
            <a:ext cx="1197326" cy="40986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5522D4CC-7DE4-4010-B679-8FAD09E2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3562"/>
          </a:xfrm>
        </p:spPr>
        <p:txBody>
          <a:bodyPr/>
          <a:lstStyle/>
          <a:p>
            <a:r>
              <a:rPr lang="en-US" sz="3200" dirty="0"/>
              <a:t>TPS 2013 Capital Bond Program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E47327-3BAD-458E-9F93-9404A8FF8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09600" y="1181100"/>
            <a:ext cx="70104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228599" y="304800"/>
            <a:ext cx="5866929" cy="685800"/>
          </a:xfrm>
        </p:spPr>
        <p:txBody>
          <a:bodyPr>
            <a:normAutofit/>
          </a:bodyPr>
          <a:lstStyle/>
          <a:p>
            <a:r>
              <a:rPr lang="en-US" sz="2700" dirty="0"/>
              <a:t>TPS Public Body Experience: 2001 – 2021 </a:t>
            </a:r>
            <a:endParaRPr lang="en-US" sz="27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91A0C7-D99C-449A-BD00-25A47E4BE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" y="1143000"/>
            <a:ext cx="833599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0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TPS Project Delivery Experience &amp; Qualifications        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Successfully passed $1.3 B in Capital Improvement Funds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$299 M between 1983 and 1997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$450M in 2001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$500M in 2013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From 2001 to 2018 alone, funds have been used for Modernizations, Replacements, and/or Building Additions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to 34 public schools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30 projects complete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3 projects in construction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</a:rPr>
              <a:t>Grant ES, Birney ES &amp; </a:t>
            </a:r>
            <a:r>
              <a:rPr lang="en-US" sz="1100" dirty="0" err="1">
                <a:solidFill>
                  <a:schemeClr val="tx2"/>
                </a:solidFill>
              </a:rPr>
              <a:t>Boze</a:t>
            </a:r>
            <a:r>
              <a:rPr lang="en-US" sz="1100" dirty="0">
                <a:solidFill>
                  <a:schemeClr val="tx2"/>
                </a:solidFill>
              </a:rPr>
              <a:t> ES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1 projects in design stages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100" dirty="0">
                <a:solidFill>
                  <a:schemeClr val="tx2"/>
                </a:solidFill>
              </a:rPr>
              <a:t>Hunt MS</a:t>
            </a:r>
          </a:p>
          <a:p>
            <a:pPr marL="411480" lvl="1" indent="0">
              <a:buNone/>
            </a:pPr>
            <a:r>
              <a:rPr lang="en-US" sz="1100" dirty="0">
                <a:solidFill>
                  <a:schemeClr val="tx2"/>
                </a:solidFill>
                <a:highlight>
                  <a:srgbClr val="FFFF00"/>
                </a:highlight>
              </a:rPr>
              <a:t>		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19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TPS Project Delivery Experience &amp; 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342900"/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499" y="1676400"/>
            <a:ext cx="73914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</a:rPr>
              <a:t>Since 2001, TPS has successfully delivered 30 large capital projects valued at approximately $1.01 billion.</a:t>
            </a:r>
            <a:endParaRPr lang="en-US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FF0000"/>
                </a:solidFill>
              </a:rPr>
              <a:t>				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Augmenting and Enhancing the internal team – Since 1998 teaming with external consulting teams.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TPS has developed a robust PM/CM Team and control systems to plan and execute the work.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82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99" y="26670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The Project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1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Project Location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278062" y="1417638"/>
          <a:ext cx="3978275" cy="5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9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8062" y="1417638"/>
                        <a:ext cx="3978275" cy="5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2278062" y="2959387"/>
            <a:ext cx="769938" cy="71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6241" y="2667000"/>
            <a:ext cx="1301821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Skyline Elementary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1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Current Site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F4A236-20B1-4FA7-97F1-F99505BEC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24000"/>
            <a:ext cx="6324600" cy="44931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9FB31D0-E080-40B1-A0DC-77712BA1269F}"/>
              </a:ext>
            </a:extLst>
          </p:cNvPr>
          <p:cNvSpPr/>
          <p:nvPr/>
        </p:nvSpPr>
        <p:spPr>
          <a:xfrm>
            <a:off x="5181600" y="3048000"/>
            <a:ext cx="1219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New Skyline Location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11E4AF-716D-4D96-AD86-7DD64A0E014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800600" y="32766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88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20000" cy="1143000"/>
          </a:xfrm>
        </p:spPr>
        <p:txBody>
          <a:bodyPr/>
          <a:lstStyle/>
          <a:p>
            <a:pPr algn="ctr"/>
            <a:r>
              <a:rPr lang="en-US" sz="44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6736"/>
            <a:ext cx="8283926" cy="51764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Introductions</a:t>
            </a:r>
          </a:p>
          <a:p>
            <a:r>
              <a:rPr lang="en-US" sz="2600" dirty="0">
                <a:solidFill>
                  <a:schemeClr val="tx2"/>
                </a:solidFill>
              </a:rPr>
              <a:t>Tacoma Public Schools</a:t>
            </a:r>
          </a:p>
          <a:p>
            <a:r>
              <a:rPr lang="en-US" sz="2600" dirty="0">
                <a:solidFill>
                  <a:schemeClr val="tx2"/>
                </a:solidFill>
              </a:rPr>
              <a:t>Agency Organization Chart</a:t>
            </a:r>
          </a:p>
          <a:p>
            <a:r>
              <a:rPr lang="en-US" sz="2600" dirty="0">
                <a:solidFill>
                  <a:schemeClr val="tx2"/>
                </a:solidFill>
              </a:rPr>
              <a:t>Capital Planning &amp; Construction Org Chart</a:t>
            </a:r>
          </a:p>
          <a:p>
            <a:r>
              <a:rPr lang="en-US" sz="2600" dirty="0">
                <a:solidFill>
                  <a:schemeClr val="tx2"/>
                </a:solidFill>
              </a:rPr>
              <a:t>Capital Project History</a:t>
            </a:r>
          </a:p>
          <a:p>
            <a:r>
              <a:rPr lang="en-US" sz="2600" dirty="0">
                <a:solidFill>
                  <a:schemeClr val="tx2"/>
                </a:solidFill>
              </a:rPr>
              <a:t>Business Equity</a:t>
            </a:r>
          </a:p>
          <a:p>
            <a:r>
              <a:rPr lang="en-US" sz="2600" dirty="0">
                <a:solidFill>
                  <a:schemeClr val="tx2"/>
                </a:solidFill>
              </a:rPr>
              <a:t>The Project</a:t>
            </a:r>
          </a:p>
          <a:p>
            <a:r>
              <a:rPr lang="en-US" sz="2600" dirty="0">
                <a:solidFill>
                  <a:schemeClr val="tx2"/>
                </a:solidFill>
              </a:rPr>
              <a:t>Project Budget</a:t>
            </a:r>
          </a:p>
          <a:p>
            <a:r>
              <a:rPr lang="en-US" sz="2600" dirty="0">
                <a:solidFill>
                  <a:schemeClr val="tx2"/>
                </a:solidFill>
              </a:rPr>
              <a:t>Project Schedule</a:t>
            </a:r>
          </a:p>
          <a:p>
            <a:r>
              <a:rPr lang="en-US" sz="2600" dirty="0">
                <a:solidFill>
                  <a:schemeClr val="tx2"/>
                </a:solidFill>
              </a:rPr>
              <a:t>Why Design Build</a:t>
            </a:r>
          </a:p>
          <a:p>
            <a:r>
              <a:rPr lang="en-US" sz="2600" dirty="0">
                <a:solidFill>
                  <a:schemeClr val="tx2"/>
                </a:solidFill>
              </a:rPr>
              <a:t>Qualifications</a:t>
            </a:r>
          </a:p>
          <a:p>
            <a:r>
              <a:rPr lang="en-US" sz="2600" dirty="0">
                <a:solidFill>
                  <a:schemeClr val="tx2"/>
                </a:solidFill>
              </a:rPr>
              <a:t>Summary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0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Located in Northwest Tacoma</a:t>
            </a:r>
          </a:p>
          <a:p>
            <a:r>
              <a:rPr lang="en-US" dirty="0"/>
              <a:t>20-acre site</a:t>
            </a:r>
          </a:p>
          <a:p>
            <a:r>
              <a:rPr lang="en-US" dirty="0"/>
              <a:t>Replace the existing facility</a:t>
            </a:r>
          </a:p>
          <a:p>
            <a:r>
              <a:rPr lang="en-US" dirty="0"/>
              <a:t>Build to house 450 students</a:t>
            </a:r>
          </a:p>
          <a:p>
            <a:r>
              <a:rPr lang="en-US" dirty="0"/>
              <a:t>Build new school while existing remains occupied</a:t>
            </a:r>
          </a:p>
          <a:p>
            <a:r>
              <a:rPr lang="en-US" dirty="0"/>
              <a:t>Existing school will remain and function as a “swing school” for future projects</a:t>
            </a:r>
          </a:p>
          <a:p>
            <a:r>
              <a:rPr lang="en-US" dirty="0"/>
              <a:t>Proposed total project budget: $42.67 M</a:t>
            </a:r>
          </a:p>
          <a:p>
            <a:r>
              <a:rPr lang="en-US" dirty="0"/>
              <a:t>Construction timeline: April 2021 - June 2022</a:t>
            </a:r>
          </a:p>
          <a:p>
            <a:r>
              <a:rPr lang="en-US" dirty="0"/>
              <a:t>Occupancy – July-August 2022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38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Site Constraints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325CA-2BFD-482A-B6B6-2ECE2871A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located in dense residential neighborhood</a:t>
            </a:r>
          </a:p>
          <a:p>
            <a:r>
              <a:rPr lang="en-US" dirty="0"/>
              <a:t>Required noise control, dust control and pedestrian access</a:t>
            </a:r>
          </a:p>
          <a:p>
            <a:r>
              <a:rPr lang="en-US" dirty="0"/>
              <a:t>Extensive off-site improvements     </a:t>
            </a:r>
          </a:p>
          <a:p>
            <a:r>
              <a:rPr lang="en-US" dirty="0"/>
              <a:t>Existing school and professional development center to remain occupied and operational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5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Project Budget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740666"/>
              </p:ext>
            </p:extLst>
          </p:nvPr>
        </p:nvGraphicFramePr>
        <p:xfrm>
          <a:off x="381000" y="1600200"/>
          <a:ext cx="7620000" cy="4645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Category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en-US" sz="1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Budget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A6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Cost for Professional</a:t>
                      </a:r>
                      <a:r>
                        <a:rPr lang="en-US" sz="160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Services (A/E provided by D/B)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 fontAlgn="ctr">
                        <a:tabLst>
                          <a:tab pos="1371600" algn="l"/>
                        </a:tabLst>
                      </a:pP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$3,383,181.00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Estimated Project Construction Costs (including D/B contingency @ 3%)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$28,193,174.00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Equipment and Furnishing Costs (includes technology)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$1,490,000.00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Off-site Costs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$750,000.00 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Contract Administration Costs (owner, cm etc.)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$1,350,000.00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Contingencies (Owner Project Contingency @ 5% of MACC)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$1,410,000.00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107652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Other Soft Costs (owner’s consultants, permits/fees, etc.)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$2,905,169.00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96630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 Sales Tax (@ 10.1% of A/E + Construction Cost)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$3,189,212.00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37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TOTAL: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$42,670,736.00 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Note: This is a proposed project that would be funded from the proceeds of a $535 million capital bond that will be presented to the voters in February 2020.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86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033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Project  Schedule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086600" y="76200"/>
            <a:ext cx="1197326" cy="40986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24E1E1-3519-40E1-B370-CA7A440FC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81950"/>
              </p:ext>
            </p:extLst>
          </p:nvPr>
        </p:nvGraphicFramePr>
        <p:xfrm>
          <a:off x="1022350" y="1295400"/>
          <a:ext cx="6673849" cy="5219708"/>
        </p:xfrm>
        <a:graphic>
          <a:graphicData uri="http://schemas.openxmlformats.org/drawingml/2006/table">
            <a:tbl>
              <a:tblPr/>
              <a:tblGrid>
                <a:gridCol w="2760001">
                  <a:extLst>
                    <a:ext uri="{9D8B030D-6E8A-4147-A177-3AD203B41FA5}">
                      <a16:colId xmlns:a16="http://schemas.microsoft.com/office/drawing/2014/main" val="4150035675"/>
                    </a:ext>
                  </a:extLst>
                </a:gridCol>
                <a:gridCol w="1956924">
                  <a:extLst>
                    <a:ext uri="{9D8B030D-6E8A-4147-A177-3AD203B41FA5}">
                      <a16:colId xmlns:a16="http://schemas.microsoft.com/office/drawing/2014/main" val="1753798229"/>
                    </a:ext>
                  </a:extLst>
                </a:gridCol>
                <a:gridCol w="1956924">
                  <a:extLst>
                    <a:ext uri="{9D8B030D-6E8A-4147-A177-3AD203B41FA5}">
                      <a16:colId xmlns:a16="http://schemas.microsoft.com/office/drawing/2014/main" val="2554970952"/>
                    </a:ext>
                  </a:extLst>
                </a:gridCol>
              </a:tblGrid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Project Schedule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Start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Finish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657382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PRC Application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August 20,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00536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PRC Presentation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September 26,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810267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RFQ 1</a:t>
                      </a:r>
                      <a:r>
                        <a:rPr lang="en-US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 Advertisement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October 2,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852188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RFQ 2nd Advertisement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October 9,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844406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Pre-submittal Meeting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October 16,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244718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Statement of Qualifications Due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October 25,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146589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Score SOQs/Shortlist Finalists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October 28,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November 1,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18356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Notify Submitters/Release RFP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November 4,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195271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Proprietary Meetings w/Finalists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November 11,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31066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Proposals Due – Cost Factors and Approach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November 20,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263775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Interviews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November 26,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325473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Score/Identify Most Qualified D/B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November 26,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November 29,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602096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Notify Submitters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December 2,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994796"/>
                  </a:ext>
                </a:extLst>
              </a:tr>
              <a:tr h="34181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Contract Negotiations (3 weeks)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December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December 2019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64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162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D9C23-B179-47D6-8A70-077CECDE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Project  Schedule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2F4542A-5FB0-453C-A18C-83BB6DDDB8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257410"/>
              </p:ext>
            </p:extLst>
          </p:nvPr>
        </p:nvGraphicFramePr>
        <p:xfrm>
          <a:off x="990600" y="1600200"/>
          <a:ext cx="6629401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107">
                  <a:extLst>
                    <a:ext uri="{9D8B030D-6E8A-4147-A177-3AD203B41FA5}">
                      <a16:colId xmlns:a16="http://schemas.microsoft.com/office/drawing/2014/main" val="3491688734"/>
                    </a:ext>
                  </a:extLst>
                </a:gridCol>
                <a:gridCol w="1896647">
                  <a:extLst>
                    <a:ext uri="{9D8B030D-6E8A-4147-A177-3AD203B41FA5}">
                      <a16:colId xmlns:a16="http://schemas.microsoft.com/office/drawing/2014/main" val="1844263281"/>
                    </a:ext>
                  </a:extLst>
                </a:gridCol>
                <a:gridCol w="1896647">
                  <a:extLst>
                    <a:ext uri="{9D8B030D-6E8A-4147-A177-3AD203B41FA5}">
                      <a16:colId xmlns:a16="http://schemas.microsoft.com/office/drawing/2014/main" val="2794660542"/>
                    </a:ext>
                  </a:extLst>
                </a:gridCol>
              </a:tblGrid>
              <a:tr h="338328">
                <a:tc>
                  <a:txBody>
                    <a:bodyPr/>
                    <a:lstStyle/>
                    <a:p>
                      <a:r>
                        <a:rPr lang="en-US" sz="1400" b="1" u="sng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Project Schedule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Start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sng" kern="1200" dirty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Finish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567094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TPS Capital Bond Election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February 2020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90719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NTP/Board Approval of D/B Contract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March 2020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91213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Preconstruction &amp; Design (60%)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March 2020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November 2020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81433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Negotiate GMP (1 month)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December 2020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December 2020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07205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Permit &amp; Construction Documents (6 months)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January 2021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June 2021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09390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Site Permitting (4 months)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December 2020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March 2021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40732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Building Permitting (4 months)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February 2021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May 2021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517207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Construction (13 months)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April 2021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June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147746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Occupancy/Move 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July 2022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August 2022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19439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First Day of School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September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411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560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Notice of project published September 11, 2019.</a:t>
            </a:r>
          </a:p>
          <a:p>
            <a:r>
              <a:rPr lang="en-US" dirty="0"/>
              <a:t>Procurement schedule allows for team formation, questions, addenda as needed prior to SOQ’s due.</a:t>
            </a:r>
          </a:p>
          <a:p>
            <a:r>
              <a:rPr lang="en-US" dirty="0"/>
              <a:t>Assumes qualifications-based selection – limited document production by competitors.</a:t>
            </a:r>
          </a:p>
          <a:p>
            <a:r>
              <a:rPr lang="en-US" dirty="0"/>
              <a:t>Interviews will discourage design concepts by teams.</a:t>
            </a:r>
          </a:p>
          <a:p>
            <a:r>
              <a:rPr lang="en-US" dirty="0"/>
              <a:t>Assumes cost-reimbursable contract – negotiated GMP.</a:t>
            </a:r>
          </a:p>
          <a:p>
            <a:r>
              <a:rPr lang="en-US" dirty="0"/>
              <a:t>Possible early release of key subs and long lead items.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b="1" dirty="0"/>
              <a:t>Overall approach follows WSU and UW approach – highly collaborative, open book.</a:t>
            </a:r>
          </a:p>
        </p:txBody>
      </p:sp>
    </p:spTree>
    <p:extLst>
      <p:ext uri="{BB962C8B-B14F-4D97-AF65-F5344CB8AC3E}">
        <p14:creationId xmlns:p14="http://schemas.microsoft.com/office/powerpoint/2010/main" val="523689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620000" cy="70485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Project Organizational Chart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6D222D-C25B-4748-AF5E-CBDC7E7A2C1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74912"/>
            <a:ext cx="4550569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24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Why D/B Delivery Method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30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D/B Delivery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Earlier Certainty of Project Cost.</a:t>
            </a:r>
          </a:p>
          <a:p>
            <a:r>
              <a:rPr lang="en-US" dirty="0"/>
              <a:t>Cost Known:  Winter 2020</a:t>
            </a:r>
          </a:p>
          <a:p>
            <a:r>
              <a:rPr lang="en-US" dirty="0"/>
              <a:t>Previous PD/B project at </a:t>
            </a:r>
            <a:r>
              <a:rPr lang="en-US" dirty="0" err="1"/>
              <a:t>Boze</a:t>
            </a:r>
            <a:r>
              <a:rPr lang="en-US" dirty="0"/>
              <a:t> E.S. has shown that design schedule can be greatly reduced over D/B/B or GC/CM</a:t>
            </a:r>
          </a:p>
          <a:p>
            <a:r>
              <a:rPr lang="en-US" dirty="0"/>
              <a:t>One year from programming to site permit on </a:t>
            </a:r>
            <a:r>
              <a:rPr lang="en-US" dirty="0" err="1"/>
              <a:t>Boze</a:t>
            </a:r>
            <a:r>
              <a:rPr lang="en-US" dirty="0"/>
              <a:t> E.S.</a:t>
            </a:r>
          </a:p>
          <a:p>
            <a:r>
              <a:rPr lang="en-US" dirty="0"/>
              <a:t>Lower risk of cost increases</a:t>
            </a:r>
          </a:p>
          <a:p>
            <a:r>
              <a:rPr lang="en-US" dirty="0"/>
              <a:t>Owner only carries one contract with D/B contractor</a:t>
            </a:r>
          </a:p>
          <a:p>
            <a:r>
              <a:rPr lang="en-US" dirty="0"/>
              <a:t>Design/Build is the Owners Best Strategy</a:t>
            </a:r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087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991652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Statutory Compliance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7620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(5.1) If the construction activities are highly specialized and a D/B approach is critical in developing the construction methodology</a:t>
            </a:r>
          </a:p>
          <a:p>
            <a:pPr marL="514350" indent="-514350">
              <a:buAutoNum type="arabicParenBoth"/>
            </a:pPr>
            <a:endParaRPr lang="en-US" sz="19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chemeClr val="bg1">
                    <a:lumMod val="65000"/>
                  </a:schemeClr>
                </a:solidFill>
              </a:rPr>
              <a:t>(5.2) If the project provides opportunity for greater innovation and efficiencies between the designer and builder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/>
              <a:t>(5.3) If significant savings in project delivery time would be realized</a:t>
            </a:r>
          </a:p>
          <a:p>
            <a:pPr marL="0" indent="0">
              <a:buNone/>
            </a:pPr>
            <a:endParaRPr lang="en-US" sz="19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1900" dirty="0">
                <a:solidFill>
                  <a:srgbClr val="C00000"/>
                </a:solidFill>
              </a:rPr>
              <a:t>	</a:t>
            </a:r>
            <a:r>
              <a:rPr lang="en-US" sz="1900" u="sng" dirty="0"/>
              <a:t>Savings in</a:t>
            </a:r>
            <a:r>
              <a:rPr lang="en-US" sz="1900" dirty="0"/>
              <a:t>:</a:t>
            </a:r>
          </a:p>
          <a:p>
            <a:pPr marL="0" indent="0">
              <a:buNone/>
            </a:pPr>
            <a:r>
              <a:rPr lang="en-US" sz="1900" dirty="0"/>
              <a:t>	(A) Design Costs</a:t>
            </a:r>
          </a:p>
          <a:p>
            <a:pPr marL="0" indent="0">
              <a:buNone/>
            </a:pPr>
            <a:r>
              <a:rPr lang="en-US" sz="1900" dirty="0"/>
              <a:t>	(B) Bid Market Costs</a:t>
            </a:r>
          </a:p>
          <a:p>
            <a:pPr marL="0" indent="0">
              <a:buNone/>
            </a:pPr>
            <a:r>
              <a:rPr lang="en-US" sz="1900" dirty="0"/>
              <a:t>	(C) Escalation Costs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46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Presenting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Morris Aldridge – Executive Director, Planning &amp; Construction, Tacoma Public Schools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0"/>
            <a:r>
              <a:rPr lang="en-US" dirty="0">
                <a:solidFill>
                  <a:schemeClr val="tx2"/>
                </a:solidFill>
              </a:rPr>
              <a:t>Debbie </a:t>
            </a:r>
            <a:r>
              <a:rPr lang="en-US" dirty="0" err="1">
                <a:solidFill>
                  <a:schemeClr val="tx2"/>
                </a:solidFill>
              </a:rPr>
              <a:t>Boodell</a:t>
            </a:r>
            <a:r>
              <a:rPr lang="en-US" dirty="0">
                <a:solidFill>
                  <a:schemeClr val="tx2"/>
                </a:solidFill>
              </a:rPr>
              <a:t> - Project Manager/Construction Manager</a:t>
            </a:r>
          </a:p>
          <a:p>
            <a:pPr lvl="0"/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Jim Dugan – Program Manager</a:t>
            </a:r>
          </a:p>
          <a:p>
            <a:r>
              <a:rPr lang="en-US" dirty="0">
                <a:solidFill>
                  <a:schemeClr val="tx2"/>
                </a:solidFill>
              </a:rPr>
              <a:t>Dan Cody – D/B Procurement</a:t>
            </a:r>
          </a:p>
        </p:txBody>
      </p:sp>
    </p:spTree>
    <p:extLst>
      <p:ext uri="{BB962C8B-B14F-4D97-AF65-F5344CB8AC3E}">
        <p14:creationId xmlns:p14="http://schemas.microsoft.com/office/powerpoint/2010/main" val="1596801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Public Benefit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400" dirty="0"/>
              <a:t>Cost Savings</a:t>
            </a: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Risk Mitigation</a:t>
            </a:r>
            <a:endParaRPr lang="en-US" sz="24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en-US" sz="2400" dirty="0"/>
          </a:p>
          <a:p>
            <a:r>
              <a:rPr lang="en-US" sz="2400" dirty="0"/>
              <a:t>Accountability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155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7620000" cy="1143000"/>
          </a:xfrm>
        </p:spPr>
        <p:txBody>
          <a:bodyPr/>
          <a:lstStyle/>
          <a:p>
            <a:pPr algn="ctr"/>
            <a:r>
              <a:rPr lang="en-US" dirty="0"/>
              <a:t>Public Body Qualifications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3116093" y="1981200"/>
            <a:ext cx="2226013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8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1900" dirty="0"/>
              <a:t>TPS has extensive  K-12 capital projects experience including projects of similar scope and complexity</a:t>
            </a:r>
          </a:p>
          <a:p>
            <a:pPr lvl="1"/>
            <a:r>
              <a:rPr lang="en-US" sz="1700" dirty="0"/>
              <a:t>Currently delivering </a:t>
            </a:r>
            <a:r>
              <a:rPr lang="en-US" sz="1700" dirty="0" err="1"/>
              <a:t>Boze</a:t>
            </a:r>
            <a:r>
              <a:rPr lang="en-US" sz="1700" dirty="0"/>
              <a:t> ES and Hunt M.S. utilizing Progressive D/B.</a:t>
            </a:r>
          </a:p>
          <a:p>
            <a:pPr lvl="1"/>
            <a:r>
              <a:rPr lang="en-US" sz="1700" dirty="0"/>
              <a:t>All previous projects have been delivered using Design-Bid-Build or GC/CM.</a:t>
            </a:r>
          </a:p>
          <a:p>
            <a:pPr lvl="1"/>
            <a:r>
              <a:rPr lang="en-US" sz="1700" dirty="0"/>
              <a:t>Long track record of building projects on-time and within budget.</a:t>
            </a:r>
          </a:p>
          <a:p>
            <a:pPr lvl="1"/>
            <a:r>
              <a:rPr lang="en-US" sz="1700" dirty="0"/>
              <a:t>Long track record of RCW 39.10 compliance.</a:t>
            </a:r>
          </a:p>
          <a:p>
            <a:r>
              <a:rPr lang="en-US" sz="1900" dirty="0"/>
              <a:t>TPS currently has two D/B projects underway and is a proponent of D/B delivery.</a:t>
            </a:r>
          </a:p>
          <a:p>
            <a:r>
              <a:rPr lang="en-US" sz="1900" dirty="0"/>
              <a:t>Debbie </a:t>
            </a:r>
            <a:r>
              <a:rPr lang="en-US" sz="1900" dirty="0" err="1"/>
              <a:t>Boodell</a:t>
            </a:r>
            <a:r>
              <a:rPr lang="en-US" sz="1900" dirty="0"/>
              <a:t> (Vanir CM): Project Manager/Construction Manager</a:t>
            </a:r>
          </a:p>
          <a:p>
            <a:pPr lvl="1"/>
            <a:r>
              <a:rPr lang="en-US" sz="1700" dirty="0"/>
              <a:t>19 Years of Project experience; 3 Previous Design Build Projects</a:t>
            </a:r>
            <a:r>
              <a:rPr lang="en-US" sz="1900" dirty="0"/>
              <a:t>	</a:t>
            </a:r>
          </a:p>
          <a:p>
            <a:r>
              <a:rPr lang="en-US" sz="1900" dirty="0"/>
              <a:t>Parametrix: PM/CM Support and Internal D/B Advisor</a:t>
            </a:r>
          </a:p>
          <a:p>
            <a:r>
              <a:rPr lang="en-US" sz="1900" dirty="0"/>
              <a:t>Graehm Wallace:  External D/B Legal Counsel</a:t>
            </a:r>
          </a:p>
          <a:p>
            <a:endParaRPr lang="en-US" sz="1900" dirty="0"/>
          </a:p>
          <a:p>
            <a:pPr marL="114300" indent="0">
              <a:buNone/>
            </a:pPr>
            <a:r>
              <a:rPr lang="en-US" sz="1900" b="1" dirty="0"/>
              <a:t>TPS satisfies the public body qualifications by staff augmentation with consultants.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77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0967-519A-4375-99FD-6C0A42D4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Build Experience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CD8348-8F9A-474C-AB17-781B6E326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230" y="1524000"/>
            <a:ext cx="740394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61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05200"/>
          </a:xfrm>
        </p:spPr>
        <p:txBody>
          <a:bodyPr>
            <a:normAutofit/>
          </a:bodyPr>
          <a:lstStyle/>
          <a:p>
            <a:r>
              <a:rPr lang="en-US" sz="2400" dirty="0"/>
              <a:t>Project is planned with the appropriate budget</a:t>
            </a:r>
          </a:p>
          <a:p>
            <a:r>
              <a:rPr lang="en-US" sz="2400" dirty="0"/>
              <a:t>Project meets qualifying RCW criteria</a:t>
            </a:r>
          </a:p>
          <a:p>
            <a:r>
              <a:rPr lang="en-US" sz="2400" dirty="0"/>
              <a:t>Project Management Plan is developed and has clear and logical lines of authority</a:t>
            </a:r>
          </a:p>
          <a:p>
            <a:r>
              <a:rPr lang="en-US" sz="2400" dirty="0"/>
              <a:t>Project team has the necessary experience</a:t>
            </a:r>
          </a:p>
          <a:p>
            <a:r>
              <a:rPr lang="en-US" sz="2400" dirty="0"/>
              <a:t>Project team has the capacity </a:t>
            </a:r>
          </a:p>
          <a:p>
            <a:r>
              <a:rPr lang="en-US" sz="2400" dirty="0"/>
              <a:t>Project team is prepared and ready to move forward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6"/>
          <a:stretch/>
        </p:blipFill>
        <p:spPr>
          <a:xfrm>
            <a:off x="7162800" y="6324600"/>
            <a:ext cx="1197326" cy="4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702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7543800" cy="3733800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573" y="838200"/>
            <a:ext cx="3599053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10200"/>
            <a:ext cx="4319166" cy="54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Team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5720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Chris Williams – Chief Operating Officer, Tacoma Public Schools</a:t>
            </a:r>
          </a:p>
          <a:p>
            <a:r>
              <a:rPr lang="en-US" dirty="0">
                <a:solidFill>
                  <a:schemeClr val="tx2"/>
                </a:solidFill>
              </a:rPr>
              <a:t>Graehm Wallace – External D/B Legal Counsel</a:t>
            </a:r>
          </a:p>
          <a:p>
            <a:r>
              <a:rPr lang="en-US" dirty="0">
                <a:solidFill>
                  <a:schemeClr val="tx2"/>
                </a:solidFill>
              </a:rPr>
              <a:t>Alicia Lawver – Strategic Program Analyst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204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Tacoma Public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Founded in 1869</a:t>
            </a:r>
          </a:p>
          <a:p>
            <a:r>
              <a:rPr lang="en-US" dirty="0">
                <a:solidFill>
                  <a:schemeClr val="tx2"/>
                </a:solidFill>
              </a:rPr>
              <a:t>Comprised of: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36 Elementary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11 Middle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10 High Schools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2"/>
                </a:solidFill>
              </a:rPr>
              <a:t>Numerous Special Programs</a:t>
            </a:r>
          </a:p>
          <a:p>
            <a:r>
              <a:rPr lang="en-US" dirty="0">
                <a:solidFill>
                  <a:schemeClr val="tx2"/>
                </a:solidFill>
              </a:rPr>
              <a:t>4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largest school district in the State of Washington</a:t>
            </a:r>
          </a:p>
          <a:p>
            <a:r>
              <a:rPr lang="en-US" dirty="0">
                <a:solidFill>
                  <a:schemeClr val="tx2"/>
                </a:solidFill>
              </a:rPr>
              <a:t>Approximately 30,000 students</a:t>
            </a:r>
          </a:p>
          <a:p>
            <a:r>
              <a:rPr lang="en-US" dirty="0">
                <a:solidFill>
                  <a:schemeClr val="tx2"/>
                </a:solidFill>
              </a:rPr>
              <a:t>Over 5,000 employees</a:t>
            </a:r>
          </a:p>
          <a:p>
            <a:r>
              <a:rPr lang="en-US" dirty="0">
                <a:solidFill>
                  <a:schemeClr val="tx2"/>
                </a:solidFill>
              </a:rPr>
              <a:t>Serving Pre-K thru 12</a:t>
            </a:r>
            <a:r>
              <a:rPr lang="en-US" baseline="30000" dirty="0">
                <a:solidFill>
                  <a:schemeClr val="tx2"/>
                </a:solidFill>
              </a:rPr>
              <a:t>th</a:t>
            </a:r>
            <a:r>
              <a:rPr lang="en-US" dirty="0">
                <a:solidFill>
                  <a:schemeClr val="tx2"/>
                </a:solidFill>
              </a:rPr>
              <a:t> grade</a:t>
            </a:r>
          </a:p>
          <a:p>
            <a:r>
              <a:rPr lang="en-US" dirty="0">
                <a:solidFill>
                  <a:schemeClr val="tx2"/>
                </a:solidFill>
              </a:rPr>
              <a:t>One of the largest employers in Tacoma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16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Tacoma Public Schools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210703"/>
              </p:ext>
            </p:extLst>
          </p:nvPr>
        </p:nvGraphicFramePr>
        <p:xfrm>
          <a:off x="2412423" y="1600200"/>
          <a:ext cx="3709554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" name="Acrobat Document" r:id="rId4" imgW="5829199" imgH="7543800" progId="AcroExch.Document.DC">
                  <p:embed/>
                </p:oleObj>
              </mc:Choice>
              <mc:Fallback>
                <p:oleObj name="Acrobat Document" r:id="rId4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2423" y="1600200"/>
                        <a:ext cx="3709554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73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/>
              <a:t>Agency Organization Chart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0F78D-628B-424D-A134-07601EA66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8458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92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A9A4-92C7-4054-8509-36C1D50F4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Capital Planning &amp; Construction Organization Chart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BDFCD5-6991-4ABE-8C7F-D7E381FD4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45" y="1600200"/>
            <a:ext cx="741910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Business Equity:  </a:t>
            </a:r>
            <a:br>
              <a:rPr lang="en-US" sz="4400" dirty="0"/>
            </a:br>
            <a:r>
              <a:rPr lang="en-US" sz="4400" dirty="0"/>
              <a:t>TPS Community Inclusion Plan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Tacoma Public Schools is committed to Community Inclusion, as partnerships are critical to student education and community health and sustainability.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Local share of construction 30% (Pierce County based)</a:t>
            </a:r>
            <a:endParaRPr lang="en-US" dirty="0">
              <a:solidFill>
                <a:srgbClr val="C00000"/>
              </a:solidFill>
            </a:endParaRPr>
          </a:p>
          <a:p>
            <a:pPr marL="777240" lvl="2" indent="0">
              <a:buNone/>
            </a:pPr>
            <a:endParaRPr lang="en-US" dirty="0"/>
          </a:p>
          <a:p>
            <a:pPr lvl="1"/>
            <a:r>
              <a:rPr lang="en-US" dirty="0"/>
              <a:t>Adopt Governor’s diverse business goals, including:</a:t>
            </a:r>
          </a:p>
          <a:p>
            <a:pPr lvl="2"/>
            <a:r>
              <a:rPr lang="en-US" dirty="0"/>
              <a:t>10% Minority-Owned Business Enterprises,</a:t>
            </a:r>
          </a:p>
          <a:p>
            <a:pPr lvl="2"/>
            <a:r>
              <a:rPr lang="en-US" dirty="0"/>
              <a:t>6% Woman-Owner Business Enterprises, and</a:t>
            </a:r>
          </a:p>
          <a:p>
            <a:pPr lvl="2"/>
            <a:r>
              <a:rPr lang="en-US" dirty="0"/>
              <a:t>5% Small Business Enterprises (SBE)</a:t>
            </a:r>
          </a:p>
        </p:txBody>
      </p:sp>
    </p:spTree>
    <p:extLst>
      <p:ext uri="{BB962C8B-B14F-4D97-AF65-F5344CB8AC3E}">
        <p14:creationId xmlns:p14="http://schemas.microsoft.com/office/powerpoint/2010/main" val="490335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TPS PowerPoint</Template>
  <TotalTime>11792</TotalTime>
  <Words>1414</Words>
  <Application>Microsoft Office PowerPoint</Application>
  <PresentationFormat>On-screen Show (4:3)</PresentationFormat>
  <Paragraphs>304</Paragraphs>
  <Slides>35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Wingdings</vt:lpstr>
      <vt:lpstr>Adjacency</vt:lpstr>
      <vt:lpstr>Acrobat Document</vt:lpstr>
      <vt:lpstr>Skyline Elementary School Replacement</vt:lpstr>
      <vt:lpstr>Agenda</vt:lpstr>
      <vt:lpstr>Presenting Team</vt:lpstr>
      <vt:lpstr>Additional Team Members</vt:lpstr>
      <vt:lpstr>Tacoma Public Schools</vt:lpstr>
      <vt:lpstr>Tacoma Public Schools</vt:lpstr>
      <vt:lpstr>Agency Organization Chart</vt:lpstr>
      <vt:lpstr>Capital Planning &amp; Construction Organization Chart</vt:lpstr>
      <vt:lpstr>Business Equity:   TPS Community Inclusion Plan</vt:lpstr>
      <vt:lpstr>Business Equity:   TPS Community Inclusion Plan</vt:lpstr>
      <vt:lpstr>BUSINESS EQUITY AND INCLUSION              TACOMA PUBLIC SCHOOLS COMMUNITY INCLUSION PLAN </vt:lpstr>
      <vt:lpstr>Capital Project History</vt:lpstr>
      <vt:lpstr>TPS 2013 Capital Bond Program </vt:lpstr>
      <vt:lpstr>TPS Public Body Experience: 2001 – 2021 </vt:lpstr>
      <vt:lpstr>TPS Project Delivery Experience &amp; Qualifications        </vt:lpstr>
      <vt:lpstr>TPS Project Delivery Experience &amp; Qualifications</vt:lpstr>
      <vt:lpstr>The Project</vt:lpstr>
      <vt:lpstr>Project Location</vt:lpstr>
      <vt:lpstr>Current Site Overview</vt:lpstr>
      <vt:lpstr>Project Description</vt:lpstr>
      <vt:lpstr>Site Constraints</vt:lpstr>
      <vt:lpstr>Project Budget</vt:lpstr>
      <vt:lpstr>Project  Schedule</vt:lpstr>
      <vt:lpstr>Project  Schedule</vt:lpstr>
      <vt:lpstr>Project Schedule</vt:lpstr>
      <vt:lpstr>Project Organizational Chart</vt:lpstr>
      <vt:lpstr>Why D/B Delivery Method</vt:lpstr>
      <vt:lpstr>D/B Delivery Advantages</vt:lpstr>
      <vt:lpstr> Statutory Compliance </vt:lpstr>
      <vt:lpstr>Public Benefit</vt:lpstr>
      <vt:lpstr>Public Body Qualifications</vt:lpstr>
      <vt:lpstr>Leadership Team</vt:lpstr>
      <vt:lpstr>Design Build Experience</vt:lpstr>
      <vt:lpstr>Summary</vt:lpstr>
      <vt:lpstr>  Thank You</vt:lpstr>
    </vt:vector>
  </TitlesOfParts>
  <Company>Parametrix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Stewart Middle School and McCarver Elementary School Modernizations</dc:title>
  <dc:creator>Howard Hillinger</dc:creator>
  <cp:lastModifiedBy>Margaret Anderson</cp:lastModifiedBy>
  <cp:revision>403</cp:revision>
  <cp:lastPrinted>2019-09-25T22:30:36Z</cp:lastPrinted>
  <dcterms:created xsi:type="dcterms:W3CDTF">2013-09-04T15:42:31Z</dcterms:created>
  <dcterms:modified xsi:type="dcterms:W3CDTF">2019-09-25T23:31:56Z</dcterms:modified>
</cp:coreProperties>
</file>