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04" r:id="rId4"/>
    <p:sldId id="319" r:id="rId5"/>
    <p:sldId id="320" r:id="rId6"/>
    <p:sldId id="324" r:id="rId7"/>
    <p:sldId id="326" r:id="rId8"/>
    <p:sldId id="327" r:id="rId9"/>
    <p:sldId id="317" r:id="rId10"/>
    <p:sldId id="318" r:id="rId11"/>
    <p:sldId id="321" r:id="rId12"/>
    <p:sldId id="323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pos="624" userDrawn="1">
          <p15:clr>
            <a:srgbClr val="A4A3A4"/>
          </p15:clr>
        </p15:guide>
        <p15:guide id="5" orient="horz" pos="1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5"/>
    <a:srgbClr val="4D4D4D"/>
    <a:srgbClr val="5F5F5F"/>
    <a:srgbClr val="FF600C"/>
    <a:srgbClr val="333333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3615" autoAdjust="0"/>
  </p:normalViewPr>
  <p:slideViewPr>
    <p:cSldViewPr>
      <p:cViewPr varScale="1">
        <p:scale>
          <a:sx n="101" d="100"/>
          <a:sy n="101" d="100"/>
        </p:scale>
        <p:origin x="2076" y="102"/>
      </p:cViewPr>
      <p:guideLst>
        <p:guide orient="horz" pos="2640"/>
        <p:guide pos="2880"/>
        <p:guide orient="horz" pos="384"/>
        <p:guide pos="624"/>
        <p:guide orient="horz"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1901" y="-90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2171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2171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>
              <a:defRPr sz="1200"/>
            </a:lvl1pPr>
          </a:lstStyle>
          <a:p>
            <a:pPr>
              <a:defRPr/>
            </a:pPr>
            <a:fld id="{0C02475D-3491-4065-93F8-94E55442645F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31"/>
            <a:ext cx="3170357" cy="482170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09" y="9119031"/>
            <a:ext cx="3170357" cy="482170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r">
              <a:defRPr sz="1200"/>
            </a:lvl1pPr>
          </a:lstStyle>
          <a:p>
            <a:pPr>
              <a:defRPr/>
            </a:pPr>
            <a:fld id="{DCA1D612-AA09-45E7-838C-56B1A093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7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4839" tIns="47420" rIns="94839" bIns="474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4839" tIns="47420" rIns="94839" bIns="474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65451-5371-4C70-A2D7-026E4869CB25}" type="datetimeFigureOut">
              <a:rPr lang="en-US"/>
              <a:pPr>
                <a:defRPr/>
              </a:pPr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9" tIns="47420" rIns="94839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502" y="4561950"/>
            <a:ext cx="5850198" cy="4320053"/>
          </a:xfrm>
          <a:prstGeom prst="rect">
            <a:avLst/>
          </a:prstGeom>
        </p:spPr>
        <p:txBody>
          <a:bodyPr vert="horz" lIns="94839" tIns="47420" rIns="94839" bIns="474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30"/>
            <a:ext cx="3170357" cy="480547"/>
          </a:xfrm>
          <a:prstGeom prst="rect">
            <a:avLst/>
          </a:prstGeom>
        </p:spPr>
        <p:txBody>
          <a:bodyPr vert="horz" lIns="94839" tIns="47420" rIns="94839" bIns="474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09" y="9119030"/>
            <a:ext cx="3170357" cy="480547"/>
          </a:xfrm>
          <a:prstGeom prst="rect">
            <a:avLst/>
          </a:prstGeom>
        </p:spPr>
        <p:txBody>
          <a:bodyPr vert="horz" wrap="square" lIns="94839" tIns="47420" rIns="94839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96715D-5C39-4AF8-84DA-FE841A11C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93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812619" y="4560328"/>
            <a:ext cx="5851832" cy="43200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3000" u="sng" dirty="0"/>
          </a:p>
        </p:txBody>
      </p:sp>
    </p:spTree>
    <p:extLst>
      <p:ext uri="{BB962C8B-B14F-4D97-AF65-F5344CB8AC3E}">
        <p14:creationId xmlns:p14="http://schemas.microsoft.com/office/powerpoint/2010/main" val="69965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dirty="0"/>
              <a:t>David</a:t>
            </a:r>
            <a:r>
              <a:rPr lang="en-US" baseline="0" dirty="0"/>
              <a:t> McBride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dirty="0"/>
              <a:t>David McBride</a:t>
            </a:r>
          </a:p>
        </p:txBody>
      </p:sp>
    </p:spTree>
    <p:extLst>
      <p:ext uri="{BB962C8B-B14F-4D97-AF65-F5344CB8AC3E}">
        <p14:creationId xmlns:p14="http://schemas.microsoft.com/office/powerpoint/2010/main" val="417809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</a:t>
            </a:r>
            <a:r>
              <a:rPr lang="en-US" baseline="0" dirty="0"/>
              <a:t> Chandler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1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Kasey Wyatt</a:t>
            </a:r>
          </a:p>
        </p:txBody>
      </p:sp>
    </p:spTree>
    <p:extLst>
      <p:ext uri="{BB962C8B-B14F-4D97-AF65-F5344CB8AC3E}">
        <p14:creationId xmlns:p14="http://schemas.microsoft.com/office/powerpoint/2010/main" val="41093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altLang="en-US" dirty="0"/>
              <a:t>Kasey Wyatt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altLang="en-US" dirty="0"/>
              <a:t>Kasey Wyatt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</a:t>
            </a:r>
            <a:r>
              <a:rPr lang="en-US" baseline="0" dirty="0"/>
              <a:t> McBride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1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dirty="0"/>
              <a:t>Stuart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dirty="0"/>
              <a:t>Stuart Young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2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7900">
              <a:defRPr/>
            </a:pPr>
            <a:r>
              <a:rPr lang="en-US" dirty="0"/>
              <a:t>David</a:t>
            </a:r>
            <a:r>
              <a:rPr lang="en-US" baseline="0" dirty="0"/>
              <a:t> McBride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0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2EAC-8FAC-436F-B6FD-03B487C2E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7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6A07-A010-4D8D-B83E-8BDFED4BD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FC50-E94D-47DB-9DD1-381F545DC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3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C938-B5E4-4859-8B9A-57FE1D6E4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4848-1D3E-47B4-98EA-41341F61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8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C270-9904-4C42-899B-5B75EA65E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8664-9F73-4983-923D-D299B5631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2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6546-E703-464D-A108-DA09CC99B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236E-61B0-48FE-96B8-987258AB7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D57F-88CE-41B9-92F1-E469FCCD5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80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F5B6B-9D81-4403-8469-486F8C1EC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A0E5-BFD0-4BB0-82E7-A34F53AC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6C21C8-AF06-4ED7-8057-E972A62A1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0720" y="82340"/>
            <a:ext cx="6305192" cy="1431828"/>
          </a:xfrm>
        </p:spPr>
        <p:txBody>
          <a:bodyPr/>
          <a:lstStyle/>
          <a:p>
            <a:pPr algn="l" eaLnBrk="1" hangingPunct="1"/>
            <a:endParaRPr lang="en-US" altLang="en-US" sz="4000" b="1" dirty="0" smtClean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endParaRPr lang="en-US" altLang="en-US" sz="3600" b="1" dirty="0" smtClean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/>
            <a:r>
              <a:rPr lang="en-US" altLang="en-US" sz="3600" b="1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</a:t>
            </a:r>
            <a:r>
              <a:rPr lang="en-US" altLang="en-US" sz="3600" b="1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br>
              <a:rPr lang="en-US" altLang="en-US" sz="3600" b="1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b="1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Approval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286000"/>
            <a:ext cx="7522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sz="4400" kern="0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r>
              <a:rPr lang="en-US" altLang="en-US" sz="4400" kern="0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Capital </a:t>
            </a:r>
            <a:r>
              <a:rPr lang="en-US" altLang="en-US" sz="4400" kern="0" dirty="0">
                <a:solidFill>
                  <a:srgbClr val="4D4D4D"/>
                </a:solidFill>
                <a:latin typeface="Arial Black" panose="020B0A04020102020204" pitchFamily="34" charset="0"/>
              </a:rPr>
              <a:t>Improvements to Shadow Lake Elementary School </a:t>
            </a:r>
            <a:endParaRPr lang="en-US" altLang="en-US" sz="6000" kern="0" dirty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r>
              <a:rPr lang="en-US" altLang="en-US" sz="2000" i="1" kern="0" dirty="0">
                <a:solidFill>
                  <a:srgbClr val="333333"/>
                </a:solidFill>
              </a:rPr>
              <a:t/>
            </a:r>
            <a:br>
              <a:rPr lang="en-US" altLang="en-US" sz="2000" i="1" kern="0" dirty="0">
                <a:solidFill>
                  <a:srgbClr val="333333"/>
                </a:solidFill>
              </a:rPr>
            </a:br>
            <a:r>
              <a:rPr lang="en-US" altLang="en-US" sz="2400" i="1" kern="0" dirty="0">
                <a:solidFill>
                  <a:srgbClr val="0054A5"/>
                </a:solidFill>
              </a:rPr>
              <a:t>Thursday, January 25,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922E38-676E-4D1E-B68F-6A87BE9F86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Cost for Professional Services (</a:t>
            </a:r>
            <a:r>
              <a:rPr lang="en-US" altLang="en-US" sz="1800" dirty="0" smtClean="0"/>
              <a:t>A/E, </a:t>
            </a:r>
            <a:r>
              <a:rPr lang="en-US" altLang="en-US" sz="1800" dirty="0"/>
              <a:t>Legal, </a:t>
            </a:r>
            <a:r>
              <a:rPr lang="en-US" altLang="en-US" sz="1800" dirty="0" smtClean="0"/>
              <a:t>PM)   </a:t>
            </a:r>
            <a:r>
              <a:rPr lang="en-US" altLang="en-US" sz="1800" dirty="0"/>
              <a:t>		$     </a:t>
            </a:r>
            <a:r>
              <a:rPr lang="en-US" altLang="en-US" sz="1800" dirty="0" smtClean="0"/>
              <a:t>475,735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Estimated project construction costs (including contingency)	$  2,635,298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/>
              <a:t>Equipment and furnishing costs				$       </a:t>
            </a:r>
            <a:r>
              <a:rPr lang="en-US" altLang="en-US" sz="1800" dirty="0" smtClean="0"/>
              <a:t>35,000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Contingencies </a:t>
            </a:r>
            <a:r>
              <a:rPr lang="en-US" altLang="en-US" sz="1800" dirty="0"/>
              <a:t>(Design &amp; </a:t>
            </a:r>
            <a:r>
              <a:rPr lang="en-US" altLang="en-US" sz="1800" dirty="0" smtClean="0"/>
              <a:t>Owner – 15% construction budget)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$     </a:t>
            </a:r>
            <a:r>
              <a:rPr lang="en-US" altLang="en-US" sz="1800" dirty="0"/>
              <a:t>395,294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Other project costs (permits, moving, </a:t>
            </a:r>
            <a:r>
              <a:rPr lang="en-US" altLang="en-US" sz="1800" dirty="0" smtClean="0"/>
              <a:t>testing, etc.)</a:t>
            </a:r>
            <a:r>
              <a:rPr lang="en-US" altLang="en-US" sz="1800" dirty="0"/>
              <a:t>		$     131,764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u="sng" dirty="0"/>
              <a:t>Sales Tax						$     226,635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approved budget					$  3,899,726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marL="0" indent="0" algn="ctr"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76654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Budget</a:t>
            </a:r>
            <a:endParaRPr lang="en-US" altLang="en-US" sz="40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94" y="1371600"/>
            <a:ext cx="8229600" cy="49530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b="1" u="sng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 Criteria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Complex Phasing and Coordination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Occupied Facility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dirty="0">
                <a:latin typeface="Arial Narrow" panose="020B0606020202030204" pitchFamily="34" charset="0"/>
              </a:rPr>
              <a:t>Involvement of GC/CM is Critical</a:t>
            </a:r>
            <a:endParaRPr lang="en-US" sz="3600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5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Project is Suited for GC/CM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0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763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6600" b="1" dirty="0"/>
          </a:p>
          <a:p>
            <a:pPr marL="0" indent="0" algn="ctr">
              <a:buFontTx/>
              <a:buNone/>
            </a:pPr>
            <a:r>
              <a:rPr lang="en-US" altLang="en-US" sz="6600" b="1" i="1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7963" y="1427625"/>
            <a:ext cx="8180237" cy="4973175"/>
          </a:xfrm>
        </p:spPr>
        <p:txBody>
          <a:bodyPr/>
          <a:lstStyle/>
          <a:p>
            <a:pPr marL="990600" lvl="1" indent="-533400" eaLnBrk="1" hangingPunct="1">
              <a:buFontTx/>
              <a:buAutoNum type="arabicPeriod"/>
            </a:pPr>
            <a:endParaRPr lang="en-US" altLang="en-US" sz="3000" dirty="0" smtClean="0">
              <a:solidFill>
                <a:srgbClr val="333333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endParaRPr lang="en-US" altLang="en-US" sz="3000" dirty="0">
              <a:solidFill>
                <a:srgbClr val="333333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 smtClean="0">
                <a:solidFill>
                  <a:srgbClr val="333333"/>
                </a:solidFill>
              </a:rPr>
              <a:t>Introductions</a:t>
            </a:r>
            <a:endParaRPr lang="en-US" altLang="en-US" sz="3000" dirty="0">
              <a:solidFill>
                <a:srgbClr val="333333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 smtClean="0">
                <a:solidFill>
                  <a:srgbClr val="333333"/>
                </a:solidFill>
              </a:rPr>
              <a:t>Scope</a:t>
            </a:r>
            <a:endParaRPr lang="en-US" altLang="en-US" sz="3000" dirty="0">
              <a:solidFill>
                <a:srgbClr val="333333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Schedule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Budget &amp; </a:t>
            </a:r>
            <a:r>
              <a:rPr lang="en-US" altLang="en-US" sz="3000" dirty="0" smtClean="0">
                <a:solidFill>
                  <a:srgbClr val="333333"/>
                </a:solidFill>
              </a:rPr>
              <a:t>Funding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Why this Project is Suited for GC/CM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 smtClean="0">
                <a:solidFill>
                  <a:srgbClr val="333333"/>
                </a:solidFill>
              </a:rPr>
              <a:t>Questions</a:t>
            </a:r>
            <a:endParaRPr lang="en-US" altLang="en-US" sz="3000" dirty="0">
              <a:solidFill>
                <a:srgbClr val="333333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154FDA20-016A-40F4-B28A-99FC63F0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924"/>
            <a:ext cx="7027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Agenda</a:t>
            </a:r>
            <a:endParaRPr lang="en-US" altLang="en-US" sz="37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20E3554B-9B2B-49B8-A981-79B16894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40368"/>
            <a:ext cx="70104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Project </a:t>
            </a:r>
            <a:r>
              <a:rPr lang="en-US" altLang="en-US" sz="37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952" y="1066800"/>
            <a:ext cx="5107448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40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  <a:extLst/>
        </p:spPr>
        <p:txBody>
          <a:bodyPr/>
          <a:lstStyle/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 smtClean="0"/>
              <a:t>Kasey </a:t>
            </a:r>
            <a:r>
              <a:rPr lang="en-US" sz="2400" b="1" dirty="0"/>
              <a:t>Wyatt, </a:t>
            </a:r>
            <a:r>
              <a:rPr lang="en-US" sz="2400" b="1" dirty="0" smtClean="0"/>
              <a:t>Principal-In-Charge</a:t>
            </a:r>
            <a:endParaRPr lang="en-US" sz="2400" b="1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23 year </a:t>
            </a:r>
            <a:r>
              <a:rPr lang="en-US" sz="1800" dirty="0" smtClean="0"/>
              <a:t>Industry </a:t>
            </a:r>
            <a:r>
              <a:rPr lang="en-US" sz="1800" dirty="0"/>
              <a:t>V</a:t>
            </a:r>
            <a:r>
              <a:rPr lang="en-US" sz="1800" dirty="0" smtClean="0"/>
              <a:t>eteran </a:t>
            </a:r>
            <a:endParaRPr lang="en-US" sz="1800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</a:t>
            </a:r>
            <a:r>
              <a:rPr lang="en-US" sz="1800" dirty="0" smtClean="0"/>
              <a:t>Experience</a:t>
            </a:r>
            <a:endParaRPr lang="en-US" sz="1800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Over $1 </a:t>
            </a:r>
            <a:r>
              <a:rPr lang="en-US" sz="1800" dirty="0" smtClean="0"/>
              <a:t>Billion </a:t>
            </a:r>
            <a:r>
              <a:rPr lang="en-US" sz="1800" dirty="0"/>
              <a:t>in K12 </a:t>
            </a:r>
            <a:r>
              <a:rPr lang="en-US" sz="1800" dirty="0" smtClean="0"/>
              <a:t>Project Experience</a:t>
            </a:r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Lori Cloud, Assistant Superintendent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Over 15 years as Director of Finance and Operations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Oversight on all 2013 Bond projects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Alternative Delivery </a:t>
            </a:r>
            <a:r>
              <a:rPr lang="en-US" sz="1800" dirty="0" smtClean="0"/>
              <a:t>Experience</a:t>
            </a:r>
            <a:endParaRPr lang="en-US" sz="1000" dirty="0"/>
          </a:p>
          <a:p>
            <a:pPr marL="914400" lvl="1" indent="0" eaLnBrk="1" hangingPunct="1">
              <a:lnSpc>
                <a:spcPct val="114000"/>
              </a:lnSpc>
              <a:buNone/>
              <a:tabLst>
                <a:tab pos="3543300" algn="l"/>
              </a:tabLst>
              <a:defRPr/>
            </a:pPr>
            <a:r>
              <a:rPr lang="en-US" sz="2400" b="1" dirty="0"/>
              <a:t>David McBride,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12 Years </a:t>
            </a:r>
            <a:r>
              <a:rPr lang="en-US" sz="1800" dirty="0" smtClean="0"/>
              <a:t>Project </a:t>
            </a:r>
            <a:r>
              <a:rPr lang="en-US" sz="1800" dirty="0"/>
              <a:t>M</a:t>
            </a:r>
            <a:r>
              <a:rPr lang="en-US" sz="1800" dirty="0" smtClean="0"/>
              <a:t>anagement </a:t>
            </a:r>
            <a:r>
              <a:rPr lang="en-US" sz="1800" dirty="0"/>
              <a:t>E</a:t>
            </a:r>
            <a:r>
              <a:rPr lang="en-US" sz="1800" dirty="0" smtClean="0"/>
              <a:t>xperience</a:t>
            </a:r>
            <a:endParaRPr lang="en-US" sz="1800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</a:t>
            </a:r>
            <a:r>
              <a:rPr lang="en-US" sz="1800" dirty="0" smtClean="0"/>
              <a:t>Experience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141915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altLang="en-US" sz="37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0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</p:spPr>
        <p:txBody>
          <a:bodyPr/>
          <a:lstStyle/>
          <a:p>
            <a:pPr marL="914400" lvl="1" indent="0" eaLnBrk="1" hangingPunct="1">
              <a:lnSpc>
                <a:spcPct val="114000"/>
              </a:lnSpc>
              <a:buNone/>
              <a:tabLst>
                <a:tab pos="3543300" algn="l"/>
              </a:tabLst>
              <a:defRPr/>
            </a:pPr>
            <a:r>
              <a:rPr lang="en-US" sz="2400" b="1" dirty="0" smtClean="0"/>
              <a:t>Cindy </a:t>
            </a:r>
            <a:r>
              <a:rPr lang="en-US" sz="2400" b="1" dirty="0"/>
              <a:t>Darcy, </a:t>
            </a:r>
            <a:r>
              <a:rPr lang="en-US" sz="2400" b="1" dirty="0" smtClean="0"/>
              <a:t>Construction Manager</a:t>
            </a:r>
            <a:endParaRPr lang="en-US" sz="2400" b="1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 smtClean="0"/>
              <a:t>4 Years Construction Management Experience</a:t>
            </a:r>
            <a:endParaRPr lang="en-US" sz="1800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</a:t>
            </a:r>
            <a:r>
              <a:rPr lang="en-US" sz="1800" dirty="0" smtClean="0"/>
              <a:t>Experience</a:t>
            </a:r>
            <a:endParaRPr lang="en-US" sz="1800" dirty="0"/>
          </a:p>
          <a:p>
            <a:pPr marL="914400" lvl="2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endParaRPr lang="en-US" sz="1000" dirty="0"/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Heather Hocklander, Architect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 smtClean="0"/>
              <a:t>17 Year </a:t>
            </a:r>
            <a:r>
              <a:rPr lang="en-US" sz="1800" dirty="0"/>
              <a:t>I</a:t>
            </a:r>
            <a:r>
              <a:rPr lang="en-US" sz="1800" dirty="0" smtClean="0"/>
              <a:t>ndustry </a:t>
            </a:r>
            <a:r>
              <a:rPr lang="en-US" sz="1800" dirty="0"/>
              <a:t>V</a:t>
            </a:r>
            <a:r>
              <a:rPr lang="en-US" sz="1800" dirty="0" smtClean="0"/>
              <a:t>eteran </a:t>
            </a:r>
            <a:endParaRPr lang="en-US" sz="1800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K12 </a:t>
            </a:r>
            <a:r>
              <a:rPr lang="en-US" sz="1800" dirty="0" smtClean="0"/>
              <a:t>Design </a:t>
            </a:r>
            <a:r>
              <a:rPr lang="en-US" sz="1800" dirty="0"/>
              <a:t>E</a:t>
            </a:r>
            <a:r>
              <a:rPr lang="en-US" sz="1800" dirty="0" smtClean="0"/>
              <a:t>xpertise</a:t>
            </a:r>
            <a:endParaRPr lang="en-US" sz="1800" dirty="0"/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</a:t>
            </a:r>
            <a:r>
              <a:rPr lang="en-US" sz="1800" dirty="0" smtClean="0"/>
              <a:t>Experience</a:t>
            </a:r>
            <a:endParaRPr lang="en-US" sz="1800" dirty="0"/>
          </a:p>
          <a:p>
            <a:pPr marL="914400" lvl="2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endParaRPr lang="en-US" sz="1000" dirty="0"/>
          </a:p>
          <a:p>
            <a:pPr marL="0" indent="0" eaLnBrk="1" hangingPunct="1">
              <a:lnSpc>
                <a:spcPct val="90000"/>
              </a:lnSpc>
              <a:buNone/>
              <a:tabLst>
                <a:tab pos="3543300" algn="l"/>
              </a:tabLst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149478"/>
            <a:ext cx="77130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altLang="en-US" sz="37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endParaRPr lang="en-US" altLang="en-US" sz="37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0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744"/>
            <a:ext cx="7772400" cy="4525963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Remodel Admin, Library and </a:t>
            </a:r>
            <a:r>
              <a:rPr lang="en-US" altLang="en-US" sz="2400">
                <a:latin typeface="Arial Narrow" panose="020B0606020202030204" pitchFamily="34" charset="0"/>
              </a:rPr>
              <a:t>Kindergarten </a:t>
            </a:r>
            <a:r>
              <a:rPr lang="en-US" altLang="en-US" sz="2400" smtClean="0">
                <a:latin typeface="Arial Narrow" panose="020B0606020202030204" pitchFamily="34" charset="0"/>
              </a:rPr>
              <a:t>Area,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Security</a:t>
            </a:r>
            <a:r>
              <a:rPr lang="en-US" altLang="en-US" sz="2400" dirty="0">
                <a:latin typeface="Arial Narrow" panose="020B0606020202030204" pitchFamily="34" charset="0"/>
              </a:rPr>
              <a:t>, Access Control and Fire Alarm Upgrades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latin typeface="Arial Narrow" panose="020B0606020202030204" pitchFamily="34" charset="0"/>
              </a:rPr>
              <a:t>Finishes Upgrades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 Narrow" panose="020B0606020202030204" pitchFamily="34" charset="0"/>
              </a:rPr>
              <a:t>Exterior and Site 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Improvements</a:t>
            </a:r>
            <a:endParaRPr lang="en-US" altLang="en-US" sz="2400" dirty="0"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Scope    </a:t>
            </a:r>
            <a:endParaRPr lang="en-US" altLang="en-US" sz="40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2"/>
            <a:ext cx="99373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Plan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8F05DE14-9163-4E24-A28D-36E69FA07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838201"/>
            <a:ext cx="8944496" cy="5867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2"/>
            <a:ext cx="99373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40368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 Plan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90F4C6B6-2716-4F11-9F35-A0E62C3D0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838201"/>
            <a:ext cx="8929168" cy="5867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0"/>
            <a:ext cx="99373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18160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Scope Development</a:t>
            </a:r>
            <a:r>
              <a:rPr lang="en-US" altLang="en-US" sz="2000" dirty="0">
                <a:solidFill>
                  <a:srgbClr val="0054A5"/>
                </a:solidFill>
              </a:rPr>
              <a:t>	</a:t>
            </a: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September 2017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Architect/Engineers	October 2017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GC/CM Process</a:t>
            </a:r>
            <a:r>
              <a:rPr lang="en-US" altLang="en-US" sz="2000" dirty="0">
                <a:solidFill>
                  <a:srgbClr val="0054A5"/>
                </a:solidFill>
              </a:rPr>
              <a:t>			</a:t>
            </a: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- March 2018</a:t>
            </a:r>
          </a:p>
          <a:p>
            <a:pPr lvl="1">
              <a:defRPr/>
            </a:pPr>
            <a:r>
              <a:rPr lang="en-US" altLang="en-US" sz="1600" dirty="0"/>
              <a:t>PRC GC/CM Consideration		January 25, 2018</a:t>
            </a:r>
          </a:p>
          <a:p>
            <a:pPr lvl="1">
              <a:defRPr/>
            </a:pPr>
            <a:r>
              <a:rPr lang="en-US" altLang="en-US" sz="1600" dirty="0"/>
              <a:t>1</a:t>
            </a:r>
            <a:r>
              <a:rPr lang="en-US" altLang="en-US" sz="1600" baseline="30000" dirty="0"/>
              <a:t>st</a:t>
            </a:r>
            <a:r>
              <a:rPr lang="en-US" altLang="en-US" sz="1600" dirty="0"/>
              <a:t> Advertisement for GC/CM RFQ	January 30, 2018</a:t>
            </a:r>
          </a:p>
          <a:p>
            <a:pPr lvl="1">
              <a:defRPr/>
            </a:pPr>
            <a:r>
              <a:rPr lang="en-US" altLang="en-US" sz="1600" dirty="0"/>
              <a:t>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Advertisement for GC/CM RFQ	February 6, 2018</a:t>
            </a:r>
          </a:p>
          <a:p>
            <a:pPr lvl="1">
              <a:defRPr/>
            </a:pPr>
            <a:r>
              <a:rPr lang="en-US" altLang="en-US" sz="1600" dirty="0"/>
              <a:t>GC/CM Presubmittal Meeting		February 9, 2018</a:t>
            </a:r>
          </a:p>
          <a:p>
            <a:pPr lvl="1">
              <a:defRPr/>
            </a:pPr>
            <a:r>
              <a:rPr lang="en-US" altLang="en-US" sz="1600" dirty="0"/>
              <a:t>Statement of Qualifications Due		February 20, 2018</a:t>
            </a:r>
          </a:p>
          <a:p>
            <a:pPr lvl="1">
              <a:defRPr/>
            </a:pPr>
            <a:r>
              <a:rPr lang="en-US" altLang="en-US" sz="1600" dirty="0"/>
              <a:t>Short-list Most Qualified GC/CM’s	February 27, 2018</a:t>
            </a:r>
          </a:p>
          <a:p>
            <a:pPr lvl="1">
              <a:defRPr/>
            </a:pPr>
            <a:r>
              <a:rPr lang="en-US" altLang="en-US" sz="1600" dirty="0"/>
              <a:t>Interview GC/CM’s			March 2, 2018</a:t>
            </a:r>
          </a:p>
          <a:p>
            <a:pPr lvl="1">
              <a:defRPr/>
            </a:pPr>
            <a:r>
              <a:rPr lang="en-US" altLang="en-US" sz="1600" dirty="0"/>
              <a:t>Open GC/CM Fee Proposals		March 6, </a:t>
            </a:r>
            <a:r>
              <a:rPr lang="en-US" altLang="en-US" sz="1600" dirty="0" smtClean="0"/>
              <a:t>2018</a:t>
            </a:r>
          </a:p>
          <a:p>
            <a:pPr lvl="1">
              <a:defRPr/>
            </a:pPr>
            <a:r>
              <a:rPr lang="en-US" altLang="en-US" sz="1600" dirty="0" smtClean="0"/>
              <a:t>School Board Award of GC/CM		March 27, 2018</a:t>
            </a:r>
            <a:endParaRPr lang="en-US" altLang="en-US" sz="1600" dirty="0"/>
          </a:p>
          <a:p>
            <a:pPr>
              <a:defRPr/>
            </a:pP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Preconstruction Start			</a:t>
            </a:r>
            <a:r>
              <a:rPr lang="en-US" altLang="en-US" sz="200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2018</a:t>
            </a:r>
            <a:endParaRPr lang="en-US" altLang="en-US" sz="200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	Start			July 2018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Completion		</a:t>
            </a:r>
            <a:r>
              <a:rPr lang="en-US" altLang="en-US" sz="200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2019</a:t>
            </a:r>
            <a:endParaRPr lang="en-US" altLang="en-US" sz="200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sz="200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152400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 smtClean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Schedule</a:t>
            </a:r>
            <a:endParaRPr lang="en-US" altLang="en-US" sz="40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447"/>
            <a:ext cx="99373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199</Words>
  <Application>Microsoft Office PowerPoint</Application>
  <PresentationFormat>On-screen Show (4:3)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Olympic Associates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Chandler</dc:creator>
  <cp:lastModifiedBy>Wyatt, Kasey</cp:lastModifiedBy>
  <cp:revision>299</cp:revision>
  <cp:lastPrinted>2018-01-16T19:11:44Z</cp:lastPrinted>
  <dcterms:created xsi:type="dcterms:W3CDTF">2007-08-13T18:14:17Z</dcterms:created>
  <dcterms:modified xsi:type="dcterms:W3CDTF">2018-01-24T15:36:18Z</dcterms:modified>
</cp:coreProperties>
</file>