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91" r:id="rId4"/>
    <p:sldId id="287" r:id="rId5"/>
    <p:sldId id="316" r:id="rId6"/>
    <p:sldId id="329" r:id="rId7"/>
    <p:sldId id="330" r:id="rId8"/>
    <p:sldId id="332" r:id="rId9"/>
    <p:sldId id="363" r:id="rId10"/>
    <p:sldId id="353" r:id="rId11"/>
    <p:sldId id="368" r:id="rId12"/>
    <p:sldId id="373" r:id="rId13"/>
    <p:sldId id="370" r:id="rId14"/>
    <p:sldId id="315" r:id="rId15"/>
    <p:sldId id="372" r:id="rId16"/>
    <p:sldId id="313" r:id="rId17"/>
    <p:sldId id="277" r:id="rId18"/>
    <p:sldId id="349" r:id="rId19"/>
    <p:sldId id="305" r:id="rId20"/>
    <p:sldId id="347" r:id="rId21"/>
    <p:sldId id="265" r:id="rId22"/>
    <p:sldId id="279" r:id="rId23"/>
    <p:sldId id="266" r:id="rId24"/>
    <p:sldId id="311" r:id="rId25"/>
    <p:sldId id="371" r:id="rId26"/>
    <p:sldId id="360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Anderson" initials="MA" lastIdx="2" clrIdx="0">
    <p:extLst>
      <p:ext uri="{19B8F6BF-5375-455C-9EA6-DF929625EA0E}">
        <p15:presenceInfo xmlns:p15="http://schemas.microsoft.com/office/powerpoint/2012/main" userId="S-1-5-21-1110004096-1093950551-5522801-51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E"/>
    <a:srgbClr val="7E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6380" autoAdjust="0"/>
  </p:normalViewPr>
  <p:slideViewPr>
    <p:cSldViewPr>
      <p:cViewPr varScale="1">
        <p:scale>
          <a:sx n="86" d="100"/>
          <a:sy n="86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3" tIns="46317" rIns="92633" bIns="46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8"/>
            <a:ext cx="5607050" cy="4183063"/>
          </a:xfrm>
          <a:prstGeom prst="rect">
            <a:avLst/>
          </a:prstGeom>
        </p:spPr>
        <p:txBody>
          <a:bodyPr vert="horz" lIns="92633" tIns="46317" rIns="92633" bIns="46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5"/>
            <a:ext cx="3038475" cy="465138"/>
          </a:xfrm>
          <a:prstGeom prst="rect">
            <a:avLst/>
          </a:prstGeom>
        </p:spPr>
        <p:txBody>
          <a:bodyPr vert="horz" lIns="92633" tIns="46317" rIns="92633" bIns="46317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7/20/2018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49" y="2819400"/>
            <a:ext cx="7543800" cy="1367578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Columbia River High School Addition and Modernization Project</a:t>
            </a:r>
            <a:br>
              <a:rPr lang="en-US" sz="3600" b="1" dirty="0"/>
            </a:b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8" y="4468282"/>
            <a:ext cx="4762500" cy="9336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to use the GC/CM Delivery Method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July 26, 2018 Presentation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6750" y="5943600"/>
            <a:ext cx="7543799" cy="642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EA6D9"/>
                </a:solidFill>
              </a:rPr>
              <a:t>“</a:t>
            </a:r>
            <a:r>
              <a:rPr lang="en-US" sz="1600" dirty="0">
                <a:solidFill>
                  <a:srgbClr val="7EA6D9"/>
                </a:solidFill>
              </a:rPr>
              <a:t>In partnership with home and community, Vancouver Public Schools provides an innovative learning environment that engages and empowers each student to develop the knowledge and essential skills to become a competent, responsible and compassionate citizen. </a:t>
            </a:r>
            <a:r>
              <a:rPr lang="en-US" sz="1600" b="1" dirty="0">
                <a:solidFill>
                  <a:srgbClr val="7EA6D9"/>
                </a:solidFill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"/>
            <a:ext cx="1562099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7620000" cy="167640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Columbia River High School Additions &amp; Modernization</a:t>
            </a:r>
            <a:br>
              <a:rPr lang="en-US" sz="44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828800"/>
            <a:ext cx="4191000" cy="4419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/>
          </a:p>
          <a:p>
            <a:r>
              <a:rPr lang="en-US" sz="2000" dirty="0"/>
              <a:t>Occupied Campus</a:t>
            </a:r>
          </a:p>
          <a:p>
            <a:r>
              <a:rPr lang="en-US" sz="2000" dirty="0"/>
              <a:t>Demolition and replacement of the existing 500 Bldg. classroom wing</a:t>
            </a:r>
          </a:p>
          <a:p>
            <a:r>
              <a:rPr lang="en-US" sz="2000" dirty="0"/>
              <a:t>New area will be approx. 19,600 sf</a:t>
            </a:r>
          </a:p>
          <a:p>
            <a:r>
              <a:rPr lang="en-US" sz="2000" dirty="0"/>
              <a:t>Increases student capacity by approximately 200 students</a:t>
            </a:r>
          </a:p>
          <a:p>
            <a:r>
              <a:rPr lang="en-US" sz="2000" dirty="0"/>
              <a:t>Modernization of approximately           6,400 sf of existing building area.</a:t>
            </a:r>
          </a:p>
          <a:p>
            <a:r>
              <a:rPr lang="en-US" sz="2000" dirty="0"/>
              <a:t>Anticipated MACC: $13.5 M</a:t>
            </a:r>
          </a:p>
          <a:p>
            <a:r>
              <a:rPr lang="en-US" sz="2000" dirty="0"/>
              <a:t>Occupancy: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Fall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1AA5F-C75E-48ED-908A-53AF6D7E7F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3581400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4A16E-7994-4637-8DFB-4AE0D9ACB5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2286000"/>
            <a:ext cx="3581400" cy="396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4D7B04-6A43-4F64-9277-A75DFA762043}"/>
              </a:ext>
            </a:extLst>
          </p:cNvPr>
          <p:cNvSpPr/>
          <p:nvPr/>
        </p:nvSpPr>
        <p:spPr>
          <a:xfrm>
            <a:off x="5029200" y="51816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BE16DB-127C-43F0-BB70-D4D2AA6737EC}"/>
              </a:ext>
            </a:extLst>
          </p:cNvPr>
          <p:cNvCxnSpPr>
            <a:cxnSpLocks/>
          </p:cNvCxnSpPr>
          <p:nvPr/>
        </p:nvCxnSpPr>
        <p:spPr>
          <a:xfrm flipH="1" flipV="1">
            <a:off x="5304694" y="5486404"/>
            <a:ext cx="410306" cy="298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EDBDD7-2F0F-497C-8CC2-87AB0D42A902}"/>
              </a:ext>
            </a:extLst>
          </p:cNvPr>
          <p:cNvSpPr txBox="1"/>
          <p:nvPr/>
        </p:nvSpPr>
        <p:spPr>
          <a:xfrm>
            <a:off x="5685692" y="5717236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500 Building</a:t>
            </a:r>
          </a:p>
        </p:txBody>
      </p:sp>
    </p:spTree>
    <p:extLst>
      <p:ext uri="{BB962C8B-B14F-4D97-AF65-F5344CB8AC3E}">
        <p14:creationId xmlns:p14="http://schemas.microsoft.com/office/powerpoint/2010/main" val="1120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3E3C3AA-4B4C-4375-B9A0-5C5AD88C5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61760" cy="1066800"/>
          </a:xfrm>
        </p:spPr>
        <p:txBody>
          <a:bodyPr/>
          <a:lstStyle/>
          <a:p>
            <a:pPr algn="ctr"/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en-US" dirty="0"/>
              <a:t> </a:t>
            </a:r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8F6FD-6174-4EA1-8C45-24CBE992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3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D214-89EF-4272-9A05-1843527C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Columbia High School Project Budget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9A9CDFF-B45B-4C51-A6A0-E67EE6570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508129"/>
              </p:ext>
            </p:extLst>
          </p:nvPr>
        </p:nvGraphicFramePr>
        <p:xfrm>
          <a:off x="635000" y="1828800"/>
          <a:ext cx="7264400" cy="4267204"/>
        </p:xfrm>
        <a:graphic>
          <a:graphicData uri="http://schemas.openxmlformats.org/drawingml/2006/table">
            <a:tbl>
              <a:tblPr/>
              <a:tblGrid>
                <a:gridCol w="6108700">
                  <a:extLst>
                    <a:ext uri="{9D8B030D-6E8A-4147-A177-3AD203B41FA5}">
                      <a16:colId xmlns:a16="http://schemas.microsoft.com/office/drawing/2014/main" val="312096064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4138247960"/>
                    </a:ext>
                  </a:extLst>
                </a:gridCol>
              </a:tblGrid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Category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04625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Project MACC (includes GC/CM Risk Contingency @ 3%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$11,880,000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514996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GC/CM Fee, SGC’s, Pre-Con Services and NSS Allowance (12%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$1,620,000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90301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Subtotal (Owner's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$13,500,000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274741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Owner’s Construction Contingency (5%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$675,000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440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Furnishings, Fixtures, Equipment, Data/Tech Allowance (10%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$1,350,000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58009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Professional Services Allowance (Architects/Engineers) (11%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$1,485,000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86660"/>
                  </a:ext>
                </a:extLst>
              </a:tr>
              <a:tr h="4893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Owner’s Consultants (PreCon, Survey, Geo-Tech, Hazmat, Insp., etc.)   (3%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$405,000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054782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Contract Administration Costs (Procurement, PM/CM, etc.) (3%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$405,000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53353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Other Project Related Costs (Permits Fees, etc.)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$1,246,000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33541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Sales Tax (8.4% of MACC)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$1,134,000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8659"/>
                  </a:ext>
                </a:extLst>
              </a:tr>
              <a:tr h="3434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$20,200,000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11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5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3E3C3AA-4B4C-4375-B9A0-5C5AD88C5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61760" cy="1066800"/>
          </a:xfrm>
        </p:spPr>
        <p:txBody>
          <a:bodyPr/>
          <a:lstStyle/>
          <a:p>
            <a:pPr algn="ctr"/>
            <a:r>
              <a:rPr lang="en-US" sz="44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Schedule</a:t>
            </a:r>
            <a:endParaRPr lang="en-US" sz="4400" spc="-1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8F6FD-6174-4EA1-8C45-24CBE992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Columbia High School GC/CM Procurement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79071"/>
              </p:ext>
            </p:extLst>
          </p:nvPr>
        </p:nvGraphicFramePr>
        <p:xfrm>
          <a:off x="457200" y="1752600"/>
          <a:ext cx="7366699" cy="486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0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Schedule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PRC Presentation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July 26,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First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July 31,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 Publication of RFP for GC/CM Services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August 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Information Meeting (Date subject to change)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August 17,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RFP Submittal Deadline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August 31,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&amp; Score Submittals Received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Sept. 4 – Sept. 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5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Most Highly Qualified Submitters &amp; Invite to Interview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Sept. 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Interviews with Short-listed Firms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Sept. 17,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Finalists &amp; Invite to Submit RFFP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Sept. 18,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RFFP Submittal Deadline &amp; Opening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Oct. 2,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Notify Submitters of Scoring and Most Qualified GC/CM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Oct. 5,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Pre-Con Work Plan &amp; Fees Due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Oct. 22,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Board Approval of GC/CM Selection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Oct. 23,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Agreement with Pre-Con Services Executed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Oct. 26, 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2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Columbia River High School    Design/Construction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FA54AC-5429-4DCD-B586-8139A71FF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338845"/>
              </p:ext>
            </p:extLst>
          </p:nvPr>
        </p:nvGraphicFramePr>
        <p:xfrm>
          <a:off x="990600" y="1905001"/>
          <a:ext cx="6553199" cy="4571994"/>
        </p:xfrm>
        <a:graphic>
          <a:graphicData uri="http://schemas.openxmlformats.org/drawingml/2006/table">
            <a:tbl>
              <a:tblPr/>
              <a:tblGrid>
                <a:gridCol w="3748773">
                  <a:extLst>
                    <a:ext uri="{9D8B030D-6E8A-4147-A177-3AD203B41FA5}">
                      <a16:colId xmlns:a16="http://schemas.microsoft.com/office/drawing/2014/main" val="3164317463"/>
                    </a:ext>
                  </a:extLst>
                </a:gridCol>
                <a:gridCol w="1402213">
                  <a:extLst>
                    <a:ext uri="{9D8B030D-6E8A-4147-A177-3AD203B41FA5}">
                      <a16:colId xmlns:a16="http://schemas.microsoft.com/office/drawing/2014/main" val="106950384"/>
                    </a:ext>
                  </a:extLst>
                </a:gridCol>
                <a:gridCol w="1402213">
                  <a:extLst>
                    <a:ext uri="{9D8B030D-6E8A-4147-A177-3AD203B41FA5}">
                      <a16:colId xmlns:a16="http://schemas.microsoft.com/office/drawing/2014/main" val="3766419219"/>
                    </a:ext>
                  </a:extLst>
                </a:gridCol>
              </a:tblGrid>
              <a:tr h="3189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 Schedule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147220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Programming (Ed Specs)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May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29394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Schematic Design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August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October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20898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Design Development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November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January 2018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6763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Construction Documents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February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June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945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Site Development and Land-use Review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March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April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70868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Building Department Review/Permitting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March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June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15575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Subcontract Bidding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May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June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82952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Construction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June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40750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Substantial Completion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12092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Punchlist &amp; Closeout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August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21444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Commissioning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May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June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52641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Owner Move-in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August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083671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Occupancy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September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September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15171"/>
                  </a:ext>
                </a:extLst>
              </a:tr>
              <a:tr h="3037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Warranty Period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2F2B20"/>
                          </a:solidFill>
                          <a:effectLst/>
                          <a:latin typeface="Calibri" panose="020F0502020204030204" pitchFamily="34" charset="0"/>
                        </a:rPr>
                        <a:t>July 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24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21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447800"/>
          </a:xfrm>
        </p:spPr>
        <p:txBody>
          <a:bodyPr/>
          <a:lstStyle/>
          <a:p>
            <a:pPr algn="ctr"/>
            <a:r>
              <a:rPr lang="en-US" dirty="0"/>
              <a:t>Why GC/CM Delivery Method for The Columbia River High School Additions &amp; Modernization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84" y="457200"/>
            <a:ext cx="1839060" cy="18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1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Complies with 3 of the 5 Statutory Criteria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(1) Implementation of the project involves complex scheduling, phasing, or coordination.</a:t>
            </a:r>
          </a:p>
          <a:p>
            <a:pPr marL="514350" indent="-514350">
              <a:buAutoNum type="arabicParenBoth"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(2) The project involves construction at an occupied facility which must continue to operate during construction.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(3) The involvement of the General Contractor/Construction Manager during the design stage is critical to the success of the project.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(4) The project encompasses a complex or technical work environment.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(5) The project requires specialized work on a building that has historic significance.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br>
              <a:rPr lang="en-US" sz="1600" i="1" dirty="0">
                <a:solidFill>
                  <a:srgbClr val="FF0000"/>
                </a:solidFill>
              </a:rPr>
            </a:b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6188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pPr algn="ctr"/>
            <a:r>
              <a:rPr lang="en-US" sz="3600" dirty="0"/>
              <a:t>Project Complexity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543800" cy="4940808"/>
          </a:xfrm>
        </p:spPr>
        <p:txBody>
          <a:bodyPr>
            <a:normAutofit/>
          </a:bodyPr>
          <a:lstStyle/>
          <a:p>
            <a:r>
              <a:rPr lang="en-US" sz="2000" dirty="0"/>
              <a:t>Construction on the existing occupied school site</a:t>
            </a:r>
          </a:p>
          <a:p>
            <a:r>
              <a:rPr lang="en-US" sz="2000" dirty="0"/>
              <a:t>Maintain campus operations during construction</a:t>
            </a:r>
          </a:p>
          <a:p>
            <a:r>
              <a:rPr lang="en-US" sz="2000" dirty="0"/>
              <a:t>Construct new 500 Building</a:t>
            </a:r>
          </a:p>
          <a:p>
            <a:r>
              <a:rPr lang="en-US" sz="2000" dirty="0"/>
              <a:t>Move students/staff to new 500 Building</a:t>
            </a:r>
          </a:p>
          <a:p>
            <a:r>
              <a:rPr lang="en-US" sz="2000" dirty="0"/>
              <a:t>Modernization of existing building areas</a:t>
            </a:r>
          </a:p>
          <a:p>
            <a:r>
              <a:rPr lang="en-US" sz="2000" dirty="0"/>
              <a:t>Abatement and demolition of existing 500 Building</a:t>
            </a:r>
          </a:p>
          <a:p>
            <a:r>
              <a:rPr lang="en-US" sz="2000" dirty="0"/>
              <a:t>Abatement and addition/modernization work at the existing stadium grandstands.</a:t>
            </a:r>
          </a:p>
          <a:p>
            <a:r>
              <a:rPr lang="en-US" sz="2000" dirty="0"/>
              <a:t>Resurfacing of the existing track </a:t>
            </a:r>
          </a:p>
          <a:p>
            <a:r>
              <a:rPr lang="en-US" sz="2000" dirty="0"/>
              <a:t>Miscellaneous sitework, cleaning/sealing of existing brick wall and replacement of flooring in existing buildings</a:t>
            </a:r>
          </a:p>
          <a:p>
            <a:r>
              <a:rPr lang="en-US" sz="2000" dirty="0"/>
              <a:t>Ensure safety and security for all students, staff and community</a:t>
            </a:r>
          </a:p>
          <a:p>
            <a:r>
              <a:rPr lang="en-US" sz="2000" dirty="0"/>
              <a:t>Complete CRHS addition and modernizations in Fall of 2020</a:t>
            </a:r>
          </a:p>
        </p:txBody>
      </p:sp>
    </p:spTree>
    <p:extLst>
      <p:ext uri="{BB962C8B-B14F-4D97-AF65-F5344CB8AC3E}">
        <p14:creationId xmlns:p14="http://schemas.microsoft.com/office/powerpoint/2010/main" val="286443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85859"/>
          </a:xfrm>
        </p:spPr>
        <p:txBody>
          <a:bodyPr/>
          <a:lstStyle/>
          <a:p>
            <a:r>
              <a:rPr lang="en-US" sz="3600" dirty="0"/>
              <a:t>Other Critical Factors</a:t>
            </a:r>
            <a:br>
              <a:rPr lang="en-US" sz="4000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799"/>
            <a:ext cx="7315200" cy="5537861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endParaRPr lang="en-US" sz="1600" dirty="0"/>
          </a:p>
          <a:p>
            <a:r>
              <a:rPr lang="en-US" sz="2000" dirty="0"/>
              <a:t>Neighborhood Access/Egress &amp; Traffic Management</a:t>
            </a:r>
          </a:p>
          <a:p>
            <a:endParaRPr lang="en-US" sz="2000" dirty="0"/>
          </a:p>
          <a:p>
            <a:r>
              <a:rPr lang="en-US" sz="2000" dirty="0"/>
              <a:t>Inflation - Escalating Market Costs</a:t>
            </a:r>
          </a:p>
          <a:p>
            <a:endParaRPr lang="en-US" sz="2000" dirty="0"/>
          </a:p>
          <a:p>
            <a:r>
              <a:rPr lang="en-US" sz="2000" dirty="0"/>
              <a:t>Early Site Package(s)</a:t>
            </a:r>
          </a:p>
          <a:p>
            <a:endParaRPr lang="en-US" sz="2000" dirty="0"/>
          </a:p>
          <a:p>
            <a:r>
              <a:rPr lang="en-US" sz="2000" dirty="0"/>
              <a:t>Early Procurement of Long Lead Items</a:t>
            </a:r>
          </a:p>
          <a:p>
            <a:endParaRPr lang="en-US" sz="2000" dirty="0"/>
          </a:p>
          <a:p>
            <a:r>
              <a:rPr lang="en-US" sz="2000" dirty="0"/>
              <a:t>Critical need to manage and communicate with neighborhood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443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209800"/>
            <a:ext cx="4953000" cy="3276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VPS Capital Improvement Plan</a:t>
            </a:r>
          </a:p>
          <a:p>
            <a:r>
              <a:rPr lang="en-US" sz="2800" dirty="0"/>
              <a:t>The Project</a:t>
            </a:r>
          </a:p>
          <a:p>
            <a:r>
              <a:rPr lang="en-US" sz="2800" dirty="0"/>
              <a:t>Project Budget</a:t>
            </a:r>
          </a:p>
          <a:p>
            <a:r>
              <a:rPr lang="en-US" sz="2800" dirty="0"/>
              <a:t>Project Schedule</a:t>
            </a:r>
          </a:p>
          <a:p>
            <a:r>
              <a:rPr lang="en-US" sz="2800" dirty="0"/>
              <a:t>Why GC/CM</a:t>
            </a:r>
          </a:p>
          <a:p>
            <a:r>
              <a:rPr lang="en-US" sz="2800" dirty="0"/>
              <a:t>Qualifications – Public Body</a:t>
            </a:r>
          </a:p>
          <a:p>
            <a:r>
              <a:rPr lang="en-US" sz="2800" dirty="0"/>
              <a:t>Organization – Project Team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Public Benefit:  From this 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Student, Community and District 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Improved Cost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Community Relationships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Allocation of Risk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Fiscal Accountability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3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2004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Public Body Qualifications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609600"/>
            <a:ext cx="19050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07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VPS Leadership Team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7086600" cy="513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48200"/>
          </a:xfrm>
        </p:spPr>
        <p:txBody>
          <a:bodyPr>
            <a:normAutofit/>
          </a:bodyPr>
          <a:lstStyle/>
          <a:p>
            <a:r>
              <a:rPr lang="en-US" sz="1900" dirty="0"/>
              <a:t>The District has a successful history of building and modernizing schools</a:t>
            </a:r>
          </a:p>
          <a:p>
            <a:r>
              <a:rPr lang="en-US" sz="1900" dirty="0"/>
              <a:t>Mac/Marshall GC/CM projects currently under construction</a:t>
            </a:r>
          </a:p>
          <a:p>
            <a:r>
              <a:rPr lang="en-US" sz="1900" dirty="0"/>
              <a:t>Led by Todd Horenstein, District Assistant Superintendent.  Licensed Architect, AGC GC/CM Training, currently managing the Mac/Marshall project</a:t>
            </a:r>
          </a:p>
          <a:p>
            <a:r>
              <a:rPr lang="en-US" sz="1900" dirty="0"/>
              <a:t>District has on-staff team of project managers, project support and administration professionals.</a:t>
            </a:r>
          </a:p>
          <a:p>
            <a:r>
              <a:rPr lang="en-US" sz="1900" dirty="0"/>
              <a:t>VPS satisfies the public body qualifications by staff augmentation with consultants who provide depth of GC/CM experience</a:t>
            </a:r>
          </a:p>
          <a:p>
            <a:pPr lvl="1"/>
            <a:r>
              <a:rPr lang="en-US" sz="1700" dirty="0"/>
              <a:t>Parametrix is providing GC/CM Advisory and Procurement Services. </a:t>
            </a:r>
          </a:p>
          <a:p>
            <a:pPr lvl="1"/>
            <a:r>
              <a:rPr lang="en-US" sz="1700" dirty="0"/>
              <a:t>Graehm Wallace/Perkins Coie provides legal counsel for GC/CM compliance</a:t>
            </a:r>
          </a:p>
          <a:p>
            <a:pPr lvl="1"/>
            <a:r>
              <a:rPr lang="en-US" sz="1700" dirty="0"/>
              <a:t>LSW Architects provides GC/CM design services</a:t>
            </a:r>
          </a:p>
          <a:p>
            <a:pPr marL="114300" indent="0">
              <a:buNone/>
            </a:pP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84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Columbia River High School</a:t>
            </a:r>
            <a:br>
              <a:rPr lang="en-US" sz="3600" dirty="0"/>
            </a:br>
            <a:r>
              <a:rPr lang="en-US" sz="3600" dirty="0"/>
              <a:t>Project Organizational Chart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E523E8-4B75-43DF-B691-C37370AF6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01" y="1600200"/>
            <a:ext cx="6448797" cy="4983162"/>
          </a:xfrm>
        </p:spPr>
      </p:pic>
    </p:spTree>
    <p:extLst>
      <p:ext uri="{BB962C8B-B14F-4D97-AF65-F5344CB8AC3E}">
        <p14:creationId xmlns:p14="http://schemas.microsoft.com/office/powerpoint/2010/main" val="288727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7514" y="3200400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Project Team GC/CM Experience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33400"/>
            <a:ext cx="19812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28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51DC08-0714-4C6F-BC40-C6DD5E63D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97243"/>
              </p:ext>
            </p:extLst>
          </p:nvPr>
        </p:nvGraphicFramePr>
        <p:xfrm>
          <a:off x="457200" y="228601"/>
          <a:ext cx="7772399" cy="657356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033860">
                  <a:extLst>
                    <a:ext uri="{9D8B030D-6E8A-4147-A177-3AD203B41FA5}">
                      <a16:colId xmlns:a16="http://schemas.microsoft.com/office/drawing/2014/main" val="1952813902"/>
                    </a:ext>
                  </a:extLst>
                </a:gridCol>
                <a:gridCol w="4738539">
                  <a:extLst>
                    <a:ext uri="{9D8B030D-6E8A-4147-A177-3AD203B41FA5}">
                      <a16:colId xmlns:a16="http://schemas.microsoft.com/office/drawing/2014/main" val="797727664"/>
                    </a:ext>
                  </a:extLst>
                </a:gridCol>
              </a:tblGrid>
              <a:tr h="354706">
                <a:tc>
                  <a:txBody>
                    <a:bodyPr/>
                    <a:lstStyle/>
                    <a:p>
                      <a:endParaRPr lang="en-US" sz="1400" b="0" kern="1200" dirty="0">
                        <a:solidFill>
                          <a:srgbClr val="00A6D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A6DE"/>
                        </a:solidFill>
                      </a:endParaRPr>
                    </a:p>
                  </a:txBody>
                  <a:tcPr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91645"/>
                  </a:ext>
                </a:extLst>
              </a:tr>
              <a:tr h="798088">
                <a:tc>
                  <a:txBody>
                    <a:bodyPr/>
                    <a:lstStyle/>
                    <a:p>
                      <a:r>
                        <a:rPr lang="en-US" sz="1200" b="1" dirty="0"/>
                        <a:t>Todd Horenstein, AIA</a:t>
                      </a:r>
                    </a:p>
                    <a:p>
                      <a:r>
                        <a:rPr lang="en-US" sz="1200" b="0" dirty="0"/>
                        <a:t>Assistant Superintendent</a:t>
                      </a:r>
                      <a:r>
                        <a:rPr lang="en-US" sz="1200" b="0" baseline="0" dirty="0"/>
                        <a:t> of Facility Support Services</a:t>
                      </a:r>
                    </a:p>
                    <a:p>
                      <a:r>
                        <a:rPr lang="en-US" sz="1200" b="0" baseline="0" dirty="0"/>
                        <a:t>Vancouver Public Schools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35 yrs. Project Management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aseline="0" dirty="0"/>
                        <a:t>Licensed Architect, 30 yrs. in K-12: 2001 $400 M VPS Capital Improvement Program.</a:t>
                      </a:r>
                    </a:p>
                    <a:p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54058"/>
                  </a:ext>
                </a:extLst>
              </a:tr>
              <a:tr h="1862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Jim Dugan</a:t>
                      </a:r>
                    </a:p>
                    <a:p>
                      <a:r>
                        <a:rPr lang="en-US" sz="1200" b="0" baseline="0" dirty="0"/>
                        <a:t>GC/CM Program Advisor</a:t>
                      </a:r>
                    </a:p>
                    <a:p>
                      <a:r>
                        <a:rPr lang="en-US" sz="1200" b="0" baseline="0" dirty="0"/>
                        <a:t>Parametrix</a:t>
                      </a:r>
                      <a:endParaRPr lang="en-US" sz="1200" b="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r>
                        <a:rPr lang="en-US" sz="1200" b="1" baseline="0" dirty="0"/>
                        <a:t> yrs. Program/Project Management</a:t>
                      </a:r>
                    </a:p>
                    <a:p>
                      <a:r>
                        <a:rPr lang="en-US" sz="1200" b="1" u="sng" dirty="0">
                          <a:latin typeface="+mn-lt"/>
                        </a:rPr>
                        <a:t>20+ GC/CM Projects:</a:t>
                      </a:r>
                      <a:r>
                        <a:rPr lang="en-US" sz="1200" b="0" u="none" dirty="0">
                          <a:latin typeface="Calibri Light" panose="020F0302020204030204" pitchFamily="34" charset="0"/>
                        </a:rPr>
                        <a:t>  Recent GC/CM: VPS McLoughlin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 MS/Marshall ES, TPS Birney ES, TPS Grant ES, ASD Dick Scobee ES,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LSSD Lake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Stevens HS,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MPT Eastside Community Center, TPS Browns Point Elementary School; CKSD Central Kitsap HS/Central Kitsap MS, CKSD Olympic HS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US" sz="1200" b="1" u="sng" dirty="0">
                          <a:latin typeface="Calibri Light" panose="020F0302020204030204" pitchFamily="34" charset="0"/>
                        </a:rPr>
                        <a:t>TPS</a:t>
                      </a:r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 Board of Director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2005 – 2011</a:t>
                      </a:r>
                    </a:p>
                    <a:p>
                      <a:r>
                        <a:rPr lang="en-US" sz="1200" b="1" u="sng" baseline="0" dirty="0">
                          <a:latin typeface="Calibri Light" panose="020F0302020204030204" pitchFamily="34" charset="0"/>
                        </a:rPr>
                        <a:t>Appointed to the Project Review Committee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:  3 Year Term – July 2016 to June 2019</a:t>
                      </a:r>
                      <a:endParaRPr lang="en-US" sz="1200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7736"/>
                  </a:ext>
                </a:extLst>
              </a:tr>
              <a:tr h="20395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 Cody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Procurement &amp; PM/CM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Parametrix</a:t>
                      </a:r>
                    </a:p>
                    <a:p>
                      <a:endParaRPr lang="en-US" sz="18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yrs. Of Design &amp; PM/CM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GC/CM Projects (PM/CM):</a:t>
                      </a:r>
                      <a:r>
                        <a:rPr lang="en-US" sz="12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 McLoughlin MS/Marshall ES, LSSD Lake Stevens HS, MPT Eastside Community Center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+mn-lt"/>
                        </a:rPr>
                        <a:t>20+ GC/CM Procurement:</a:t>
                      </a:r>
                      <a:r>
                        <a:rPr lang="en-US" sz="1200" b="0" u="none" dirty="0">
                          <a:latin typeface="Calibri Light" panose="020F0302020204030204" pitchFamily="34" charset="0"/>
                        </a:rPr>
                        <a:t>  Recent GC/CM Procurement: VPS McLoughlin</a:t>
                      </a:r>
                      <a:r>
                        <a:rPr lang="en-US" sz="1200" b="0" u="none" baseline="0" dirty="0">
                          <a:latin typeface="Calibri Light" panose="020F0302020204030204" pitchFamily="34" charset="0"/>
                        </a:rPr>
                        <a:t> MS/Marshall ES/Lieser, TPS Birney ES, ASD Elem #15/Elem #16/Lea Hill ES, TPS Grant ES, ASD Dick Scobee ES/Pioneer ES/Chinook ES/Terminal Park ES,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ASD Olympic Middle School, LSSD Lake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Stevens HS, </a:t>
                      </a:r>
                      <a:r>
                        <a:rPr lang="en-US" sz="1200" dirty="0">
                          <a:latin typeface="Calibri Light" panose="020F0302020204030204" pitchFamily="34" charset="0"/>
                        </a:rPr>
                        <a:t>MVSD Old Main Building, MVSD</a:t>
                      </a:r>
                      <a:r>
                        <a:rPr lang="en-US" sz="1200" baseline="0" dirty="0">
                          <a:latin typeface="Calibri Light" panose="020F0302020204030204" pitchFamily="34" charset="0"/>
                        </a:rPr>
                        <a:t>  Madison Elementary,  MVSD East Division Elementary, BISD Blakely Elementary School, MPT Eastside Community Center, TPS Browns Point Elementary School; CKSD Central Kitsap HS/Central Kitsap MS, CKSD Olympic HS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19435"/>
                  </a:ext>
                </a:extLst>
              </a:tr>
              <a:tr h="1270042">
                <a:tc>
                  <a:txBody>
                    <a:bodyPr/>
                    <a:lstStyle/>
                    <a:p>
                      <a:r>
                        <a:rPr lang="en-US" sz="1200" b="1" dirty="0"/>
                        <a:t>Ralph </a:t>
                      </a:r>
                      <a:r>
                        <a:rPr lang="en-US" sz="1200" b="1" dirty="0" err="1"/>
                        <a:t>Willson</a:t>
                      </a:r>
                      <a:r>
                        <a:rPr lang="en-US" sz="1200" b="1" dirty="0"/>
                        <a:t>, AIA</a:t>
                      </a:r>
                    </a:p>
                    <a:p>
                      <a:r>
                        <a:rPr lang="en-US" sz="1200" b="0" dirty="0"/>
                        <a:t>Principal-in-Charge</a:t>
                      </a:r>
                      <a:endParaRPr lang="en-US" sz="1200" b="0" baseline="0" dirty="0"/>
                    </a:p>
                    <a:p>
                      <a:r>
                        <a:rPr lang="en-US" sz="1200" b="0" baseline="0" dirty="0"/>
                        <a:t>LSW Architects</a:t>
                      </a:r>
                      <a:endParaRPr lang="en-US" sz="12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35 yrs. Principal In Charge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GC/CM Projects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VPS McLoughlin MS/Marshall ES, Ridgefield Elementary Schools, Ridgefield High School modernization &amp; Additions, Sherwood YMCA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DBB: Roosevelt ES Additions, Chief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Umtuch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MS, Amboy Middle School, Kelso HS,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Hockinson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HS Additions and Modernization, Sherwood HS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4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3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81199"/>
              </p:ext>
            </p:extLst>
          </p:nvPr>
        </p:nvGraphicFramePr>
        <p:xfrm>
          <a:off x="381000" y="381000"/>
          <a:ext cx="7848600" cy="2460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98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Experience</a:t>
                      </a:r>
                    </a:p>
                  </a:txBody>
                  <a:tcPr marL="89639" marR="89639" marT="44820" marB="44820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Keith Livie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LSW Architects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yrs. Project Management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GC/CM Projects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VPS McLoughlin MS/Marshall ES, ERSD Ridgefield HS and  SSD Sherwood High School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DBB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Clark College STEM Building, Clark College at CTC, CC Stout Hall, CC Renovation of AA-5, VPS Franklin Elementary School, SSD Sherwood High School, SSD Middleton Elementary, VPS Hudson’s Bay HS, VPS Lewis and Clark High School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dirty="0"/>
                        <a:t>Melissa Guarin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dirty="0"/>
                        <a:t>Project Architect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dirty="0"/>
                        <a:t>LSW Architects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yrs. Project Architect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sng" dirty="0">
                          <a:latin typeface="+mn-lt"/>
                        </a:rPr>
                        <a:t>4 GC/CM (CM/GC) Projects:</a:t>
                      </a:r>
                      <a:r>
                        <a:rPr lang="en-US" sz="1200" dirty="0">
                          <a:latin typeface="+mn-lt"/>
                        </a:rPr>
                        <a:t>  Barlow SD - Gresham High School, Troutdale Elementary Replacement, Fairview Elementary Replacement, Wilkes Elementary Replacement and District Wide Secured Vestibules Phase 1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29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Projects are funded with the appropriate budgets</a:t>
            </a:r>
          </a:p>
          <a:p>
            <a:r>
              <a:rPr lang="en-US" sz="2400" dirty="0"/>
              <a:t>Projects meet qualifying RCW 39.10 criteria</a:t>
            </a:r>
          </a:p>
          <a:p>
            <a:r>
              <a:rPr lang="en-US" sz="2400" dirty="0"/>
              <a:t>Project Management Plan for this project is developed and has clear and logical lines of authority</a:t>
            </a:r>
          </a:p>
          <a:p>
            <a:r>
              <a:rPr lang="en-US" sz="2400" dirty="0"/>
              <a:t>Project team has the necessary experience in addition to continuity for this project</a:t>
            </a:r>
          </a:p>
          <a:p>
            <a:r>
              <a:rPr lang="en-US" sz="2400" dirty="0"/>
              <a:t>Project team has the capacity for this project</a:t>
            </a:r>
          </a:p>
          <a:p>
            <a:r>
              <a:rPr lang="en-US" sz="2400" dirty="0"/>
              <a:t>Project team is prepared and ready to proceed</a:t>
            </a:r>
          </a:p>
          <a:p>
            <a:r>
              <a:rPr lang="en-US" sz="2400" dirty="0"/>
              <a:t>GC/CM RFP is nearly complete and will be ready to publish within the next week.</a:t>
            </a:r>
          </a:p>
        </p:txBody>
      </p:sp>
    </p:spTree>
    <p:extLst>
      <p:ext uri="{BB962C8B-B14F-4D97-AF65-F5344CB8AC3E}">
        <p14:creationId xmlns:p14="http://schemas.microsoft.com/office/powerpoint/2010/main" val="2789388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9100" y="3733800"/>
            <a:ext cx="7543800" cy="103187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60960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048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Introductions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1654916" cy="16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 – Here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077200" cy="5211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u="sng" dirty="0"/>
              <a:t>Vancouver Public Schools</a:t>
            </a:r>
          </a:p>
          <a:p>
            <a:r>
              <a:rPr lang="en-US" sz="1800" dirty="0"/>
              <a:t>Todd Horenstein, Assistant Superintendent, Capital Facilities Planning VPS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LSW Architects</a:t>
            </a:r>
          </a:p>
          <a:p>
            <a:r>
              <a:rPr lang="en-US" sz="1800" dirty="0"/>
              <a:t>Casey Wyckoff, AIA, Principal, LSW Architects</a:t>
            </a:r>
          </a:p>
          <a:p>
            <a:r>
              <a:rPr lang="en-US" sz="1800" dirty="0"/>
              <a:t>Keith Livie, Project Manager, LSW Architects</a:t>
            </a:r>
          </a:p>
          <a:p>
            <a:r>
              <a:rPr lang="en-US" sz="1800" dirty="0"/>
              <a:t>Melissa Guarin, Project Architect, LSW Architects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u="sng" dirty="0"/>
              <a:t>Parametrix</a:t>
            </a:r>
          </a:p>
          <a:p>
            <a:r>
              <a:rPr lang="en-US" sz="1800" dirty="0"/>
              <a:t>Jim Dugan, GC/CM Program Advisor, Parametrix</a:t>
            </a:r>
          </a:p>
          <a:p>
            <a:r>
              <a:rPr lang="en-US" sz="1800" dirty="0"/>
              <a:t>Dan Cody, GC/CM Procurement &amp; PM/CM, Parametrix</a:t>
            </a: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353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Project Team    </a:t>
            </a:r>
            <a:br>
              <a:rPr lang="en-US" sz="4400" dirty="0"/>
            </a:br>
            <a:r>
              <a:rPr lang="en-US" sz="4400" dirty="0"/>
              <a:t>Other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600200"/>
            <a:ext cx="7772400" cy="27432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sz="2000" u="sng" dirty="0"/>
          </a:p>
          <a:p>
            <a:pPr marL="114300" indent="0">
              <a:buNone/>
            </a:pPr>
            <a:r>
              <a:rPr lang="en-US" sz="2000" u="sng" dirty="0"/>
              <a:t>Vancouver Public Schools</a:t>
            </a:r>
          </a:p>
          <a:p>
            <a:r>
              <a:rPr lang="en-US" sz="2000" dirty="0"/>
              <a:t>Jack Claros, VPS Project Lead</a:t>
            </a:r>
          </a:p>
          <a:p>
            <a:pPr marL="11430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r>
              <a:rPr lang="en-US" sz="2000" u="sng" dirty="0"/>
              <a:t>LSW Architects</a:t>
            </a:r>
          </a:p>
          <a:p>
            <a:r>
              <a:rPr lang="en-US" sz="2000" dirty="0"/>
              <a:t>Ralph </a:t>
            </a:r>
            <a:r>
              <a:rPr lang="en-US" sz="2000" dirty="0" err="1"/>
              <a:t>Willson</a:t>
            </a:r>
            <a:r>
              <a:rPr lang="en-US" sz="2000" dirty="0"/>
              <a:t>, AIA, Principal in Charge, LSW Architects</a:t>
            </a:r>
            <a:endParaRPr lang="en-US" sz="20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</a:endParaRPr>
          </a:p>
          <a:p>
            <a:pPr marL="114300" indent="0">
              <a:buNone/>
            </a:pPr>
            <a:r>
              <a:rPr lang="en-US" sz="2000" u="sng" dirty="0"/>
              <a:t>Perkins Coie </a:t>
            </a:r>
          </a:p>
          <a:p>
            <a:r>
              <a:rPr lang="en-US" sz="2000" dirty="0"/>
              <a:t>Graehm Wallace, Perkins Coie, External GC/CM Legal Advisor</a:t>
            </a:r>
          </a:p>
          <a:p>
            <a:pPr marL="114300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1143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9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4" y="35052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Vancouver Public Schools Capital Improvement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64" y="685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90" y="228600"/>
            <a:ext cx="7848600" cy="1189038"/>
          </a:xfrm>
        </p:spPr>
        <p:txBody>
          <a:bodyPr/>
          <a:lstStyle/>
          <a:p>
            <a:pPr algn="ctr"/>
            <a:r>
              <a:rPr lang="en-US" dirty="0"/>
              <a:t>Vancouver Public School District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16" t="6461" r="4889" b="7952"/>
          <a:stretch/>
        </p:blipFill>
        <p:spPr>
          <a:xfrm>
            <a:off x="233911" y="1386408"/>
            <a:ext cx="8077757" cy="4709592"/>
          </a:xfrm>
          <a:prstGeom prst="rect">
            <a:avLst/>
          </a:prstGeom>
        </p:spPr>
      </p:pic>
      <p:sp>
        <p:nvSpPr>
          <p:cNvPr id="3" name="7-Point Star 2"/>
          <p:cNvSpPr/>
          <p:nvPr/>
        </p:nvSpPr>
        <p:spPr>
          <a:xfrm>
            <a:off x="4272789" y="2743200"/>
            <a:ext cx="451611" cy="3810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4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Located in Clark County, Southwest Washington </a:t>
            </a:r>
          </a:p>
          <a:p>
            <a:r>
              <a:rPr lang="en-US" dirty="0"/>
              <a:t>Vancouver School District was formed in 1852 </a:t>
            </a:r>
          </a:p>
          <a:p>
            <a:r>
              <a:rPr lang="en-US" dirty="0"/>
              <a:t>Approximately 24,000 student enrollment</a:t>
            </a:r>
          </a:p>
          <a:p>
            <a:r>
              <a:rPr lang="en-US" dirty="0"/>
              <a:t>Thirty-seven (37) schools comprised of: </a:t>
            </a:r>
          </a:p>
          <a:p>
            <a:pPr lvl="1"/>
            <a:r>
              <a:rPr lang="en-US" dirty="0"/>
              <a:t>Twenty-one (21) Elementary Schools</a:t>
            </a:r>
          </a:p>
          <a:p>
            <a:pPr lvl="1"/>
            <a:r>
              <a:rPr lang="en-US" dirty="0"/>
              <a:t>Six (6) Middle Schools</a:t>
            </a:r>
          </a:p>
          <a:p>
            <a:pPr lvl="1"/>
            <a:r>
              <a:rPr lang="en-US" dirty="0"/>
              <a:t>Five (5) High Schools</a:t>
            </a:r>
          </a:p>
          <a:p>
            <a:pPr lvl="1"/>
            <a:r>
              <a:rPr lang="en-US" dirty="0"/>
              <a:t>Three (3) Grade 6-12 Magnet Schools</a:t>
            </a:r>
          </a:p>
          <a:p>
            <a:pPr lvl="1"/>
            <a:r>
              <a:rPr lang="en-US" dirty="0"/>
              <a:t>One (1) Grades K-12 School of Choice</a:t>
            </a:r>
          </a:p>
          <a:p>
            <a:pPr lvl="1"/>
            <a:r>
              <a:rPr lang="en-US" dirty="0"/>
              <a:t>One (1) High School and Beyond</a:t>
            </a:r>
          </a:p>
          <a:p>
            <a:r>
              <a:rPr lang="en-US" dirty="0"/>
              <a:t>3,300 teachers, administrators and support staff</a:t>
            </a:r>
          </a:p>
          <a:p>
            <a:r>
              <a:rPr lang="en-US" dirty="0"/>
              <a:t>Last capital bond passed in 2001 (Phase 3, $400 Million program)</a:t>
            </a:r>
          </a:p>
          <a:p>
            <a:r>
              <a:rPr lang="en-US" dirty="0"/>
              <a:t>Current capital program - $563 Million, 2017-2022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4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Equity:</a:t>
            </a:r>
            <a:br>
              <a:rPr lang="en-US" dirty="0"/>
            </a:br>
            <a:r>
              <a:rPr lang="en-US" dirty="0"/>
              <a:t>Community Inclusion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Vancouver Public Schools is committed to Community Inclusion, as partnerships are critical to student education and community health and sustainability.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Some but not all of the District’s goals in this regard include</a:t>
            </a:r>
            <a:r>
              <a:rPr lang="en-US" dirty="0"/>
              <a:t>:</a:t>
            </a:r>
          </a:p>
          <a:p>
            <a:r>
              <a:rPr lang="en-US" sz="2000" dirty="0"/>
              <a:t>Encouraging local small business participation – working with Oregon Association of Minority Entrepreneurs (OAME)</a:t>
            </a:r>
          </a:p>
          <a:p>
            <a:r>
              <a:rPr lang="en-US" sz="2000" dirty="0"/>
              <a:t>Contracting with local businesses</a:t>
            </a:r>
          </a:p>
          <a:p>
            <a:r>
              <a:rPr lang="en-US" sz="2000" dirty="0"/>
              <a:t>Working towards the Governor’s MWBE and SBE diversity goals</a:t>
            </a:r>
          </a:p>
          <a:p>
            <a:r>
              <a:rPr lang="en-US" sz="2000" dirty="0"/>
              <a:t>Encourage “Voluntary Inclusion Plans” in all large bid packages</a:t>
            </a:r>
          </a:p>
          <a:p>
            <a:r>
              <a:rPr lang="en-US" sz="2000" dirty="0"/>
              <a:t>Report Monthly percentages of MWBE and SBE utilization</a:t>
            </a:r>
          </a:p>
        </p:txBody>
      </p:sp>
    </p:spTree>
    <p:extLst>
      <p:ext uri="{BB962C8B-B14F-4D97-AF65-F5344CB8AC3E}">
        <p14:creationId xmlns:p14="http://schemas.microsoft.com/office/powerpoint/2010/main" val="387171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7287</TotalTime>
  <Words>1860</Words>
  <Application>Microsoft Office PowerPoint</Application>
  <PresentationFormat>On-screen Show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Wingdings</vt:lpstr>
      <vt:lpstr>Adjacency</vt:lpstr>
      <vt:lpstr>    Columbia River High School Addition and Modernization Project </vt:lpstr>
      <vt:lpstr>Agenda</vt:lpstr>
      <vt:lpstr>Introductions</vt:lpstr>
      <vt:lpstr>The Project Team – Here Today</vt:lpstr>
      <vt:lpstr>The Project Team     Other Team Members</vt:lpstr>
      <vt:lpstr>Vancouver Public Schools Capital Improvement Program</vt:lpstr>
      <vt:lpstr>Vancouver Public School District</vt:lpstr>
      <vt:lpstr>The District</vt:lpstr>
      <vt:lpstr>Business Equity: Community Inclusion Plan</vt:lpstr>
      <vt:lpstr>Columbia River High School Additions &amp; Modernization </vt:lpstr>
      <vt:lpstr>PowerPoint Presentation</vt:lpstr>
      <vt:lpstr>Columbia High School Project Budget</vt:lpstr>
      <vt:lpstr>PowerPoint Presentation</vt:lpstr>
      <vt:lpstr>Columbia High School GC/CM Procurement Schedule</vt:lpstr>
      <vt:lpstr>Columbia River High School    Design/Construction Schedule</vt:lpstr>
      <vt:lpstr>Why GC/CM Delivery Method for The Columbia River High School Additions &amp; Modernization Project</vt:lpstr>
      <vt:lpstr> Complies with 3 of the 5 Statutory Criteria </vt:lpstr>
      <vt:lpstr>Project Complexity </vt:lpstr>
      <vt:lpstr>Other Critical Factors </vt:lpstr>
      <vt:lpstr>Public Benefit:  From this ….</vt:lpstr>
      <vt:lpstr>Public Body Qualifications</vt:lpstr>
      <vt:lpstr>VPS Leadership Team</vt:lpstr>
      <vt:lpstr>Columbia River High School Project Organizational Chart</vt:lpstr>
      <vt:lpstr>PowerPoint Presentation</vt:lpstr>
      <vt:lpstr>PowerPoint Presentation</vt:lpstr>
      <vt:lpstr>PowerPoint Presentation</vt:lpstr>
      <vt:lpstr>Summary</vt:lpstr>
      <vt:lpstr>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Dan Cody</cp:lastModifiedBy>
  <cp:revision>451</cp:revision>
  <cp:lastPrinted>2018-07-19T17:41:37Z</cp:lastPrinted>
  <dcterms:created xsi:type="dcterms:W3CDTF">2013-09-04T15:42:31Z</dcterms:created>
  <dcterms:modified xsi:type="dcterms:W3CDTF">2018-07-20T18:20:20Z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