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91" r:id="rId4"/>
    <p:sldId id="287" r:id="rId5"/>
    <p:sldId id="316" r:id="rId6"/>
    <p:sldId id="329" r:id="rId7"/>
    <p:sldId id="330" r:id="rId8"/>
    <p:sldId id="332" r:id="rId9"/>
    <p:sldId id="363" r:id="rId10"/>
    <p:sldId id="353" r:id="rId11"/>
    <p:sldId id="368" r:id="rId12"/>
    <p:sldId id="314" r:id="rId13"/>
    <p:sldId id="370" r:id="rId14"/>
    <p:sldId id="315" r:id="rId15"/>
    <p:sldId id="371" r:id="rId16"/>
    <p:sldId id="313" r:id="rId17"/>
    <p:sldId id="277" r:id="rId18"/>
    <p:sldId id="349" r:id="rId19"/>
    <p:sldId id="305" r:id="rId20"/>
    <p:sldId id="347" r:id="rId21"/>
    <p:sldId id="265" r:id="rId22"/>
    <p:sldId id="279" r:id="rId23"/>
    <p:sldId id="266" r:id="rId24"/>
    <p:sldId id="311" r:id="rId25"/>
    <p:sldId id="373" r:id="rId26"/>
    <p:sldId id="375" r:id="rId27"/>
    <p:sldId id="281" r:id="rId28"/>
    <p:sldId id="28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Anderson" initials="MA" lastIdx="1" clrIdx="0">
    <p:extLst>
      <p:ext uri="{19B8F6BF-5375-455C-9EA6-DF929625EA0E}">
        <p15:presenceInfo xmlns:p15="http://schemas.microsoft.com/office/powerpoint/2012/main" userId="S-1-5-21-1110004096-1093950551-5522801-51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E"/>
    <a:srgbClr val="7E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169" autoAdjust="0"/>
  </p:normalViewPr>
  <p:slideViewPr>
    <p:cSldViewPr>
      <p:cViewPr varScale="1">
        <p:scale>
          <a:sx n="81" d="100"/>
          <a:sy n="81" d="100"/>
        </p:scale>
        <p:origin x="130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3" tIns="46317" rIns="92633" bIns="46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2633" tIns="46317" rIns="92633" bIns="46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2819400"/>
            <a:ext cx="7543800" cy="1367578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Vancouver Public Schools                 New Downtown Elementary School</a:t>
            </a:r>
            <a:br>
              <a:rPr lang="en-US" sz="3600" b="1" dirty="0"/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8" y="4468282"/>
            <a:ext cx="4762500" cy="9336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to use the GC/CM Delivery Method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July 26, 2018 Presentation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6750" y="5943600"/>
            <a:ext cx="7543799" cy="6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EA6D9"/>
                </a:solidFill>
              </a:rPr>
              <a:t>“</a:t>
            </a:r>
            <a:r>
              <a:rPr lang="en-US" sz="1600" dirty="0">
                <a:solidFill>
                  <a:srgbClr val="7EA6D9"/>
                </a:solidFill>
              </a:rPr>
              <a:t>In partnership with home and community, Vancouver Public Schools provides an innovative learning environment that engages and empowers each student to develop the knowledge and essential skills to become a competent, responsible and compassionate citizen. </a:t>
            </a:r>
            <a:r>
              <a:rPr lang="en-US" sz="1600" b="1" dirty="0">
                <a:solidFill>
                  <a:srgbClr val="7EA6D9"/>
                </a:solidFill>
              </a:rPr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1562099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New Downtown Elementary School</a:t>
            </a:r>
            <a:br>
              <a:rPr lang="en-US" sz="44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Construction of a New Downtown Elementary School for grades  Pre-K through 5</a:t>
            </a:r>
            <a:r>
              <a:rPr lang="en-US" sz="2000" baseline="30000" dirty="0"/>
              <a:t>th</a:t>
            </a:r>
            <a:r>
              <a:rPr lang="en-US" sz="2000" dirty="0"/>
              <a:t> in the downtown urban core of Vancouver, WA</a:t>
            </a:r>
          </a:p>
          <a:p>
            <a:r>
              <a:rPr lang="en-US" sz="2000" dirty="0"/>
              <a:t>Approximately 61,000 sf; designed for 510 students</a:t>
            </a:r>
          </a:p>
          <a:p>
            <a:r>
              <a:rPr lang="en-US" sz="2000" dirty="0"/>
              <a:t>Program focus on arts and innovation. Classrooms to include innovation labs, art spaces and media center </a:t>
            </a:r>
          </a:p>
          <a:p>
            <a:r>
              <a:rPr lang="en-US" sz="2000" dirty="0"/>
              <a:t>Multi-story, mixed-use building with commercial and community spaces on street frontage with spaces for school on floors above</a:t>
            </a:r>
          </a:p>
          <a:p>
            <a:r>
              <a:rPr lang="en-US" sz="2000" dirty="0"/>
              <a:t>Anticipated MACC: $28.1 M</a:t>
            </a:r>
          </a:p>
          <a:p>
            <a:r>
              <a:rPr lang="en-US" sz="2000" dirty="0"/>
              <a:t>Entrepreneurial and philanthropic partnerships will be encouraged to support both program and capital needs.  This  would increase the anticipated construction value of the project.</a:t>
            </a:r>
          </a:p>
          <a:p>
            <a:r>
              <a:rPr lang="en-US" sz="2000" dirty="0"/>
              <a:t>Occupancy: Fall 2021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0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3E3C3AA-4B4C-4375-B9A0-5C5AD88C5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461760" cy="1219200"/>
          </a:xfrm>
        </p:spPr>
        <p:txBody>
          <a:bodyPr/>
          <a:lstStyle/>
          <a:p>
            <a:pPr algn="ctr"/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</a:t>
            </a:r>
            <a:r>
              <a:rPr lang="en-US" dirty="0"/>
              <a:t> </a:t>
            </a:r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8F6FD-6174-4EA1-8C45-24CBE992C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4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sz="4000" dirty="0"/>
              <a:t>New Downtown Elementary School  Budget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9139DA-FDA9-4C20-92DB-4C412CF86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02183"/>
              </p:ext>
            </p:extLst>
          </p:nvPr>
        </p:nvGraphicFramePr>
        <p:xfrm>
          <a:off x="508000" y="1828800"/>
          <a:ext cx="7366000" cy="3718560"/>
        </p:xfrm>
        <a:graphic>
          <a:graphicData uri="http://schemas.openxmlformats.org/drawingml/2006/table">
            <a:tbl>
              <a:tblPr/>
              <a:tblGrid>
                <a:gridCol w="6210300">
                  <a:extLst>
                    <a:ext uri="{9D8B030D-6E8A-4147-A177-3AD203B41FA5}">
                      <a16:colId xmlns:a16="http://schemas.microsoft.com/office/drawing/2014/main" val="208277314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5205496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Category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697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Project MACC (includes GC/CM Risk Contingency @ 3%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$24,728,000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21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GC/CM Fee, SGC’s, Pre-Con Services and NSS Allowance (12%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$3,372,000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39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Subtotal (Owner's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$28,100,000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072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Owner’s Project Contingency (5%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$1,405,000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798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Furnishings, Fixtures, Equipment, Data/Tech Allowance (10%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$2,810,000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8103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Professional Services Allowance (Architects/Engineers) (11%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$3,091,000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14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Owner’s Consultants (PreCon, Survey, Geo-Tech, Hazmat, Insp., etc.)  (2.5%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$702,500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66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Contract Administration Costs (Procurement, PM/CM, etc.) (2.5%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$702,500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13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Other Project Related Costs (Permits Fees, etc.)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$328,600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869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Sales Tax (8.4%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$2,360,400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893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$39,500,000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9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97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3E3C3AA-4B4C-4375-B9A0-5C5AD88C5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61760" cy="1066800"/>
          </a:xfrm>
        </p:spPr>
        <p:txBody>
          <a:bodyPr/>
          <a:lstStyle/>
          <a:p>
            <a:pPr algn="ctr"/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Schedule</a:t>
            </a:r>
            <a:endParaRPr lang="en-US" sz="4400" spc="-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8F6FD-6174-4EA1-8C45-24CBE992C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4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sz="3600" dirty="0"/>
              <a:t>New Downtown Elementary School GC/CM Schedule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97195"/>
              </p:ext>
            </p:extLst>
          </p:nvPr>
        </p:nvGraphicFramePr>
        <p:xfrm>
          <a:off x="457200" y="1752600"/>
          <a:ext cx="7366699" cy="486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0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PRC Presentation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July 26,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Publication of RFP for GC/CM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July 31,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Publication of RFP for GC/CM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7,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Information Meeting (Date subject to change)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10,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RFP Submittal Deadline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20,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&amp; Score Submittals Received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Aug. 21 – Aug. 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Most Highly Qualified Submitters &amp; Invite to Interview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24,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Interviews with Short-listed Firms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31,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Finalists &amp; Invite to Submit RFFP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September 4,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RFFP Submittal Deadline &amp; Opening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September 14,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Scoring and Most Qualified GC/CM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September 17,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Pre-Con Work Plan &amp; Fees Due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September 28,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 Board Approval of GC/CM Selection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October 9,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Agreement with Pre-Con Services Executed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October 12,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2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algn="ctr"/>
            <a:r>
              <a:rPr lang="en-US" sz="2800" dirty="0"/>
              <a:t>New Downtown Elementary School Design/Construction Schedule</a:t>
            </a:r>
            <a:endParaRPr lang="en-US" sz="10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AA93ED-C5C7-4743-A48F-BFA9C260B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40253"/>
              </p:ext>
            </p:extLst>
          </p:nvPr>
        </p:nvGraphicFramePr>
        <p:xfrm>
          <a:off x="457200" y="1417638"/>
          <a:ext cx="7366700" cy="5165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258326931"/>
                    </a:ext>
                  </a:extLst>
                </a:gridCol>
                <a:gridCol w="14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54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Finish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Programming (Ed Specs)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Schematic Design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December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January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May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Documents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October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Site Development and Land-use Review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April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Building Department Review/Permitting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December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1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Subcontract Bidding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December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Building 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January 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June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6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Building Commissioning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May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Building Punchlist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June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Building Substantial Completion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June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Owner New Building Move-in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Completion/Closeout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August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Occupancy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September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September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12217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Building Warranty Period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June 2022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1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752600"/>
          </a:xfrm>
        </p:spPr>
        <p:txBody>
          <a:bodyPr/>
          <a:lstStyle/>
          <a:p>
            <a:pPr algn="ctr"/>
            <a:r>
              <a:rPr lang="en-US" dirty="0"/>
              <a:t>Why GC/CM Delivery Method for The New Downtown Elementary School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84" y="457200"/>
            <a:ext cx="1839060" cy="18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Complies with 2 of the 5 Statutory Criteria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(1) Implementation of the project involves complex scheduling, phasing, or coordination.</a:t>
            </a:r>
          </a:p>
          <a:p>
            <a:pPr marL="514350" indent="-514350">
              <a:buAutoNum type="arabicParenBoth"/>
            </a:pPr>
            <a:endParaRPr lang="en-US" sz="1600" b="1" dirty="0"/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(3) The involvement of the General Contractor/Construction Manager during the design stage is critical to the success of the project.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(4) The project encompasses a complex or technical work environment.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(5) The project requires specialized work on a building that has historic significance.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br>
              <a:rPr lang="en-US" sz="1600" i="1" dirty="0">
                <a:solidFill>
                  <a:srgbClr val="FF0000"/>
                </a:solidFill>
              </a:rPr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6188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219200"/>
          </a:xfrm>
        </p:spPr>
        <p:txBody>
          <a:bodyPr/>
          <a:lstStyle/>
          <a:p>
            <a:pPr algn="ctr"/>
            <a:r>
              <a:rPr lang="en-US" sz="3600" dirty="0"/>
              <a:t>Project Chronology Complexity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543800" cy="494080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Construction to take place in a downtown, urban environment</a:t>
            </a:r>
          </a:p>
          <a:p>
            <a:r>
              <a:rPr lang="en-US" sz="2000" dirty="0"/>
              <a:t>Assess construction impact to neighboring properties/businesses and infrastructure.  Develop a logistics plan to schedule and phase project to achieve maximum efficiency and minimize this impact during construction.</a:t>
            </a:r>
          </a:p>
          <a:p>
            <a:r>
              <a:rPr lang="en-US" sz="2000" dirty="0"/>
              <a:t>Construct a new multi-story, mixed use building which may include commercial and community spaces on ground level with spaces for the elementary school on the floors above.</a:t>
            </a:r>
          </a:p>
          <a:p>
            <a:r>
              <a:rPr lang="en-US" sz="2000" dirty="0"/>
              <a:t>Ensure Safety and Security for all Students, Staff and Community</a:t>
            </a:r>
          </a:p>
          <a:p>
            <a:r>
              <a:rPr lang="en-US" sz="2000" dirty="0"/>
              <a:t>Complete project so that school can be opened in Fall of 2021</a:t>
            </a:r>
          </a:p>
        </p:txBody>
      </p:sp>
    </p:spTree>
    <p:extLst>
      <p:ext uri="{BB962C8B-B14F-4D97-AF65-F5344CB8AC3E}">
        <p14:creationId xmlns:p14="http://schemas.microsoft.com/office/powerpoint/2010/main" val="286443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3600" dirty="0"/>
              <a:t>Other Critical Factors</a:t>
            </a:r>
            <a:br>
              <a:rPr lang="en-US" sz="4000" dirty="0"/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799"/>
            <a:ext cx="7620000" cy="5537861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2000" dirty="0"/>
              <a:t>Downtown Urban Core Access/Egress &amp; Traffic Management Plan</a:t>
            </a:r>
          </a:p>
          <a:p>
            <a:endParaRPr lang="en-US" sz="2000" dirty="0"/>
          </a:p>
          <a:p>
            <a:r>
              <a:rPr lang="en-US" sz="2000" dirty="0"/>
              <a:t>Manage Escalating Market Costs</a:t>
            </a:r>
          </a:p>
          <a:p>
            <a:endParaRPr lang="en-US" sz="2000" dirty="0"/>
          </a:p>
          <a:p>
            <a:r>
              <a:rPr lang="en-US" sz="2000" dirty="0"/>
              <a:t>Early Site Package(s)</a:t>
            </a:r>
          </a:p>
          <a:p>
            <a:endParaRPr lang="en-US" sz="2000" dirty="0"/>
          </a:p>
          <a:p>
            <a:r>
              <a:rPr lang="en-US" sz="2000" dirty="0"/>
              <a:t>Early Procurement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Improved Cost Control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Critical Need to Manage and Communicate with all Downtown Urban Core Neighbors</a:t>
            </a:r>
          </a:p>
          <a:p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209800"/>
            <a:ext cx="49530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VPS Capital Improvement Plan</a:t>
            </a:r>
          </a:p>
          <a:p>
            <a:r>
              <a:rPr lang="en-US" sz="2800" dirty="0"/>
              <a:t>The Project</a:t>
            </a:r>
          </a:p>
          <a:p>
            <a:r>
              <a:rPr lang="en-US" sz="2800" dirty="0"/>
              <a:t>Project Budget</a:t>
            </a:r>
          </a:p>
          <a:p>
            <a:r>
              <a:rPr lang="en-US" sz="2800" dirty="0"/>
              <a:t>Project Schedule</a:t>
            </a:r>
          </a:p>
          <a:p>
            <a:r>
              <a:rPr lang="en-US" sz="2800" dirty="0"/>
              <a:t>Why GC/CM</a:t>
            </a:r>
          </a:p>
          <a:p>
            <a:r>
              <a:rPr lang="en-US" sz="2800" dirty="0"/>
              <a:t>Qualifications – Public Body</a:t>
            </a:r>
          </a:p>
          <a:p>
            <a:r>
              <a:rPr lang="en-US" sz="2800" dirty="0"/>
              <a:t>Organization – Project Team</a:t>
            </a:r>
          </a:p>
          <a:p>
            <a:r>
              <a:rPr lang="en-US" sz="28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Public Benefit:  From this 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Student, Community and District Safety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Ensure Project Completions on Schedule and Budget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Community and Business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Allocation of 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Fiscal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3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Public Body Qualifications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609600"/>
            <a:ext cx="19050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VPS Leadership Team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42084"/>
            <a:ext cx="7620000" cy="4648200"/>
          </a:xfrm>
        </p:spPr>
        <p:txBody>
          <a:bodyPr>
            <a:normAutofit/>
          </a:bodyPr>
          <a:lstStyle/>
          <a:p>
            <a:r>
              <a:rPr lang="en-US" sz="1900" dirty="0"/>
              <a:t>The District has a successful history of building and modernizing schools</a:t>
            </a:r>
          </a:p>
          <a:p>
            <a:r>
              <a:rPr lang="en-US" sz="1900" dirty="0"/>
              <a:t>Mac/Marshall GC/CM projects currently under construction</a:t>
            </a:r>
          </a:p>
          <a:p>
            <a:r>
              <a:rPr lang="en-US" sz="1900" dirty="0"/>
              <a:t>Led by Todd Horenstein, District Assistant Superintendent.  Licensed Architect, AGC GC/CM Training, currently managing the Mac/Marshall project</a:t>
            </a:r>
          </a:p>
          <a:p>
            <a:r>
              <a:rPr lang="en-US" sz="1900" dirty="0"/>
              <a:t>District has on-staff team of project managers, project support and administration professionals</a:t>
            </a:r>
          </a:p>
          <a:p>
            <a:r>
              <a:rPr lang="en-US" sz="1900" dirty="0"/>
              <a:t>VPS satisfies the public body qualifications by staff augmentation with consultants who provide depth of GC/CM experience</a:t>
            </a:r>
          </a:p>
          <a:p>
            <a:pPr lvl="1"/>
            <a:r>
              <a:rPr lang="en-US" sz="1700" dirty="0"/>
              <a:t>Parametrix is providing GC/CM Advisory and Procurement Services. </a:t>
            </a:r>
          </a:p>
          <a:p>
            <a:pPr lvl="1"/>
            <a:r>
              <a:rPr lang="en-US" sz="1700" dirty="0"/>
              <a:t>Graehm Wallace/Perkins Coie provides legal counsel for GC/CM compliance</a:t>
            </a:r>
          </a:p>
          <a:p>
            <a:pPr lvl="1"/>
            <a:r>
              <a:rPr lang="en-US" sz="1700" dirty="0"/>
              <a:t>LSW Architects provides GC/CM design services</a:t>
            </a:r>
          </a:p>
          <a:p>
            <a:pPr marL="114300" indent="0">
              <a:buNone/>
            </a:pP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Downtown Elementary School</a:t>
            </a:r>
            <a:br>
              <a:rPr lang="en-US" sz="3600" dirty="0"/>
            </a:br>
            <a:r>
              <a:rPr lang="en-US" sz="3600" dirty="0"/>
              <a:t>Project Organizational Chart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43E0B4-FB59-4518-9EA9-B3E17BB7B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01" y="1417638"/>
            <a:ext cx="6448797" cy="4983162"/>
          </a:xfrm>
        </p:spPr>
      </p:pic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Project Team GC/CM Experience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33400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51DC08-0714-4C6F-BC40-C6DD5E63D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68692"/>
              </p:ext>
            </p:extLst>
          </p:nvPr>
        </p:nvGraphicFramePr>
        <p:xfrm>
          <a:off x="304800" y="228601"/>
          <a:ext cx="7924799" cy="648212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186260">
                  <a:extLst>
                    <a:ext uri="{9D8B030D-6E8A-4147-A177-3AD203B41FA5}">
                      <a16:colId xmlns:a16="http://schemas.microsoft.com/office/drawing/2014/main" val="1952813902"/>
                    </a:ext>
                  </a:extLst>
                </a:gridCol>
                <a:gridCol w="4738539">
                  <a:extLst>
                    <a:ext uri="{9D8B030D-6E8A-4147-A177-3AD203B41FA5}">
                      <a16:colId xmlns:a16="http://schemas.microsoft.com/office/drawing/2014/main" val="797727664"/>
                    </a:ext>
                  </a:extLst>
                </a:gridCol>
              </a:tblGrid>
              <a:tr h="354706"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00A6D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A6DE"/>
                        </a:solidFill>
                      </a:endParaRPr>
                    </a:p>
                  </a:txBody>
                  <a:tcPr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91645"/>
                  </a:ext>
                </a:extLst>
              </a:tr>
              <a:tr h="798088">
                <a:tc>
                  <a:txBody>
                    <a:bodyPr/>
                    <a:lstStyle/>
                    <a:p>
                      <a:r>
                        <a:rPr lang="en-US" sz="1200" b="1" dirty="0"/>
                        <a:t>Todd Horenstein, AIA</a:t>
                      </a:r>
                    </a:p>
                    <a:p>
                      <a:r>
                        <a:rPr lang="en-US" sz="1200" b="0" dirty="0"/>
                        <a:t>Assistant Superintendent</a:t>
                      </a:r>
                      <a:r>
                        <a:rPr lang="en-US" sz="1200" b="0" baseline="0" dirty="0"/>
                        <a:t> of Facility Support Services</a:t>
                      </a:r>
                    </a:p>
                    <a:p>
                      <a:r>
                        <a:rPr lang="en-US" sz="1200" b="0" baseline="0" dirty="0"/>
                        <a:t>Vancouver Public Schools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/>
                        <a:t>35 yrs. Project Management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aseline="0" dirty="0"/>
                        <a:t>30 yrs. in K-12: 2001 $400 M VPS Capital Improvement Program.</a:t>
                      </a:r>
                    </a:p>
                    <a:p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54058"/>
                  </a:ext>
                </a:extLst>
              </a:tr>
              <a:tr h="18622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Jim Dugan</a:t>
                      </a:r>
                    </a:p>
                    <a:p>
                      <a:r>
                        <a:rPr lang="en-US" sz="1200" b="0" baseline="0" dirty="0"/>
                        <a:t>GC/CM Program Advisor</a:t>
                      </a:r>
                    </a:p>
                    <a:p>
                      <a:r>
                        <a:rPr lang="en-US" sz="1200" b="0" baseline="0" dirty="0"/>
                        <a:t>Parametrix</a:t>
                      </a:r>
                      <a:endParaRPr lang="en-US" sz="1200" b="0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en-US" sz="1200" b="1" baseline="0" dirty="0"/>
                        <a:t> yrs. Program/Project Management</a:t>
                      </a:r>
                    </a:p>
                    <a:p>
                      <a:r>
                        <a:rPr lang="en-US" sz="1200" b="1" u="sng" dirty="0">
                          <a:latin typeface="+mn-lt"/>
                        </a:rPr>
                        <a:t>20+ GC/CM Projects:</a:t>
                      </a:r>
                      <a:r>
                        <a:rPr lang="en-US" sz="1200" b="0" u="none" dirty="0">
                          <a:latin typeface="Calibri Light" panose="020F0302020204030204" pitchFamily="34" charset="0"/>
                        </a:rPr>
                        <a:t>  Recent GC/CM: VPS McLoughlin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 MS/Marshall ES, TPS Birney ES, TPS Grant ES, ASD Dick Scobee ES,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ASD Olympic Middle School, LSSD Lake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Stevens HS,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MVSD Old Main Building, MVSD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 Madison Elementary,  MVSD East Division Elementary, BISD Blakely Elementary School, MPT Eastside Community Center, TPS Browns Point Elementary School; CKSD Central Kitsap HS/Central Kitsap MS, CKSD Olympic HS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="1" u="sng" dirty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 Board of Director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: 2005 – 2011</a:t>
                      </a:r>
                    </a:p>
                    <a:p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Appointed to the Project Review Committee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:  Start of 3 Year Term – July 1, 2016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97736"/>
                  </a:ext>
                </a:extLst>
              </a:tr>
              <a:tr h="20395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 Cody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Procurement &amp; PM/CM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Parametrix</a:t>
                      </a:r>
                    </a:p>
                    <a:p>
                      <a:endParaRPr lang="en-US" sz="18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yrs. Of Design &amp; PM/CM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Projects (PM/CM):</a:t>
                      </a:r>
                      <a:r>
                        <a:rPr lang="en-US" sz="12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VPS McLoughlin MS/Marshall ES, LSSD Lake Stevens HS, MPT Eastside Community Center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+mn-lt"/>
                        </a:rPr>
                        <a:t>20+ GC/CM Procurement:</a:t>
                      </a:r>
                      <a:r>
                        <a:rPr lang="en-US" sz="1200" b="0" u="none" dirty="0">
                          <a:latin typeface="Calibri Light" panose="020F0302020204030204" pitchFamily="34" charset="0"/>
                        </a:rPr>
                        <a:t>  Recent GC/CM Procurement: VPS McLoughlin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 MS/Marshall ES/Lieser, TPS Birney ES, ASD Elem #15/Elem #16/Lea Hill ES, TPS Grant ES, ASD Dick Scobee ES/Pioneer ES/Chinook ES/Terminal Park ES,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ASD Olympic Middle School, LSSD Lake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Stevens HS,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MVSD Old Main Building, MVSD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 Madison Elementary,  MVSD East Division Elementary, BISD Blakely Elementary School, MPT Eastside Community Center, TPS Browns Point Elementary School; CKSD Central Kitsap HS/Central Kitsap MS, CKSD Olympic HS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19435"/>
                  </a:ext>
                </a:extLst>
              </a:tr>
              <a:tr h="1270042">
                <a:tc>
                  <a:txBody>
                    <a:bodyPr/>
                    <a:lstStyle/>
                    <a:p>
                      <a:r>
                        <a:rPr lang="en-US" sz="1200" b="1" dirty="0"/>
                        <a:t>Casey Wyckoff, AIA, President, Principal</a:t>
                      </a:r>
                    </a:p>
                    <a:p>
                      <a:r>
                        <a:rPr lang="en-US" sz="1200" b="0" baseline="0" dirty="0"/>
                        <a:t>LSW Architects</a:t>
                      </a:r>
                      <a:endParaRPr lang="en-US" sz="1200" b="0" dirty="0"/>
                    </a:p>
                    <a:p>
                      <a:endParaRPr lang="en-US" sz="18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 yrs. Design Experience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GC/CM Projects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 Ridgefield School District; Union Ridge ES, Ridgefield High School Phase 1, Southridge ES, View Ridge MS, New 5-8 Campus. Washougal School District; Jemtegaard Middle School, Excelsior High School. Evergreen Public Schools; Crestline Elementary School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3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90416"/>
              </p:ext>
            </p:extLst>
          </p:nvPr>
        </p:nvGraphicFramePr>
        <p:xfrm>
          <a:off x="381000" y="381000"/>
          <a:ext cx="7848600" cy="236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9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Experience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Esther Liu, AIA</a:t>
                      </a:r>
                    </a:p>
                    <a:p>
                      <a:r>
                        <a:rPr lang="en-US" sz="1200" baseline="0" dirty="0"/>
                        <a:t>Project Manager</a:t>
                      </a:r>
                    </a:p>
                    <a:p>
                      <a:r>
                        <a:rPr lang="en-US" sz="1200" baseline="0" dirty="0"/>
                        <a:t>LSW Architects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23</a:t>
                      </a:r>
                      <a:r>
                        <a:rPr lang="en-US" sz="1200" b="1" baseline="0" dirty="0"/>
                        <a:t> yrs. Project Management</a:t>
                      </a:r>
                    </a:p>
                    <a:p>
                      <a:r>
                        <a:rPr lang="en-US" sz="1200" b="1" u="sng" dirty="0">
                          <a:latin typeface="+mn-lt"/>
                        </a:rPr>
                        <a:t>2 GC/CM Projects:</a:t>
                      </a:r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Southridge Elementary, Ridgefield, WA,   Camas Public Library, Camas, WA</a:t>
                      </a:r>
                    </a:p>
                    <a:p>
                      <a:r>
                        <a:rPr lang="en-US" sz="1200" b="0" u="sng" baseline="0" dirty="0">
                          <a:latin typeface="Calibri Light" panose="020F0302020204030204" pitchFamily="34" charset="0"/>
                        </a:rPr>
                        <a:t>1 DBB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: International School of Beaverton Middle School, Aloha, OR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dirty="0"/>
                        <a:t>Kurtis Zenner, AIA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dirty="0"/>
                        <a:t>Project Architect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dirty="0"/>
                        <a:t>LSW Architects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yrs. Project Architect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+mn-lt"/>
                        </a:rPr>
                        <a:t>6 GC/CM (CM/GC) Projects: </a:t>
                      </a:r>
                      <a:r>
                        <a:rPr lang="en-US" sz="1200" b="0" u="none" dirty="0">
                          <a:latin typeface="+mn-lt"/>
                        </a:rPr>
                        <a:t>Beaverton New Middle School, Beaverton OR, Forest Grove HS Additions and Fields, Vancouver, WA, Community Duncan Dunn Residence Hall, WSU Pullman, Riverdale K-8 School, Portland, OR, Sue Buel Elementary School, McMinnville, OR, South Meadows Middle School, Hillsboro, OR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623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Projects are funded with the appropriate budgets</a:t>
            </a:r>
          </a:p>
          <a:p>
            <a:r>
              <a:rPr lang="en-US" sz="2400" dirty="0"/>
              <a:t>Projects meet qualifying RCW 39.10 criteria</a:t>
            </a:r>
          </a:p>
          <a:p>
            <a:r>
              <a:rPr lang="en-US" sz="2400" dirty="0"/>
              <a:t>Project Management Plan for this project is developed and has clear and logical lines of authority</a:t>
            </a:r>
          </a:p>
          <a:p>
            <a:r>
              <a:rPr lang="en-US" sz="2400" dirty="0"/>
              <a:t>Project team has the necessary experience in addition to continuity for this project</a:t>
            </a:r>
          </a:p>
          <a:p>
            <a:r>
              <a:rPr lang="en-US" sz="2400" dirty="0"/>
              <a:t>Project team has the capacity for this project</a:t>
            </a:r>
          </a:p>
          <a:p>
            <a:r>
              <a:rPr lang="en-US" sz="2400" dirty="0"/>
              <a:t>Project team is prepared and ready to proceed</a:t>
            </a:r>
          </a:p>
          <a:p>
            <a:r>
              <a:rPr lang="en-US" sz="2400" dirty="0"/>
              <a:t>GC/CM RFP is nearly complete and can be ready to publish within a week</a:t>
            </a:r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6096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Introductions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0"/>
            <a:ext cx="1654916" cy="16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Team – Here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077200" cy="5211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u="sng" dirty="0"/>
              <a:t>Vancouver Public Schools</a:t>
            </a:r>
          </a:p>
          <a:p>
            <a:r>
              <a:rPr lang="en-US" sz="1800" dirty="0"/>
              <a:t>Todd Horenstein, Assistant Superintendent, Capital Facilities Planning VPS</a:t>
            </a:r>
          </a:p>
          <a:p>
            <a:r>
              <a:rPr lang="en-US" sz="1800" dirty="0"/>
              <a:t>Whitney </a:t>
            </a:r>
            <a:r>
              <a:rPr lang="en-US" sz="1800" dirty="0" err="1"/>
              <a:t>Henion</a:t>
            </a:r>
            <a:r>
              <a:rPr lang="en-US" sz="1800" dirty="0"/>
              <a:t>, VPS Project Lead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LSW Architects</a:t>
            </a:r>
          </a:p>
          <a:p>
            <a:r>
              <a:rPr lang="en-US" sz="1800" dirty="0"/>
              <a:t>Casey Wyckoff, AIA, Principal-in-Charge, LSW Architects</a:t>
            </a:r>
          </a:p>
          <a:p>
            <a:r>
              <a:rPr lang="en-US" sz="1800" dirty="0"/>
              <a:t>Esther Liu, AIA, Project Manager, LSW Architects</a:t>
            </a:r>
          </a:p>
          <a:p>
            <a:r>
              <a:rPr lang="en-US" sz="1800" dirty="0"/>
              <a:t>Kurtis Zenner, AIA, Project Architect, LSW Architects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Parametrix</a:t>
            </a:r>
          </a:p>
          <a:p>
            <a:r>
              <a:rPr lang="en-US" sz="1800" dirty="0"/>
              <a:t>Jim Dugan, GC/CM Program Advisor, Parametrix</a:t>
            </a:r>
          </a:p>
          <a:p>
            <a:r>
              <a:rPr lang="en-US" sz="1800" dirty="0"/>
              <a:t>Dan Cody, GC/CM Procurement &amp; PM/CM, Parametrix</a:t>
            </a:r>
          </a:p>
          <a:p>
            <a:pPr marL="114300" indent="0">
              <a:buNone/>
            </a:pPr>
            <a:endParaRPr lang="en-US" sz="1800" u="sng" dirty="0"/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35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Team    </a:t>
            </a:r>
            <a:br>
              <a:rPr lang="en-US" sz="4400" dirty="0"/>
            </a:br>
            <a:r>
              <a:rPr lang="en-US" sz="4400" dirty="0"/>
              <a:t>Other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600200"/>
            <a:ext cx="7772400" cy="2743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u="sng" dirty="0"/>
          </a:p>
          <a:p>
            <a:pPr marL="114300" indent="0">
              <a:buNone/>
            </a:pPr>
            <a:r>
              <a:rPr lang="en-US" sz="2000" u="sng" dirty="0"/>
              <a:t>Perkins Coie</a:t>
            </a:r>
          </a:p>
          <a:p>
            <a:r>
              <a:rPr lang="en-US" sz="2000" dirty="0"/>
              <a:t>Graehm Wallace, Perkins Coie, External GC/CM Legal Advisor</a:t>
            </a:r>
          </a:p>
          <a:p>
            <a:endParaRPr lang="en-US" sz="2000" dirty="0">
              <a:highlight>
                <a:srgbClr val="FFFF00"/>
              </a:highlight>
            </a:endParaRP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5052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Vancouver Public Schools Capital Improvement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4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90" y="228600"/>
            <a:ext cx="7848600" cy="1189038"/>
          </a:xfrm>
        </p:spPr>
        <p:txBody>
          <a:bodyPr/>
          <a:lstStyle/>
          <a:p>
            <a:pPr algn="ctr"/>
            <a:r>
              <a:rPr lang="en-US" dirty="0"/>
              <a:t>Vancouver Public School District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16" t="6461" r="4889" b="7952"/>
          <a:stretch/>
        </p:blipFill>
        <p:spPr>
          <a:xfrm>
            <a:off x="233911" y="1386408"/>
            <a:ext cx="8077757" cy="4709592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4272789" y="27432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Located in Clark County, Southwest Washington </a:t>
            </a:r>
          </a:p>
          <a:p>
            <a:r>
              <a:rPr lang="en-US" dirty="0"/>
              <a:t>Vancouver School District was formed in 1852 </a:t>
            </a:r>
          </a:p>
          <a:p>
            <a:r>
              <a:rPr lang="en-US" dirty="0"/>
              <a:t>Approximately 24,000 student enrollment</a:t>
            </a:r>
          </a:p>
          <a:p>
            <a:r>
              <a:rPr lang="en-US" dirty="0"/>
              <a:t>Thirty-seven (37) schools comprised of: </a:t>
            </a:r>
          </a:p>
          <a:p>
            <a:pPr lvl="1"/>
            <a:r>
              <a:rPr lang="en-US" dirty="0"/>
              <a:t>Twenty-one (21) Elementary Schools</a:t>
            </a:r>
          </a:p>
          <a:p>
            <a:pPr lvl="1"/>
            <a:r>
              <a:rPr lang="en-US" dirty="0"/>
              <a:t>Six (6) Middle Schools</a:t>
            </a:r>
          </a:p>
          <a:p>
            <a:pPr lvl="1"/>
            <a:r>
              <a:rPr lang="en-US" dirty="0"/>
              <a:t>Five (5) High Schools</a:t>
            </a:r>
          </a:p>
          <a:p>
            <a:pPr lvl="1"/>
            <a:r>
              <a:rPr lang="en-US" dirty="0"/>
              <a:t>Three (3) Grade 6-12 Magnet Schools</a:t>
            </a:r>
          </a:p>
          <a:p>
            <a:pPr lvl="1"/>
            <a:r>
              <a:rPr lang="en-US" dirty="0"/>
              <a:t>One (1) Grades K-12 School of Choice</a:t>
            </a:r>
          </a:p>
          <a:p>
            <a:pPr lvl="1"/>
            <a:r>
              <a:rPr lang="en-US" dirty="0"/>
              <a:t>One (1) High School and Beyond</a:t>
            </a:r>
          </a:p>
          <a:p>
            <a:r>
              <a:rPr lang="en-US" dirty="0"/>
              <a:t>3,300 teachers, administrators and support staff</a:t>
            </a:r>
          </a:p>
          <a:p>
            <a:r>
              <a:rPr lang="en-US" dirty="0"/>
              <a:t>Last capital bond passed in 2001 (Phase 3, $400 Million program)</a:t>
            </a:r>
          </a:p>
          <a:p>
            <a:r>
              <a:rPr lang="en-US" dirty="0"/>
              <a:t>Current capital program - $563 Million, 2017-2022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Equity:</a:t>
            </a:r>
            <a:br>
              <a:rPr lang="en-US" dirty="0"/>
            </a:br>
            <a:r>
              <a:rPr lang="en-US" dirty="0"/>
              <a:t>Community Inclusion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Vancouver Public Schools is committed to Community Inclusion, as partnerships are critical to student education and community health and sustainability.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/>
              <a:t>Some but not all of the District’s goals in this regard include:</a:t>
            </a:r>
          </a:p>
          <a:p>
            <a:r>
              <a:rPr lang="en-US" sz="2000" dirty="0"/>
              <a:t>Encouraging local small business participation – working with Oregon Association of Minority Entrepreneurs (OAME)</a:t>
            </a:r>
          </a:p>
          <a:p>
            <a:r>
              <a:rPr lang="en-US" sz="2000" dirty="0"/>
              <a:t>Contracting with local businesses</a:t>
            </a:r>
          </a:p>
          <a:p>
            <a:r>
              <a:rPr lang="en-US" sz="2000" dirty="0"/>
              <a:t>Working towards the Governor’s MWBE and SBE diversity goals</a:t>
            </a:r>
          </a:p>
          <a:p>
            <a:r>
              <a:rPr lang="en-US" sz="2000" dirty="0"/>
              <a:t>Encourage “Voluntary Inclusion Plans” in all large bid packages</a:t>
            </a:r>
          </a:p>
          <a:p>
            <a:r>
              <a:rPr lang="en-US" sz="2000" dirty="0"/>
              <a:t>Report Monthly percentages of MWBE and SBE utilization</a:t>
            </a:r>
          </a:p>
        </p:txBody>
      </p:sp>
    </p:spTree>
    <p:extLst>
      <p:ext uri="{BB962C8B-B14F-4D97-AF65-F5344CB8AC3E}">
        <p14:creationId xmlns:p14="http://schemas.microsoft.com/office/powerpoint/2010/main" val="387171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6309</TotalTime>
  <Words>1910</Words>
  <Application>Microsoft Office PowerPoint</Application>
  <PresentationFormat>On-screen Show (4:3)</PresentationFormat>
  <Paragraphs>269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Wingdings</vt:lpstr>
      <vt:lpstr>Adjacency</vt:lpstr>
      <vt:lpstr>    Vancouver Public Schools                 New Downtown Elementary School </vt:lpstr>
      <vt:lpstr>Agenda</vt:lpstr>
      <vt:lpstr>Introductions</vt:lpstr>
      <vt:lpstr>The Project Team – Here Today</vt:lpstr>
      <vt:lpstr>The Project Team     Other Team Members</vt:lpstr>
      <vt:lpstr>Vancouver Public Schools Capital Improvement Program</vt:lpstr>
      <vt:lpstr>Vancouver Public School District</vt:lpstr>
      <vt:lpstr>The District</vt:lpstr>
      <vt:lpstr>Business Equity: Community Inclusion Plan</vt:lpstr>
      <vt:lpstr>New Downtown Elementary School </vt:lpstr>
      <vt:lpstr>PowerPoint Presentation</vt:lpstr>
      <vt:lpstr>New Downtown Elementary School  Budget </vt:lpstr>
      <vt:lpstr>PowerPoint Presentation</vt:lpstr>
      <vt:lpstr>New Downtown Elementary School GC/CM Schedule</vt:lpstr>
      <vt:lpstr>New Downtown Elementary School Design/Construction Schedule</vt:lpstr>
      <vt:lpstr>Why GC/CM Delivery Method for The New Downtown Elementary School Project</vt:lpstr>
      <vt:lpstr> Complies with 2 of the 5 Statutory Criteria </vt:lpstr>
      <vt:lpstr>Project Chronology Complexity</vt:lpstr>
      <vt:lpstr>Other Critical Factors </vt:lpstr>
      <vt:lpstr>Public Benefit:  From this ….</vt:lpstr>
      <vt:lpstr>Public Body Qualifications</vt:lpstr>
      <vt:lpstr>VPS Leadership Team</vt:lpstr>
      <vt:lpstr>Downtown Elementary School Project Organizational Chart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Dan Cody</cp:lastModifiedBy>
  <cp:revision>431</cp:revision>
  <cp:lastPrinted>2018-07-12T16:09:56Z</cp:lastPrinted>
  <dcterms:created xsi:type="dcterms:W3CDTF">2013-09-04T15:42:31Z</dcterms:created>
  <dcterms:modified xsi:type="dcterms:W3CDTF">2018-07-20T18:18:05Z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