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313" r:id="rId4"/>
    <p:sldId id="314" r:id="rId5"/>
    <p:sldId id="312" r:id="rId6"/>
    <p:sldId id="324" r:id="rId7"/>
    <p:sldId id="321" r:id="rId8"/>
    <p:sldId id="317" r:id="rId9"/>
    <p:sldId id="318" r:id="rId10"/>
    <p:sldId id="323" r:id="rId11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24">
          <p15:clr>
            <a:srgbClr val="A4A3A4"/>
          </p15:clr>
        </p15:guide>
        <p15:guide id="4" pos="1344">
          <p15:clr>
            <a:srgbClr val="A4A3A4"/>
          </p15:clr>
        </p15:guide>
        <p15:guide id="5" orient="horz" pos="1104">
          <p15:clr>
            <a:srgbClr val="A4A3A4"/>
          </p15:clr>
        </p15:guide>
        <p15:guide id="6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EB8"/>
    <a:srgbClr val="6499AB"/>
    <a:srgbClr val="1D5473"/>
    <a:srgbClr val="5F6468"/>
    <a:srgbClr val="000000"/>
    <a:srgbClr val="FC600C"/>
    <a:srgbClr val="272727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3" autoAdjust="0"/>
    <p:restoredTop sz="86410" autoAdjust="0"/>
  </p:normalViewPr>
  <p:slideViewPr>
    <p:cSldViewPr>
      <p:cViewPr varScale="1">
        <p:scale>
          <a:sx n="102" d="100"/>
          <a:sy n="102" d="100"/>
        </p:scale>
        <p:origin x="1692" y="96"/>
      </p:cViewPr>
      <p:guideLst>
        <p:guide orient="horz" pos="2448"/>
        <p:guide pos="2880"/>
        <p:guide orient="horz" pos="624"/>
        <p:guide pos="1344"/>
        <p:guide orient="horz" pos="1104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3918" y="6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7148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7148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pPr>
              <a:defRPr/>
            </a:pPr>
            <a:fld id="{30A8C0B4-433F-4EB7-A88B-AC11AC89FDB6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71487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71487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pPr>
              <a:defRPr/>
            </a:pPr>
            <a:fld id="{DDD9CC54-27E7-4A62-BB76-06A7962A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327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2463" tIns="46232" rIns="92463" bIns="4623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2463" tIns="46232" rIns="92463" bIns="4623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F8B8AD0-820D-466B-91A5-FAF86DD973D6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3" tIns="46232" rIns="92463" bIns="4623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60875"/>
            <a:ext cx="5680075" cy="4224338"/>
          </a:xfrm>
          <a:prstGeom prst="rect">
            <a:avLst/>
          </a:prstGeom>
        </p:spPr>
        <p:txBody>
          <a:bodyPr vert="horz" lIns="92463" tIns="46232" rIns="92463" bIns="4623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2463" tIns="46232" rIns="92463" bIns="4623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2463" tIns="46232" rIns="92463" bIns="4623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646705-EBE6-47D8-BEFE-1ED2A73BB7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15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88988" y="4459288"/>
            <a:ext cx="5681662" cy="422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900" u="sng" dirty="0"/>
          </a:p>
        </p:txBody>
      </p:sp>
    </p:spTree>
    <p:extLst>
      <p:ext uri="{BB962C8B-B14F-4D97-AF65-F5344CB8AC3E}">
        <p14:creationId xmlns:p14="http://schemas.microsoft.com/office/powerpoint/2010/main" val="2950762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89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13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902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894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05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737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2553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570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4FF9-BADB-48FF-B9DF-0335C24A0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8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BB72-D3ED-4AF3-8C5E-9BD7F1F36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63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3AFC1-C949-4CE6-AD31-ED08587DA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55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5E7F4-BE49-453A-BE82-27A70E30E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68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8966-41AA-40A1-B2FD-0365AF1AE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30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4D015-36F1-4ED6-BE4C-D7E08D67B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70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6600-D606-4855-A9E4-1D83C4C53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89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4C91-BF59-489E-9720-3A9EA9F3F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96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1D283-023E-4D75-B7A2-122D0209B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20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03DC-FC9F-47BE-85B1-28B59C92D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52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4367-262E-48BD-A221-FC8BD6E6C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2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FD11-3096-47C0-ABCE-082F96318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49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DD8C04C-4396-4500-B52C-88BBF17BD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-18473"/>
            <a:ext cx="9171420" cy="1923474"/>
          </a:xfrm>
          <a:prstGeom prst="rect">
            <a:avLst/>
          </a:prstGeom>
          <a:gradFill flip="none" rotWithShape="1">
            <a:gsLst>
              <a:gs pos="0">
                <a:srgbClr val="1D5473">
                  <a:shade val="30000"/>
                  <a:satMod val="115000"/>
                </a:srgbClr>
              </a:gs>
              <a:gs pos="50000">
                <a:srgbClr val="1D5473">
                  <a:shade val="67500"/>
                  <a:satMod val="115000"/>
                </a:srgbClr>
              </a:gs>
              <a:gs pos="100000">
                <a:srgbClr val="1D547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5875" y="-85725"/>
            <a:ext cx="9144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667000"/>
            <a:ext cx="80772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5F6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Washington State School Directors’ Association</a:t>
            </a:r>
            <a:endParaRPr lang="en-US" altLang="en-US" sz="1000" b="1" dirty="0">
              <a:solidFill>
                <a:srgbClr val="5F64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endParaRPr lang="en-US" altLang="en-US" sz="1000" b="1" dirty="0">
              <a:solidFill>
                <a:srgbClr val="5F64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en-US" altLang="en-US" sz="3600" b="1" dirty="0">
                <a:solidFill>
                  <a:srgbClr val="5F64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Olympia Headquarters Office Building Replacement</a:t>
            </a:r>
          </a:p>
          <a:p>
            <a:pPr eaLnBrk="1" hangingPunct="1">
              <a:defRPr/>
            </a:pPr>
            <a:endParaRPr lang="en-US" altLang="en-US" sz="1800" b="1" dirty="0"/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4F9EB8"/>
                </a:solidFill>
                <a:latin typeface="Arial Narrow" panose="020B0606020202030204" pitchFamily="34" charset="0"/>
              </a:rPr>
              <a:t>Thursday, September 28, 2017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17455" y="466725"/>
            <a:ext cx="4964545" cy="10572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for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Design-Build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Approval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8052"/>
            <a:ext cx="2438400" cy="12359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0515600" y="-571500"/>
            <a:ext cx="9144000" cy="1143000"/>
          </a:xfrm>
        </p:spPr>
        <p:txBody>
          <a:bodyPr/>
          <a:lstStyle/>
          <a:p>
            <a:r>
              <a:rPr lang="en-US" altLang="en-US" sz="3200"/>
              <a:t>Centralia High School Modernization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1750" y="1533525"/>
            <a:ext cx="9144000" cy="50593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6600" b="1" dirty="0">
                <a:solidFill>
                  <a:srgbClr val="4F9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0" y="152400"/>
            <a:ext cx="9677400" cy="6867525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100" y="1252538"/>
            <a:ext cx="25685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05200"/>
            <a:ext cx="2968625" cy="15047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696200" cy="4319587"/>
          </a:xfrm>
        </p:spPr>
        <p:txBody>
          <a:bodyPr/>
          <a:lstStyle/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dirty="0"/>
              <a:t>Introductions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dirty="0"/>
              <a:t>Scope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dirty="0"/>
              <a:t>Qualified Project Team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dirty="0"/>
              <a:t>Why Project is Suited for Design-Build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dirty="0"/>
              <a:t>Schedule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dirty="0"/>
              <a:t>Budget and Funding</a:t>
            </a:r>
          </a:p>
          <a:p>
            <a:pPr marL="1390650" lvl="2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dirty="0"/>
              <a:t>Questions</a:t>
            </a:r>
            <a:endParaRPr lang="en-US" altLang="en-US" sz="3600" dirty="0"/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-155575" y="-1752600"/>
            <a:ext cx="9455150" cy="1001712"/>
            <a:chOff x="-7620" y="-87477"/>
            <a:chExt cx="9456420" cy="1001877"/>
          </a:xfrm>
        </p:grpSpPr>
        <p:sp>
          <p:nvSpPr>
            <p:cNvPr id="5" name="Rectangle 4"/>
            <p:cNvSpPr/>
            <p:nvPr/>
          </p:nvSpPr>
          <p:spPr>
            <a:xfrm>
              <a:off x="-7620" y="-87477"/>
              <a:ext cx="9143641" cy="1001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6200"/>
              <a:ext cx="1523999" cy="71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2164372" y="33193"/>
              <a:ext cx="7284428" cy="72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l" eaLnBrk="1" hangingPunct="1">
                <a:defRPr/>
              </a:pPr>
              <a:r>
                <a:rPr lang="en-US" altLang="en-US" sz="4000" b="1" kern="0" dirty="0">
                  <a:solidFill>
                    <a:srgbClr val="2727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Agenda</a:t>
              </a:r>
            </a:p>
          </p:txBody>
        </p:sp>
      </p:grpSp>
      <p:grpSp>
        <p:nvGrpSpPr>
          <p:cNvPr id="6149" name="Group 16"/>
          <p:cNvGrpSpPr>
            <a:grpSpLocks/>
          </p:cNvGrpSpPr>
          <p:nvPr/>
        </p:nvGrpSpPr>
        <p:grpSpPr bwMode="auto">
          <a:xfrm>
            <a:off x="0" y="0"/>
            <a:ext cx="9161463" cy="1000125"/>
            <a:chOff x="651" y="-9833"/>
            <a:chExt cx="9143349" cy="1000433"/>
          </a:xfrm>
        </p:grpSpPr>
        <p:sp>
          <p:nvSpPr>
            <p:cNvPr id="18" name="Rectangle 17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983297" y="244245"/>
              <a:ext cx="6305101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Agenda</a:t>
              </a:r>
            </a:p>
          </p:txBody>
        </p:sp>
      </p:grpSp>
      <p:pic>
        <p:nvPicPr>
          <p:cNvPr id="6156" name="Picture 12" descr="wssda_new_logo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8" b="25335"/>
          <a:stretch/>
        </p:blipFill>
        <p:spPr bwMode="auto">
          <a:xfrm>
            <a:off x="152185" y="23650"/>
            <a:ext cx="1452222" cy="8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4876800"/>
            <a:ext cx="3657599" cy="16093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463" y="838200"/>
            <a:ext cx="9126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800" u="sng" kern="0" dirty="0">
                <a:solidFill>
                  <a:srgbClr val="4F9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WSSDA Olympia HQ Office Building Replacement</a:t>
            </a:r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0" y="0"/>
            <a:ext cx="9161463" cy="1000125"/>
            <a:chOff x="651" y="-9833"/>
            <a:chExt cx="9143349" cy="1000433"/>
          </a:xfrm>
        </p:grpSpPr>
        <p:sp>
          <p:nvSpPr>
            <p:cNvPr id="10" name="Rectangle 9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983297" y="244245"/>
              <a:ext cx="6305101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Scope</a:t>
              </a:r>
            </a:p>
          </p:txBody>
        </p:sp>
      </p:grpSp>
      <p:pic>
        <p:nvPicPr>
          <p:cNvPr id="12" name="Picture 12" descr="wssda_new_logo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8" b="25335"/>
          <a:stretch/>
        </p:blipFill>
        <p:spPr bwMode="auto">
          <a:xfrm>
            <a:off x="152185" y="23650"/>
            <a:ext cx="1452222" cy="8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371600" y="1881244"/>
            <a:ext cx="6477000" cy="4443356"/>
            <a:chOff x="0" y="174682"/>
            <a:chExt cx="7645400" cy="47487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b="12673"/>
            <a:stretch/>
          </p:blipFill>
          <p:spPr bwMode="auto">
            <a:xfrm>
              <a:off x="0" y="174682"/>
              <a:ext cx="7645400" cy="47487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Text Box 3"/>
            <p:cNvSpPr txBox="1"/>
            <p:nvPr/>
          </p:nvSpPr>
          <p:spPr>
            <a:xfrm>
              <a:off x="1238250" y="1299699"/>
              <a:ext cx="2428875" cy="4476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FFFFFF"/>
                  </a:solidFill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Existing Site</a:t>
              </a:r>
              <a:endPara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14450" y="1665936"/>
              <a:ext cx="3114675" cy="1666875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0" y="0"/>
            <a:ext cx="9161463" cy="1000125"/>
            <a:chOff x="651" y="-9833"/>
            <a:chExt cx="9143349" cy="1000433"/>
          </a:xfrm>
        </p:grpSpPr>
        <p:sp>
          <p:nvSpPr>
            <p:cNvPr id="8" name="Rectangle 7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1983297" y="244245"/>
              <a:ext cx="6305101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Conceptual Plan </a:t>
              </a:r>
            </a:p>
          </p:txBody>
        </p:sp>
      </p:grpSp>
      <p:pic>
        <p:nvPicPr>
          <p:cNvPr id="11" name="Picture 12" descr="wssda_new_logo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8" b="25335"/>
          <a:stretch/>
        </p:blipFill>
        <p:spPr bwMode="auto">
          <a:xfrm>
            <a:off x="152185" y="23650"/>
            <a:ext cx="1452222" cy="8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/>
          <a:srcRect t="1992"/>
          <a:stretch/>
        </p:blipFill>
        <p:spPr bwMode="auto">
          <a:xfrm>
            <a:off x="1400519" y="1912169"/>
            <a:ext cx="6371881" cy="4412431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7463" y="838200"/>
            <a:ext cx="9126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800" u="sng" kern="0" dirty="0">
                <a:solidFill>
                  <a:srgbClr val="4F9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WSSDA Olympia HQ Office Building Replacement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463" y="1143000"/>
            <a:ext cx="9126537" cy="1143000"/>
          </a:xfrm>
        </p:spPr>
        <p:txBody>
          <a:bodyPr/>
          <a:lstStyle/>
          <a:p>
            <a:pPr>
              <a:defRPr/>
            </a:pPr>
            <a:r>
              <a:rPr lang="en-US" altLang="en-US" sz="2800" u="sng" dirty="0">
                <a:solidFill>
                  <a:srgbClr val="4F9E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WSSDA Olympia HQ Office Building Replacement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295400" y="2143126"/>
            <a:ext cx="7696201" cy="4745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tabLst>
                <a:tab pos="3543300" algn="l"/>
              </a:tabLst>
              <a:defRPr/>
            </a:pPr>
            <a:r>
              <a:rPr lang="en-US" altLang="en-US" sz="2800" dirty="0">
                <a:latin typeface="Arial Narrow" panose="020B0606020202030204" pitchFamily="34" charset="0"/>
              </a:rPr>
              <a:t>Replacement of current 10,000 SF structure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tabLst>
                <a:tab pos="3543300" algn="l"/>
              </a:tabLst>
              <a:defRPr/>
            </a:pPr>
            <a:r>
              <a:rPr lang="en-US" altLang="en-US" sz="2400" dirty="0">
                <a:latin typeface="Arial Narrow" panose="020B0606020202030204" pitchFamily="34" charset="0"/>
                <a:ea typeface="+mn-ea"/>
                <a:cs typeface="+mn-cs"/>
              </a:rPr>
              <a:t>Planned construction 7,500 SF on existing 2.14 acres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tabLst>
                <a:tab pos="3543300" algn="l"/>
              </a:tabLst>
              <a:defRPr/>
            </a:pPr>
            <a:r>
              <a:rPr lang="en-US" altLang="en-US" sz="2400" dirty="0">
                <a:latin typeface="Arial Narrow" panose="020B0606020202030204" pitchFamily="34" charset="0"/>
                <a:ea typeface="+mn-ea"/>
                <a:cs typeface="+mn-cs"/>
              </a:rPr>
              <a:t>Connect to sewer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tabLst>
                <a:tab pos="3543300" algn="l"/>
              </a:tabLst>
              <a:defRPr/>
            </a:pPr>
            <a:r>
              <a:rPr lang="en-US" altLang="en-US" sz="2400" dirty="0">
                <a:latin typeface="Arial Narrow" panose="020B0606020202030204" pitchFamily="34" charset="0"/>
                <a:ea typeface="+mn-ea"/>
                <a:cs typeface="+mn-cs"/>
              </a:rPr>
              <a:t>Energy efficient, technically up-to-date, durable</a:t>
            </a:r>
            <a:endParaRPr lang="en-US" altLang="en-US" sz="2400" dirty="0"/>
          </a:p>
          <a:p>
            <a:pPr>
              <a:tabLst>
                <a:tab pos="3543300" algn="l"/>
              </a:tabLst>
              <a:defRPr/>
            </a:pPr>
            <a:endParaRPr lang="en-US" altLang="en-US" sz="2800" dirty="0"/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0"/>
            <a:ext cx="9161463" cy="1000125"/>
            <a:chOff x="651" y="-9833"/>
            <a:chExt cx="9143349" cy="1000433"/>
          </a:xfrm>
        </p:grpSpPr>
        <p:sp>
          <p:nvSpPr>
            <p:cNvPr id="8" name="Rectangle 7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1983297" y="244245"/>
              <a:ext cx="6305101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Scope</a:t>
              </a:r>
            </a:p>
          </p:txBody>
        </p:sp>
      </p:grpSp>
      <p:pic>
        <p:nvPicPr>
          <p:cNvPr id="10" name="Picture 12" descr="wssda_new_logo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8" b="25335"/>
          <a:stretch/>
        </p:blipFill>
        <p:spPr bwMode="auto">
          <a:xfrm>
            <a:off x="152185" y="23650"/>
            <a:ext cx="1452222" cy="8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0" y="0"/>
            <a:ext cx="9161463" cy="1000125"/>
            <a:chOff x="651" y="-9833"/>
            <a:chExt cx="9143349" cy="1000433"/>
          </a:xfrm>
        </p:grpSpPr>
        <p:sp>
          <p:nvSpPr>
            <p:cNvPr id="13" name="Rectangle 12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1983297" y="244245"/>
              <a:ext cx="6305101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Project Team</a:t>
              </a:r>
            </a:p>
          </p:txBody>
        </p:sp>
      </p:grpSp>
      <p:pic>
        <p:nvPicPr>
          <p:cNvPr id="15" name="Picture 12" descr="wssda_new_logo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8" b="25335"/>
          <a:stretch/>
        </p:blipFill>
        <p:spPr bwMode="auto">
          <a:xfrm>
            <a:off x="152185" y="23650"/>
            <a:ext cx="1452222" cy="8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6493B9-64AB-48A6-8CBE-E33F19D06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18" y="1005160"/>
            <a:ext cx="5991225" cy="577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5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32" y="2151020"/>
            <a:ext cx="8229600" cy="4525962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800" dirty="0">
                <a:latin typeface="Arial Narrow" panose="020B0606020202030204" pitchFamily="34" charset="0"/>
              </a:rPr>
              <a:t>Opportunity for greater innovation and efficiencies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dirty="0">
                <a:latin typeface="Arial Narrow" panose="020B0606020202030204" pitchFamily="34" charset="0"/>
              </a:rPr>
              <a:t>Significant savings in project delivery time can be realized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400" dirty="0">
                <a:latin typeface="Arial Narrow" panose="020B0606020202030204" pitchFamily="34" charset="0"/>
              </a:rPr>
              <a:t>Early Design and delivery of side sewer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400" dirty="0">
                <a:latin typeface="Arial Narrow" panose="020B0606020202030204" pitchFamily="34" charset="0"/>
              </a:rPr>
              <a:t>Offsite fabrication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400" dirty="0">
                <a:latin typeface="Arial Narrow" panose="020B0606020202030204" pitchFamily="34" charset="0"/>
              </a:rPr>
              <a:t>Fast tracking design and construction</a:t>
            </a:r>
          </a:p>
          <a:p>
            <a:pPr marL="609600" indent="-609600" eaLnBrk="1" hangingPunct="1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-276225" y="-1979613"/>
            <a:ext cx="9456738" cy="1001713"/>
            <a:chOff x="-7620" y="-87477"/>
            <a:chExt cx="9456420" cy="1001877"/>
          </a:xfrm>
        </p:grpSpPr>
        <p:sp>
          <p:nvSpPr>
            <p:cNvPr id="6" name="Rectangle 5"/>
            <p:cNvSpPr/>
            <p:nvPr/>
          </p:nvSpPr>
          <p:spPr>
            <a:xfrm>
              <a:off x="-7620" y="-87477"/>
              <a:ext cx="9143693" cy="1001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3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6200"/>
              <a:ext cx="1523999" cy="71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2164007" y="33193"/>
              <a:ext cx="7284793" cy="72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l" eaLnBrk="1" hangingPunct="1">
                <a:defRPr/>
              </a:pPr>
              <a:r>
                <a:rPr lang="en-US" altLang="en-US" sz="4000" b="1" kern="0" dirty="0">
                  <a:solidFill>
                    <a:srgbClr val="27272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Exceeds Statute Requirements</a:t>
              </a:r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1" y="0"/>
            <a:ext cx="9161462" cy="1066800"/>
            <a:chOff x="651" y="-9833"/>
            <a:chExt cx="9143349" cy="1067129"/>
          </a:xfrm>
        </p:grpSpPr>
        <p:sp>
          <p:nvSpPr>
            <p:cNvPr id="13" name="Rectangle 12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1983297" y="310941"/>
              <a:ext cx="6305101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Why Project is Suited for DB</a:t>
              </a:r>
            </a:p>
          </p:txBody>
        </p:sp>
      </p:grpSp>
      <p:pic>
        <p:nvPicPr>
          <p:cNvPr id="15" name="Picture 12" descr="wssda_new_logo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8" b="25335"/>
          <a:stretch/>
        </p:blipFill>
        <p:spPr bwMode="auto">
          <a:xfrm>
            <a:off x="152185" y="23650"/>
            <a:ext cx="1452222" cy="8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557" y="1556435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Meets Two RCW 39.10.300 Criteria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-1189038"/>
            <a:ext cx="8229600" cy="1143000"/>
          </a:xfrm>
        </p:spPr>
        <p:txBody>
          <a:bodyPr/>
          <a:lstStyle/>
          <a:p>
            <a:r>
              <a:rPr lang="en-US" altLang="en-US"/>
              <a:t>Schedule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  <a:ln>
            <a:solidFill>
              <a:schemeClr val="accent4"/>
            </a:solidFill>
          </a:ln>
        </p:spPr>
        <p:txBody>
          <a:bodyPr/>
          <a:lstStyle/>
          <a:p>
            <a:pPr>
              <a:defRPr/>
            </a:pPr>
            <a:r>
              <a:rPr lang="en-US" altLang="en-US" sz="2000" b="1" dirty="0">
                <a:solidFill>
                  <a:srgbClr val="4F9EB8"/>
                </a:solidFill>
                <a:latin typeface="Arial Narrow" panose="020B0606020202030204" pitchFamily="34" charset="0"/>
              </a:rPr>
              <a:t>DB Process				September – November 2017</a:t>
            </a:r>
          </a:p>
          <a:p>
            <a:pPr lvl="1">
              <a:defRPr/>
            </a:pPr>
            <a:r>
              <a:rPr lang="en-US" sz="1600" i="1" dirty="0">
                <a:latin typeface="Arial Narrow" panose="020B0606020202030204" pitchFamily="34" charset="0"/>
              </a:rPr>
              <a:t>Project Review Committee Submit Application	September 1, 2017</a:t>
            </a:r>
            <a:endParaRPr lang="en-US" sz="1600" dirty="0">
              <a:latin typeface="Arial Narrow" panose="020B0606020202030204" pitchFamily="34" charset="0"/>
            </a:endParaRPr>
          </a:p>
          <a:p>
            <a:pPr lvl="1">
              <a:defRPr/>
            </a:pPr>
            <a:r>
              <a:rPr lang="en-US" sz="1600" i="1" dirty="0">
                <a:latin typeface="Arial Narrow" panose="020B0606020202030204" pitchFamily="34" charset="0"/>
              </a:rPr>
              <a:t>Project Review Committee Presentation	September 28, 2017</a:t>
            </a:r>
            <a:endParaRPr lang="en-US" sz="1600" dirty="0">
              <a:latin typeface="Arial Narrow" panose="020B0606020202030204" pitchFamily="34" charset="0"/>
            </a:endParaRPr>
          </a:p>
          <a:p>
            <a:pPr lvl="1">
              <a:defRPr/>
            </a:pPr>
            <a:r>
              <a:rPr lang="en-US" sz="1600" i="1" dirty="0">
                <a:latin typeface="Arial Narrow" panose="020B0606020202030204" pitchFamily="34" charset="0"/>
              </a:rPr>
              <a:t>Advertise for Design-Build RFQ		September 29-October 12, 2017</a:t>
            </a:r>
            <a:endParaRPr lang="en-US" sz="1600" dirty="0">
              <a:latin typeface="Arial Narrow" panose="020B0606020202030204" pitchFamily="34" charset="0"/>
            </a:endParaRPr>
          </a:p>
          <a:p>
            <a:pPr lvl="1">
              <a:defRPr/>
            </a:pPr>
            <a:r>
              <a:rPr lang="en-US" sz="1600" i="1" dirty="0">
                <a:latin typeface="Arial Narrow" panose="020B0606020202030204" pitchFamily="34" charset="0"/>
              </a:rPr>
              <a:t>Statement of Qualifications Due		October 30, 2017</a:t>
            </a:r>
            <a:endParaRPr lang="en-US" sz="1600" dirty="0">
              <a:latin typeface="Arial Narrow" panose="020B0606020202030204" pitchFamily="34" charset="0"/>
            </a:endParaRPr>
          </a:p>
          <a:p>
            <a:pPr lvl="1">
              <a:defRPr/>
            </a:pPr>
            <a:r>
              <a:rPr lang="en-US" sz="1600" i="1" dirty="0">
                <a:latin typeface="Arial Narrow" panose="020B0606020202030204" pitchFamily="34" charset="0"/>
              </a:rPr>
              <a:t>Short-list and send RFP			November 3, 2017</a:t>
            </a:r>
            <a:endParaRPr lang="en-US" sz="1600" dirty="0">
              <a:latin typeface="Arial Narrow" panose="020B0606020202030204" pitchFamily="34" charset="0"/>
            </a:endParaRPr>
          </a:p>
          <a:p>
            <a:pPr lvl="1">
              <a:defRPr/>
            </a:pPr>
            <a:r>
              <a:rPr lang="en-US" sz="1600" i="1" dirty="0">
                <a:latin typeface="Arial Narrow" panose="020B0606020202030204" pitchFamily="34" charset="0"/>
              </a:rPr>
              <a:t>Interview and Fee Proposals		November 13-21, 2017</a:t>
            </a:r>
            <a:endParaRPr lang="en-US" sz="1600" dirty="0">
              <a:latin typeface="Arial Narrow" panose="020B0606020202030204" pitchFamily="34" charset="0"/>
            </a:endParaRPr>
          </a:p>
          <a:p>
            <a:pPr lvl="1">
              <a:defRPr/>
            </a:pPr>
            <a:r>
              <a:rPr lang="en-US" sz="1600" i="1" dirty="0">
                <a:latin typeface="Arial Narrow" panose="020B0606020202030204" pitchFamily="34" charset="0"/>
              </a:rPr>
              <a:t>Select Design-Builder and Award		November 22, 2017</a:t>
            </a:r>
            <a:endParaRPr lang="en-US" altLang="en-US" sz="1600" dirty="0">
              <a:latin typeface="Arial Narrow" panose="020B0606020202030204" pitchFamily="34" charset="0"/>
            </a:endParaRPr>
          </a:p>
          <a:p>
            <a:r>
              <a:rPr lang="en-US" sz="2000" b="1" dirty="0">
                <a:solidFill>
                  <a:srgbClr val="4F9EB8"/>
                </a:solidFill>
                <a:latin typeface="Arial Narrow" panose="020B0606020202030204" pitchFamily="34" charset="0"/>
              </a:rPr>
              <a:t>Schematic Design			November 2017 – January 2018</a:t>
            </a:r>
            <a:endParaRPr lang="en-US" sz="2000" dirty="0">
              <a:solidFill>
                <a:srgbClr val="4F9EB8"/>
              </a:solidFill>
              <a:latin typeface="Arial Narrow" panose="020B0606020202030204" pitchFamily="34" charset="0"/>
            </a:endParaRPr>
          </a:p>
          <a:p>
            <a:r>
              <a:rPr lang="en-US" sz="2000" b="1" dirty="0">
                <a:solidFill>
                  <a:srgbClr val="4F9EB8"/>
                </a:solidFill>
                <a:latin typeface="Arial Narrow" panose="020B0606020202030204" pitchFamily="34" charset="0"/>
              </a:rPr>
              <a:t>Design Development			January – March 2018</a:t>
            </a:r>
            <a:endParaRPr lang="en-US" sz="2000" dirty="0">
              <a:solidFill>
                <a:srgbClr val="4F9EB8"/>
              </a:solidFill>
              <a:latin typeface="Arial Narrow" panose="020B0606020202030204" pitchFamily="34" charset="0"/>
            </a:endParaRPr>
          </a:p>
          <a:p>
            <a:r>
              <a:rPr lang="en-US" sz="2000" b="1" dirty="0">
                <a:solidFill>
                  <a:srgbClr val="4F9EB8"/>
                </a:solidFill>
                <a:latin typeface="Arial Narrow" panose="020B0606020202030204" pitchFamily="34" charset="0"/>
              </a:rPr>
              <a:t>Construction Documents		March – April 2018</a:t>
            </a:r>
            <a:endParaRPr lang="en-US" sz="2000" dirty="0">
              <a:solidFill>
                <a:srgbClr val="4F9EB8"/>
              </a:solidFill>
              <a:latin typeface="Arial Narrow" panose="020B0606020202030204" pitchFamily="34" charset="0"/>
            </a:endParaRPr>
          </a:p>
          <a:p>
            <a:r>
              <a:rPr lang="en-US" sz="2000" b="1" dirty="0">
                <a:solidFill>
                  <a:srgbClr val="4F9EB8"/>
                </a:solidFill>
                <a:latin typeface="Arial Narrow" panose="020B0606020202030204" pitchFamily="34" charset="0"/>
              </a:rPr>
              <a:t>Permitting				March – May 2018</a:t>
            </a:r>
            <a:endParaRPr lang="en-US" sz="2000" dirty="0">
              <a:solidFill>
                <a:srgbClr val="4F9EB8"/>
              </a:solidFill>
              <a:latin typeface="Arial Narrow" panose="020B0606020202030204" pitchFamily="34" charset="0"/>
            </a:endParaRPr>
          </a:p>
          <a:p>
            <a:r>
              <a:rPr lang="en-US" sz="2000" b="1" dirty="0">
                <a:solidFill>
                  <a:srgbClr val="4F9EB8"/>
                </a:solidFill>
                <a:latin typeface="Arial Narrow" panose="020B0606020202030204" pitchFamily="34" charset="0"/>
              </a:rPr>
              <a:t>Construction				June 2018 – April 2019</a:t>
            </a:r>
            <a:endParaRPr lang="en-US" sz="2000" dirty="0">
              <a:solidFill>
                <a:srgbClr val="4F9EB8"/>
              </a:solidFill>
              <a:latin typeface="Arial Narrow" panose="020B0606020202030204" pitchFamily="34" charset="0"/>
            </a:endParaRPr>
          </a:p>
          <a:p>
            <a:r>
              <a:rPr lang="en-US" sz="2000" b="1" dirty="0">
                <a:solidFill>
                  <a:srgbClr val="4F9EB8"/>
                </a:solidFill>
                <a:latin typeface="Arial Narrow" panose="020B0606020202030204" pitchFamily="34" charset="0"/>
              </a:rPr>
              <a:t>Substantial Completion			April 2019</a:t>
            </a:r>
            <a:endParaRPr lang="en-US" sz="2000" dirty="0">
              <a:solidFill>
                <a:srgbClr val="4F9EB8"/>
              </a:solidFill>
              <a:latin typeface="Arial Narrow" panose="020B0606020202030204" pitchFamily="34" charset="0"/>
            </a:endParaRPr>
          </a:p>
          <a:p>
            <a:r>
              <a:rPr lang="en-US" sz="2000" b="1" dirty="0">
                <a:solidFill>
                  <a:srgbClr val="4F9EB8"/>
                </a:solidFill>
                <a:latin typeface="Arial Narrow" panose="020B0606020202030204" pitchFamily="34" charset="0"/>
              </a:rPr>
              <a:t>Final Completion/Closeout		July 2019</a:t>
            </a:r>
            <a:endParaRPr lang="en-US" sz="2000" dirty="0">
              <a:solidFill>
                <a:srgbClr val="4F9EB8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0"/>
            <a:ext cx="9161463" cy="1000125"/>
            <a:chOff x="651" y="-9833"/>
            <a:chExt cx="9143349" cy="1000433"/>
          </a:xfrm>
        </p:grpSpPr>
        <p:sp>
          <p:nvSpPr>
            <p:cNvPr id="9" name="Rectangle 8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1983297" y="244245"/>
              <a:ext cx="6305101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Schedule</a:t>
              </a:r>
            </a:p>
          </p:txBody>
        </p:sp>
      </p:grpSp>
      <p:pic>
        <p:nvPicPr>
          <p:cNvPr id="11" name="Picture 12" descr="wssda_new_logo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8" b="25335"/>
          <a:stretch/>
        </p:blipFill>
        <p:spPr bwMode="auto">
          <a:xfrm>
            <a:off x="152185" y="23650"/>
            <a:ext cx="1452222" cy="8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0947"/>
              </p:ext>
            </p:extLst>
          </p:nvPr>
        </p:nvGraphicFramePr>
        <p:xfrm>
          <a:off x="304800" y="1447800"/>
          <a:ext cx="8610600" cy="48768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9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454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en-US" sz="2800" b="0" u="sng" kern="0" dirty="0">
                          <a:solidFill>
                            <a:srgbClr val="4F9EB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WSSDA Olympia</a:t>
                      </a:r>
                      <a:r>
                        <a:rPr lang="en-US" altLang="en-US" sz="2800" b="0" u="sng" kern="0" baseline="0" dirty="0">
                          <a:solidFill>
                            <a:srgbClr val="4F9EB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HQ Office Building Replacement</a:t>
                      </a:r>
                      <a:endParaRPr lang="en-US" altLang="en-US" sz="2800" b="0" u="sng" kern="0" dirty="0">
                        <a:solidFill>
                          <a:srgbClr val="4F9EB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45718" marB="45718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22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Estimated project design and construction (including construction contingencies)</a:t>
                      </a: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$1,700,000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221">
                <a:tc>
                  <a:txBody>
                    <a:bodyPr/>
                    <a:lstStyle/>
                    <a:p>
                      <a:r>
                        <a:rPr lang="en-US" sz="1800" dirty="0"/>
                        <a:t>Costs for Professional</a:t>
                      </a:r>
                      <a:r>
                        <a:rPr lang="en-US" sz="1800" baseline="0" dirty="0"/>
                        <a:t> Services (PM/CM Services, Legal)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$100,000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454">
                <a:tc>
                  <a:txBody>
                    <a:bodyPr/>
                    <a:lstStyle/>
                    <a:p>
                      <a:r>
                        <a:rPr lang="en-US" sz="1800" dirty="0"/>
                        <a:t>Equipment and furnishing costs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$113,000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454">
                <a:tc>
                  <a:txBody>
                    <a:bodyPr/>
                    <a:lstStyle/>
                    <a:p>
                      <a:r>
                        <a:rPr lang="en-US" sz="1800" dirty="0"/>
                        <a:t>Project Contingencies (8%)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$134,000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247">
                <a:tc>
                  <a:txBody>
                    <a:bodyPr/>
                    <a:lstStyle/>
                    <a:p>
                      <a:r>
                        <a:rPr lang="en-US" sz="1800" dirty="0"/>
                        <a:t>Other</a:t>
                      </a:r>
                      <a:r>
                        <a:rPr lang="en-US" sz="1800" baseline="0" dirty="0"/>
                        <a:t> related project Costs (Utilities, Testing/Reports, Permits, Consumables, Moving, etc.)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$379,000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296">
                <a:tc>
                  <a:txBody>
                    <a:bodyPr/>
                    <a:lstStyle/>
                    <a:p>
                      <a:r>
                        <a:rPr lang="en-US" sz="1800" dirty="0"/>
                        <a:t>Sales Tax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$200,000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454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 Budget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$2,626,000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0"/>
            <a:ext cx="9161463" cy="1000125"/>
            <a:chOff x="651" y="-9833"/>
            <a:chExt cx="9143349" cy="1000433"/>
          </a:xfrm>
        </p:grpSpPr>
        <p:sp>
          <p:nvSpPr>
            <p:cNvPr id="9" name="Rectangle 8"/>
            <p:cNvSpPr/>
            <p:nvPr/>
          </p:nvSpPr>
          <p:spPr>
            <a:xfrm>
              <a:off x="651" y="-9833"/>
              <a:ext cx="9143349" cy="1000433"/>
            </a:xfrm>
            <a:prstGeom prst="rect">
              <a:avLst/>
            </a:prstGeom>
            <a:gradFill flip="none" rotWithShape="1">
              <a:gsLst>
                <a:gs pos="0">
                  <a:srgbClr val="1D5473">
                    <a:shade val="30000"/>
                    <a:satMod val="115000"/>
                  </a:srgbClr>
                </a:gs>
                <a:gs pos="50000">
                  <a:srgbClr val="1D5473">
                    <a:shade val="67500"/>
                    <a:satMod val="115000"/>
                  </a:srgbClr>
                </a:gs>
                <a:gs pos="100000">
                  <a:srgbClr val="1D5473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1983297" y="244245"/>
              <a:ext cx="6305101" cy="7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buFontTx/>
                <a:buNone/>
                <a:defRPr/>
              </a:pPr>
              <a:r>
                <a:rPr lang="en-US" altLang="en-US" sz="4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Budget</a:t>
              </a:r>
            </a:p>
          </p:txBody>
        </p:sp>
      </p:grpSp>
      <p:pic>
        <p:nvPicPr>
          <p:cNvPr id="11" name="Picture 12" descr="wssda_new_logo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8" b="25335"/>
          <a:stretch/>
        </p:blipFill>
        <p:spPr bwMode="auto">
          <a:xfrm>
            <a:off x="152185" y="23650"/>
            <a:ext cx="1452222" cy="8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4794</TotalTime>
  <Words>218</Words>
  <Application>Microsoft Office PowerPoint</Application>
  <PresentationFormat>On-screen Show (4:3)</PresentationFormat>
  <Paragraphs>72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WSSDA Olympia HQ Office Building Replacement</vt:lpstr>
      <vt:lpstr>PowerPoint Presentation</vt:lpstr>
      <vt:lpstr>PowerPoint Presentation</vt:lpstr>
      <vt:lpstr>Schedule</vt:lpstr>
      <vt:lpstr>PowerPoint Presentation</vt:lpstr>
      <vt:lpstr>Centralia High School Modernization</vt:lpstr>
    </vt:vector>
  </TitlesOfParts>
  <Company>Olympic Associates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Chandler</dc:creator>
  <cp:lastModifiedBy>Balzarini, Cynthia</cp:lastModifiedBy>
  <cp:revision>303</cp:revision>
  <cp:lastPrinted>2017-07-03T14:17:04Z</cp:lastPrinted>
  <dcterms:created xsi:type="dcterms:W3CDTF">2007-08-13T18:14:17Z</dcterms:created>
  <dcterms:modified xsi:type="dcterms:W3CDTF">2017-09-27T16:51:06Z</dcterms:modified>
</cp:coreProperties>
</file>