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69" r:id="rId2"/>
    <p:sldId id="483" r:id="rId3"/>
    <p:sldId id="498" r:id="rId4"/>
    <p:sldId id="499" r:id="rId5"/>
    <p:sldId id="366" r:id="rId6"/>
    <p:sldId id="373" r:id="rId7"/>
    <p:sldId id="486" r:id="rId8"/>
    <p:sldId id="515" r:id="rId9"/>
    <p:sldId id="516" r:id="rId10"/>
    <p:sldId id="518" r:id="rId11"/>
    <p:sldId id="519" r:id="rId12"/>
    <p:sldId id="517" r:id="rId13"/>
    <p:sldId id="501" r:id="rId14"/>
    <p:sldId id="512" r:id="rId15"/>
    <p:sldId id="502" r:id="rId16"/>
    <p:sldId id="506" r:id="rId17"/>
    <p:sldId id="508" r:id="rId18"/>
    <p:sldId id="511" r:id="rId19"/>
    <p:sldId id="510" r:id="rId20"/>
    <p:sldId id="513" r:id="rId21"/>
    <p:sldId id="509" r:id="rId22"/>
    <p:sldId id="514" r:id="rId23"/>
    <p:sldId id="507" r:id="rId24"/>
    <p:sldId id="505" r:id="rId25"/>
  </p:sldIdLst>
  <p:sldSz cx="9144000" cy="6858000" type="screen4x3"/>
  <p:notesSz cx="69342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39255B"/>
    <a:srgbClr val="948671"/>
    <a:srgbClr val="003F87"/>
    <a:srgbClr val="917B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51" autoAdjust="0"/>
    <p:restoredTop sz="94611" autoAdjust="0"/>
  </p:normalViewPr>
  <p:slideViewPr>
    <p:cSldViewPr snapToGrid="0" showGuides="1">
      <p:cViewPr varScale="1">
        <p:scale>
          <a:sx n="70" d="100"/>
          <a:sy n="70" d="100"/>
        </p:scale>
        <p:origin x="1164" y="72"/>
      </p:cViewPr>
      <p:guideLst>
        <p:guide orient="horz" pos="215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8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3E73E0D8-8405-4D55-B88B-3F4118341410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1A522E72-4D76-4FCA-BED8-A780F5650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670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115CEB38-0E2D-4628-9BCA-9F39532AE043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9" tIns="46154" rIns="92309" bIns="4615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79595"/>
            <a:ext cx="5547360" cy="4149090"/>
          </a:xfrm>
          <a:prstGeom prst="rect">
            <a:avLst/>
          </a:prstGeom>
        </p:spPr>
        <p:txBody>
          <a:bodyPr vert="horz" lIns="92309" tIns="46154" rIns="92309" bIns="4615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90C767DC-1865-48E9-ABFF-1964669C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706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767DC-1865-48E9-ABFF-1964669CC3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14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767DC-1865-48E9-ABFF-1964669CC384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604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767DC-1865-48E9-ABFF-1964669CC384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301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767DC-1865-48E9-ABFF-1964669CC384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15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C767DC-1865-48E9-ABFF-1964669CC384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934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DE684-6547-4FAA-BF5D-3AB540FD4EA5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54E-54D6-4F3D-80A2-0399A2337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71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DE684-6547-4FAA-BF5D-3AB540FD4EA5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54E-54D6-4F3D-80A2-0399A2337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962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DE684-6547-4FAA-BF5D-3AB540FD4EA5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54E-54D6-4F3D-80A2-0399A2337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95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DE684-6547-4FAA-BF5D-3AB540FD4EA5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54E-54D6-4F3D-80A2-0399A2337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5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DE684-6547-4FAA-BF5D-3AB540FD4EA5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54E-54D6-4F3D-80A2-0399A2337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397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DE684-6547-4FAA-BF5D-3AB540FD4EA5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54E-54D6-4F3D-80A2-0399A2337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55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DE684-6547-4FAA-BF5D-3AB540FD4EA5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54E-54D6-4F3D-80A2-0399A2337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106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DE684-6547-4FAA-BF5D-3AB540FD4EA5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54E-54D6-4F3D-80A2-0399A2337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46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DE684-6547-4FAA-BF5D-3AB540FD4EA5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54E-54D6-4F3D-80A2-0399A2337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52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DE684-6547-4FAA-BF5D-3AB540FD4EA5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54E-54D6-4F3D-80A2-0399A2337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11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DE684-6547-4FAA-BF5D-3AB540FD4EA5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54E-54D6-4F3D-80A2-0399A2337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47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DE684-6547-4FAA-BF5D-3AB540FD4EA5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8A54E-54D6-4F3D-80A2-0399A2337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6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399" y="133308"/>
            <a:ext cx="55253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Ethnic Student Center / Multicultural Services</a:t>
            </a:r>
            <a:endParaRPr lang="en-US" sz="40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3" descr="P:\2016413.00\06-DOCS\10-PRESENT\160613\westernlogo200x1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720" y="204478"/>
            <a:ext cx="19050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399" y="1607020"/>
            <a:ext cx="4297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Review Committee Presentation</a:t>
            </a:r>
          </a:p>
          <a:p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January 2017</a:t>
            </a:r>
            <a:endParaRPr 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t="15631" r="4499" b="6741"/>
          <a:stretch/>
        </p:blipFill>
        <p:spPr>
          <a:xfrm>
            <a:off x="0" y="2413236"/>
            <a:ext cx="9144000" cy="44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8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2897578"/>
          </a:xfrm>
          <a:prstGeom prst="rect">
            <a:avLst/>
          </a:prstGeom>
          <a:solidFill>
            <a:srgbClr val="003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1817" y="351982"/>
            <a:ext cx="7924666" cy="216560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+mj-lt"/>
              <a:buAutoNum type="arabicPeriod" startAt="4"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clear GCCM procurement schedule for the different phases of the RFP, interview and cost proposal.  Their current 2017 bar schedule states a February 1st thru ~ April 15th line item.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607755" y="3114131"/>
            <a:ext cx="801373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4488" indent="-344488"/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Response: 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Next slide</a:t>
            </a:r>
          </a:p>
          <a:p>
            <a:pPr marL="344488" indent="-344488"/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01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7755" y="299910"/>
            <a:ext cx="8349814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4488" indent="-344488"/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Response: 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/>
              <a:t>February </a:t>
            </a:r>
            <a:r>
              <a:rPr lang="en-US" sz="2000" dirty="0"/>
              <a:t>1, 2017	</a:t>
            </a:r>
            <a:r>
              <a:rPr lang="en-US" sz="2000" dirty="0" smtClean="0"/>
              <a:t>	First </a:t>
            </a:r>
            <a:r>
              <a:rPr lang="en-US" sz="2000" dirty="0"/>
              <a:t>publication of RFP for GC/CM Services</a:t>
            </a:r>
          </a:p>
          <a:p>
            <a:r>
              <a:rPr lang="en-US" sz="2000" dirty="0"/>
              <a:t>February 6, 2017	</a:t>
            </a:r>
            <a:r>
              <a:rPr lang="en-US" sz="2000" dirty="0" smtClean="0"/>
              <a:t>	Informational </a:t>
            </a:r>
            <a:r>
              <a:rPr lang="en-US" sz="2000" dirty="0"/>
              <a:t>meeting</a:t>
            </a:r>
          </a:p>
          <a:p>
            <a:r>
              <a:rPr lang="en-US" sz="2000" dirty="0"/>
              <a:t>February 20, 2017	Proposal submittal deadline from interested </a:t>
            </a:r>
            <a:r>
              <a:rPr lang="en-US" sz="2000" dirty="0" smtClean="0"/>
              <a:t>			GC/CM </a:t>
            </a:r>
            <a:r>
              <a:rPr lang="en-US" sz="2000" dirty="0"/>
              <a:t>firms</a:t>
            </a:r>
          </a:p>
          <a:p>
            <a:r>
              <a:rPr lang="en-US" sz="2000" dirty="0"/>
              <a:t>February 24, 2017	Notification of most qualified firms selected to </a:t>
            </a:r>
            <a:r>
              <a:rPr lang="en-US" sz="2000" dirty="0" smtClean="0"/>
              <a:t>			be </a:t>
            </a:r>
            <a:r>
              <a:rPr lang="en-US" sz="2000" dirty="0"/>
              <a:t>interviewed </a:t>
            </a:r>
          </a:p>
          <a:p>
            <a:r>
              <a:rPr lang="en-US" sz="2000" dirty="0"/>
              <a:t>March 15, 2017		Interviews</a:t>
            </a:r>
          </a:p>
          <a:p>
            <a:r>
              <a:rPr lang="en-US" sz="2000" dirty="0"/>
              <a:t>March 16, 2017		Notification of firms selected to prepare Final </a:t>
            </a:r>
            <a:r>
              <a:rPr lang="en-US" sz="2000" dirty="0" smtClean="0"/>
              <a:t>			Proposal</a:t>
            </a:r>
            <a:endParaRPr lang="en-US" sz="2000" dirty="0"/>
          </a:p>
          <a:p>
            <a:r>
              <a:rPr lang="en-US" sz="2000" dirty="0"/>
              <a:t>March 16, 2017		Distribution of Request for Final Proposal (RFFP) </a:t>
            </a:r>
            <a:r>
              <a:rPr lang="en-US" sz="2000" dirty="0" smtClean="0"/>
              <a:t>			to </a:t>
            </a:r>
            <a:r>
              <a:rPr lang="en-US" sz="2000" dirty="0"/>
              <a:t>bidders</a:t>
            </a:r>
          </a:p>
          <a:p>
            <a:r>
              <a:rPr lang="en-US" sz="2000" dirty="0"/>
              <a:t>March 27, 2017		Final Proposal submittal deadline</a:t>
            </a:r>
          </a:p>
          <a:p>
            <a:r>
              <a:rPr lang="en-US" sz="2000" dirty="0" smtClean="0"/>
              <a:t>			Selection </a:t>
            </a:r>
            <a:r>
              <a:rPr lang="en-US" sz="2000" dirty="0"/>
              <a:t>of firm with the highest total score</a:t>
            </a:r>
          </a:p>
          <a:p>
            <a:r>
              <a:rPr lang="en-US" sz="2000" dirty="0"/>
              <a:t>March 28, 2017		Notification of successful and unsuccessful firms</a:t>
            </a:r>
          </a:p>
          <a:p>
            <a:r>
              <a:rPr lang="en-US" sz="2000" dirty="0"/>
              <a:t>April 3, 2017		Preconstruction Work Plan due</a:t>
            </a:r>
          </a:p>
          <a:p>
            <a:r>
              <a:rPr lang="en-US" sz="2000" dirty="0"/>
              <a:t>April 7, 2017		Agreement for Preconstruction Services </a:t>
            </a:r>
            <a:r>
              <a:rPr lang="en-US" sz="2000" dirty="0" smtClean="0"/>
              <a:t>executed</a:t>
            </a:r>
            <a:endParaRPr lang="en-US" sz="2000" dirty="0"/>
          </a:p>
          <a:p>
            <a:r>
              <a:rPr lang="en-US" sz="2000" dirty="0"/>
              <a:t>April 11, 2017		GC/CM Preconstruction kickoff</a:t>
            </a:r>
          </a:p>
          <a:p>
            <a:r>
              <a:rPr lang="en-US" sz="2000" dirty="0" smtClean="0"/>
              <a:t>			Schematic </a:t>
            </a:r>
            <a:r>
              <a:rPr lang="en-US" sz="2000" dirty="0"/>
              <a:t>Design Estimate period begins</a:t>
            </a:r>
          </a:p>
          <a:p>
            <a:pPr marL="344488" indent="-344488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/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30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2897578"/>
          </a:xfrm>
          <a:prstGeom prst="rect">
            <a:avLst/>
          </a:prstGeom>
          <a:solidFill>
            <a:srgbClr val="003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1817" y="351982"/>
            <a:ext cx="7924666" cy="216560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+mj-lt"/>
              <a:buAutoNum type="arabicPeriod" startAt="5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1 item 3 of the application, Project Budget first line identifies $2,286,000 for Professional Services.  With a MACC cost including construction contingencies of $11,536,000.  That seems like a very high percentage, while noting WWU is still including $899,000 for contract administration costs.  Please have WWU explain the need for such high budget.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20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607755" y="3114131"/>
            <a:ext cx="8013738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4488" indent="-344488"/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Response: 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Because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the complex nature of the programs and project our professional services budget includes a number of extra services such as Bookstore Consultant, Additional LEED Commissioning, On-site services, Hazardous Materials Consulting, Voice/Data Consulting, Radio Broadcast, Testing Services and HVAC Testing &amp; Balancing. </a:t>
            </a: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4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9144000" cy="2897578"/>
          </a:xfrm>
          <a:prstGeom prst="rect">
            <a:avLst/>
          </a:prstGeom>
          <a:solidFill>
            <a:srgbClr val="003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46248" y="3165429"/>
            <a:ext cx="7505221" cy="2462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Access 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  <a:b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 Laydown Area &amp; Site Logistics</a:t>
            </a:r>
            <a:b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Schedule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Pedestrian Safety</a:t>
            </a:r>
            <a:b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Topography</a:t>
            </a:r>
            <a:b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 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Building &amp; 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b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Envelope Integrity</a:t>
            </a:r>
            <a:b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Performance/Sustainable Systems	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400" y="1095825"/>
            <a:ext cx="51816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ct val="25000"/>
              </a:spcAft>
            </a:pP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Challenges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 descr="P:\2016413.00\06-DOCS\10-PRESENT\160613\westernlogo200x1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720" y="204478"/>
            <a:ext cx="19050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2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2547" y="240268"/>
            <a:ext cx="4268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Access &amp; Safety</a:t>
            </a:r>
            <a:endParaRPr lang="en-US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9937"/>
            <a:ext cx="9144000" cy="45430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40580" y="2920621"/>
            <a:ext cx="709342" cy="586854"/>
          </a:xfrm>
          <a:prstGeom prst="rect">
            <a:avLst/>
          </a:prstGeom>
          <a:solidFill>
            <a:srgbClr val="FFFF00">
              <a:alpha val="23137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6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2547" y="240268"/>
            <a:ext cx="4268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Access &amp; Safety</a:t>
            </a:r>
            <a:endParaRPr lang="en-US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9868" r="17475" b="9129"/>
          <a:stretch/>
        </p:blipFill>
        <p:spPr>
          <a:xfrm>
            <a:off x="866900" y="1104404"/>
            <a:ext cx="7398326" cy="57535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00048" y="6209731"/>
            <a:ext cx="2006221" cy="504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0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2547" y="240268"/>
            <a:ext cx="53751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Building - Arts Plaza</a:t>
            </a:r>
            <a:endParaRPr lang="en-US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5481" r="21997" b="33563"/>
          <a:stretch/>
        </p:blipFill>
        <p:spPr>
          <a:xfrm>
            <a:off x="0" y="1819923"/>
            <a:ext cx="9142204" cy="447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2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2547" y="240268"/>
            <a:ext cx="67407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Building - High Street Entry</a:t>
            </a:r>
            <a:endParaRPr lang="en-US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2" b="13594"/>
          <a:stretch/>
        </p:blipFill>
        <p:spPr>
          <a:xfrm>
            <a:off x="0" y="1075878"/>
            <a:ext cx="9144000" cy="535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0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2547" y="240268"/>
            <a:ext cx="50782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Building - Level 5</a:t>
            </a:r>
            <a:endParaRPr lang="en-US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1294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7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2547" y="240268"/>
            <a:ext cx="4781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Building - Level 6</a:t>
            </a:r>
            <a:endParaRPr lang="en-US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1294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0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9144000" cy="2897578"/>
          </a:xfrm>
          <a:prstGeom prst="rect">
            <a:avLst/>
          </a:prstGeom>
          <a:solidFill>
            <a:srgbClr val="003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33399" y="770025"/>
            <a:ext cx="51816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ct val="25000"/>
              </a:spcAft>
            </a:pP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3399" y="3153557"/>
            <a:ext cx="7114309" cy="20928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Introductions &amp; Project Overview</a:t>
            </a:r>
            <a:b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WWU &amp; Design Teams</a:t>
            </a:r>
            <a:b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 to PRC Questions</a:t>
            </a:r>
            <a:b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Challenges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</p:txBody>
      </p:sp>
      <p:pic>
        <p:nvPicPr>
          <p:cNvPr id="6" name="Picture 3" descr="P:\2016413.00\06-DOCS\10-PRESENT\160613\westernlogo200x1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720" y="204478"/>
            <a:ext cx="19050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39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2547" y="240268"/>
            <a:ext cx="4268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Building - 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evel 7</a:t>
            </a:r>
            <a:endParaRPr lang="en-US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1294"/>
            <a:ext cx="9144000" cy="59167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03503" y="2494625"/>
            <a:ext cx="292963" cy="1331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796466" y="2565520"/>
            <a:ext cx="0" cy="1152751"/>
          </a:xfrm>
          <a:prstGeom prst="line">
            <a:avLst/>
          </a:prstGeom>
          <a:ln w="12700">
            <a:solidFill>
              <a:srgbClr val="3925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400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2" t="56991" r="14652" b="23495"/>
          <a:stretch/>
        </p:blipFill>
        <p:spPr>
          <a:xfrm>
            <a:off x="1087330" y="763488"/>
            <a:ext cx="6693764" cy="26116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547" y="240268"/>
            <a:ext cx="4268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Section - N/S</a:t>
            </a:r>
            <a:endParaRPr lang="en-US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8" t="34059" r="31123" b="29192"/>
          <a:stretch/>
        </p:blipFill>
        <p:spPr>
          <a:xfrm>
            <a:off x="1087330" y="3898385"/>
            <a:ext cx="6537745" cy="25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9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2" t="34155" r="14652" b="47127"/>
          <a:stretch/>
        </p:blipFill>
        <p:spPr>
          <a:xfrm>
            <a:off x="1293698" y="909508"/>
            <a:ext cx="6693764" cy="25052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547" y="240268"/>
            <a:ext cx="4268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Section - E/W</a:t>
            </a:r>
            <a:endParaRPr lang="en-US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4" t="32905" r="27945" b="32376"/>
          <a:stretch/>
        </p:blipFill>
        <p:spPr>
          <a:xfrm>
            <a:off x="899109" y="3829629"/>
            <a:ext cx="6891104" cy="250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4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2547" y="240268"/>
            <a:ext cx="42680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Performance / Sustainable Design</a:t>
            </a:r>
            <a:endParaRPr lang="en-US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72547" y="1875830"/>
            <a:ext cx="9037320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7013" indent="-227013">
              <a:tabLst>
                <a:tab pos="3089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3089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3089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3089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3089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3089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3089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3089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3089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0" hangingPunct="0">
              <a:spcAft>
                <a:spcPts val="1200"/>
              </a:spcAft>
            </a:pPr>
            <a:r>
              <a:rPr lang="en-US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65 Medium" panose="02000603020000020004" pitchFamily="2" charset="0"/>
              </a:rPr>
              <a:t>Natural Ventilation / Daylighting </a:t>
            </a:r>
          </a:p>
          <a:p>
            <a:pPr marL="0" indent="0" eaLnBrk="0" hangingPunct="0">
              <a:spcAft>
                <a:spcPts val="1200"/>
              </a:spcAft>
            </a:pPr>
            <a:r>
              <a:rPr lang="en-US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65 Medium" panose="02000603020000020004" pitchFamily="2" charset="0"/>
              </a:rPr>
              <a:t>Passive </a:t>
            </a:r>
            <a:r>
              <a:rPr lang="en-US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65 Medium" panose="02000603020000020004" pitchFamily="2" charset="0"/>
              </a:rPr>
              <a:t>/ Hybrid System</a:t>
            </a:r>
          </a:p>
          <a:p>
            <a:pPr marL="0" indent="0" eaLnBrk="0" hangingPunct="0">
              <a:spcAft>
                <a:spcPts val="1200"/>
              </a:spcAft>
            </a:pPr>
            <a:r>
              <a:rPr lang="en-US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65 Medium" panose="02000603020000020004" pitchFamily="2" charset="0"/>
              </a:rPr>
              <a:t>Photovoltaic Array</a:t>
            </a:r>
          </a:p>
          <a:p>
            <a:pPr marL="0" indent="0" eaLnBrk="0" hangingPunct="0">
              <a:spcAft>
                <a:spcPts val="1200"/>
              </a:spcAft>
            </a:pPr>
            <a:r>
              <a:rPr lang="en-US" alt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65 Medium" panose="02000603020000020004" pitchFamily="2" charset="0"/>
              </a:rPr>
              <a:t>Biophilia</a:t>
            </a:r>
            <a:endParaRPr lang="en-US" alt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65 Medium" panose="02000603020000020004" pitchFamily="2" charset="0"/>
            </a:endParaRPr>
          </a:p>
          <a:p>
            <a:pPr marL="0" indent="0" eaLnBrk="0" hangingPunct="0">
              <a:spcAft>
                <a:spcPts val="1200"/>
              </a:spcAft>
            </a:pPr>
            <a:r>
              <a:rPr lang="en-US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65 Medium" panose="02000603020000020004" pitchFamily="2" charset="0"/>
              </a:rPr>
              <a:t>Educational </a:t>
            </a:r>
            <a:r>
              <a:rPr lang="en-US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65 Medium" panose="02000603020000020004" pitchFamily="2" charset="0"/>
              </a:rPr>
              <a:t>Tool</a:t>
            </a:r>
          </a:p>
          <a:p>
            <a:pPr marL="0" indent="0" eaLnBrk="0" hangingPunct="0">
              <a:spcAft>
                <a:spcPts val="1200"/>
              </a:spcAft>
            </a:pPr>
            <a:endParaRPr lang="en-US" alt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Helvetica 65 Medium" panose="020006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49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399" y="133308"/>
            <a:ext cx="55253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Ethnic Student Center / Multicultural Services</a:t>
            </a:r>
            <a:endParaRPr lang="en-US" sz="40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3" descr="P:\2016413.00\06-DOCS\10-PRESENT\160613\westernlogo200x1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720" y="204478"/>
            <a:ext cx="19050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399" y="1607020"/>
            <a:ext cx="4297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Review Committee Presentation</a:t>
            </a:r>
          </a:p>
          <a:p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January 2017</a:t>
            </a:r>
            <a:endParaRPr 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" t="24519" r="5250" b="6741"/>
          <a:stretch/>
        </p:blipFill>
        <p:spPr>
          <a:xfrm>
            <a:off x="0" y="2877872"/>
            <a:ext cx="9144000" cy="398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58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33399" y="3034804"/>
            <a:ext cx="7114309" cy="3693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Rick Benner, FAIA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University Architect, </a:t>
            </a:r>
            <a:b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Director Office of Facilities Development and 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Capital 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</a:t>
            </a:r>
            <a:b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Western 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Washington University</a:t>
            </a:r>
            <a:b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 Simpson, AIA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Asst. Director, Facilities Development and Capital Budget</a:t>
            </a:r>
            <a:b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Western Washington University</a:t>
            </a:r>
            <a:b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Jim Kalvelage, AIA</a:t>
            </a:r>
            <a:b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Partner</a:t>
            </a:r>
            <a:b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Opsis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Architecture</a:t>
            </a:r>
            <a:endParaRPr lang="en-US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"/>
            <a:ext cx="9144000" cy="2897578"/>
          </a:xfrm>
          <a:prstGeom prst="rect">
            <a:avLst/>
          </a:prstGeom>
          <a:solidFill>
            <a:srgbClr val="003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 descr="P:\2016413.00\06-DOCS\10-PRESENT\160613\westernlogo200x1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720" y="204478"/>
            <a:ext cx="19050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33399" y="770025"/>
            <a:ext cx="51816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ct val="25000"/>
              </a:spcAft>
            </a:pP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Presenters</a:t>
            </a:r>
          </a:p>
        </p:txBody>
      </p:sp>
    </p:spTree>
    <p:extLst>
      <p:ext uri="{BB962C8B-B14F-4D97-AF65-F5344CB8AC3E}">
        <p14:creationId xmlns:p14="http://schemas.microsoft.com/office/powerpoint/2010/main" val="16935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932227" y="3034804"/>
            <a:ext cx="5796148" cy="30777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Ethnic Student Center / Multicultural Services addition to Viking Union/Bookstore building</a:t>
            </a:r>
          </a:p>
          <a:p>
            <a:pPr>
              <a:spcAft>
                <a:spcPts val="1800"/>
              </a:spcAft>
            </a:pP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29,000 GSF addition / 14,000 GSF renovation</a:t>
            </a:r>
          </a:p>
          <a:p>
            <a:pPr>
              <a:spcAft>
                <a:spcPts val="1800"/>
              </a:spcAft>
            </a:pP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Steel frame over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</a:t>
            </a:r>
            <a:b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7-story Concrete Construction</a:t>
            </a:r>
          </a:p>
          <a:p>
            <a:pPr>
              <a:spcAft>
                <a:spcPts val="1800"/>
              </a:spcAft>
            </a:pP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18,136,000</a:t>
            </a: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r>
              <a:rPr lang="en-US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 2019 Occupancy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"/>
            <a:ext cx="9144000" cy="2897578"/>
          </a:xfrm>
          <a:prstGeom prst="rect">
            <a:avLst/>
          </a:prstGeom>
          <a:solidFill>
            <a:srgbClr val="003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46250" y="3034804"/>
            <a:ext cx="2683838" cy="33855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b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</a:p>
          <a:p>
            <a:pPr>
              <a:spcAft>
                <a:spcPts val="1800"/>
              </a:spcAft>
            </a:pP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</a:t>
            </a:r>
            <a:b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</a:t>
            </a:r>
          </a:p>
          <a:p>
            <a:pPr>
              <a:spcAft>
                <a:spcPts val="1800"/>
              </a:spcAft>
            </a:pP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Budget</a:t>
            </a:r>
          </a:p>
          <a:p>
            <a:pPr>
              <a:spcAft>
                <a:spcPts val="1800"/>
              </a:spcAft>
            </a:pP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Schedule	</a:t>
            </a:r>
          </a:p>
        </p:txBody>
      </p:sp>
      <p:pic>
        <p:nvPicPr>
          <p:cNvPr id="8" name="Picture 3" descr="P:\2016413.00\06-DOCS\10-PRESENT\160613\westernlogo200x1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720" y="204478"/>
            <a:ext cx="19050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46250" y="770025"/>
            <a:ext cx="51816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ct val="25000"/>
              </a:spcAft>
            </a:pP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Summary</a:t>
            </a:r>
          </a:p>
        </p:txBody>
      </p:sp>
    </p:spTree>
    <p:extLst>
      <p:ext uri="{BB962C8B-B14F-4D97-AF65-F5344CB8AC3E}">
        <p14:creationId xmlns:p14="http://schemas.microsoft.com/office/powerpoint/2010/main" val="301457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P:\2016413.00\06-DOCS\10-PRESENT\160613\westernlogo200x1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720" y="204478"/>
            <a:ext cx="19050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" t="30112" r="2028" b="2999"/>
          <a:stretch/>
        </p:blipFill>
        <p:spPr>
          <a:xfrm>
            <a:off x="0" y="1929670"/>
            <a:ext cx="9151620" cy="49283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2547" y="240268"/>
            <a:ext cx="4402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28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GC/CM Management Plan</a:t>
            </a:r>
            <a:endParaRPr lang="en-US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09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947065"/>
          </a:xfrm>
          <a:prstGeom prst="rect">
            <a:avLst/>
          </a:prstGeom>
          <a:solidFill>
            <a:srgbClr val="003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28599" y="2582140"/>
            <a:ext cx="8202881" cy="178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2" tIns="45711" rIns="91422" bIns="45711" anchor="ctr"/>
          <a:lstStyle>
            <a:lvl1pPr eaLnBrk="0" hangingPunct="0">
              <a:tabLst>
                <a:tab pos="46863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46863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46863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46863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46863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863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863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863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863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PRC Questions</a:t>
            </a:r>
            <a:r>
              <a:rPr lang="en-US" altLang="en-US" sz="4800" dirty="0" smtClean="0">
                <a:solidFill>
                  <a:schemeClr val="bg1"/>
                </a:solidFill>
                <a:latin typeface="FrutigerNext LT Light" panose="020B0403040504020204" pitchFamily="34" charset="0"/>
              </a:rPr>
              <a:t/>
            </a:r>
            <a:br>
              <a:rPr lang="en-US" altLang="en-US" sz="4800" dirty="0" smtClean="0">
                <a:solidFill>
                  <a:schemeClr val="bg1"/>
                </a:solidFill>
                <a:latin typeface="FrutigerNext LT Light" panose="020B0403040504020204" pitchFamily="34" charset="0"/>
              </a:rPr>
            </a:br>
            <a:endParaRPr lang="en-US" altLang="en-US" sz="4800" dirty="0">
              <a:solidFill>
                <a:schemeClr val="bg1"/>
              </a:solidFill>
              <a:latin typeface="FrutigerNext LT Light" panose="020B0403040504020204" pitchFamily="34" charset="0"/>
            </a:endParaRPr>
          </a:p>
        </p:txBody>
      </p:sp>
      <p:pic>
        <p:nvPicPr>
          <p:cNvPr id="5" name="Picture 3" descr="P:\2016413.00\06-DOCS\10-PRESENT\160613\westernlogo200x1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720" y="204478"/>
            <a:ext cx="19050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84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2897578"/>
          </a:xfrm>
          <a:prstGeom prst="rect">
            <a:avLst/>
          </a:prstGeom>
          <a:solidFill>
            <a:srgbClr val="003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1817" y="351982"/>
            <a:ext cx="7924666" cy="216560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488" indent="-344488" algn="l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org chart is cut off on the A/E block on my copy.  Can we get a complete copy?</a:t>
            </a:r>
          </a:p>
          <a:p>
            <a:pPr algn="l"/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607755" y="3114131"/>
            <a:ext cx="801373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4488" indent="-344488"/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Response: 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Another copy is attached and has been included in the presentation and handouts.</a:t>
            </a:r>
          </a:p>
          <a:p>
            <a:pPr marL="344488" indent="-344488"/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64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2897578"/>
          </a:xfrm>
          <a:prstGeom prst="rect">
            <a:avLst/>
          </a:prstGeom>
          <a:solidFill>
            <a:srgbClr val="003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1817" y="351982"/>
            <a:ext cx="7924666" cy="216560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+mj-lt"/>
              <a:buAutoNum type="arabicPeriod" startAt="2"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please provide additional information on Forest Payne’s GC/CM experience?  His biography indicates he has experience with one D-B and three GC/CM projects.  Please describe his role in the projects, the scale/complexity of the projects and whether they were successful.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607755" y="3114131"/>
            <a:ext cx="4510155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4488" indent="-344488"/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Response: 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GC/CM: Issaquah Middle School (2016)</a:t>
            </a:r>
          </a:p>
          <a:p>
            <a:pPr marL="344488" indent="-344488"/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Pine Lake Middle School (2018)</a:t>
            </a:r>
          </a:p>
          <a:p>
            <a:pPr marL="344488" indent="-344488"/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Owner: Issaquah School District</a:t>
            </a:r>
          </a:p>
          <a:p>
            <a:pPr marL="344488" indent="-344488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Architect: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Mahlum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Architects</a:t>
            </a:r>
          </a:p>
          <a:p>
            <a:pPr marL="344488" indent="-344488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GC/CM: Cornerstone General Contractors</a:t>
            </a:r>
          </a:p>
          <a:p>
            <a:pPr marL="344488" indent="-344488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Role: Project Architect/Project Manager</a:t>
            </a:r>
          </a:p>
          <a:p>
            <a:pPr marL="344488" indent="-344488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GC/CM: Cleveland High School (2007)</a:t>
            </a:r>
          </a:p>
          <a:p>
            <a:pPr marL="344488" indent="-344488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Owner: Seattle Public Schools</a:t>
            </a:r>
          </a:p>
          <a:p>
            <a:pPr marL="344488" indent="-344488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Architect: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Mahlum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Architects</a:t>
            </a:r>
          </a:p>
          <a:p>
            <a:pPr marL="344488" indent="-344488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GC/CM: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Absher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Construction</a:t>
            </a:r>
          </a:p>
          <a:p>
            <a:pPr marL="344488" indent="-344488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Role: Technical Staff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17910" y="3835021"/>
            <a:ext cx="3739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Design-Build (Contractor-led):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Muckleshoot Tribal School K-12 (2009)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Owner: Muckleshoot Indian Tribe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Contractor: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BNBuilders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Architect: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Mahlum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Architects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Role: Project Architect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54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2897578"/>
          </a:xfrm>
          <a:prstGeom prst="rect">
            <a:avLst/>
          </a:prstGeom>
          <a:solidFill>
            <a:srgbClr val="003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1817" y="351982"/>
            <a:ext cx="7924666" cy="216560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+mj-lt"/>
              <a:buAutoNum type="arabicPeriod" startAt="3"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Payne (50%) and Don White (100%) will be leading the GCCM management obligations for this project based on their org chart.  Can we get a detailed description of past GCCM projects and their GCCM role on each?  Don may need a bit more support this complex project.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607755" y="3114131"/>
            <a:ext cx="8013738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4488" indent="-344488"/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Response: 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See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response for question 2 for more detail of Forest’s GC/CM experience.  Don’s role on projects at Western is an on-site representative with expertise in MEP systems.  He is on-site full time throughout the construction phase, as he has been with the Carver Academic Renovation and with the Miller Hall Renovation.</a:t>
            </a:r>
            <a:endParaRPr lang="en-US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96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8739</TotalTime>
  <Words>396</Words>
  <Application>Microsoft Office PowerPoint</Application>
  <PresentationFormat>On-screen Show (4:3)</PresentationFormat>
  <Paragraphs>93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FrutigerNext LT Light</vt:lpstr>
      <vt:lpstr>Helvetica 65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Erica Hildebrand</dc:creator>
  <cp:lastModifiedBy>Loaner</cp:lastModifiedBy>
  <cp:revision>203</cp:revision>
  <cp:lastPrinted>2016-04-19T16:20:56Z</cp:lastPrinted>
  <dcterms:created xsi:type="dcterms:W3CDTF">2015-12-04T17:42:13Z</dcterms:created>
  <dcterms:modified xsi:type="dcterms:W3CDTF">2017-01-26T18:51:51Z</dcterms:modified>
</cp:coreProperties>
</file>